
<file path=[Content_Types].xml><?xml version="1.0" encoding="utf-8"?>
<Types xmlns="http://schemas.openxmlformats.org/package/2006/content-types">
  <Default Extension="avi" ContentType="video/x-msvideo"/>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3"/>
  </p:notesMasterIdLst>
  <p:handoutMasterIdLst>
    <p:handoutMasterId r:id="rId14"/>
  </p:handoutMasterIdLst>
  <p:sldIdLst>
    <p:sldId id="257" r:id="rId2"/>
    <p:sldId id="317" r:id="rId3"/>
    <p:sldId id="319" r:id="rId4"/>
    <p:sldId id="263" r:id="rId5"/>
    <p:sldId id="322" r:id="rId6"/>
    <p:sldId id="320" r:id="rId7"/>
    <p:sldId id="264" r:id="rId8"/>
    <p:sldId id="265" r:id="rId9"/>
    <p:sldId id="266" r:id="rId10"/>
    <p:sldId id="323" r:id="rId11"/>
    <p:sldId id="262" r:id="rId12"/>
  </p:sldIdLst>
  <p:sldSz cx="12192000" cy="6858000"/>
  <p:notesSz cx="6858000" cy="9144000"/>
  <p:embeddedFontLst>
    <p:embeddedFont>
      <p:font typeface="Acumin Pro" panose="020B0604020202020204" charset="0"/>
      <p:regular r:id="rId15"/>
      <p:bold r:id="rId16"/>
      <p:italic r:id="rId17"/>
      <p:boldItalic r:id="rId18"/>
    </p:embeddedFont>
    <p:embeddedFont>
      <p:font typeface="Acumin Pro ExtraCondensed" panose="020B0604020202020204" charset="0"/>
      <p:regular r:id="rId19"/>
      <p:bold r:id="rId20"/>
      <p:italic r:id="rId21"/>
      <p:boldItalic r:id="rId22"/>
    </p:embeddedFont>
    <p:embeddedFont>
      <p:font typeface="Acumin Pro ExtraCondensed Smbd" panose="020B0604020202020204" charset="0"/>
      <p:regular r:id="rId23"/>
      <p:bold r:id="rId24"/>
      <p:italic r:id="rId25"/>
      <p:boldItalic r:id="rId26"/>
    </p:embeddedFont>
    <p:embeddedFont>
      <p:font typeface="Acumin Pro Medium" panose="020B0604020202020204" charset="0"/>
      <p:regular r:id="rId27"/>
      <p:italic r:id="rId28"/>
    </p:embeddedFont>
    <p:embeddedFont>
      <p:font typeface="Acumin Pro Semibold" panose="020B0604020202020204" charset="0"/>
      <p:regular r:id="rId29"/>
      <p:bold r:id="rId30"/>
      <p:italic r:id="rId31"/>
      <p:boldItalic r:id="rId32"/>
    </p:embeddedFont>
    <p:embeddedFont>
      <p:font typeface="Acumin Pro SemiCondensed"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United Sans Cd Md" charset="0"/>
      <p:regular r:id="rId42"/>
    </p:embeddedFont>
    <p:embeddedFont>
      <p:font typeface="United Sans Reg Medium" panose="020B0604020202020204" charset="0"/>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86482"/>
  </p:normalViewPr>
  <p:slideViewPr>
    <p:cSldViewPr snapToGrid="0" snapToObjects="1">
      <p:cViewPr varScale="1">
        <p:scale>
          <a:sx n="106" d="100"/>
          <a:sy n="106" d="100"/>
        </p:scale>
        <p:origin x="126" y="28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font" Target="fonts/font2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theme" Target="theme/theme1.xml"/><Relationship Id="rId20" Type="http://schemas.openxmlformats.org/officeDocument/2006/relationships/font" Target="fonts/font6.fntdata"/><Relationship Id="rId41" Type="http://schemas.openxmlformats.org/officeDocument/2006/relationships/font" Target="fonts/font2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7/31/2024</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78508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225081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225081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11</a:t>
            </a:fld>
            <a:endParaRPr lang="en-US"/>
          </a:p>
        </p:txBody>
      </p:sp>
    </p:spTree>
    <p:extLst>
      <p:ext uri="{BB962C8B-B14F-4D97-AF65-F5344CB8AC3E}">
        <p14:creationId xmlns:p14="http://schemas.microsoft.com/office/powerpoint/2010/main" val="2559612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7/31/2024</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urdue CoBrand">
            <a:extLst>
              <a:ext uri="{FF2B5EF4-FFF2-40B4-BE49-F238E27FC236}">
                <a16:creationId xmlns:a16="http://schemas.microsoft.com/office/drawing/2014/main" id="{FD0EC21E-06D9-A343-B534-0EED0F3D39CB}"/>
              </a:ext>
            </a:extLst>
          </p:cNvPr>
          <p:cNvPicPr>
            <a:picLocks noChangeAspect="1"/>
          </p:cNvPicPr>
          <p:nvPr userDrawn="1"/>
        </p:nvPicPr>
        <p:blipFill>
          <a:blip r:embed="rId3"/>
          <a:stretch>
            <a:fillRect/>
          </a:stretch>
        </p:blipFill>
        <p:spPr>
          <a:xfrm>
            <a:off x="1071704" y="5981517"/>
            <a:ext cx="4349072" cy="460490"/>
          </a:xfrm>
          <a:prstGeom prst="rect">
            <a:avLst/>
          </a:prstGeom>
        </p:spPr>
      </p:pic>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7/31/2024</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2" name="Purdue CoBrand">
            <a:extLst>
              <a:ext uri="{FF2B5EF4-FFF2-40B4-BE49-F238E27FC236}">
                <a16:creationId xmlns:a16="http://schemas.microsoft.com/office/drawing/2014/main" id="{04D9C8C3-4CD3-1F4C-AF0A-BF5AFE26D5DE}"/>
              </a:ext>
            </a:extLst>
          </p:cNvPr>
          <p:cNvPicPr>
            <a:picLocks noChangeAspect="1"/>
          </p:cNvPicPr>
          <p:nvPr userDrawn="1"/>
        </p:nvPicPr>
        <p:blipFill>
          <a:blip r:embed="rId3"/>
          <a:stretch>
            <a:fillRect/>
          </a:stretch>
        </p:blipFill>
        <p:spPr>
          <a:xfrm>
            <a:off x="1071704" y="5981517"/>
            <a:ext cx="4349072" cy="460490"/>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7/31/2024</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0" name="Purdue CoBrand">
            <a:extLst>
              <a:ext uri="{FF2B5EF4-FFF2-40B4-BE49-F238E27FC236}">
                <a16:creationId xmlns:a16="http://schemas.microsoft.com/office/drawing/2014/main" id="{6582C825-4FEC-5A48-9B54-CB57BA578C45}"/>
              </a:ext>
            </a:extLst>
          </p:cNvPr>
          <p:cNvPicPr>
            <a:picLocks noChangeAspect="1"/>
          </p:cNvPicPr>
          <p:nvPr userDrawn="1"/>
        </p:nvPicPr>
        <p:blipFill>
          <a:blip r:embed="rId3"/>
          <a:stretch>
            <a:fillRect/>
          </a:stretch>
        </p:blipFill>
        <p:spPr>
          <a:xfrm>
            <a:off x="1071704" y="5981517"/>
            <a:ext cx="4349072" cy="46049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7/31/2024</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2" name="Purdue CoBrand">
            <a:extLst>
              <a:ext uri="{FF2B5EF4-FFF2-40B4-BE49-F238E27FC236}">
                <a16:creationId xmlns:a16="http://schemas.microsoft.com/office/drawing/2014/main" id="{64180C9E-2892-7548-B960-3D1CE051E46C}"/>
              </a:ext>
            </a:extLst>
          </p:cNvPr>
          <p:cNvPicPr>
            <a:picLocks noChangeAspect="1"/>
          </p:cNvPicPr>
          <p:nvPr userDrawn="1"/>
        </p:nvPicPr>
        <p:blipFill>
          <a:blip r:embed="rId3"/>
          <a:stretch>
            <a:fillRect/>
          </a:stretch>
        </p:blipFill>
        <p:spPr>
          <a:xfrm>
            <a:off x="1071704" y="5981517"/>
            <a:ext cx="4349072" cy="460490"/>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7/31/2024</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urdue CoBrand">
            <a:extLst>
              <a:ext uri="{FF2B5EF4-FFF2-40B4-BE49-F238E27FC236}">
                <a16:creationId xmlns:a16="http://schemas.microsoft.com/office/drawing/2014/main" id="{C7BA4D7C-899C-2245-BC23-40E41448240E}"/>
              </a:ext>
            </a:extLst>
          </p:cNvPr>
          <p:cNvPicPr>
            <a:picLocks noChangeAspect="1"/>
          </p:cNvPicPr>
          <p:nvPr userDrawn="1"/>
        </p:nvPicPr>
        <p:blipFill>
          <a:blip r:embed="rId3"/>
          <a:stretch>
            <a:fillRect/>
          </a:stretch>
        </p:blipFill>
        <p:spPr>
          <a:xfrm>
            <a:off x="1071704" y="5981517"/>
            <a:ext cx="4349072" cy="46049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7/31/2024</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2" name="Purdue CoBrand">
            <a:extLst>
              <a:ext uri="{FF2B5EF4-FFF2-40B4-BE49-F238E27FC236}">
                <a16:creationId xmlns:a16="http://schemas.microsoft.com/office/drawing/2014/main" id="{BB10FEBB-3B7D-5F49-9DC4-A73430FD49F1}"/>
              </a:ext>
            </a:extLst>
          </p:cNvPr>
          <p:cNvPicPr>
            <a:picLocks noChangeAspect="1"/>
          </p:cNvPicPr>
          <p:nvPr userDrawn="1"/>
        </p:nvPicPr>
        <p:blipFill>
          <a:blip r:embed="rId3"/>
          <a:stretch>
            <a:fillRect/>
          </a:stretch>
        </p:blipFill>
        <p:spPr>
          <a:xfrm>
            <a:off x="1071704" y="5981517"/>
            <a:ext cx="4349072" cy="46049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7/31/2024</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urdue CoBrand">
            <a:extLst>
              <a:ext uri="{FF2B5EF4-FFF2-40B4-BE49-F238E27FC236}">
                <a16:creationId xmlns:a16="http://schemas.microsoft.com/office/drawing/2014/main" id="{0709B18D-5E52-424F-A83E-CAFFEB92BFDA}"/>
              </a:ext>
            </a:extLst>
          </p:cNvPr>
          <p:cNvPicPr>
            <a:picLocks noChangeAspect="1"/>
          </p:cNvPicPr>
          <p:nvPr userDrawn="1"/>
        </p:nvPicPr>
        <p:blipFill>
          <a:blip r:embed="rId3"/>
          <a:stretch>
            <a:fillRect/>
          </a:stretch>
        </p:blipFill>
        <p:spPr>
          <a:xfrm>
            <a:off x="1071704" y="5981517"/>
            <a:ext cx="4349072" cy="460490"/>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7/31/2024</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avi"/><Relationship Id="rId1" Type="http://schemas.openxmlformats.org/officeDocument/2006/relationships/video" Target="NULL"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943100" y="1626244"/>
            <a:ext cx="7911945" cy="1786771"/>
          </a:xfrm>
        </p:spPr>
        <p:txBody>
          <a:bodyPr/>
          <a:lstStyle/>
          <a:p>
            <a:r>
              <a:rPr lang="en-US" sz="4800" dirty="0">
                <a:effectLst/>
                <a:latin typeface="Calibri" panose="020F0502020204030204" pitchFamily="34" charset="0"/>
                <a:ea typeface="Calibri" panose="020F0502020204030204" pitchFamily="34" charset="0"/>
              </a:rPr>
              <a:t>Machine Learning for Practical Real-Time Test Campaign Design</a:t>
            </a:r>
            <a:endParaRPr lang="en-US" sz="16600" dirty="0"/>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950624" y="3990085"/>
            <a:ext cx="8011982" cy="1143903"/>
          </a:xfrm>
        </p:spPr>
        <p:txBody>
          <a:bodyPr/>
          <a:lstStyle/>
          <a:p>
            <a:r>
              <a:rPr lang="en-US" dirty="0"/>
              <a:t>Purdue: Zachary McDaniel, Trey Francis, Francis Centlivre, Gregory Blaisdell, Jonathan Poggie, Joseph S. Jewell</a:t>
            </a:r>
          </a:p>
          <a:p>
            <a:r>
              <a:rPr lang="en-US" dirty="0"/>
              <a:t>Sandia: Timothy Walsh, Kyle Williams, Steven J. Beresh</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7/31/2024</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1</a:t>
            </a:fld>
            <a:endParaRPr lang="en-US" dirty="0"/>
          </a:p>
        </p:txBody>
      </p:sp>
      <p:pic>
        <p:nvPicPr>
          <p:cNvPr id="1026" name="Picture 2" descr="Sandia National Laboratories - Wikipedia">
            <a:extLst>
              <a:ext uri="{FF2B5EF4-FFF2-40B4-BE49-F238E27FC236}">
                <a16:creationId xmlns:a16="http://schemas.microsoft.com/office/drawing/2014/main" id="{69A118DB-250A-4193-81B4-36D3B942F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396" y="5797482"/>
            <a:ext cx="1873898" cy="74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8E5F-699F-4189-B0FF-1E0C7AB7BC9B}"/>
              </a:ext>
            </a:extLst>
          </p:cNvPr>
          <p:cNvSpPr>
            <a:spLocks noGrp="1"/>
          </p:cNvSpPr>
          <p:nvPr>
            <p:ph type="ctrTitle"/>
          </p:nvPr>
        </p:nvSpPr>
        <p:spPr/>
        <p:txBody>
          <a:bodyPr/>
          <a:lstStyle/>
          <a:p>
            <a:r>
              <a:rPr lang="en-US" dirty="0"/>
              <a:t>Summary and Future Work</a:t>
            </a:r>
          </a:p>
        </p:txBody>
      </p:sp>
      <p:sp>
        <p:nvSpPr>
          <p:cNvPr id="4" name="Text Placeholder 3">
            <a:extLst>
              <a:ext uri="{FF2B5EF4-FFF2-40B4-BE49-F238E27FC236}">
                <a16:creationId xmlns:a16="http://schemas.microsoft.com/office/drawing/2014/main" id="{BA4EA7E9-C6B1-4EAF-8DFA-87A87C7DBCD4}"/>
              </a:ext>
            </a:extLst>
          </p:cNvPr>
          <p:cNvSpPr>
            <a:spLocks noGrp="1"/>
          </p:cNvSpPr>
          <p:nvPr>
            <p:ph type="body" sz="quarter" idx="14"/>
          </p:nvPr>
        </p:nvSpPr>
        <p:spPr>
          <a:xfrm>
            <a:off x="1173014" y="1279708"/>
            <a:ext cx="10120420" cy="4669830"/>
          </a:xfrm>
        </p:spPr>
        <p:txBody>
          <a:bodyPr/>
          <a:lstStyle/>
          <a:p>
            <a:r>
              <a:rPr lang="en-US" dirty="0"/>
              <a:t>Summary</a:t>
            </a:r>
          </a:p>
          <a:p>
            <a:pPr lvl="1"/>
            <a:r>
              <a:rPr lang="en-US" dirty="0"/>
              <a:t>Data from wind tunnel results is reduced by a set of autoencoders.</a:t>
            </a:r>
          </a:p>
          <a:p>
            <a:pPr lvl="1"/>
            <a:r>
              <a:rPr lang="en-US" dirty="0"/>
              <a:t>The latent space of autoencoders is paired with a clustering algorithm to assign each test to a category. </a:t>
            </a:r>
          </a:p>
          <a:p>
            <a:pPr lvl="1"/>
            <a:r>
              <a:rPr lang="en-US" dirty="0"/>
              <a:t>A support vector machine uses the clusters to calculate regions where different flow physics preside.</a:t>
            </a:r>
          </a:p>
          <a:p>
            <a:pPr lvl="1"/>
            <a:r>
              <a:rPr lang="en-US" dirty="0"/>
              <a:t>Issues with cluster assignment changing, shifting SVM regions. </a:t>
            </a:r>
          </a:p>
          <a:p>
            <a:pPr marL="228600" lvl="1" indent="0">
              <a:buNone/>
            </a:pPr>
            <a:endParaRPr lang="en-US" dirty="0"/>
          </a:p>
          <a:p>
            <a:r>
              <a:rPr lang="en-US" dirty="0"/>
              <a:t>Future Work</a:t>
            </a:r>
          </a:p>
          <a:p>
            <a:pPr lvl="1"/>
            <a:r>
              <a:rPr lang="en-US" dirty="0"/>
              <a:t>Incorporate flow parameters into autoencoders.</a:t>
            </a:r>
          </a:p>
          <a:p>
            <a:pPr lvl="1"/>
            <a:r>
              <a:rPr lang="en-US" dirty="0"/>
              <a:t>Define stopping metric for active learning.</a:t>
            </a:r>
          </a:p>
          <a:p>
            <a:pPr lvl="1"/>
            <a:r>
              <a:rPr lang="en-US" dirty="0"/>
              <a:t>Gather a complete test matrix at a different facility and design the active learning architecture afterward.</a:t>
            </a:r>
          </a:p>
          <a:p>
            <a:pPr lvl="1"/>
            <a:r>
              <a:rPr lang="en-US" dirty="0"/>
              <a:t>Compare usefulness of active learning with random sampling, pre-planned test matrix, and tests suggestions made by the experimenter. </a:t>
            </a:r>
          </a:p>
        </p:txBody>
      </p:sp>
      <p:sp>
        <p:nvSpPr>
          <p:cNvPr id="5" name="Date Placeholder 4">
            <a:extLst>
              <a:ext uri="{FF2B5EF4-FFF2-40B4-BE49-F238E27FC236}">
                <a16:creationId xmlns:a16="http://schemas.microsoft.com/office/drawing/2014/main" id="{E767559A-1ACC-495F-8A5E-5F6F0212814E}"/>
              </a:ext>
            </a:extLst>
          </p:cNvPr>
          <p:cNvSpPr>
            <a:spLocks noGrp="1"/>
          </p:cNvSpPr>
          <p:nvPr>
            <p:ph type="dt" sz="half" idx="2"/>
          </p:nvPr>
        </p:nvSpPr>
        <p:spPr/>
        <p:txBody>
          <a:bodyPr/>
          <a:lstStyle/>
          <a:p>
            <a:fld id="{E0C8DACD-4E35-4E4C-AC75-C3DE50F04E7E}" type="datetime1">
              <a:rPr lang="en-US" smtClean="0"/>
              <a:pPr/>
              <a:t>7/31/2024</a:t>
            </a:fld>
            <a:endParaRPr lang="en-US" dirty="0"/>
          </a:p>
        </p:txBody>
      </p:sp>
      <p:sp>
        <p:nvSpPr>
          <p:cNvPr id="6" name="Slide Number Placeholder 5">
            <a:extLst>
              <a:ext uri="{FF2B5EF4-FFF2-40B4-BE49-F238E27FC236}">
                <a16:creationId xmlns:a16="http://schemas.microsoft.com/office/drawing/2014/main" id="{AAFE003B-C059-4AC7-AB7B-7E5A4982ED80}"/>
              </a:ext>
            </a:extLst>
          </p:cNvPr>
          <p:cNvSpPr>
            <a:spLocks noGrp="1"/>
          </p:cNvSpPr>
          <p:nvPr>
            <p:ph type="sldNum" sz="quarter" idx="4"/>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421776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4" name="Date Placeholder 3">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7/31/2024</a:t>
            </a:fld>
            <a:endParaRPr lang="en-US" dirty="0"/>
          </a:p>
        </p:txBody>
      </p:sp>
      <p:sp>
        <p:nvSpPr>
          <p:cNvPr id="5" name="Slide Number Placeholder 4">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6880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131F-2FB7-4EF4-8306-A3BFCF12CDD6}"/>
              </a:ext>
            </a:extLst>
          </p:cNvPr>
          <p:cNvSpPr>
            <a:spLocks noGrp="1"/>
          </p:cNvSpPr>
          <p:nvPr>
            <p:ph type="ctrTitle"/>
          </p:nvPr>
        </p:nvSpPr>
        <p:spPr/>
        <p:txBody>
          <a:bodyPr/>
          <a:lstStyle/>
          <a:p>
            <a:r>
              <a:rPr lang="en-US"/>
              <a:t>Boeing/AFOSR Mach 6 Quiet Tunnel </a:t>
            </a:r>
          </a:p>
        </p:txBody>
      </p:sp>
      <p:sp>
        <p:nvSpPr>
          <p:cNvPr id="5" name="Date Placeholder 4">
            <a:extLst>
              <a:ext uri="{FF2B5EF4-FFF2-40B4-BE49-F238E27FC236}">
                <a16:creationId xmlns:a16="http://schemas.microsoft.com/office/drawing/2014/main" id="{286FCFD2-89E8-4F77-9D06-E6D4FE1CD24F}"/>
              </a:ext>
            </a:extLst>
          </p:cNvPr>
          <p:cNvSpPr>
            <a:spLocks noGrp="1"/>
          </p:cNvSpPr>
          <p:nvPr>
            <p:ph type="dt" sz="half" idx="2"/>
          </p:nvPr>
        </p:nvSpPr>
        <p:spPr/>
        <p:txBody>
          <a:bodyPr/>
          <a:lstStyle/>
          <a:p>
            <a:fld id="{E0C8DACD-4E35-4E4C-AC75-C3DE50F04E7E}" type="datetime1">
              <a:rPr lang="en-US" smtClean="0"/>
              <a:pPr/>
              <a:t>7/31/2024</a:t>
            </a:fld>
            <a:endParaRPr lang="en-US"/>
          </a:p>
        </p:txBody>
      </p:sp>
      <p:sp>
        <p:nvSpPr>
          <p:cNvPr id="6" name="Slide Number Placeholder 5">
            <a:extLst>
              <a:ext uri="{FF2B5EF4-FFF2-40B4-BE49-F238E27FC236}">
                <a16:creationId xmlns:a16="http://schemas.microsoft.com/office/drawing/2014/main" id="{6881B24A-10B3-45BB-AFAB-90D073CB209C}"/>
              </a:ext>
            </a:extLst>
          </p:cNvPr>
          <p:cNvSpPr>
            <a:spLocks noGrp="1"/>
          </p:cNvSpPr>
          <p:nvPr>
            <p:ph type="sldNum" sz="quarter" idx="4"/>
          </p:nvPr>
        </p:nvSpPr>
        <p:spPr/>
        <p:txBody>
          <a:bodyPr/>
          <a:lstStyle/>
          <a:p>
            <a:fld id="{8A7A6979-0714-4377-B894-6BE4C2D6E202}" type="slidenum">
              <a:rPr lang="en-US" smtClean="0"/>
              <a:pPr/>
              <a:t>2</a:t>
            </a:fld>
            <a:endParaRPr lang="en-US"/>
          </a:p>
        </p:txBody>
      </p:sp>
      <p:pic>
        <p:nvPicPr>
          <p:cNvPr id="8" name="Picture 7">
            <a:extLst>
              <a:ext uri="{FF2B5EF4-FFF2-40B4-BE49-F238E27FC236}">
                <a16:creationId xmlns:a16="http://schemas.microsoft.com/office/drawing/2014/main" id="{6D93B98A-81A9-4AA2-B782-FED5B3D8A3C5}"/>
              </a:ext>
            </a:extLst>
          </p:cNvPr>
          <p:cNvPicPr>
            <a:picLocks noChangeAspect="1"/>
          </p:cNvPicPr>
          <p:nvPr/>
        </p:nvPicPr>
        <p:blipFill>
          <a:blip r:embed="rId2"/>
          <a:stretch>
            <a:fillRect/>
          </a:stretch>
        </p:blipFill>
        <p:spPr>
          <a:xfrm>
            <a:off x="756847" y="3905310"/>
            <a:ext cx="10265434" cy="1834674"/>
          </a:xfrm>
          <a:prstGeom prst="rect">
            <a:avLst/>
          </a:prstGeom>
        </p:spPr>
      </p:pic>
      <p:sp>
        <p:nvSpPr>
          <p:cNvPr id="9" name="Text Placeholder 7">
            <a:extLst>
              <a:ext uri="{FF2B5EF4-FFF2-40B4-BE49-F238E27FC236}">
                <a16:creationId xmlns:a16="http://schemas.microsoft.com/office/drawing/2014/main" id="{4AF64287-8707-48DA-A515-725334CCF435}"/>
              </a:ext>
            </a:extLst>
          </p:cNvPr>
          <p:cNvSpPr>
            <a:spLocks noGrp="1"/>
          </p:cNvSpPr>
          <p:nvPr>
            <p:ph type="body" sz="quarter" idx="14"/>
          </p:nvPr>
        </p:nvSpPr>
        <p:spPr>
          <a:xfrm>
            <a:off x="519872" y="1183116"/>
            <a:ext cx="11017006" cy="3411537"/>
          </a:xfrm>
        </p:spPr>
        <p:txBody>
          <a:bodyPr/>
          <a:lstStyle/>
          <a:p>
            <a:r>
              <a:rPr lang="en-US" dirty="0"/>
              <a:t>Hypersonic wind tunnel at Purdue University capable of producing quiet Mach 6 flow.</a:t>
            </a:r>
          </a:p>
          <a:p>
            <a:endParaRPr lang="en-US" dirty="0"/>
          </a:p>
          <a:p>
            <a:r>
              <a:rPr lang="en-US" dirty="0"/>
              <a:t>Quiet flow has freestream noise fluctuation levels that are similar to those found in flight. </a:t>
            </a:r>
          </a:p>
          <a:p>
            <a:endParaRPr lang="en-US" dirty="0"/>
          </a:p>
          <a:p>
            <a:r>
              <a:rPr lang="en-US" dirty="0"/>
              <a:t>Tests take about 50 minutes to complete. About 40 tests can be completed in a week.</a:t>
            </a:r>
          </a:p>
          <a:p>
            <a:endParaRPr lang="en-US" dirty="0"/>
          </a:p>
          <a:p>
            <a:r>
              <a:rPr lang="en-US" dirty="0"/>
              <a:t>Wind tunnel models and air pressure are changed from test-to-test to see their effects.</a:t>
            </a:r>
          </a:p>
        </p:txBody>
      </p:sp>
    </p:spTree>
    <p:extLst>
      <p:ext uri="{BB962C8B-B14F-4D97-AF65-F5344CB8AC3E}">
        <p14:creationId xmlns:p14="http://schemas.microsoft.com/office/powerpoint/2010/main" val="20303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Active Learning Strategy Overview</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7/31/2024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a:t>
            </a:fld>
            <a:endParaRPr lang="en-US" dirty="0"/>
          </a:p>
        </p:txBody>
      </p:sp>
      <p:sp>
        <p:nvSpPr>
          <p:cNvPr id="13" name="TextBox 12">
            <a:extLst>
              <a:ext uri="{FF2B5EF4-FFF2-40B4-BE49-F238E27FC236}">
                <a16:creationId xmlns:a16="http://schemas.microsoft.com/office/drawing/2014/main" id="{8351EAB1-9A4B-435B-BD5D-F1D5E44DC6D1}"/>
              </a:ext>
            </a:extLst>
          </p:cNvPr>
          <p:cNvSpPr txBox="1"/>
          <p:nvPr/>
        </p:nvSpPr>
        <p:spPr>
          <a:xfrm>
            <a:off x="304800" y="1070404"/>
            <a:ext cx="4087657" cy="5293757"/>
          </a:xfrm>
          <a:prstGeom prst="rect">
            <a:avLst/>
          </a:prstGeom>
          <a:noFill/>
        </p:spPr>
        <p:txBody>
          <a:bodyPr wrap="square" rtlCol="0">
            <a:spAutoFit/>
          </a:bodyPr>
          <a:lstStyle/>
          <a:p>
            <a:pPr marL="285750" indent="-285750">
              <a:buFont typeface="Arial" panose="020B0604020202020204" pitchFamily="34" charset="0"/>
              <a:buChar char="•"/>
            </a:pPr>
            <a:r>
              <a:rPr lang="en-US" sz="1600" dirty="0"/>
              <a:t>There is a limited number of experiments that can be completed. Experiments that provide the most information should be prioritized.</a:t>
            </a:r>
          </a:p>
          <a:p>
            <a:pPr marL="285750" indent="-285750">
              <a:buFont typeface="Arial" panose="020B0604020202020204" pitchFamily="34" charset="0"/>
              <a:buChar char="•"/>
            </a:pPr>
            <a:r>
              <a:rPr lang="en-US" sz="1600" dirty="0"/>
              <a:t>Results from one test can suggest what to test next (Active Learning).</a:t>
            </a:r>
          </a:p>
          <a:p>
            <a:pPr marL="285750" indent="-285750">
              <a:buFont typeface="Arial" panose="020B0604020202020204" pitchFamily="34" charset="0"/>
              <a:buChar char="•"/>
            </a:pPr>
            <a:r>
              <a:rPr lang="en-US" sz="1600" dirty="0"/>
              <a:t>Tunnel experiments collect infrared temperature data, schlieren data, and pressure transducer data.</a:t>
            </a:r>
          </a:p>
          <a:p>
            <a:pPr marL="742950" lvl="1" indent="-285750">
              <a:buFont typeface="Arial" panose="020B0604020202020204" pitchFamily="34" charset="0"/>
              <a:buChar char="•"/>
            </a:pPr>
            <a:r>
              <a:rPr lang="en-US" sz="1600" dirty="0"/>
              <a:t>Summarizing the information into an array of numbers permits active learning to be completed.</a:t>
            </a:r>
          </a:p>
          <a:p>
            <a:pPr marL="285750" indent="-285750">
              <a:buFont typeface="Arial" panose="020B0604020202020204" pitchFamily="34" charset="0"/>
              <a:buChar char="•"/>
            </a:pPr>
            <a:r>
              <a:rPr lang="en-US" sz="1600" dirty="0"/>
              <a:t>Summarized data is fed into a clustering algorithm, whose results are then sent to a Support Vector Machine (SVM) which predicts what next test configuration will provide the most information.</a:t>
            </a:r>
          </a:p>
          <a:p>
            <a:pPr marL="285750" indent="-285750">
              <a:buFont typeface="Arial" panose="020B0604020202020204" pitchFamily="34" charset="0"/>
              <a:buChar char="•"/>
            </a:pPr>
            <a:r>
              <a:rPr lang="en-US" sz="1600" dirty="0"/>
              <a:t>Architecture must quick, simple and work with a small amount of data.</a:t>
            </a:r>
          </a:p>
          <a:p>
            <a:pPr marL="285750" indent="-285750">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3AC86239-B803-4872-AF71-C7BE0EAC1BF1}"/>
              </a:ext>
            </a:extLst>
          </p:cNvPr>
          <p:cNvSpPr txBox="1"/>
          <p:nvPr/>
        </p:nvSpPr>
        <p:spPr>
          <a:xfrm>
            <a:off x="4704915" y="1010684"/>
            <a:ext cx="7350644" cy="369332"/>
          </a:xfrm>
          <a:prstGeom prst="rect">
            <a:avLst/>
          </a:prstGeom>
          <a:noFill/>
        </p:spPr>
        <p:txBody>
          <a:bodyPr wrap="square" rtlCol="0">
            <a:spAutoFit/>
          </a:bodyPr>
          <a:lstStyle/>
          <a:p>
            <a:pPr algn="ctr"/>
            <a:r>
              <a:rPr lang="en-US" dirty="0"/>
              <a:t>Workflow of collecting data, reducing it, and deciding what to test next.</a:t>
            </a:r>
          </a:p>
        </p:txBody>
      </p:sp>
      <p:pic>
        <p:nvPicPr>
          <p:cNvPr id="8" name="Picture 7">
            <a:extLst>
              <a:ext uri="{FF2B5EF4-FFF2-40B4-BE49-F238E27FC236}">
                <a16:creationId xmlns:a16="http://schemas.microsoft.com/office/drawing/2014/main" id="{F73EEC71-2D19-48E3-8B5B-C62D6C919F6B}"/>
              </a:ext>
            </a:extLst>
          </p:cNvPr>
          <p:cNvPicPr>
            <a:picLocks noChangeAspect="1"/>
          </p:cNvPicPr>
          <p:nvPr/>
        </p:nvPicPr>
        <p:blipFill>
          <a:blip r:embed="rId3"/>
          <a:stretch>
            <a:fillRect/>
          </a:stretch>
        </p:blipFill>
        <p:spPr>
          <a:xfrm>
            <a:off x="4507106" y="1333850"/>
            <a:ext cx="7684894" cy="3804403"/>
          </a:xfrm>
          <a:prstGeom prst="rect">
            <a:avLst/>
          </a:prstGeom>
        </p:spPr>
      </p:pic>
    </p:spTree>
    <p:extLst>
      <p:ext uri="{BB962C8B-B14F-4D97-AF65-F5344CB8AC3E}">
        <p14:creationId xmlns:p14="http://schemas.microsoft.com/office/powerpoint/2010/main" val="109945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18A1-D4AC-4E93-8898-99E70B0FFE5A}"/>
              </a:ext>
            </a:extLst>
          </p:cNvPr>
          <p:cNvSpPr>
            <a:spLocks noGrp="1"/>
          </p:cNvSpPr>
          <p:nvPr>
            <p:ph type="ctrTitle"/>
          </p:nvPr>
        </p:nvSpPr>
        <p:spPr/>
        <p:txBody>
          <a:bodyPr/>
          <a:lstStyle/>
          <a:p>
            <a:r>
              <a:rPr lang="en-US" dirty="0"/>
              <a:t>Summarizing Data for Input into the SVM</a:t>
            </a:r>
          </a:p>
        </p:txBody>
      </p:sp>
      <p:pic>
        <p:nvPicPr>
          <p:cNvPr id="18" name="Picture 17">
            <a:extLst>
              <a:ext uri="{FF2B5EF4-FFF2-40B4-BE49-F238E27FC236}">
                <a16:creationId xmlns:a16="http://schemas.microsoft.com/office/drawing/2014/main" id="{1A5670DA-9283-4AB4-A97B-E8805F495B6A}"/>
              </a:ext>
            </a:extLst>
          </p:cNvPr>
          <p:cNvPicPr>
            <a:picLocks noChangeAspect="1"/>
          </p:cNvPicPr>
          <p:nvPr/>
        </p:nvPicPr>
        <p:blipFill rotWithShape="1">
          <a:blip r:embed="rId2"/>
          <a:srcRect t="-1" b="2205"/>
          <a:stretch/>
        </p:blipFill>
        <p:spPr>
          <a:xfrm flipH="1">
            <a:off x="2628106" y="1210116"/>
            <a:ext cx="2943222" cy="1984286"/>
          </a:xfrm>
          <a:prstGeom prst="rect">
            <a:avLst/>
          </a:prstGeom>
          <a:ln w="19050">
            <a:solidFill>
              <a:schemeClr val="tx1"/>
            </a:solidFill>
          </a:ln>
        </p:spPr>
      </p:pic>
      <p:pic>
        <p:nvPicPr>
          <p:cNvPr id="19" name="Picture 18">
            <a:extLst>
              <a:ext uri="{FF2B5EF4-FFF2-40B4-BE49-F238E27FC236}">
                <a16:creationId xmlns:a16="http://schemas.microsoft.com/office/drawing/2014/main" id="{49BAA02C-727B-4F0C-85DE-1B8C2374E6FF}"/>
              </a:ext>
            </a:extLst>
          </p:cNvPr>
          <p:cNvPicPr>
            <a:picLocks noChangeAspect="1"/>
          </p:cNvPicPr>
          <p:nvPr/>
        </p:nvPicPr>
        <p:blipFill>
          <a:blip r:embed="rId3"/>
          <a:stretch>
            <a:fillRect/>
          </a:stretch>
        </p:blipFill>
        <p:spPr>
          <a:xfrm>
            <a:off x="10034628" y="3219212"/>
            <a:ext cx="1859862" cy="2737359"/>
          </a:xfrm>
          <a:prstGeom prst="rect">
            <a:avLst/>
          </a:prstGeom>
        </p:spPr>
      </p:pic>
      <p:pic>
        <p:nvPicPr>
          <p:cNvPr id="21" name="Picture 20">
            <a:extLst>
              <a:ext uri="{FF2B5EF4-FFF2-40B4-BE49-F238E27FC236}">
                <a16:creationId xmlns:a16="http://schemas.microsoft.com/office/drawing/2014/main" id="{6E62359D-9F47-4B27-A6CF-527B7604B88E}"/>
              </a:ext>
            </a:extLst>
          </p:cNvPr>
          <p:cNvPicPr>
            <a:picLocks noChangeAspect="1"/>
          </p:cNvPicPr>
          <p:nvPr/>
        </p:nvPicPr>
        <p:blipFill rotWithShape="1">
          <a:blip r:embed="rId4"/>
          <a:srcRect l="16715" r="17888"/>
          <a:stretch/>
        </p:blipFill>
        <p:spPr>
          <a:xfrm>
            <a:off x="6217920" y="1313608"/>
            <a:ext cx="3398520" cy="1392927"/>
          </a:xfrm>
          <a:prstGeom prst="rect">
            <a:avLst/>
          </a:prstGeom>
        </p:spPr>
      </p:pic>
      <p:pic>
        <p:nvPicPr>
          <p:cNvPr id="22" name="Picture 21">
            <a:extLst>
              <a:ext uri="{FF2B5EF4-FFF2-40B4-BE49-F238E27FC236}">
                <a16:creationId xmlns:a16="http://schemas.microsoft.com/office/drawing/2014/main" id="{829353DD-00B3-4338-BA06-539657B90490}"/>
              </a:ext>
            </a:extLst>
          </p:cNvPr>
          <p:cNvPicPr>
            <a:picLocks noChangeAspect="1"/>
          </p:cNvPicPr>
          <p:nvPr/>
        </p:nvPicPr>
        <p:blipFill rotWithShape="1">
          <a:blip r:embed="rId5"/>
          <a:srcRect l="12706" t="4370" r="53373" b="6556"/>
          <a:stretch/>
        </p:blipFill>
        <p:spPr>
          <a:xfrm>
            <a:off x="5931375" y="3152637"/>
            <a:ext cx="3918572" cy="2942163"/>
          </a:xfrm>
          <a:prstGeom prst="rect">
            <a:avLst/>
          </a:prstGeom>
        </p:spPr>
      </p:pic>
      <p:sp>
        <p:nvSpPr>
          <p:cNvPr id="23" name="Arrow: Up 22">
            <a:extLst>
              <a:ext uri="{FF2B5EF4-FFF2-40B4-BE49-F238E27FC236}">
                <a16:creationId xmlns:a16="http://schemas.microsoft.com/office/drawing/2014/main" id="{41C0BC6D-C035-447B-8A8F-D3AACDDE3E03}"/>
              </a:ext>
            </a:extLst>
          </p:cNvPr>
          <p:cNvSpPr/>
          <p:nvPr/>
        </p:nvSpPr>
        <p:spPr>
          <a:xfrm rot="10800000">
            <a:off x="4739043" y="959873"/>
            <a:ext cx="749167" cy="546658"/>
          </a:xfrm>
          <a:prstGeom prst="upArrow">
            <a:avLst/>
          </a:prstGeom>
          <a:solidFill>
            <a:srgbClr val="FF0000"/>
          </a:solidFill>
          <a:scene3d>
            <a:camera prst="perspectiveLeft">
              <a:rot lat="20400000" lon="2400000" rev="0"/>
            </a:camera>
            <a:lightRig rig="brightRoom" dir="t"/>
          </a:scene3d>
          <a:sp3d extrusionH="152400" contourW="12700" prstMaterial="flat">
            <a:bevelT w="0" h="0"/>
            <a:extrusionClr>
              <a:srgbClr val="FF0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IR</a:t>
            </a:r>
          </a:p>
        </p:txBody>
      </p:sp>
      <p:sp>
        <p:nvSpPr>
          <p:cNvPr id="24" name="Arrow: Right 23">
            <a:extLst>
              <a:ext uri="{FF2B5EF4-FFF2-40B4-BE49-F238E27FC236}">
                <a16:creationId xmlns:a16="http://schemas.microsoft.com/office/drawing/2014/main" id="{3BA6FA0C-64EC-45B3-96DF-DA4230F1BA21}"/>
              </a:ext>
            </a:extLst>
          </p:cNvPr>
          <p:cNvSpPr/>
          <p:nvPr/>
        </p:nvSpPr>
        <p:spPr>
          <a:xfrm rot="16200000">
            <a:off x="4488139" y="1592806"/>
            <a:ext cx="494735" cy="701405"/>
          </a:xfrm>
          <a:prstGeom prst="rightArrow">
            <a:avLst/>
          </a:prstGeom>
          <a:solidFill>
            <a:srgbClr val="00B0F0"/>
          </a:solidFill>
          <a:scene3d>
            <a:camera prst="orthographicFront">
              <a:rot lat="0" lon="19200000" rev="0"/>
            </a:camera>
            <a:lightRig rig="threePt" dir="t"/>
          </a:scene3d>
          <a:sp3d extrusionH="152400" contourW="12700">
            <a:extrusionClr>
              <a:srgbClr val="00B0F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pic>
        <p:nvPicPr>
          <p:cNvPr id="25" name="Picture 24">
            <a:extLst>
              <a:ext uri="{FF2B5EF4-FFF2-40B4-BE49-F238E27FC236}">
                <a16:creationId xmlns:a16="http://schemas.microsoft.com/office/drawing/2014/main" id="{2B5EEF26-FC88-4835-B7B7-561F9AAC44A5}"/>
              </a:ext>
            </a:extLst>
          </p:cNvPr>
          <p:cNvPicPr>
            <a:picLocks noChangeAspect="1"/>
          </p:cNvPicPr>
          <p:nvPr/>
        </p:nvPicPr>
        <p:blipFill rotWithShape="1">
          <a:blip r:embed="rId6"/>
          <a:srcRect l="12843" t="14856" r="15836" b="17590"/>
          <a:stretch/>
        </p:blipFill>
        <p:spPr>
          <a:xfrm>
            <a:off x="9737118" y="1299739"/>
            <a:ext cx="2410432" cy="1418375"/>
          </a:xfrm>
          <a:prstGeom prst="rect">
            <a:avLst/>
          </a:prstGeom>
        </p:spPr>
      </p:pic>
      <p:sp>
        <p:nvSpPr>
          <p:cNvPr id="26" name="TextBox 25">
            <a:extLst>
              <a:ext uri="{FF2B5EF4-FFF2-40B4-BE49-F238E27FC236}">
                <a16:creationId xmlns:a16="http://schemas.microsoft.com/office/drawing/2014/main" id="{6E66FE8E-B9BB-41C5-92EC-BFC0980FEFB4}"/>
              </a:ext>
            </a:extLst>
          </p:cNvPr>
          <p:cNvSpPr txBox="1"/>
          <p:nvPr/>
        </p:nvSpPr>
        <p:spPr>
          <a:xfrm>
            <a:off x="6800850" y="918828"/>
            <a:ext cx="2232660" cy="369332"/>
          </a:xfrm>
          <a:prstGeom prst="rect">
            <a:avLst/>
          </a:prstGeom>
          <a:noFill/>
        </p:spPr>
        <p:txBody>
          <a:bodyPr wrap="square" rtlCol="0">
            <a:spAutoFit/>
          </a:bodyPr>
          <a:lstStyle/>
          <a:p>
            <a:r>
              <a:rPr lang="en-US" dirty="0"/>
              <a:t>Schlieren Raw Data</a:t>
            </a:r>
          </a:p>
        </p:txBody>
      </p:sp>
      <p:sp>
        <p:nvSpPr>
          <p:cNvPr id="27" name="TextBox 26">
            <a:extLst>
              <a:ext uri="{FF2B5EF4-FFF2-40B4-BE49-F238E27FC236}">
                <a16:creationId xmlns:a16="http://schemas.microsoft.com/office/drawing/2014/main" id="{11F89FE0-A686-4C43-B32F-1852F5AFA79C}"/>
              </a:ext>
            </a:extLst>
          </p:cNvPr>
          <p:cNvSpPr txBox="1"/>
          <p:nvPr/>
        </p:nvSpPr>
        <p:spPr>
          <a:xfrm>
            <a:off x="10058213" y="934797"/>
            <a:ext cx="2232660" cy="369332"/>
          </a:xfrm>
          <a:prstGeom prst="rect">
            <a:avLst/>
          </a:prstGeom>
          <a:noFill/>
        </p:spPr>
        <p:txBody>
          <a:bodyPr wrap="square" rtlCol="0">
            <a:spAutoFit/>
          </a:bodyPr>
          <a:lstStyle/>
          <a:p>
            <a:r>
              <a:rPr lang="en-US" dirty="0"/>
              <a:t>Infrared Raw Data</a:t>
            </a:r>
          </a:p>
        </p:txBody>
      </p:sp>
      <p:sp>
        <p:nvSpPr>
          <p:cNvPr id="31" name="Rectangle 30">
            <a:extLst>
              <a:ext uri="{FF2B5EF4-FFF2-40B4-BE49-F238E27FC236}">
                <a16:creationId xmlns:a16="http://schemas.microsoft.com/office/drawing/2014/main" id="{795DCD34-F080-4714-8250-5F9C906B4121}"/>
              </a:ext>
            </a:extLst>
          </p:cNvPr>
          <p:cNvSpPr/>
          <p:nvPr/>
        </p:nvSpPr>
        <p:spPr>
          <a:xfrm>
            <a:off x="6217920" y="1288160"/>
            <a:ext cx="3398520" cy="1418375"/>
          </a:xfrm>
          <a:prstGeom prst="rect">
            <a:avLst/>
          </a:prstGeom>
          <a:noFill/>
          <a:ln w="571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DF90EF3-6B5C-4F65-8F0C-714D22804055}"/>
              </a:ext>
            </a:extLst>
          </p:cNvPr>
          <p:cNvSpPr/>
          <p:nvPr/>
        </p:nvSpPr>
        <p:spPr>
          <a:xfrm>
            <a:off x="9737118" y="1285653"/>
            <a:ext cx="2410432" cy="1418375"/>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8757484E-CE27-44C0-9D77-3FF3D62287A1}"/>
              </a:ext>
            </a:extLst>
          </p:cNvPr>
          <p:cNvSpPr/>
          <p:nvPr/>
        </p:nvSpPr>
        <p:spPr>
          <a:xfrm>
            <a:off x="7795260" y="2731983"/>
            <a:ext cx="236220" cy="48722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70726ABD-FAF0-473D-9E54-AB73243E1ED1}"/>
              </a:ext>
            </a:extLst>
          </p:cNvPr>
          <p:cNvSpPr/>
          <p:nvPr/>
        </p:nvSpPr>
        <p:spPr>
          <a:xfrm>
            <a:off x="11481093" y="2725048"/>
            <a:ext cx="236220" cy="48722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7D811E1-7788-4565-B665-099A0CE6AD71}"/>
              </a:ext>
            </a:extLst>
          </p:cNvPr>
          <p:cNvSpPr txBox="1"/>
          <p:nvPr/>
        </p:nvSpPr>
        <p:spPr>
          <a:xfrm>
            <a:off x="7968561" y="2645498"/>
            <a:ext cx="2005728" cy="646331"/>
          </a:xfrm>
          <a:prstGeom prst="rect">
            <a:avLst/>
          </a:prstGeom>
          <a:noFill/>
        </p:spPr>
        <p:txBody>
          <a:bodyPr wrap="square" rtlCol="0">
            <a:spAutoFit/>
          </a:bodyPr>
          <a:lstStyle/>
          <a:p>
            <a:r>
              <a:rPr lang="en-US" dirty="0"/>
              <a:t>SPOD + Autoencoder</a:t>
            </a:r>
          </a:p>
        </p:txBody>
      </p:sp>
      <p:sp>
        <p:nvSpPr>
          <p:cNvPr id="36" name="TextBox 35">
            <a:extLst>
              <a:ext uri="{FF2B5EF4-FFF2-40B4-BE49-F238E27FC236}">
                <a16:creationId xmlns:a16="http://schemas.microsoft.com/office/drawing/2014/main" id="{C962DA0C-AC21-4600-8BE3-66A97AF64C58}"/>
              </a:ext>
            </a:extLst>
          </p:cNvPr>
          <p:cNvSpPr txBox="1"/>
          <p:nvPr/>
        </p:nvSpPr>
        <p:spPr>
          <a:xfrm>
            <a:off x="10080280" y="2752402"/>
            <a:ext cx="2005728" cy="369332"/>
          </a:xfrm>
          <a:prstGeom prst="rect">
            <a:avLst/>
          </a:prstGeom>
          <a:noFill/>
        </p:spPr>
        <p:txBody>
          <a:bodyPr wrap="square" rtlCol="0">
            <a:spAutoFit/>
          </a:bodyPr>
          <a:lstStyle/>
          <a:p>
            <a:r>
              <a:rPr lang="en-US" dirty="0"/>
              <a:t>Autoencoder</a:t>
            </a:r>
          </a:p>
        </p:txBody>
      </p:sp>
      <p:sp>
        <p:nvSpPr>
          <p:cNvPr id="37" name="TextBox 36">
            <a:extLst>
              <a:ext uri="{FF2B5EF4-FFF2-40B4-BE49-F238E27FC236}">
                <a16:creationId xmlns:a16="http://schemas.microsoft.com/office/drawing/2014/main" id="{F3515E97-1C05-4215-959D-610931A714FD}"/>
              </a:ext>
            </a:extLst>
          </p:cNvPr>
          <p:cNvSpPr txBox="1"/>
          <p:nvPr/>
        </p:nvSpPr>
        <p:spPr>
          <a:xfrm>
            <a:off x="3029234" y="3244334"/>
            <a:ext cx="2544970" cy="369332"/>
          </a:xfrm>
          <a:prstGeom prst="rect">
            <a:avLst/>
          </a:prstGeom>
          <a:noFill/>
        </p:spPr>
        <p:txBody>
          <a:bodyPr wrap="square" rtlCol="0">
            <a:spAutoFit/>
          </a:bodyPr>
          <a:lstStyle/>
          <a:p>
            <a:r>
              <a:rPr lang="en-US" dirty="0"/>
              <a:t>Pressure Sensor PSDs</a:t>
            </a:r>
          </a:p>
        </p:txBody>
      </p:sp>
      <p:sp>
        <p:nvSpPr>
          <p:cNvPr id="40" name="Rectangle 39">
            <a:extLst>
              <a:ext uri="{FF2B5EF4-FFF2-40B4-BE49-F238E27FC236}">
                <a16:creationId xmlns:a16="http://schemas.microsoft.com/office/drawing/2014/main" id="{A26F53C2-7B8B-4D94-9CC9-64D2B6F2D7ED}"/>
              </a:ext>
            </a:extLst>
          </p:cNvPr>
          <p:cNvSpPr/>
          <p:nvPr/>
        </p:nvSpPr>
        <p:spPr>
          <a:xfrm rot="20190974">
            <a:off x="8436033" y="1564137"/>
            <a:ext cx="1089873" cy="220383"/>
          </a:xfrm>
          <a:prstGeom prst="rect">
            <a:avLst/>
          </a:prstGeom>
          <a:noFill/>
          <a:ln w="38100">
            <a:solidFill>
              <a:srgbClr val="F732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800146-FFA1-4E7F-8387-97627FB74D6E}"/>
              </a:ext>
            </a:extLst>
          </p:cNvPr>
          <p:cNvSpPr/>
          <p:nvPr/>
        </p:nvSpPr>
        <p:spPr>
          <a:xfrm>
            <a:off x="5943317" y="3249930"/>
            <a:ext cx="3906630" cy="549038"/>
          </a:xfrm>
          <a:prstGeom prst="rect">
            <a:avLst/>
          </a:prstGeom>
          <a:noFill/>
          <a:ln w="38100">
            <a:solidFill>
              <a:srgbClr val="F732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0202FA3-D9CF-4806-B039-9581B314F466}"/>
              </a:ext>
            </a:extLst>
          </p:cNvPr>
          <p:cNvSpPr/>
          <p:nvPr/>
        </p:nvSpPr>
        <p:spPr>
          <a:xfrm>
            <a:off x="5943317" y="3962928"/>
            <a:ext cx="3906630" cy="549038"/>
          </a:xfrm>
          <a:prstGeom prst="rect">
            <a:avLst/>
          </a:prstGeom>
          <a:noFill/>
          <a:ln w="38100">
            <a:solidFill>
              <a:srgbClr val="F732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22484D0-4803-4C7C-80AA-9FD87DEAA849}"/>
              </a:ext>
            </a:extLst>
          </p:cNvPr>
          <p:cNvSpPr/>
          <p:nvPr/>
        </p:nvSpPr>
        <p:spPr>
          <a:xfrm>
            <a:off x="5943317" y="4683725"/>
            <a:ext cx="3906630" cy="549038"/>
          </a:xfrm>
          <a:prstGeom prst="rect">
            <a:avLst/>
          </a:prstGeom>
          <a:noFill/>
          <a:ln w="38100">
            <a:solidFill>
              <a:srgbClr val="F732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9047409-21A7-4B7B-A83D-2389DFA2F277}"/>
              </a:ext>
            </a:extLst>
          </p:cNvPr>
          <p:cNvSpPr/>
          <p:nvPr/>
        </p:nvSpPr>
        <p:spPr>
          <a:xfrm>
            <a:off x="5931375" y="5409732"/>
            <a:ext cx="3906630" cy="549038"/>
          </a:xfrm>
          <a:prstGeom prst="rect">
            <a:avLst/>
          </a:prstGeom>
          <a:noFill/>
          <a:ln w="38100">
            <a:solidFill>
              <a:srgbClr val="F732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9B33861-7E5F-4A90-BD9D-D7321B10554B}"/>
              </a:ext>
            </a:extLst>
          </p:cNvPr>
          <p:cNvSpPr txBox="1"/>
          <p:nvPr/>
        </p:nvSpPr>
        <p:spPr>
          <a:xfrm>
            <a:off x="-20532" y="1255427"/>
            <a:ext cx="2596091" cy="4247317"/>
          </a:xfrm>
          <a:prstGeom prst="rect">
            <a:avLst/>
          </a:prstGeom>
          <a:noFill/>
        </p:spPr>
        <p:txBody>
          <a:bodyPr wrap="square" rtlCol="0">
            <a:spAutoFit/>
          </a:bodyPr>
          <a:lstStyle/>
          <a:p>
            <a:pPr marL="285750" indent="-285750">
              <a:buFont typeface="Arial" panose="020B0604020202020204" pitchFamily="34" charset="0"/>
              <a:buChar char="•"/>
            </a:pPr>
            <a:r>
              <a:rPr lang="en-US" dirty="0"/>
              <a:t>Pressure transducer, schlieren video, and infrared images are reduced down to a few components.</a:t>
            </a:r>
          </a:p>
          <a:p>
            <a:pPr marL="285750" indent="-285750">
              <a:buFont typeface="Arial" panose="020B0604020202020204" pitchFamily="34" charset="0"/>
              <a:buChar char="•"/>
            </a:pPr>
            <a:r>
              <a:rPr lang="en-US" dirty="0"/>
              <a:t>An array of numbers represent the strength of these components in an experiment.</a:t>
            </a:r>
          </a:p>
          <a:p>
            <a:pPr marL="285750" indent="-285750">
              <a:buFont typeface="Arial" panose="020B0604020202020204" pitchFamily="34" charset="0"/>
              <a:buChar char="•"/>
            </a:pPr>
            <a:r>
              <a:rPr lang="en-US" dirty="0"/>
              <a:t>The SVM uses the numbers to suggest what next test would provide the most insight.</a:t>
            </a:r>
          </a:p>
        </p:txBody>
      </p:sp>
      <p:sp>
        <p:nvSpPr>
          <p:cNvPr id="46" name="TextBox 45">
            <a:extLst>
              <a:ext uri="{FF2B5EF4-FFF2-40B4-BE49-F238E27FC236}">
                <a16:creationId xmlns:a16="http://schemas.microsoft.com/office/drawing/2014/main" id="{1942F9BE-4E27-4CB2-B582-47B5803DAE75}"/>
              </a:ext>
            </a:extLst>
          </p:cNvPr>
          <p:cNvSpPr txBox="1"/>
          <p:nvPr/>
        </p:nvSpPr>
        <p:spPr>
          <a:xfrm>
            <a:off x="6198996" y="5958770"/>
            <a:ext cx="3392191" cy="923330"/>
          </a:xfrm>
          <a:prstGeom prst="rect">
            <a:avLst/>
          </a:prstGeom>
          <a:noFill/>
        </p:spPr>
        <p:txBody>
          <a:bodyPr wrap="square" rtlCol="0">
            <a:spAutoFit/>
          </a:bodyPr>
          <a:lstStyle/>
          <a:p>
            <a:pPr algn="ctr"/>
            <a:r>
              <a:rPr lang="en-US" dirty="0"/>
              <a:t>4 Autoencoder Features</a:t>
            </a:r>
          </a:p>
          <a:p>
            <a:pPr algn="ctr"/>
            <a:r>
              <a:rPr lang="en-US" dirty="0"/>
              <a:t>(Viewing Pink Region on Ramp)</a:t>
            </a:r>
          </a:p>
          <a:p>
            <a:pPr algn="ctr"/>
            <a:endParaRPr lang="en-US" dirty="0"/>
          </a:p>
        </p:txBody>
      </p:sp>
      <p:sp>
        <p:nvSpPr>
          <p:cNvPr id="47" name="TextBox 46">
            <a:extLst>
              <a:ext uri="{FF2B5EF4-FFF2-40B4-BE49-F238E27FC236}">
                <a16:creationId xmlns:a16="http://schemas.microsoft.com/office/drawing/2014/main" id="{CBB92FA0-239E-4972-8919-D76B858D18ED}"/>
              </a:ext>
            </a:extLst>
          </p:cNvPr>
          <p:cNvSpPr txBox="1"/>
          <p:nvPr/>
        </p:nvSpPr>
        <p:spPr>
          <a:xfrm>
            <a:off x="9899547" y="5963506"/>
            <a:ext cx="2248003" cy="646331"/>
          </a:xfrm>
          <a:prstGeom prst="rect">
            <a:avLst/>
          </a:prstGeom>
          <a:solidFill>
            <a:schemeClr val="accent4"/>
          </a:solidFill>
        </p:spPr>
        <p:txBody>
          <a:bodyPr wrap="square" rtlCol="0">
            <a:spAutoFit/>
          </a:bodyPr>
          <a:lstStyle/>
          <a:p>
            <a:pPr algn="ctr"/>
            <a:r>
              <a:rPr lang="en-US" dirty="0"/>
              <a:t>7 Autoencoder Features (4 Shown)</a:t>
            </a:r>
          </a:p>
        </p:txBody>
      </p:sp>
      <p:pic>
        <p:nvPicPr>
          <p:cNvPr id="29" name="Picture 28">
            <a:extLst>
              <a:ext uri="{FF2B5EF4-FFF2-40B4-BE49-F238E27FC236}">
                <a16:creationId xmlns:a16="http://schemas.microsoft.com/office/drawing/2014/main" id="{D570DF25-512D-4DD7-972C-BDD5E3961EEC}"/>
              </a:ext>
            </a:extLst>
          </p:cNvPr>
          <p:cNvPicPr>
            <a:picLocks noChangeAspect="1"/>
          </p:cNvPicPr>
          <p:nvPr/>
        </p:nvPicPr>
        <p:blipFill>
          <a:blip r:embed="rId7"/>
          <a:stretch>
            <a:fillRect/>
          </a:stretch>
        </p:blipFill>
        <p:spPr>
          <a:xfrm>
            <a:off x="2575559" y="3663598"/>
            <a:ext cx="3031042" cy="2176944"/>
          </a:xfrm>
          <a:prstGeom prst="rect">
            <a:avLst/>
          </a:prstGeom>
        </p:spPr>
      </p:pic>
    </p:spTree>
    <p:extLst>
      <p:ext uri="{BB962C8B-B14F-4D97-AF65-F5344CB8AC3E}">
        <p14:creationId xmlns:p14="http://schemas.microsoft.com/office/powerpoint/2010/main" val="345179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0A5E-BACC-486C-AB88-369F58A3DD94}"/>
              </a:ext>
            </a:extLst>
          </p:cNvPr>
          <p:cNvSpPr>
            <a:spLocks noGrp="1"/>
          </p:cNvSpPr>
          <p:nvPr>
            <p:ph type="ctrTitle"/>
          </p:nvPr>
        </p:nvSpPr>
        <p:spPr/>
        <p:txBody>
          <a:bodyPr/>
          <a:lstStyle/>
          <a:p>
            <a:r>
              <a:rPr lang="en-US" dirty="0"/>
              <a:t>Summary of Machine Learning Parameters</a:t>
            </a:r>
          </a:p>
        </p:txBody>
      </p:sp>
      <p:sp>
        <p:nvSpPr>
          <p:cNvPr id="4" name="Text Placeholder 3">
            <a:extLst>
              <a:ext uri="{FF2B5EF4-FFF2-40B4-BE49-F238E27FC236}">
                <a16:creationId xmlns:a16="http://schemas.microsoft.com/office/drawing/2014/main" id="{0BB73F08-AD65-4315-9862-8FF37AE111EB}"/>
              </a:ext>
            </a:extLst>
          </p:cNvPr>
          <p:cNvSpPr>
            <a:spLocks noGrp="1"/>
          </p:cNvSpPr>
          <p:nvPr>
            <p:ph type="body" sz="quarter" idx="14"/>
          </p:nvPr>
        </p:nvSpPr>
        <p:spPr>
          <a:xfrm>
            <a:off x="1182753" y="1386468"/>
            <a:ext cx="7366000" cy="4088057"/>
          </a:xfrm>
        </p:spPr>
        <p:txBody>
          <a:bodyPr>
            <a:normAutofit lnSpcReduction="10000"/>
          </a:bodyPr>
          <a:lstStyle/>
          <a:p>
            <a:r>
              <a:rPr lang="en-US" dirty="0"/>
              <a:t>Support Vector Machine</a:t>
            </a:r>
          </a:p>
          <a:p>
            <a:pPr lvl="1"/>
            <a:r>
              <a:rPr lang="en-US" dirty="0"/>
              <a:t>Box constraint (similar to regularization) of 1. </a:t>
            </a:r>
          </a:p>
          <a:p>
            <a:pPr lvl="1"/>
            <a:r>
              <a:rPr lang="en-US" dirty="0"/>
              <a:t>Radial basis function kernel.</a:t>
            </a:r>
          </a:p>
          <a:p>
            <a:pPr lvl="1"/>
            <a:endParaRPr lang="en-US" dirty="0"/>
          </a:p>
          <a:p>
            <a:r>
              <a:rPr lang="en-US" dirty="0"/>
              <a:t>Autoencoder for Infrared Data</a:t>
            </a:r>
          </a:p>
          <a:p>
            <a:pPr lvl="1"/>
            <a:r>
              <a:rPr lang="en-US" dirty="0"/>
              <a:t>7 latent space variables.</a:t>
            </a:r>
          </a:p>
          <a:p>
            <a:pPr lvl="1"/>
            <a:r>
              <a:rPr lang="en-US" dirty="0"/>
              <a:t>L2 weight regularization: 0.0001.</a:t>
            </a:r>
          </a:p>
          <a:p>
            <a:pPr lvl="1"/>
            <a:r>
              <a:rPr lang="en-US" dirty="0"/>
              <a:t>Sparsity regularization and proportion: 3 and 0.08.</a:t>
            </a:r>
          </a:p>
          <a:p>
            <a:endParaRPr lang="en-US" dirty="0"/>
          </a:p>
          <a:p>
            <a:r>
              <a:rPr lang="en-US" dirty="0"/>
              <a:t>K-means for clustering</a:t>
            </a:r>
          </a:p>
          <a:p>
            <a:pPr lvl="1"/>
            <a:r>
              <a:rPr lang="en-US" dirty="0"/>
              <a:t>Number of clusters is manually inputted.</a:t>
            </a:r>
          </a:p>
          <a:p>
            <a:pPr lvl="1"/>
            <a:r>
              <a:rPr lang="en-US" dirty="0"/>
              <a:t>Algorithm ran several hundred times to find clusters that maximize </a:t>
            </a:r>
            <a:r>
              <a:rPr lang="en-US" dirty="0" err="1"/>
              <a:t>Calinski-Harabasz</a:t>
            </a:r>
            <a:r>
              <a:rPr lang="en-US" dirty="0"/>
              <a:t> index. </a:t>
            </a:r>
          </a:p>
          <a:p>
            <a:pPr lvl="1"/>
            <a:endParaRPr lang="en-US" dirty="0"/>
          </a:p>
          <a:p>
            <a:endParaRPr lang="en-US" dirty="0"/>
          </a:p>
          <a:p>
            <a:pPr lvl="1"/>
            <a:endParaRPr lang="en-US" dirty="0"/>
          </a:p>
        </p:txBody>
      </p:sp>
      <p:sp>
        <p:nvSpPr>
          <p:cNvPr id="5" name="Date Placeholder 4">
            <a:extLst>
              <a:ext uri="{FF2B5EF4-FFF2-40B4-BE49-F238E27FC236}">
                <a16:creationId xmlns:a16="http://schemas.microsoft.com/office/drawing/2014/main" id="{8CA8219B-473B-4FBE-A838-CB4E456E6636}"/>
              </a:ext>
            </a:extLst>
          </p:cNvPr>
          <p:cNvSpPr>
            <a:spLocks noGrp="1"/>
          </p:cNvSpPr>
          <p:nvPr>
            <p:ph type="dt" sz="half" idx="2"/>
          </p:nvPr>
        </p:nvSpPr>
        <p:spPr/>
        <p:txBody>
          <a:bodyPr/>
          <a:lstStyle/>
          <a:p>
            <a:fld id="{E0C8DACD-4E35-4E4C-AC75-C3DE50F04E7E}" type="datetime1">
              <a:rPr lang="en-US" smtClean="0"/>
              <a:pPr/>
              <a:t>7/31/2024</a:t>
            </a:fld>
            <a:endParaRPr lang="en-US" dirty="0"/>
          </a:p>
        </p:txBody>
      </p:sp>
      <p:sp>
        <p:nvSpPr>
          <p:cNvPr id="6" name="Slide Number Placeholder 5">
            <a:extLst>
              <a:ext uri="{FF2B5EF4-FFF2-40B4-BE49-F238E27FC236}">
                <a16:creationId xmlns:a16="http://schemas.microsoft.com/office/drawing/2014/main" id="{F4ACD08E-98CE-4269-9BB1-24F2E9B48F8B}"/>
              </a:ext>
            </a:extLst>
          </p:cNvPr>
          <p:cNvSpPr>
            <a:spLocks noGrp="1"/>
          </p:cNvSpPr>
          <p:nvPr>
            <p:ph type="sldNum" sz="quarter" idx="4"/>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373143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Support Vector Machine Active Learning</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7/31/2024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6</a:t>
            </a:fld>
            <a:endParaRPr lang="en-US" dirty="0"/>
          </a:p>
        </p:txBody>
      </p:sp>
      <p:pic>
        <p:nvPicPr>
          <p:cNvPr id="16" name="Picture 15">
            <a:extLst>
              <a:ext uri="{FF2B5EF4-FFF2-40B4-BE49-F238E27FC236}">
                <a16:creationId xmlns:a16="http://schemas.microsoft.com/office/drawing/2014/main" id="{142366D2-005D-4E21-A3F3-C35D3D7B5EB4}"/>
              </a:ext>
            </a:extLst>
          </p:cNvPr>
          <p:cNvPicPr>
            <a:picLocks noChangeAspect="1"/>
          </p:cNvPicPr>
          <p:nvPr/>
        </p:nvPicPr>
        <p:blipFill rotWithShape="1">
          <a:blip r:embed="rId3"/>
          <a:srcRect l="8293" t="3792" r="8804" b="3609"/>
          <a:stretch/>
        </p:blipFill>
        <p:spPr>
          <a:xfrm>
            <a:off x="5783072" y="977394"/>
            <a:ext cx="5981090" cy="5228274"/>
          </a:xfrm>
          <a:prstGeom prst="rect">
            <a:avLst/>
          </a:prstGeom>
        </p:spPr>
      </p:pic>
      <p:pic>
        <p:nvPicPr>
          <p:cNvPr id="18" name="Picture 17">
            <a:extLst>
              <a:ext uri="{FF2B5EF4-FFF2-40B4-BE49-F238E27FC236}">
                <a16:creationId xmlns:a16="http://schemas.microsoft.com/office/drawing/2014/main" id="{EE0A9081-0007-4E45-8081-72B3A276184D}"/>
              </a:ext>
            </a:extLst>
          </p:cNvPr>
          <p:cNvPicPr>
            <a:picLocks noChangeAspect="1"/>
          </p:cNvPicPr>
          <p:nvPr/>
        </p:nvPicPr>
        <p:blipFill>
          <a:blip r:embed="rId4"/>
          <a:stretch>
            <a:fillRect/>
          </a:stretch>
        </p:blipFill>
        <p:spPr>
          <a:xfrm>
            <a:off x="177534" y="1212742"/>
            <a:ext cx="5605538" cy="4468338"/>
          </a:xfrm>
          <a:prstGeom prst="rect">
            <a:avLst/>
          </a:prstGeom>
        </p:spPr>
      </p:pic>
    </p:spTree>
    <p:extLst>
      <p:ext uri="{BB962C8B-B14F-4D97-AF65-F5344CB8AC3E}">
        <p14:creationId xmlns:p14="http://schemas.microsoft.com/office/powerpoint/2010/main" val="262373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EF11-3597-45F3-B206-7F5355C7F5BC}"/>
              </a:ext>
            </a:extLst>
          </p:cNvPr>
          <p:cNvSpPr>
            <a:spLocks noGrp="1"/>
          </p:cNvSpPr>
          <p:nvPr>
            <p:ph type="ctrTitle"/>
          </p:nvPr>
        </p:nvSpPr>
        <p:spPr/>
        <p:txBody>
          <a:bodyPr/>
          <a:lstStyle/>
          <a:p>
            <a:r>
              <a:rPr lang="en-US" dirty="0"/>
              <a:t>SVM Region Development</a:t>
            </a:r>
          </a:p>
        </p:txBody>
      </p:sp>
      <p:sp>
        <p:nvSpPr>
          <p:cNvPr id="5" name="Date Placeholder 4">
            <a:extLst>
              <a:ext uri="{FF2B5EF4-FFF2-40B4-BE49-F238E27FC236}">
                <a16:creationId xmlns:a16="http://schemas.microsoft.com/office/drawing/2014/main" id="{3A5B5996-6036-4EC7-AFE8-2CCF45C11E25}"/>
              </a:ext>
            </a:extLst>
          </p:cNvPr>
          <p:cNvSpPr>
            <a:spLocks noGrp="1"/>
          </p:cNvSpPr>
          <p:nvPr>
            <p:ph type="dt" sz="half" idx="2"/>
          </p:nvPr>
        </p:nvSpPr>
        <p:spPr/>
        <p:txBody>
          <a:bodyPr/>
          <a:lstStyle/>
          <a:p>
            <a:fld id="{E0C8DACD-4E35-4E4C-AC75-C3DE50F04E7E}" type="datetime1">
              <a:rPr lang="en-US" smtClean="0"/>
              <a:pPr/>
              <a:t>7/31/2024</a:t>
            </a:fld>
            <a:endParaRPr lang="en-US" dirty="0"/>
          </a:p>
        </p:txBody>
      </p:sp>
      <p:sp>
        <p:nvSpPr>
          <p:cNvPr id="6" name="Slide Number Placeholder 5">
            <a:extLst>
              <a:ext uri="{FF2B5EF4-FFF2-40B4-BE49-F238E27FC236}">
                <a16:creationId xmlns:a16="http://schemas.microsoft.com/office/drawing/2014/main" id="{AF69A9CB-E658-4EBB-99E2-78E2F2D9DDB4}"/>
              </a:ext>
            </a:extLst>
          </p:cNvPr>
          <p:cNvSpPr>
            <a:spLocks noGrp="1"/>
          </p:cNvSpPr>
          <p:nvPr>
            <p:ph type="sldNum" sz="quarter" idx="4"/>
          </p:nvPr>
        </p:nvSpPr>
        <p:spPr/>
        <p:txBody>
          <a:bodyPr/>
          <a:lstStyle/>
          <a:p>
            <a:fld id="{8A7A6979-0714-4377-B894-6BE4C2D6E202}" type="slidenum">
              <a:rPr lang="en-US" smtClean="0"/>
              <a:pPr/>
              <a:t>7</a:t>
            </a:fld>
            <a:endParaRPr lang="en-US" dirty="0"/>
          </a:p>
        </p:txBody>
      </p:sp>
      <p:sp>
        <p:nvSpPr>
          <p:cNvPr id="8" name="TextBox 7">
            <a:extLst>
              <a:ext uri="{FF2B5EF4-FFF2-40B4-BE49-F238E27FC236}">
                <a16:creationId xmlns:a16="http://schemas.microsoft.com/office/drawing/2014/main" id="{F278337F-CE12-433A-AC85-0E1DC70DDEE1}"/>
              </a:ext>
            </a:extLst>
          </p:cNvPr>
          <p:cNvSpPr txBox="1"/>
          <p:nvPr/>
        </p:nvSpPr>
        <p:spPr>
          <a:xfrm>
            <a:off x="419450" y="1305341"/>
            <a:ext cx="4496499" cy="4524315"/>
          </a:xfrm>
          <a:prstGeom prst="rect">
            <a:avLst/>
          </a:prstGeom>
          <a:noFill/>
        </p:spPr>
        <p:txBody>
          <a:bodyPr wrap="square" rtlCol="0">
            <a:spAutoFit/>
          </a:bodyPr>
          <a:lstStyle/>
          <a:p>
            <a:pPr marL="285750" indent="-285750">
              <a:buFont typeface="Arial" panose="020B0604020202020204" pitchFamily="34" charset="0"/>
              <a:buChar char="•"/>
            </a:pPr>
            <a:r>
              <a:rPr lang="en-US" dirty="0"/>
              <a:t>SVM regions should settle after a large number of runs.</a:t>
            </a:r>
          </a:p>
          <a:p>
            <a:pPr marL="285750" indent="-285750">
              <a:buFont typeface="Arial" panose="020B0604020202020204" pitchFamily="34" charset="0"/>
              <a:buChar char="•"/>
            </a:pPr>
            <a:r>
              <a:rPr lang="en-US" dirty="0"/>
              <a:t>The clustering algorithm to determine regions is susceptible to flipping between competing cluster identifications.</a:t>
            </a:r>
          </a:p>
          <a:p>
            <a:pPr marL="742950" lvl="1" indent="-285750">
              <a:buFont typeface="Arial" panose="020B0604020202020204" pitchFamily="34" charset="0"/>
              <a:buChar char="•"/>
            </a:pPr>
            <a:r>
              <a:rPr lang="en-US" dirty="0"/>
              <a:t>This could interrupt testing, since it can significantly shift the margin.</a:t>
            </a:r>
          </a:p>
          <a:p>
            <a:pPr marL="285750" indent="-285750">
              <a:buFont typeface="Arial" panose="020B0604020202020204" pitchFamily="34" charset="0"/>
              <a:buChar char="•"/>
            </a:pPr>
            <a:r>
              <a:rPr lang="en-US" dirty="0"/>
              <a:t>Two solutions:</a:t>
            </a:r>
          </a:p>
          <a:p>
            <a:pPr marL="742950" lvl="1" indent="-285750">
              <a:buFont typeface="Arial" panose="020B0604020202020204" pitchFamily="34" charset="0"/>
              <a:buChar char="•"/>
            </a:pPr>
            <a:r>
              <a:rPr lang="en-US" dirty="0"/>
              <a:t>Best cluster is chosen by its inter/intra cluster distance, but also how similar it is to previous clusters. </a:t>
            </a:r>
          </a:p>
          <a:p>
            <a:pPr marL="742950" lvl="1" indent="-285750">
              <a:buFont typeface="Arial" panose="020B0604020202020204" pitchFamily="34" charset="0"/>
              <a:buChar char="•"/>
            </a:pPr>
            <a:r>
              <a:rPr lang="en-US" dirty="0"/>
              <a:t>If two different sets of clusters have similar quality scores, add another cluster.</a:t>
            </a:r>
          </a:p>
        </p:txBody>
      </p:sp>
      <p:pic>
        <p:nvPicPr>
          <p:cNvPr id="9" name="running_categories_more_clusters">
            <a:hlinkClick r:id="" action="ppaction://media"/>
            <a:extLst>
              <a:ext uri="{FF2B5EF4-FFF2-40B4-BE49-F238E27FC236}">
                <a16:creationId xmlns:a16="http://schemas.microsoft.com/office/drawing/2014/main" id="{8DE92112-B208-45C4-B8C7-EDB50EAA0296}"/>
              </a:ext>
            </a:extLst>
          </p:cNvPr>
          <p:cNvPicPr>
            <a:picLocks noChangeAspect="1"/>
          </p:cNvPicPr>
          <p:nvPr>
            <a:videoFile r:link="rId1"/>
            <p:extLst>
              <p:ext uri="{DAA4B4D4-6D71-4841-9C94-3DE7FCFB9230}">
                <p14:media xmlns:p14="http://schemas.microsoft.com/office/powerpoint/2010/main" r:embed="rId2">
                  <p14:trim end="10483"/>
                </p14:media>
              </p:ext>
            </p:extLst>
          </p:nvPr>
        </p:nvPicPr>
        <p:blipFill rotWithShape="1">
          <a:blip r:embed="rId4"/>
          <a:srcRect l="4425" r="6889"/>
          <a:stretch>
            <a:fillRect/>
          </a:stretch>
        </p:blipFill>
        <p:spPr>
          <a:xfrm>
            <a:off x="5126173" y="994526"/>
            <a:ext cx="6646377" cy="4996199"/>
          </a:xfrm>
          <a:prstGeom prst="rect">
            <a:avLst/>
          </a:prstGeom>
        </p:spPr>
      </p:pic>
    </p:spTree>
    <p:extLst>
      <p:ext uri="{BB962C8B-B14F-4D97-AF65-F5344CB8AC3E}">
        <p14:creationId xmlns:p14="http://schemas.microsoft.com/office/powerpoint/2010/main" val="10355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1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488B-F604-43BE-9B5F-13CEFB675E13}"/>
              </a:ext>
            </a:extLst>
          </p:cNvPr>
          <p:cNvSpPr>
            <a:spLocks noGrp="1"/>
          </p:cNvSpPr>
          <p:nvPr>
            <p:ph type="ctrTitle"/>
          </p:nvPr>
        </p:nvSpPr>
        <p:spPr/>
        <p:txBody>
          <a:bodyPr/>
          <a:lstStyle/>
          <a:p>
            <a:r>
              <a:rPr lang="en-US" dirty="0"/>
              <a:t>Autoencoder to Account for Shifts in IR Features</a:t>
            </a:r>
          </a:p>
        </p:txBody>
      </p:sp>
      <p:sp>
        <p:nvSpPr>
          <p:cNvPr id="5" name="Date Placeholder 4">
            <a:extLst>
              <a:ext uri="{FF2B5EF4-FFF2-40B4-BE49-F238E27FC236}">
                <a16:creationId xmlns:a16="http://schemas.microsoft.com/office/drawing/2014/main" id="{628714B9-2AEC-4202-AEBA-F28A9A24ACCE}"/>
              </a:ext>
            </a:extLst>
          </p:cNvPr>
          <p:cNvSpPr>
            <a:spLocks noGrp="1"/>
          </p:cNvSpPr>
          <p:nvPr>
            <p:ph type="dt" sz="half" idx="2"/>
          </p:nvPr>
        </p:nvSpPr>
        <p:spPr/>
        <p:txBody>
          <a:bodyPr/>
          <a:lstStyle/>
          <a:p>
            <a:fld id="{E0C8DACD-4E35-4E4C-AC75-C3DE50F04E7E}" type="datetime1">
              <a:rPr lang="en-US" smtClean="0"/>
              <a:pPr/>
              <a:t>7/31/2024</a:t>
            </a:fld>
            <a:endParaRPr lang="en-US" dirty="0"/>
          </a:p>
        </p:txBody>
      </p:sp>
      <p:sp>
        <p:nvSpPr>
          <p:cNvPr id="6" name="Slide Number Placeholder 5">
            <a:extLst>
              <a:ext uri="{FF2B5EF4-FFF2-40B4-BE49-F238E27FC236}">
                <a16:creationId xmlns:a16="http://schemas.microsoft.com/office/drawing/2014/main" id="{2967C12D-3D46-4234-9C61-285EEDABD5E4}"/>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8" name="Picture 7">
            <a:extLst>
              <a:ext uri="{FF2B5EF4-FFF2-40B4-BE49-F238E27FC236}">
                <a16:creationId xmlns:a16="http://schemas.microsoft.com/office/drawing/2014/main" id="{64EADA76-0962-4258-BE2F-2D66135E5523}"/>
              </a:ext>
            </a:extLst>
          </p:cNvPr>
          <p:cNvPicPr>
            <a:picLocks noChangeAspect="1"/>
          </p:cNvPicPr>
          <p:nvPr/>
        </p:nvPicPr>
        <p:blipFill rotWithShape="1">
          <a:blip r:embed="rId2"/>
          <a:srcRect l="12268" t="3464" r="8042" b="9314"/>
          <a:stretch/>
        </p:blipFill>
        <p:spPr>
          <a:xfrm>
            <a:off x="304886" y="3657985"/>
            <a:ext cx="6583992" cy="2757341"/>
          </a:xfrm>
          <a:prstGeom prst="rect">
            <a:avLst/>
          </a:prstGeom>
        </p:spPr>
      </p:pic>
      <p:sp>
        <p:nvSpPr>
          <p:cNvPr id="9" name="TextBox 8">
            <a:extLst>
              <a:ext uri="{FF2B5EF4-FFF2-40B4-BE49-F238E27FC236}">
                <a16:creationId xmlns:a16="http://schemas.microsoft.com/office/drawing/2014/main" id="{A2725B02-8C54-4066-89B6-C1C0C9E813D5}"/>
              </a:ext>
            </a:extLst>
          </p:cNvPr>
          <p:cNvSpPr txBox="1"/>
          <p:nvPr/>
        </p:nvSpPr>
        <p:spPr>
          <a:xfrm>
            <a:off x="501117" y="1060515"/>
            <a:ext cx="483205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Several autoencoder weights just account for shifts of features in images.</a:t>
            </a:r>
          </a:p>
          <a:p>
            <a:pPr marL="742950" lvl="1" indent="-285750">
              <a:buFont typeface="Arial" panose="020B0604020202020204" pitchFamily="34" charset="0"/>
              <a:buChar char="•"/>
            </a:pPr>
            <a:r>
              <a:rPr lang="en-US" dirty="0"/>
              <a:t>May be limiting clustering accuracy.</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architecture that can account for translation of features would better capture dynamics, and may help predict candidate configurations . </a:t>
            </a:r>
          </a:p>
        </p:txBody>
      </p:sp>
      <p:sp>
        <p:nvSpPr>
          <p:cNvPr id="10" name="Rectangle 9">
            <a:extLst>
              <a:ext uri="{FF2B5EF4-FFF2-40B4-BE49-F238E27FC236}">
                <a16:creationId xmlns:a16="http://schemas.microsoft.com/office/drawing/2014/main" id="{1A027B4C-BF98-4065-B5BD-D6B3D1120A09}"/>
              </a:ext>
            </a:extLst>
          </p:cNvPr>
          <p:cNvSpPr/>
          <p:nvPr/>
        </p:nvSpPr>
        <p:spPr>
          <a:xfrm>
            <a:off x="7163849" y="2730420"/>
            <a:ext cx="1585519" cy="7109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 of IR Shapes</a:t>
            </a:r>
          </a:p>
        </p:txBody>
      </p:sp>
      <p:sp>
        <p:nvSpPr>
          <p:cNvPr id="11" name="Rectangle 10">
            <a:extLst>
              <a:ext uri="{FF2B5EF4-FFF2-40B4-BE49-F238E27FC236}">
                <a16:creationId xmlns:a16="http://schemas.microsoft.com/office/drawing/2014/main" id="{1018C79E-51B3-4B93-9A7E-06F705AA692A}"/>
              </a:ext>
            </a:extLst>
          </p:cNvPr>
          <p:cNvSpPr/>
          <p:nvPr/>
        </p:nvSpPr>
        <p:spPr>
          <a:xfrm>
            <a:off x="8989803" y="2730419"/>
            <a:ext cx="1721021" cy="7109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Translations, Scale, Intensity</a:t>
            </a:r>
          </a:p>
        </p:txBody>
      </p:sp>
      <p:sp>
        <p:nvSpPr>
          <p:cNvPr id="12" name="Rectangle 11">
            <a:extLst>
              <a:ext uri="{FF2B5EF4-FFF2-40B4-BE49-F238E27FC236}">
                <a16:creationId xmlns:a16="http://schemas.microsoft.com/office/drawing/2014/main" id="{F1FA6B70-3641-431C-8008-F40308B6B2A6}"/>
              </a:ext>
            </a:extLst>
          </p:cNvPr>
          <p:cNvSpPr/>
          <p:nvPr/>
        </p:nvSpPr>
        <p:spPr>
          <a:xfrm>
            <a:off x="7773168" y="5557035"/>
            <a:ext cx="2203422" cy="383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Recreated Image</a:t>
            </a:r>
          </a:p>
        </p:txBody>
      </p:sp>
      <p:sp>
        <p:nvSpPr>
          <p:cNvPr id="13" name="Rectangle 12">
            <a:extLst>
              <a:ext uri="{FF2B5EF4-FFF2-40B4-BE49-F238E27FC236}">
                <a16:creationId xmlns:a16="http://schemas.microsoft.com/office/drawing/2014/main" id="{FB619C4B-C1FD-44EF-8FA7-EE6E3A4A83E8}"/>
              </a:ext>
            </a:extLst>
          </p:cNvPr>
          <p:cNvSpPr/>
          <p:nvPr/>
        </p:nvSpPr>
        <p:spPr>
          <a:xfrm>
            <a:off x="7462776" y="4017560"/>
            <a:ext cx="2824208" cy="3239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 of Modified IR Shapes</a:t>
            </a:r>
          </a:p>
        </p:txBody>
      </p:sp>
      <p:sp>
        <p:nvSpPr>
          <p:cNvPr id="14" name="Rectangle 13">
            <a:extLst>
              <a:ext uri="{FF2B5EF4-FFF2-40B4-BE49-F238E27FC236}">
                <a16:creationId xmlns:a16="http://schemas.microsoft.com/office/drawing/2014/main" id="{85C43C94-0600-412A-8462-20C26565AFF7}"/>
              </a:ext>
            </a:extLst>
          </p:cNvPr>
          <p:cNvSpPr/>
          <p:nvPr/>
        </p:nvSpPr>
        <p:spPr>
          <a:xfrm>
            <a:off x="7617972" y="4725105"/>
            <a:ext cx="2513815" cy="4468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Sum Shapes Together</a:t>
            </a:r>
          </a:p>
        </p:txBody>
      </p:sp>
      <p:cxnSp>
        <p:nvCxnSpPr>
          <p:cNvPr id="16" name="Straight Connector 15">
            <a:extLst>
              <a:ext uri="{FF2B5EF4-FFF2-40B4-BE49-F238E27FC236}">
                <a16:creationId xmlns:a16="http://schemas.microsoft.com/office/drawing/2014/main" id="{A12492E5-9515-4FC9-8EF6-8457C6114220}"/>
              </a:ext>
            </a:extLst>
          </p:cNvPr>
          <p:cNvCxnSpPr>
            <a:cxnSpLocks/>
            <a:stCxn id="10" idx="2"/>
          </p:cNvCxnSpPr>
          <p:nvPr/>
        </p:nvCxnSpPr>
        <p:spPr>
          <a:xfrm>
            <a:off x="7956609" y="3441387"/>
            <a:ext cx="3910" cy="2166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86BB565-204E-4F36-9B9F-638F89FC182D}"/>
              </a:ext>
            </a:extLst>
          </p:cNvPr>
          <p:cNvCxnSpPr/>
          <p:nvPr/>
        </p:nvCxnSpPr>
        <p:spPr>
          <a:xfrm flipH="1">
            <a:off x="9864294" y="3436390"/>
            <a:ext cx="1" cy="2289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BBB785-A527-4E0D-B9D8-31CA97B79A56}"/>
              </a:ext>
            </a:extLst>
          </p:cNvPr>
          <p:cNvCxnSpPr>
            <a:cxnSpLocks/>
          </p:cNvCxnSpPr>
          <p:nvPr/>
        </p:nvCxnSpPr>
        <p:spPr>
          <a:xfrm>
            <a:off x="7936531" y="3633983"/>
            <a:ext cx="19504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5B3AF1C-D3D5-4ED9-AB1C-B423A8F20002}"/>
              </a:ext>
            </a:extLst>
          </p:cNvPr>
          <p:cNvCxnSpPr>
            <a:cxnSpLocks/>
            <a:endCxn id="13" idx="0"/>
          </p:cNvCxnSpPr>
          <p:nvPr/>
        </p:nvCxnSpPr>
        <p:spPr>
          <a:xfrm>
            <a:off x="8874880" y="3633983"/>
            <a:ext cx="0" cy="3835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B4E645C-B3C6-4B77-889D-EFE4993C4D86}"/>
              </a:ext>
            </a:extLst>
          </p:cNvPr>
          <p:cNvCxnSpPr>
            <a:cxnSpLocks/>
          </p:cNvCxnSpPr>
          <p:nvPr/>
        </p:nvCxnSpPr>
        <p:spPr>
          <a:xfrm>
            <a:off x="8883165" y="4341528"/>
            <a:ext cx="0" cy="3835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41BF7D2-0A39-4F5C-87BC-BAFA0C4B36AB}"/>
              </a:ext>
            </a:extLst>
          </p:cNvPr>
          <p:cNvCxnSpPr>
            <a:cxnSpLocks/>
          </p:cNvCxnSpPr>
          <p:nvPr/>
        </p:nvCxnSpPr>
        <p:spPr>
          <a:xfrm>
            <a:off x="8874879" y="5171933"/>
            <a:ext cx="0" cy="3835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3BF4DD6-A769-4B5D-A88F-8ADF4108BE68}"/>
              </a:ext>
            </a:extLst>
          </p:cNvPr>
          <p:cNvSpPr/>
          <p:nvPr/>
        </p:nvSpPr>
        <p:spPr>
          <a:xfrm>
            <a:off x="8118980" y="967509"/>
            <a:ext cx="1585519" cy="7109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Original Image</a:t>
            </a:r>
          </a:p>
        </p:txBody>
      </p:sp>
      <p:sp>
        <p:nvSpPr>
          <p:cNvPr id="28" name="Rectangle 27">
            <a:extLst>
              <a:ext uri="{FF2B5EF4-FFF2-40B4-BE49-F238E27FC236}">
                <a16:creationId xmlns:a16="http://schemas.microsoft.com/office/drawing/2014/main" id="{4E4D1890-5257-4B15-8ECE-7DB6724D05D7}"/>
              </a:ext>
            </a:extLst>
          </p:cNvPr>
          <p:cNvSpPr/>
          <p:nvPr/>
        </p:nvSpPr>
        <p:spPr>
          <a:xfrm>
            <a:off x="8042943" y="1864382"/>
            <a:ext cx="1721021" cy="419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CNN? </a:t>
            </a:r>
          </a:p>
        </p:txBody>
      </p:sp>
      <p:cxnSp>
        <p:nvCxnSpPr>
          <p:cNvPr id="29" name="Straight Arrow Connector 28">
            <a:extLst>
              <a:ext uri="{FF2B5EF4-FFF2-40B4-BE49-F238E27FC236}">
                <a16:creationId xmlns:a16="http://schemas.microsoft.com/office/drawing/2014/main" id="{AD698A94-0C27-4E3A-A0E2-838EB09E61FE}"/>
              </a:ext>
            </a:extLst>
          </p:cNvPr>
          <p:cNvCxnSpPr>
            <a:cxnSpLocks/>
          </p:cNvCxnSpPr>
          <p:nvPr/>
        </p:nvCxnSpPr>
        <p:spPr>
          <a:xfrm>
            <a:off x="9976590" y="2434599"/>
            <a:ext cx="0" cy="2958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6118324-FB0D-4A8F-9B7B-65D60F9B28C5}"/>
              </a:ext>
            </a:extLst>
          </p:cNvPr>
          <p:cNvCxnSpPr>
            <a:cxnSpLocks/>
          </p:cNvCxnSpPr>
          <p:nvPr/>
        </p:nvCxnSpPr>
        <p:spPr>
          <a:xfrm>
            <a:off x="7936531" y="2446986"/>
            <a:ext cx="0" cy="2958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31D06AE-27BA-48CF-A3D4-805D8AAEE301}"/>
              </a:ext>
            </a:extLst>
          </p:cNvPr>
          <p:cNvCxnSpPr>
            <a:cxnSpLocks/>
          </p:cNvCxnSpPr>
          <p:nvPr/>
        </p:nvCxnSpPr>
        <p:spPr>
          <a:xfrm>
            <a:off x="7920038" y="2443643"/>
            <a:ext cx="2078831" cy="71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653E56-F4D1-4478-9104-E0E1A788E8ED}"/>
              </a:ext>
            </a:extLst>
          </p:cNvPr>
          <p:cNvCxnSpPr>
            <a:cxnSpLocks/>
          </p:cNvCxnSpPr>
          <p:nvPr/>
        </p:nvCxnSpPr>
        <p:spPr>
          <a:xfrm flipH="1">
            <a:off x="8910638" y="2290538"/>
            <a:ext cx="1104" cy="1507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2966B16-9D49-4E73-B009-D9739CEE6935}"/>
              </a:ext>
            </a:extLst>
          </p:cNvPr>
          <p:cNvCxnSpPr>
            <a:cxnSpLocks/>
            <a:endCxn id="28" idx="0"/>
          </p:cNvCxnSpPr>
          <p:nvPr/>
        </p:nvCxnSpPr>
        <p:spPr>
          <a:xfrm>
            <a:off x="8903453" y="1678476"/>
            <a:ext cx="1" cy="1859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F5E9E9E-EBEF-44D3-A1BF-C3F3C4D69A97}"/>
              </a:ext>
            </a:extLst>
          </p:cNvPr>
          <p:cNvSpPr/>
          <p:nvPr/>
        </p:nvSpPr>
        <p:spPr>
          <a:xfrm>
            <a:off x="10286984" y="1120635"/>
            <a:ext cx="1862512" cy="81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AoA, Pressure Smoothness Cost Function</a:t>
            </a:r>
          </a:p>
        </p:txBody>
      </p:sp>
      <p:cxnSp>
        <p:nvCxnSpPr>
          <p:cNvPr id="48" name="Straight Connector 47">
            <a:extLst>
              <a:ext uri="{FF2B5EF4-FFF2-40B4-BE49-F238E27FC236}">
                <a16:creationId xmlns:a16="http://schemas.microsoft.com/office/drawing/2014/main" id="{BADC4905-38CF-4EDA-B272-0190309A7A18}"/>
              </a:ext>
            </a:extLst>
          </p:cNvPr>
          <p:cNvCxnSpPr>
            <a:cxnSpLocks/>
          </p:cNvCxnSpPr>
          <p:nvPr/>
        </p:nvCxnSpPr>
        <p:spPr>
          <a:xfrm flipH="1">
            <a:off x="11218069" y="1939110"/>
            <a:ext cx="172" cy="11160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50CAED5-D0EF-4AA1-9C04-6582CC842A65}"/>
              </a:ext>
            </a:extLst>
          </p:cNvPr>
          <p:cNvCxnSpPr>
            <a:cxnSpLocks/>
          </p:cNvCxnSpPr>
          <p:nvPr/>
        </p:nvCxnSpPr>
        <p:spPr>
          <a:xfrm flipH="1">
            <a:off x="10712834" y="3038626"/>
            <a:ext cx="5093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1F4BD8D7-FAF3-4B89-B275-1375077E40E3}"/>
              </a:ext>
            </a:extLst>
          </p:cNvPr>
          <p:cNvPicPr>
            <a:picLocks noChangeAspect="1"/>
          </p:cNvPicPr>
          <p:nvPr/>
        </p:nvPicPr>
        <p:blipFill rotWithShape="1">
          <a:blip r:embed="rId3"/>
          <a:srcRect l="12843" t="14856" r="15836" b="17590"/>
          <a:stretch/>
        </p:blipFill>
        <p:spPr>
          <a:xfrm>
            <a:off x="5383715" y="1041121"/>
            <a:ext cx="2410432" cy="1418375"/>
          </a:xfrm>
          <a:prstGeom prst="rect">
            <a:avLst/>
          </a:prstGeom>
        </p:spPr>
      </p:pic>
    </p:spTree>
    <p:extLst>
      <p:ext uri="{BB962C8B-B14F-4D97-AF65-F5344CB8AC3E}">
        <p14:creationId xmlns:p14="http://schemas.microsoft.com/office/powerpoint/2010/main" val="329929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7DC7-5333-4BD7-9596-A67075FA35BD}"/>
              </a:ext>
            </a:extLst>
          </p:cNvPr>
          <p:cNvSpPr>
            <a:spLocks noGrp="1"/>
          </p:cNvSpPr>
          <p:nvPr>
            <p:ph type="ctrTitle"/>
          </p:nvPr>
        </p:nvSpPr>
        <p:spPr/>
        <p:txBody>
          <a:bodyPr/>
          <a:lstStyle/>
          <a:p>
            <a:r>
              <a:rPr lang="en-US" dirty="0"/>
              <a:t>Predicting IR Results with Autoencoder</a:t>
            </a:r>
          </a:p>
        </p:txBody>
      </p:sp>
      <p:sp>
        <p:nvSpPr>
          <p:cNvPr id="5" name="Date Placeholder 4">
            <a:extLst>
              <a:ext uri="{FF2B5EF4-FFF2-40B4-BE49-F238E27FC236}">
                <a16:creationId xmlns:a16="http://schemas.microsoft.com/office/drawing/2014/main" id="{73434B81-16A5-4C6F-8438-7A05951E7FC5}"/>
              </a:ext>
            </a:extLst>
          </p:cNvPr>
          <p:cNvSpPr>
            <a:spLocks noGrp="1"/>
          </p:cNvSpPr>
          <p:nvPr>
            <p:ph type="dt" sz="half" idx="2"/>
          </p:nvPr>
        </p:nvSpPr>
        <p:spPr/>
        <p:txBody>
          <a:bodyPr/>
          <a:lstStyle/>
          <a:p>
            <a:fld id="{E0C8DACD-4E35-4E4C-AC75-C3DE50F04E7E}" type="datetime1">
              <a:rPr lang="en-US" smtClean="0"/>
              <a:pPr/>
              <a:t>7/31/2024</a:t>
            </a:fld>
            <a:endParaRPr lang="en-US" dirty="0"/>
          </a:p>
        </p:txBody>
      </p:sp>
      <p:sp>
        <p:nvSpPr>
          <p:cNvPr id="6" name="Slide Number Placeholder 5">
            <a:extLst>
              <a:ext uri="{FF2B5EF4-FFF2-40B4-BE49-F238E27FC236}">
                <a16:creationId xmlns:a16="http://schemas.microsoft.com/office/drawing/2014/main" id="{A3F52C0A-ECBD-4946-BF57-30C08719C041}"/>
              </a:ext>
            </a:extLst>
          </p:cNvPr>
          <p:cNvSpPr>
            <a:spLocks noGrp="1"/>
          </p:cNvSpPr>
          <p:nvPr>
            <p:ph type="sldNum" sz="quarter" idx="4"/>
          </p:nvPr>
        </p:nvSpPr>
        <p:spPr/>
        <p:txBody>
          <a:bodyPr/>
          <a:lstStyle/>
          <a:p>
            <a:fld id="{8A7A6979-0714-4377-B894-6BE4C2D6E202}" type="slidenum">
              <a:rPr lang="en-US" smtClean="0"/>
              <a:pPr/>
              <a:t>9</a:t>
            </a:fld>
            <a:endParaRPr lang="en-US" dirty="0"/>
          </a:p>
        </p:txBody>
      </p:sp>
      <p:cxnSp>
        <p:nvCxnSpPr>
          <p:cNvPr id="8" name="Straight Connector 7">
            <a:extLst>
              <a:ext uri="{FF2B5EF4-FFF2-40B4-BE49-F238E27FC236}">
                <a16:creationId xmlns:a16="http://schemas.microsoft.com/office/drawing/2014/main" id="{B3CF2B60-FB56-47C4-BFB8-4DBAAD8ED134}"/>
              </a:ext>
            </a:extLst>
          </p:cNvPr>
          <p:cNvCxnSpPr/>
          <p:nvPr/>
        </p:nvCxnSpPr>
        <p:spPr>
          <a:xfrm>
            <a:off x="7243861" y="4606187"/>
            <a:ext cx="86406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0C5E7C-5A19-4F47-BEEA-00BE7A8E9FE7}"/>
              </a:ext>
            </a:extLst>
          </p:cNvPr>
          <p:cNvCxnSpPr>
            <a:cxnSpLocks/>
          </p:cNvCxnSpPr>
          <p:nvPr/>
        </p:nvCxnSpPr>
        <p:spPr>
          <a:xfrm flipV="1">
            <a:off x="8107927" y="3589328"/>
            <a:ext cx="718482" cy="101685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5E8CB8-C448-4C2F-987D-4924A136D78D}"/>
              </a:ext>
            </a:extLst>
          </p:cNvPr>
          <p:cNvCxnSpPr>
            <a:cxnSpLocks/>
          </p:cNvCxnSpPr>
          <p:nvPr/>
        </p:nvCxnSpPr>
        <p:spPr>
          <a:xfrm flipV="1">
            <a:off x="8808014" y="3601388"/>
            <a:ext cx="1480483"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3BCB32-BF3E-489D-9E43-EA01E48B4BA1}"/>
              </a:ext>
            </a:extLst>
          </p:cNvPr>
          <p:cNvCxnSpPr>
            <a:cxnSpLocks/>
          </p:cNvCxnSpPr>
          <p:nvPr/>
        </p:nvCxnSpPr>
        <p:spPr>
          <a:xfrm flipH="1" flipV="1">
            <a:off x="10269448" y="3591864"/>
            <a:ext cx="128586" cy="10356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5454B8-A984-4BDA-B25A-DE0DA4E77CE3}"/>
              </a:ext>
            </a:extLst>
          </p:cNvPr>
          <p:cNvCxnSpPr/>
          <p:nvPr/>
        </p:nvCxnSpPr>
        <p:spPr>
          <a:xfrm>
            <a:off x="10381365" y="4606187"/>
            <a:ext cx="86406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5A9F9D-52E6-4461-970D-14654BD80467}"/>
              </a:ext>
            </a:extLst>
          </p:cNvPr>
          <p:cNvCxnSpPr>
            <a:cxnSpLocks/>
          </p:cNvCxnSpPr>
          <p:nvPr/>
        </p:nvCxnSpPr>
        <p:spPr>
          <a:xfrm flipV="1">
            <a:off x="10252779" y="3579958"/>
            <a:ext cx="0" cy="10475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5E23AD2-AEB7-4AAE-A0CA-E74F17357B0D}"/>
              </a:ext>
            </a:extLst>
          </p:cNvPr>
          <p:cNvCxnSpPr>
            <a:cxnSpLocks/>
          </p:cNvCxnSpPr>
          <p:nvPr/>
        </p:nvCxnSpPr>
        <p:spPr>
          <a:xfrm flipV="1">
            <a:off x="8826409" y="3579958"/>
            <a:ext cx="0" cy="10475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7C70AE-A73D-4E09-8D4A-F1501305CBAD}"/>
              </a:ext>
            </a:extLst>
          </p:cNvPr>
          <p:cNvCxnSpPr>
            <a:cxnSpLocks/>
          </p:cNvCxnSpPr>
          <p:nvPr/>
        </p:nvCxnSpPr>
        <p:spPr>
          <a:xfrm flipH="1">
            <a:off x="8107928" y="4606187"/>
            <a:ext cx="718481"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C3DFAE5-1A56-4E23-8A01-3A7724217553}"/>
              </a:ext>
            </a:extLst>
          </p:cNvPr>
          <p:cNvCxnSpPr>
            <a:cxnSpLocks/>
          </p:cNvCxnSpPr>
          <p:nvPr/>
        </p:nvCxnSpPr>
        <p:spPr>
          <a:xfrm flipH="1">
            <a:off x="10252779" y="4606187"/>
            <a:ext cx="12858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4B75A82-758A-4351-AF28-46C311F2C5E8}"/>
                  </a:ext>
                </a:extLst>
              </p:cNvPr>
              <p:cNvSpPr txBox="1"/>
              <p:nvPr/>
            </p:nvSpPr>
            <p:spPr>
              <a:xfrm>
                <a:off x="9446651" y="3324389"/>
                <a:ext cx="1858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𝐿</m:t>
                      </m:r>
                    </m:oMath>
                  </m:oMathPara>
                </a14:m>
                <a:endParaRPr lang="en-US" dirty="0"/>
              </a:p>
            </p:txBody>
          </p:sp>
        </mc:Choice>
        <mc:Fallback xmlns="">
          <p:sp>
            <p:nvSpPr>
              <p:cNvPr id="28" name="TextBox 27">
                <a:extLst>
                  <a:ext uri="{FF2B5EF4-FFF2-40B4-BE49-F238E27FC236}">
                    <a16:creationId xmlns:a16="http://schemas.microsoft.com/office/drawing/2014/main" id="{C4B75A82-758A-4351-AF28-46C311F2C5E8}"/>
                  </a:ext>
                </a:extLst>
              </p:cNvPr>
              <p:cNvSpPr txBox="1">
                <a:spLocks noRot="1" noChangeAspect="1" noMove="1" noResize="1" noEditPoints="1" noAdjustHandles="1" noChangeArrowheads="1" noChangeShapeType="1" noTextEdit="1"/>
              </p:cNvSpPr>
              <p:nvPr/>
            </p:nvSpPr>
            <p:spPr>
              <a:xfrm>
                <a:off x="9446651" y="3324389"/>
                <a:ext cx="185885" cy="276999"/>
              </a:xfrm>
              <a:prstGeom prst="rect">
                <a:avLst/>
              </a:prstGeom>
              <a:blipFill>
                <a:blip r:embed="rId4"/>
                <a:stretch>
                  <a:fillRect l="-30000" r="-26667"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119C842-BEE4-4596-A9DB-9A388F7031A8}"/>
                  </a:ext>
                </a:extLst>
              </p:cNvPr>
              <p:cNvSpPr txBox="1"/>
              <p:nvPr/>
            </p:nvSpPr>
            <p:spPr>
              <a:xfrm>
                <a:off x="8334415" y="4627553"/>
                <a:ext cx="36952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m:oMathPara>
                </a14:m>
                <a:endParaRPr lang="en-US" b="0" dirty="0"/>
              </a:p>
              <a:p>
                <a:endParaRPr lang="en-US" dirty="0"/>
              </a:p>
            </p:txBody>
          </p:sp>
        </mc:Choice>
        <mc:Fallback xmlns="">
          <p:sp>
            <p:nvSpPr>
              <p:cNvPr id="29" name="TextBox 28">
                <a:extLst>
                  <a:ext uri="{FF2B5EF4-FFF2-40B4-BE49-F238E27FC236}">
                    <a16:creationId xmlns:a16="http://schemas.microsoft.com/office/drawing/2014/main" id="{5119C842-BEE4-4596-A9DB-9A388F7031A8}"/>
                  </a:ext>
                </a:extLst>
              </p:cNvPr>
              <p:cNvSpPr txBox="1">
                <a:spLocks noRot="1" noChangeAspect="1" noMove="1" noResize="1" noEditPoints="1" noAdjustHandles="1" noChangeArrowheads="1" noChangeShapeType="1" noTextEdit="1"/>
              </p:cNvSpPr>
              <p:nvPr/>
            </p:nvSpPr>
            <p:spPr>
              <a:xfrm>
                <a:off x="8334415" y="4627553"/>
                <a:ext cx="369525" cy="553998"/>
              </a:xfrm>
              <a:prstGeom prst="rect">
                <a:avLst/>
              </a:prstGeom>
              <a:blipFill>
                <a:blip r:embed="rId5"/>
                <a:stretch>
                  <a:fillRect l="-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BC1F51C-A480-47DC-B0B4-8A8DFE48CEFA}"/>
                  </a:ext>
                </a:extLst>
              </p:cNvPr>
              <p:cNvSpPr txBox="1"/>
              <p:nvPr/>
            </p:nvSpPr>
            <p:spPr>
              <a:xfrm>
                <a:off x="10148978" y="4615712"/>
                <a:ext cx="36580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oMath>
                  </m:oMathPara>
                </a14:m>
                <a:endParaRPr lang="en-US" b="0" dirty="0"/>
              </a:p>
              <a:p>
                <a:endParaRPr lang="en-US" dirty="0"/>
              </a:p>
            </p:txBody>
          </p:sp>
        </mc:Choice>
        <mc:Fallback xmlns="">
          <p:sp>
            <p:nvSpPr>
              <p:cNvPr id="30" name="TextBox 29">
                <a:extLst>
                  <a:ext uri="{FF2B5EF4-FFF2-40B4-BE49-F238E27FC236}">
                    <a16:creationId xmlns:a16="http://schemas.microsoft.com/office/drawing/2014/main" id="{8BC1F51C-A480-47DC-B0B4-8A8DFE48CEFA}"/>
                  </a:ext>
                </a:extLst>
              </p:cNvPr>
              <p:cNvSpPr txBox="1">
                <a:spLocks noRot="1" noChangeAspect="1" noMove="1" noResize="1" noEditPoints="1" noAdjustHandles="1" noChangeArrowheads="1" noChangeShapeType="1" noTextEdit="1"/>
              </p:cNvSpPr>
              <p:nvPr/>
            </p:nvSpPr>
            <p:spPr>
              <a:xfrm>
                <a:off x="10148978" y="4615712"/>
                <a:ext cx="365806" cy="553998"/>
              </a:xfrm>
              <a:prstGeom prst="rect">
                <a:avLst/>
              </a:prstGeom>
              <a:blipFill>
                <a:blip r:embed="rId6"/>
                <a:stretch>
                  <a:fillRect l="-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DD1492F-FED9-4A11-8B07-66DCBB7327F4}"/>
                  </a:ext>
                </a:extLst>
              </p:cNvPr>
              <p:cNvSpPr txBox="1"/>
              <p:nvPr/>
            </p:nvSpPr>
            <p:spPr>
              <a:xfrm>
                <a:off x="8808014" y="3959387"/>
                <a:ext cx="30816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oMath>
                  </m:oMathPara>
                </a14:m>
                <a:endParaRPr lang="en-US" b="0" dirty="0"/>
              </a:p>
              <a:p>
                <a:endParaRPr lang="en-US" dirty="0"/>
              </a:p>
            </p:txBody>
          </p:sp>
        </mc:Choice>
        <mc:Fallback xmlns="">
          <p:sp>
            <p:nvSpPr>
              <p:cNvPr id="31" name="TextBox 30">
                <a:extLst>
                  <a:ext uri="{FF2B5EF4-FFF2-40B4-BE49-F238E27FC236}">
                    <a16:creationId xmlns:a16="http://schemas.microsoft.com/office/drawing/2014/main" id="{4DD1492F-FED9-4A11-8B07-66DCBB7327F4}"/>
                  </a:ext>
                </a:extLst>
              </p:cNvPr>
              <p:cNvSpPr txBox="1">
                <a:spLocks noRot="1" noChangeAspect="1" noMove="1" noResize="1" noEditPoints="1" noAdjustHandles="1" noChangeArrowheads="1" noChangeShapeType="1" noTextEdit="1"/>
              </p:cNvSpPr>
              <p:nvPr/>
            </p:nvSpPr>
            <p:spPr>
              <a:xfrm>
                <a:off x="8808014" y="3959387"/>
                <a:ext cx="308161" cy="553998"/>
              </a:xfrm>
              <a:prstGeom prst="rect">
                <a:avLst/>
              </a:prstGeom>
              <a:blipFill>
                <a:blip r:embed="rId7"/>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7A99FC0E-31FC-4F69-89F7-B63D65C6D70A}"/>
              </a:ext>
            </a:extLst>
          </p:cNvPr>
          <p:cNvCxnSpPr/>
          <p:nvPr/>
        </p:nvCxnSpPr>
        <p:spPr>
          <a:xfrm>
            <a:off x="7243861" y="5017105"/>
            <a:ext cx="400157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0576E44-CD33-481F-8316-14BA860BA1C1}"/>
              </a:ext>
            </a:extLst>
          </p:cNvPr>
          <p:cNvSpPr txBox="1"/>
          <p:nvPr/>
        </p:nvSpPr>
        <p:spPr>
          <a:xfrm>
            <a:off x="7289090" y="5041140"/>
            <a:ext cx="4087471" cy="369332"/>
          </a:xfrm>
          <a:prstGeom prst="rect">
            <a:avLst/>
          </a:prstGeom>
          <a:noFill/>
        </p:spPr>
        <p:txBody>
          <a:bodyPr wrap="square" rtlCol="0">
            <a:spAutoFit/>
          </a:bodyPr>
          <a:lstStyle/>
          <a:p>
            <a:r>
              <a:rPr lang="en-US" dirty="0"/>
              <a:t>Increasing Pressure or Angle of Attack</a:t>
            </a:r>
          </a:p>
        </p:txBody>
      </p:sp>
      <p:cxnSp>
        <p:nvCxnSpPr>
          <p:cNvPr id="35" name="Straight Arrow Connector 34">
            <a:extLst>
              <a:ext uri="{FF2B5EF4-FFF2-40B4-BE49-F238E27FC236}">
                <a16:creationId xmlns:a16="http://schemas.microsoft.com/office/drawing/2014/main" id="{8634C450-2BD9-404B-98F5-6A69BCEC807B}"/>
              </a:ext>
            </a:extLst>
          </p:cNvPr>
          <p:cNvCxnSpPr>
            <a:cxnSpLocks/>
          </p:cNvCxnSpPr>
          <p:nvPr/>
        </p:nvCxnSpPr>
        <p:spPr>
          <a:xfrm flipV="1">
            <a:off x="7108946" y="2902054"/>
            <a:ext cx="0" cy="172549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770E345-1B52-479E-850F-0E1D60D94528}"/>
              </a:ext>
            </a:extLst>
          </p:cNvPr>
          <p:cNvSpPr txBox="1"/>
          <p:nvPr/>
        </p:nvSpPr>
        <p:spPr>
          <a:xfrm>
            <a:off x="5785391" y="3220969"/>
            <a:ext cx="1341610" cy="1200329"/>
          </a:xfrm>
          <a:prstGeom prst="rect">
            <a:avLst/>
          </a:prstGeom>
          <a:noFill/>
        </p:spPr>
        <p:txBody>
          <a:bodyPr wrap="square" rtlCol="0">
            <a:spAutoFit/>
          </a:bodyPr>
          <a:lstStyle/>
          <a:p>
            <a:r>
              <a:rPr lang="en-US" dirty="0"/>
              <a:t>Degree of Translation,  Scale, or Intensity</a:t>
            </a:r>
          </a:p>
        </p:txBody>
      </p:sp>
      <p:sp>
        <p:nvSpPr>
          <p:cNvPr id="38" name="TextBox 37">
            <a:extLst>
              <a:ext uri="{FF2B5EF4-FFF2-40B4-BE49-F238E27FC236}">
                <a16:creationId xmlns:a16="http://schemas.microsoft.com/office/drawing/2014/main" id="{C523BC2B-ECE9-4862-A70D-1F73451E45D4}"/>
              </a:ext>
            </a:extLst>
          </p:cNvPr>
          <p:cNvSpPr txBox="1"/>
          <p:nvPr/>
        </p:nvSpPr>
        <p:spPr>
          <a:xfrm>
            <a:off x="772814" y="1404046"/>
            <a:ext cx="3798425" cy="3139321"/>
          </a:xfrm>
          <a:prstGeom prst="rect">
            <a:avLst/>
          </a:prstGeom>
          <a:noFill/>
        </p:spPr>
        <p:txBody>
          <a:bodyPr wrap="square" rtlCol="0">
            <a:spAutoFit/>
          </a:bodyPr>
          <a:lstStyle/>
          <a:p>
            <a:pPr marL="285750" indent="-285750">
              <a:buFont typeface="Arial" panose="020B0604020202020204" pitchFamily="34" charset="0"/>
              <a:buChar char="•"/>
            </a:pPr>
            <a:r>
              <a:rPr lang="en-US" dirty="0"/>
              <a:t>Generating IR predictions with the latent space is relatively straightforward. But there must be a way to acquire the latent space from AoA or Re (pressure).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Incorporating a cost function for continuity of IR features with Re and AoA might make it possible to predict encodings by test configuration. </a:t>
            </a:r>
          </a:p>
        </p:txBody>
      </p:sp>
      <p:pic>
        <p:nvPicPr>
          <p:cNvPr id="42" name="Picture 41">
            <a:extLst>
              <a:ext uri="{FF2B5EF4-FFF2-40B4-BE49-F238E27FC236}">
                <a16:creationId xmlns:a16="http://schemas.microsoft.com/office/drawing/2014/main" id="{D35387CE-8FF6-4E26-B894-1F8C3BA9502E}"/>
              </a:ext>
            </a:extLst>
          </p:cNvPr>
          <p:cNvPicPr>
            <a:picLocks noChangeAspect="1"/>
          </p:cNvPicPr>
          <p:nvPr/>
        </p:nvPicPr>
        <p:blipFill rotWithShape="1">
          <a:blip r:embed="rId8"/>
          <a:srcRect l="1986" t="24484" r="1986" b="2302"/>
          <a:stretch/>
        </p:blipFill>
        <p:spPr>
          <a:xfrm>
            <a:off x="8176189" y="931549"/>
            <a:ext cx="2104838" cy="1541029"/>
          </a:xfrm>
          <a:prstGeom prst="rect">
            <a:avLst/>
          </a:prstGeom>
        </p:spPr>
      </p:pic>
      <p:sp>
        <p:nvSpPr>
          <p:cNvPr id="43" name="Rectangle 42">
            <a:extLst>
              <a:ext uri="{FF2B5EF4-FFF2-40B4-BE49-F238E27FC236}">
                <a16:creationId xmlns:a16="http://schemas.microsoft.com/office/drawing/2014/main" id="{7C7E8A08-8253-4E1E-A0ED-56F8041A829B}"/>
              </a:ext>
            </a:extLst>
          </p:cNvPr>
          <p:cNvSpPr/>
          <p:nvPr/>
        </p:nvSpPr>
        <p:spPr>
          <a:xfrm>
            <a:off x="8176189" y="931549"/>
            <a:ext cx="310667" cy="154102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707E692-F645-4B89-A108-2BC1AAD5C53B}"/>
              </a:ext>
            </a:extLst>
          </p:cNvPr>
          <p:cNvSpPr/>
          <p:nvPr/>
        </p:nvSpPr>
        <p:spPr>
          <a:xfrm>
            <a:off x="9970780" y="936136"/>
            <a:ext cx="310667" cy="15364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218EA24-3B37-430B-90BF-3FDD74830021}"/>
              </a:ext>
            </a:extLst>
          </p:cNvPr>
          <p:cNvSpPr/>
          <p:nvPr/>
        </p:nvSpPr>
        <p:spPr>
          <a:xfrm rot="5400000">
            <a:off x="9073484" y="346485"/>
            <a:ext cx="310667" cy="1483924"/>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ED6774A4-1288-48B8-ACD1-7B62BD740748}"/>
              </a:ext>
            </a:extLst>
          </p:cNvPr>
          <p:cNvSpPr/>
          <p:nvPr/>
        </p:nvSpPr>
        <p:spPr>
          <a:xfrm rot="5400000">
            <a:off x="9073484" y="1575276"/>
            <a:ext cx="310667" cy="1483924"/>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Down 48">
            <a:extLst>
              <a:ext uri="{FF2B5EF4-FFF2-40B4-BE49-F238E27FC236}">
                <a16:creationId xmlns:a16="http://schemas.microsoft.com/office/drawing/2014/main" id="{CDFC69B4-64B0-44C8-816C-B6C98377ACB5}"/>
              </a:ext>
            </a:extLst>
          </p:cNvPr>
          <p:cNvSpPr/>
          <p:nvPr/>
        </p:nvSpPr>
        <p:spPr>
          <a:xfrm>
            <a:off x="9093200" y="2472572"/>
            <a:ext cx="310665" cy="38955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003283"/>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3" id="{09B1EA78-A5EE-46FA-854C-F448E3237D86}" vid="{0A1917B3-2039-4F51-B849-10D44DD223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Purdue_Gold_Template_Wide</Template>
  <TotalTime>3424</TotalTime>
  <Words>781</Words>
  <Application>Microsoft Office PowerPoint</Application>
  <PresentationFormat>Widescreen</PresentationFormat>
  <Paragraphs>115</Paragraphs>
  <Slides>11</Slides>
  <Notes>4</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Acumin Pro ExtraCondensed Smbd</vt:lpstr>
      <vt:lpstr>United Sans Cd Md</vt:lpstr>
      <vt:lpstr>Acumin Pro Semibold</vt:lpstr>
      <vt:lpstr>Wingdings</vt:lpstr>
      <vt:lpstr>Calibri</vt:lpstr>
      <vt:lpstr>Arial</vt:lpstr>
      <vt:lpstr>Acumin Pro Medium</vt:lpstr>
      <vt:lpstr>Cambria Math</vt:lpstr>
      <vt:lpstr>United Sans Reg Medium</vt:lpstr>
      <vt:lpstr>Acumin Pro SemiCondensed</vt:lpstr>
      <vt:lpstr>Acumin Pro</vt:lpstr>
      <vt:lpstr>Acumin Pro ExtraCondensed</vt:lpstr>
      <vt:lpstr>Purdue1</vt:lpstr>
      <vt:lpstr>Machine Learning for Practical Real-Time Test Campaign Design</vt:lpstr>
      <vt:lpstr>Boeing/AFOSR Mach 6 Quiet Tunnel </vt:lpstr>
      <vt:lpstr>Active Learning Strategy Overview</vt:lpstr>
      <vt:lpstr>Summarizing Data for Input into the SVM</vt:lpstr>
      <vt:lpstr>Summary of Machine Learning Parameters</vt:lpstr>
      <vt:lpstr>Support Vector Machine Active Learning</vt:lpstr>
      <vt:lpstr>SVM Region Development</vt:lpstr>
      <vt:lpstr>Autoencoder to Account for Shifts in IR Features</vt:lpstr>
      <vt:lpstr>Predicting IR Results with Autoencoder</vt:lpstr>
      <vt:lpstr>Summary and Future 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for Practical Real-Time Test Campaign Design</dc:title>
  <dc:creator>McDaniel, Zachary Allen</dc:creator>
  <cp:lastModifiedBy>McDaniel, Zachary Allen</cp:lastModifiedBy>
  <cp:revision>29</cp:revision>
  <dcterms:created xsi:type="dcterms:W3CDTF">2024-07-24T19:03:11Z</dcterms:created>
  <dcterms:modified xsi:type="dcterms:W3CDTF">2024-08-01T20:24:56Z</dcterms:modified>
</cp:coreProperties>
</file>