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9"/>
  </p:notesMasterIdLst>
  <p:handoutMasterIdLst>
    <p:handoutMasterId r:id="rId20"/>
  </p:handoutMasterIdLst>
  <p:sldIdLst>
    <p:sldId id="320" r:id="rId2"/>
    <p:sldId id="319" r:id="rId3"/>
    <p:sldId id="301" r:id="rId4"/>
    <p:sldId id="302" r:id="rId5"/>
    <p:sldId id="303" r:id="rId6"/>
    <p:sldId id="307" r:id="rId7"/>
    <p:sldId id="304" r:id="rId8"/>
    <p:sldId id="308" r:id="rId9"/>
    <p:sldId id="310" r:id="rId10"/>
    <p:sldId id="321" r:id="rId11"/>
    <p:sldId id="312" r:id="rId12"/>
    <p:sldId id="313" r:id="rId13"/>
    <p:sldId id="315" r:id="rId14"/>
    <p:sldId id="316" r:id="rId15"/>
    <p:sldId id="317" r:id="rId16"/>
    <p:sldId id="318" r:id="rId17"/>
    <p:sldId id="30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EA"/>
    <a:srgbClr val="0263AA"/>
    <a:srgbClr val="526176"/>
    <a:srgbClr val="73C7E7"/>
    <a:srgbClr val="008B98"/>
    <a:srgbClr val="8E0001"/>
    <a:srgbClr val="3AAB00"/>
    <a:srgbClr val="261EBB"/>
    <a:srgbClr val="0098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5775"/>
  </p:normalViewPr>
  <p:slideViewPr>
    <p:cSldViewPr snapToGrid="0">
      <p:cViewPr varScale="1">
        <p:scale>
          <a:sx n="111" d="100"/>
          <a:sy n="111" d="100"/>
        </p:scale>
        <p:origin x="1192" y="120"/>
      </p:cViewPr>
      <p:guideLst/>
    </p:cSldViewPr>
  </p:slideViewPr>
  <p:outlineViewPr>
    <p:cViewPr>
      <p:scale>
        <a:sx n="33" d="100"/>
        <a:sy n="33" d="100"/>
      </p:scale>
      <p:origin x="0" y="0"/>
    </p:cViewPr>
  </p:outlineViewPr>
  <p:notesTextViewPr>
    <p:cViewPr>
      <p:scale>
        <a:sx n="180" d="100"/>
        <a:sy n="180" d="100"/>
      </p:scale>
      <p:origin x="0" y="0"/>
    </p:cViewPr>
  </p:notesTextViewPr>
  <p:sorterViewPr>
    <p:cViewPr>
      <p:scale>
        <a:sx n="80" d="100"/>
        <a:sy n="80" d="100"/>
      </p:scale>
      <p:origin x="0" y="0"/>
    </p:cViewPr>
  </p:sorterViewPr>
  <p:notesViewPr>
    <p:cSldViewPr snapToGrid="0">
      <p:cViewPr varScale="1">
        <p:scale>
          <a:sx n="141" d="100"/>
          <a:sy n="141" d="100"/>
        </p:scale>
        <p:origin x="25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220E30-169C-5B40-A22C-EC56DC051A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6F63C8-3104-E148-A792-009613EB0C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D4CAB8-BB7B-B34A-AA3C-305005A2321B}" type="datetimeFigureOut">
              <a:rPr lang="en-US" smtClean="0"/>
              <a:t>7/13/22</a:t>
            </a:fld>
            <a:endParaRPr lang="en-US"/>
          </a:p>
        </p:txBody>
      </p:sp>
      <p:sp>
        <p:nvSpPr>
          <p:cNvPr id="4" name="Footer Placeholder 3">
            <a:extLst>
              <a:ext uri="{FF2B5EF4-FFF2-40B4-BE49-F238E27FC236}">
                <a16:creationId xmlns:a16="http://schemas.microsoft.com/office/drawing/2014/main" id="{6C4A81D4-EC5A-E642-A81B-477CE8B70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929E11-E90E-1E49-99B5-3F54C2B49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5CD01-8E0E-AD41-B24D-6AE8339B4DE6}" type="slidenum">
              <a:rPr lang="en-US" smtClean="0"/>
              <a:t>‹#›</a:t>
            </a:fld>
            <a:endParaRPr lang="en-US"/>
          </a:p>
        </p:txBody>
      </p:sp>
    </p:spTree>
    <p:extLst>
      <p:ext uri="{BB962C8B-B14F-4D97-AF65-F5344CB8AC3E}">
        <p14:creationId xmlns:p14="http://schemas.microsoft.com/office/powerpoint/2010/main" val="35169528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BF342E-0901-4EE5-A7B6-09FD0EFD990F}" type="datetimeFigureOut">
              <a:rPr lang="en-US" smtClean="0"/>
              <a:t>7/13/22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F35DC-6335-4C6C-8433-1B3FDDEC9FB8}" type="slidenum">
              <a:rPr lang="en-US" smtClean="0"/>
              <a:t>‹#›</a:t>
            </a:fld>
            <a:endParaRPr lang="en-US" dirty="0"/>
          </a:p>
        </p:txBody>
      </p:sp>
    </p:spTree>
    <p:extLst>
      <p:ext uri="{BB962C8B-B14F-4D97-AF65-F5344CB8AC3E}">
        <p14:creationId xmlns:p14="http://schemas.microsoft.com/office/powerpoint/2010/main" val="6267608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Thank you to everyone for attending</a:t>
            </a:r>
          </a:p>
          <a:p>
            <a:pPr marL="171450" indent="-171450">
              <a:buFontTx/>
              <a:buChar char="-"/>
            </a:pPr>
            <a:r>
              <a:rPr lang="en-US" dirty="0"/>
              <a:t>This talk will provide an overview of ongoing efforts, lead by an CIS LDRD, to develop new transfer learning approaches based on probabilistic characterization of model parameters and thereby allowing us to explicitly characterize and propagate uncertainties through both machine leaning and physics-based models.</a:t>
            </a:r>
          </a:p>
          <a:p>
            <a:pPr marL="171450" indent="-171450">
              <a:buFontTx/>
              <a:buChar char="-"/>
            </a:pPr>
            <a:r>
              <a:rPr lang="en-US" dirty="0"/>
              <a:t>This project is led by Moe Khalil and involves a number of collaborators working on various aspects of the LDRD.</a:t>
            </a:r>
          </a:p>
          <a:p>
            <a:pPr marL="171450" indent="-171450">
              <a:buFontTx/>
              <a:buChar char="-"/>
            </a:pPr>
            <a:r>
              <a:rPr lang="en-US" dirty="0"/>
              <a:t>It’s relatively new effort so some of the results that I’ll be presenting are somewhat preliminary ones.</a:t>
            </a:r>
          </a:p>
        </p:txBody>
      </p:sp>
      <p:sp>
        <p:nvSpPr>
          <p:cNvPr id="4" name="Slide Number Placeholder 3"/>
          <p:cNvSpPr>
            <a:spLocks noGrp="1"/>
          </p:cNvSpPr>
          <p:nvPr>
            <p:ph type="sldNum" sz="quarter" idx="5"/>
          </p:nvPr>
        </p:nvSpPr>
        <p:spPr/>
        <p:txBody>
          <a:bodyPr/>
          <a:lstStyle/>
          <a:p>
            <a:fld id="{A2430F75-B5EC-044F-A636-30352D0A1350}" type="slidenum">
              <a:rPr lang="en-US" smtClean="0"/>
              <a:t>1</a:t>
            </a:fld>
            <a:endParaRPr lang="en-US" dirty="0"/>
          </a:p>
        </p:txBody>
      </p:sp>
    </p:spTree>
    <p:extLst>
      <p:ext uri="{BB962C8B-B14F-4D97-AF65-F5344CB8AC3E}">
        <p14:creationId xmlns:p14="http://schemas.microsoft.com/office/powerpoint/2010/main" val="1073363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A natural question you might ask is how can we temper the intractable posteriors that typically result from nonlinear problems? Addressing this issue forms one of the current research efforts of the LDRD so I’ll give a brief description of our approach.</a:t>
            </a:r>
          </a:p>
          <a:p>
            <a:pPr marL="171450" indent="-171450">
              <a:buFont typeface="Arial" panose="020B0604020202020204" pitchFamily="34" charset="0"/>
              <a:buChar char="•"/>
            </a:pPr>
            <a:r>
              <a:rPr lang="en-US" sz="1200" dirty="0"/>
              <a:t>In order to apply tempering transformations, we need closed-form approximations that are also high-fidelity as the source posterior distribution can be multimodal and sub-dominant modes may still transfer knowledge to the target task.</a:t>
            </a:r>
          </a:p>
          <a:p>
            <a:pPr marL="171450" indent="-171450">
              <a:buFont typeface="Arial" panose="020B0604020202020204" pitchFamily="34" charset="0"/>
              <a:buChar char="•"/>
            </a:pPr>
            <a:r>
              <a:rPr lang="en-US" sz="1200" dirty="0"/>
              <a:t>The strategy we’re currently investigating is to combine global optimization with local Laplace approximations to efficiently obtain a Gaussian mixture model approximation of the intractable source posterior. In the bottom left set of figures, we see such an intractable posterior as well as its high-fidelity GMM approximation.</a:t>
            </a:r>
          </a:p>
          <a:p>
            <a:pPr marL="171450" indent="-171450">
              <a:buFont typeface="Arial" panose="020B0604020202020204" pitchFamily="34" charset="0"/>
              <a:buChar char="•"/>
            </a:pPr>
            <a:r>
              <a:rPr lang="en-US" sz="1200" dirty="0"/>
              <a:t>This approach can be used as a standalone approximation or as an initialization scheme for obtaining a more refined approximations using Variational Inference. Variational inference with GMMs becomes expensive due to the rapid growth in model parameters as the dimension increases and also suffers from getting stuck in poor local minima. Hence, good initialization can help to efficiently obtain an accurate posterior approximation.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96BF35DC-6335-4C6C-8433-1B3FDDEC9FB8}" type="slidenum">
              <a:rPr lang="en-US" smtClean="0"/>
              <a:t>10</a:t>
            </a:fld>
            <a:endParaRPr lang="en-US" dirty="0"/>
          </a:p>
        </p:txBody>
      </p:sp>
    </p:spTree>
    <p:extLst>
      <p:ext uri="{BB962C8B-B14F-4D97-AF65-F5344CB8AC3E}">
        <p14:creationId xmlns:p14="http://schemas.microsoft.com/office/powerpoint/2010/main" val="423558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Now that we’ve discussed the idea of tempering to control knowledge transfer, how can we obtain the right amount of transfer? In other words, what’s the right value of beta?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In a Bayesian setting, there are two approaches. First, we can work with the joint parameter and hyper-parameter pdf and infer them jointly.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This is in a sense a fully Bayesian approach. This is what’s called hierarchical Bayes and it’s common to see it when one is dealing with noise model hyper-parameters as shown on the right, which influence the likelihood function. We are introducing hyper-parameters that affect the prior PDF which is a key difference.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However, this adds extra degrees of freedom which increase the complexity in both the training task as well as predictive ones.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11</a:t>
            </a:fld>
            <a:endParaRPr lang="en-US" dirty="0"/>
          </a:p>
        </p:txBody>
      </p:sp>
    </p:spTree>
    <p:extLst>
      <p:ext uri="{BB962C8B-B14F-4D97-AF65-F5344CB8AC3E}">
        <p14:creationId xmlns:p14="http://schemas.microsoft.com/office/powerpoint/2010/main" val="142064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For now we are focused on the second approach, named empirical bayes in which a point estimate for the hyper-parameter is used. It is pseudo-Bayesian since we’re not incorporating the uncertainty in the hyper-parameter, just the parameters of interest.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The main limitation is that there are not standard approaches to obtain a value of beta, Without going into much details, we are now utilizing the first component of the log-evidence, which is called the expected data-fit. We are not including the effect of the second term since that penalizes model complexity and tends to drive the hyper-parameters to infinity.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So our strategy currently is an information-theoretic one, which is to maximize the expected data-fit to obtain point estimates for the tempering hyper-parameters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kern="1200" dirty="0">
                <a:solidFill>
                  <a:schemeClr val="tx1"/>
                </a:solidFill>
                <a:effectLst/>
                <a:latin typeface="+mn-lt"/>
                <a:ea typeface="+mn-ea"/>
                <a:cs typeface="+mn-cs"/>
              </a:rPr>
              <a:t>While this objective function makes intuitive sense, we have found in practice that it doesn't always yield sensible values for beta hence we're investigating the use of regularization to control poor behavior as well as alternate objective functions based on similarity metrics.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12</a:t>
            </a:fld>
            <a:endParaRPr lang="en-US" dirty="0"/>
          </a:p>
        </p:txBody>
      </p:sp>
    </p:spTree>
    <p:extLst>
      <p:ext uri="{BB962C8B-B14F-4D97-AF65-F5344CB8AC3E}">
        <p14:creationId xmlns:p14="http://schemas.microsoft.com/office/powerpoint/2010/main" val="339704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Let's look at how this works in practice. We assume the following cubic model to be our true model given by this expression.</a:t>
            </a:r>
          </a:p>
          <a:p>
            <a:pPr marL="171450" indent="-171450">
              <a:buFontTx/>
              <a:buChar char="-"/>
            </a:pPr>
            <a:r>
              <a:rPr lang="en-US" sz="1200" kern="1200" dirty="0">
                <a:solidFill>
                  <a:schemeClr val="tx1"/>
                </a:solidFill>
                <a:effectLst/>
                <a:latin typeface="+mn-lt"/>
                <a:ea typeface="+mn-ea"/>
                <a:cs typeface="+mn-cs"/>
              </a:rPr>
              <a:t>We assume we have 30 data points from a source domain, shown here using red circles.</a:t>
            </a:r>
          </a:p>
          <a:p>
            <a:pPr marL="171450" indent="-171450">
              <a:buFontTx/>
              <a:buChar char="-"/>
            </a:pPr>
            <a:r>
              <a:rPr lang="en-US" sz="1200" kern="1200" dirty="0">
                <a:solidFill>
                  <a:schemeClr val="tx1"/>
                </a:solidFill>
                <a:effectLst/>
                <a:latin typeface="+mn-lt"/>
                <a:ea typeface="+mn-ea"/>
                <a:cs typeface="+mn-cs"/>
              </a:rPr>
              <a:t>We are interested in a target training task involving only 4 data points from the target domain shown using the green circles. I’m also showing here the extent of the two domains, the source using red dashed lines and the target using green dashed lines</a:t>
            </a:r>
          </a:p>
          <a:p>
            <a:pPr marL="171450" indent="-171450">
              <a:buFontTx/>
              <a:buChar char="-"/>
            </a:pPr>
            <a:r>
              <a:rPr lang="en-US" sz="1200" kern="1200" dirty="0">
                <a:solidFill>
                  <a:schemeClr val="tx1"/>
                </a:solidFill>
                <a:effectLst/>
                <a:latin typeface="+mn-lt"/>
                <a:ea typeface="+mn-ea"/>
                <a:cs typeface="+mn-cs"/>
              </a:rPr>
              <a:t>We apply the presented </a:t>
            </a:r>
            <a:r>
              <a:rPr lang="en-US" sz="1200" kern="1200" dirty="0" err="1">
                <a:solidFill>
                  <a:schemeClr val="tx1"/>
                </a:solidFill>
                <a:effectLst/>
                <a:latin typeface="+mn-lt"/>
                <a:ea typeface="+mn-ea"/>
                <a:cs typeface="+mn-cs"/>
              </a:rPr>
              <a:t>transfser</a:t>
            </a:r>
            <a:r>
              <a:rPr lang="en-US" sz="1200" kern="1200" dirty="0">
                <a:solidFill>
                  <a:schemeClr val="tx1"/>
                </a:solidFill>
                <a:effectLst/>
                <a:latin typeface="+mn-lt"/>
                <a:ea typeface="+mn-ea"/>
                <a:cs typeface="+mn-cs"/>
              </a:rPr>
              <a:t> learning framework to train the following approximate linear model as a target </a:t>
            </a:r>
            <a:r>
              <a:rPr lang="en-US" sz="1200" kern="1200" dirty="0" err="1">
                <a:solidFill>
                  <a:schemeClr val="tx1"/>
                </a:solidFill>
                <a:effectLst/>
                <a:latin typeface="+mn-lt"/>
                <a:ea typeface="+mn-ea"/>
                <a:cs typeface="+mn-cs"/>
              </a:rPr>
              <a:t>traning</a:t>
            </a:r>
            <a:r>
              <a:rPr lang="en-US" sz="1200" kern="1200" dirty="0">
                <a:solidFill>
                  <a:schemeClr val="tx1"/>
                </a:solidFill>
                <a:effectLst/>
                <a:latin typeface="+mn-lt"/>
                <a:ea typeface="+mn-ea"/>
                <a:cs typeface="+mn-cs"/>
              </a:rPr>
              <a:t> task. The 4 data points from the target domain will in this setting provide us with the likelihood </a:t>
            </a:r>
            <a:r>
              <a:rPr lang="en-US" sz="1200" kern="1200" dirty="0" err="1">
                <a:solidFill>
                  <a:schemeClr val="tx1"/>
                </a:solidFill>
                <a:effectLst/>
                <a:latin typeface="+mn-lt"/>
                <a:ea typeface="+mn-ea"/>
                <a:cs typeface="+mn-cs"/>
              </a:rPr>
              <a:t>fiunction</a:t>
            </a:r>
            <a:r>
              <a:rPr lang="en-US" sz="1200" kern="1200" dirty="0">
                <a:solidFill>
                  <a:schemeClr val="tx1"/>
                </a:solidFill>
                <a:effectLst/>
                <a:latin typeface="+mn-lt"/>
                <a:ea typeface="+mn-ea"/>
                <a:cs typeface="+mn-cs"/>
              </a:rPr>
              <a:t> of the target task. The 30 data points from the source domain will provide the prior PDF from the source problem that we will transform as a power prior.</a:t>
            </a:r>
          </a:p>
          <a:p>
            <a:pPr marL="171450" indent="-171450">
              <a:buFontTx/>
              <a:buChar char="-"/>
            </a:pPr>
            <a:r>
              <a:rPr lang="en-US" sz="1200" kern="1200" dirty="0">
                <a:solidFill>
                  <a:schemeClr val="tx1"/>
                </a:solidFill>
                <a:effectLst/>
                <a:latin typeface="+mn-lt"/>
                <a:ea typeface="+mn-ea"/>
                <a:cs typeface="+mn-cs"/>
              </a:rPr>
              <a:t>In this case, both the likelihood and the prior PDFs, and subsequently the posterior PDF, are all Gaussian, and are available analytically.</a:t>
            </a:r>
          </a:p>
        </p:txBody>
      </p:sp>
      <p:sp>
        <p:nvSpPr>
          <p:cNvPr id="4" name="Slide Number Placeholder 3"/>
          <p:cNvSpPr>
            <a:spLocks noGrp="1"/>
          </p:cNvSpPr>
          <p:nvPr>
            <p:ph type="sldNum" sz="quarter" idx="5"/>
          </p:nvPr>
        </p:nvSpPr>
        <p:spPr/>
        <p:txBody>
          <a:bodyPr/>
          <a:lstStyle/>
          <a:p>
            <a:fld id="{96BF35DC-6335-4C6C-8433-1B3FDDEC9FB8}" type="slidenum">
              <a:rPr lang="en-US" smtClean="0"/>
              <a:t>13</a:t>
            </a:fld>
            <a:endParaRPr lang="en-US" dirty="0"/>
          </a:p>
        </p:txBody>
      </p:sp>
    </p:spTree>
    <p:extLst>
      <p:ext uri="{BB962C8B-B14F-4D97-AF65-F5344CB8AC3E}">
        <p14:creationId xmlns:p14="http://schemas.microsoft.com/office/powerpoint/2010/main" val="1080366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Applying the proposed framework, we start with the likelihood and prior PDFs shown in the upper left figure. Those are Gaussian and obtained by calibrating the same linear model using the source and target data, separately.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maximize the </a:t>
            </a:r>
            <a:r>
              <a:rPr lang="en-US" sz="1200" kern="1200" dirty="0" err="1">
                <a:solidFill>
                  <a:schemeClr val="tx1"/>
                </a:solidFill>
                <a:effectLst/>
                <a:latin typeface="+mn-lt"/>
                <a:ea typeface="+mn-ea"/>
                <a:cs typeface="+mn-cs"/>
              </a:rPr>
              <a:t>datafit</a:t>
            </a:r>
            <a:r>
              <a:rPr lang="en-US" sz="1200" kern="1200" dirty="0">
                <a:solidFill>
                  <a:schemeClr val="tx1"/>
                </a:solidFill>
                <a:effectLst/>
                <a:latin typeface="+mn-lt"/>
                <a:ea typeface="+mn-ea"/>
                <a:cs typeface="+mn-cs"/>
              </a:rPr>
              <a:t> shown in the middle to arrive at an optimal beta of 1, which results in full transfer of knowledge gained from the source task. This is expected since the source and target domains are overlapping.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At the bottom I’m showing the posterior predictive for the target task, first without any transfer, then with full transfer, and in this case with the optimal amount of transfer which provides the same results as full transfer since beta is 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You see how the utility of source data and learning associated with it has effectively reduced the predictive uncertainty.</a:t>
            </a:r>
          </a:p>
        </p:txBody>
      </p:sp>
      <p:sp>
        <p:nvSpPr>
          <p:cNvPr id="4" name="Slide Number Placeholder 3"/>
          <p:cNvSpPr>
            <a:spLocks noGrp="1"/>
          </p:cNvSpPr>
          <p:nvPr>
            <p:ph type="sldNum" sz="quarter" idx="5"/>
          </p:nvPr>
        </p:nvSpPr>
        <p:spPr/>
        <p:txBody>
          <a:bodyPr/>
          <a:lstStyle/>
          <a:p>
            <a:fld id="{96BF35DC-6335-4C6C-8433-1B3FDDEC9FB8}" type="slidenum">
              <a:rPr lang="en-US" smtClean="0"/>
              <a:t>14</a:t>
            </a:fld>
            <a:endParaRPr lang="en-US" dirty="0"/>
          </a:p>
        </p:txBody>
      </p:sp>
    </p:spTree>
    <p:extLst>
      <p:ext uri="{BB962C8B-B14F-4D97-AF65-F5344CB8AC3E}">
        <p14:creationId xmlns:p14="http://schemas.microsoft.com/office/powerpoint/2010/main" val="2020454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repeat the process, but now with a slight shift in the target domain of interest to be non-overlapping with the source domain, but adjacent to it. You’d expect for the amount of transfer to be reduced a bit. That’s what we see when we examine the </a:t>
            </a:r>
            <a:r>
              <a:rPr lang="en-US" sz="1200" kern="1200" dirty="0" err="1">
                <a:solidFill>
                  <a:schemeClr val="tx1"/>
                </a:solidFill>
                <a:effectLst/>
                <a:latin typeface="+mn-lt"/>
                <a:ea typeface="+mn-ea"/>
                <a:cs typeface="+mn-cs"/>
              </a:rPr>
              <a:t>datafit</a:t>
            </a:r>
            <a:r>
              <a:rPr lang="en-US" sz="1200" kern="1200" dirty="0">
                <a:solidFill>
                  <a:schemeClr val="tx1"/>
                </a:solidFill>
                <a:effectLst/>
                <a:latin typeface="+mn-lt"/>
                <a:ea typeface="+mn-ea"/>
                <a:cs typeface="+mn-cs"/>
              </a:rPr>
              <a:t> in the top figure.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Nonetheless, the posterior predictive still exhibits greater precision than the case of no transfer. You also start to see the effect of negative transfer in the bottom middle figure, whereby full transfer results in biased estimates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in this case we’re safeguarding against negative transfer through the utility of the expected data-fit.</a:t>
            </a:r>
          </a:p>
        </p:txBody>
      </p:sp>
      <p:sp>
        <p:nvSpPr>
          <p:cNvPr id="4" name="Slide Number Placeholder 3"/>
          <p:cNvSpPr>
            <a:spLocks noGrp="1"/>
          </p:cNvSpPr>
          <p:nvPr>
            <p:ph type="sldNum" sz="quarter" idx="5"/>
          </p:nvPr>
        </p:nvSpPr>
        <p:spPr/>
        <p:txBody>
          <a:bodyPr/>
          <a:lstStyle/>
          <a:p>
            <a:fld id="{96BF35DC-6335-4C6C-8433-1B3FDDEC9FB8}" type="slidenum">
              <a:rPr lang="en-US" smtClean="0"/>
              <a:t>15</a:t>
            </a:fld>
            <a:endParaRPr lang="en-US" dirty="0"/>
          </a:p>
        </p:txBody>
      </p:sp>
    </p:spTree>
    <p:extLst>
      <p:ext uri="{BB962C8B-B14F-4D97-AF65-F5344CB8AC3E}">
        <p14:creationId xmlns:p14="http://schemas.microsoft.com/office/powerpoint/2010/main" val="151886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last experiment is to further shift the target domain and in this setting, we see that we effectively end up with a case in which the optimal amount of learning to transfer is negligible, with a relatively small beta. You also see the detrimental effect of full transfer on the highly-biased posterior predictive, indicating negative transfer.</a:t>
            </a:r>
          </a:p>
        </p:txBody>
      </p:sp>
      <p:sp>
        <p:nvSpPr>
          <p:cNvPr id="4" name="Slide Number Placeholder 3"/>
          <p:cNvSpPr>
            <a:spLocks noGrp="1"/>
          </p:cNvSpPr>
          <p:nvPr>
            <p:ph type="sldNum" sz="quarter" idx="5"/>
          </p:nvPr>
        </p:nvSpPr>
        <p:spPr/>
        <p:txBody>
          <a:bodyPr/>
          <a:lstStyle/>
          <a:p>
            <a:fld id="{96BF35DC-6335-4C6C-8433-1B3FDDEC9FB8}" type="slidenum">
              <a:rPr lang="en-US" smtClean="0"/>
              <a:t>16</a:t>
            </a:fld>
            <a:endParaRPr lang="en-US" dirty="0"/>
          </a:p>
        </p:txBody>
      </p:sp>
    </p:spTree>
    <p:extLst>
      <p:ext uri="{BB962C8B-B14F-4D97-AF65-F5344CB8AC3E}">
        <p14:creationId xmlns:p14="http://schemas.microsoft.com/office/powerpoint/2010/main" val="2201280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summary we are interested in developing a novel probabilistic framework for transfer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aims to reduce the test errors of ML models by leveraging data from similar domains.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As we saw in a previous slide, transferring knowledge from such related domains can decrease the predictive uncertainty, and thereby increase the trust in model predictions.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are proceeding with applying this framework to DoD-relevant applications involving turbulent combustion modeling as well as DoD-one in atmospheric acoustics.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That concludes my presentation, thank you to everyone for listening and I'd be happy to take any questions.</a:t>
            </a:r>
          </a:p>
        </p:txBody>
      </p:sp>
      <p:sp>
        <p:nvSpPr>
          <p:cNvPr id="4" name="Slide Number Placeholder 3"/>
          <p:cNvSpPr>
            <a:spLocks noGrp="1"/>
          </p:cNvSpPr>
          <p:nvPr>
            <p:ph type="sldNum" sz="quarter" idx="5"/>
          </p:nvPr>
        </p:nvSpPr>
        <p:spPr/>
        <p:txBody>
          <a:bodyPr/>
          <a:lstStyle/>
          <a:p>
            <a:fld id="{96BF35DC-6335-4C6C-8433-1B3FDDEC9FB8}" type="slidenum">
              <a:rPr lang="en-US" smtClean="0"/>
              <a:t>17</a:t>
            </a:fld>
            <a:endParaRPr lang="en-US" dirty="0"/>
          </a:p>
        </p:txBody>
      </p:sp>
    </p:spTree>
    <p:extLst>
      <p:ext uri="{BB962C8B-B14F-4D97-AF65-F5344CB8AC3E}">
        <p14:creationId xmlns:p14="http://schemas.microsoft.com/office/powerpoint/2010/main" val="264805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Let me start with the problem that we’re tackling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Machine learning models have thus far mainly been applied to tasks that have sufficient volumes of data. For many Sandia mission domains, ML models of great capacity are often needed to capture the complex underlying physics. However, the required volume of data is often not available for  many reasons, including the excessive expense of high-fidelity computer simulations, inability to carry out certain experiments, or limited accessibility to classified or sensitive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goal of this effort is to develop a new transfer learning framework that strives to enhance the trust in machine learning model predictions in such noisy and sparse data environments.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Transfer learning is the process whereby knowledge gained through similar training tasks or domains is used to improve the training process on a target domain and task.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are three common measures by which transfer might improve learning, as shown in this figure. First is the initial performance achievable in the target task using only the transferred knowledge, before any further learning is done. Second is the amount of time it takes to fully learn the target task given the transferred knowledge, in comparison to the amount of time to learn it from scratch. And third is the final performance level achievable in the target task compared to the final level without transfer. </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We would also tackle an often-cited challenge in developing transfer learning methods which is to avoid negative transfer, defined as a decreased achievable performance. This could happen when source and target domains are unrelated, for example when dealing with different physical regimes of operation, or data of varying levels of fidelity</a:t>
            </a:r>
          </a:p>
        </p:txBody>
      </p:sp>
      <p:sp>
        <p:nvSpPr>
          <p:cNvPr id="4" name="Slide Number Placeholder 3"/>
          <p:cNvSpPr>
            <a:spLocks noGrp="1"/>
          </p:cNvSpPr>
          <p:nvPr>
            <p:ph type="sldNum" sz="quarter" idx="5"/>
          </p:nvPr>
        </p:nvSpPr>
        <p:spPr/>
        <p:txBody>
          <a:bodyPr/>
          <a:lstStyle/>
          <a:p>
            <a:fld id="{96BF35DC-6335-4C6C-8433-1B3FDDEC9FB8}" type="slidenum">
              <a:rPr lang="en-US" smtClean="0"/>
              <a:t>2</a:t>
            </a:fld>
            <a:endParaRPr lang="en-US" dirty="0"/>
          </a:p>
        </p:txBody>
      </p:sp>
    </p:spTree>
    <p:extLst>
      <p:ext uri="{BB962C8B-B14F-4D97-AF65-F5344CB8AC3E}">
        <p14:creationId xmlns:p14="http://schemas.microsoft.com/office/powerpoint/2010/main" val="372823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terms of gaps in the state of the art, TL algorithms and frameworks tend to be model-specific. For example being tailored for deep neural networks.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Few consider any type of uncertainty. And out of those, they strictly focus on data uncertainty and not parameter or model-form uncertainty.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terms of capturing uncertainties, they rely on a simplified, Gaussian representation of uncertainties, which we know generally does not hold for various types of data and nonlinear models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But I think the main challenges that are holding back the applicability of transfer learning relate to the following questions which are not addressed with formal approaches. Those relate to when it is worth applying TL, which ML model best serves the purposes of TL, and how much knowledge should one transfer if any, to safeguard against negative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Most of the research has been focused on the question of what to transfer. This table summarizes some of the highly-cited approaches for transfer learning based on what is transferred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Instance transfer relates to utilizing available data from similar source domains and weighing them to control how they influence the target learning task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terms of deep learning networks, feature representation transfer relates to utilizing learned convolutional layers from other domains and tasks that carry out feature extraction and relearning only the top most layers which better relate to the specific task at hand.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Other approaches focus on transferring parameter values, or relationships between source and target domains</a:t>
            </a:r>
          </a:p>
        </p:txBody>
      </p:sp>
      <p:sp>
        <p:nvSpPr>
          <p:cNvPr id="4" name="Slide Number Placeholder 3"/>
          <p:cNvSpPr>
            <a:spLocks noGrp="1"/>
          </p:cNvSpPr>
          <p:nvPr>
            <p:ph type="sldNum" sz="quarter" idx="5"/>
          </p:nvPr>
        </p:nvSpPr>
        <p:spPr/>
        <p:txBody>
          <a:bodyPr/>
          <a:lstStyle/>
          <a:p>
            <a:fld id="{96BF35DC-6335-4C6C-8433-1B3FDDEC9FB8}" type="slidenum">
              <a:rPr lang="en-US" smtClean="0"/>
              <a:t>3</a:t>
            </a:fld>
            <a:endParaRPr lang="en-US" dirty="0"/>
          </a:p>
        </p:txBody>
      </p:sp>
    </p:spTree>
    <p:extLst>
      <p:ext uri="{BB962C8B-B14F-4D97-AF65-F5344CB8AC3E}">
        <p14:creationId xmlns:p14="http://schemas.microsoft.com/office/powerpoint/2010/main" val="243107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framework will address the aforementioned shortcomings by assessing when it is worth applying TL, which ML model to use in TL, and how much knowledge is to be transferred, achieved through extensions of various techniques and concepts in the fields of Bayesian inverse modeling and UQ.</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Here I summarize our proposed approach versus the traditional approach to machine learning, all in a probabilistic setting.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On the left, you can see that </a:t>
            </a:r>
            <a:r>
              <a:rPr lang="en-US" sz="1200" b="0" i="0" u="none" strike="noStrike" kern="1200" dirty="0">
                <a:solidFill>
                  <a:schemeClr val="tx1"/>
                </a:solidFill>
                <a:effectLst/>
                <a:latin typeface="+mn-lt"/>
                <a:ea typeface="+mn-ea"/>
                <a:cs typeface="+mn-cs"/>
              </a:rPr>
              <a:t>traditional learning is isolated and occurs purely based on specific tasks and datasets. Training takes place separately for individual tasks and knowledge is not shared across similar training tasks. Within a probabilistic setting, we end up with separate posterior PDFs for the model parameters based on the calibration tasks.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dirty="0">
                <a:solidFill>
                  <a:schemeClr val="tx1"/>
                </a:solidFill>
                <a:effectLst/>
                <a:latin typeface="+mn-lt"/>
                <a:ea typeface="+mn-ea"/>
                <a:cs typeface="+mn-cs"/>
              </a:rPr>
              <a:t>The probabilistic approach is attractive since it allows us to consider all forms of uncertainties in calibrating such models. The main issue that we’re focusing on is that target training tasks suffer under sparse and noisy data settings, thereby diminishing the predictive power of such models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dirty="0">
                <a:solidFill>
                  <a:schemeClr val="tx1"/>
                </a:solidFill>
                <a:effectLst/>
                <a:latin typeface="+mn-lt"/>
                <a:ea typeface="+mn-ea"/>
                <a:cs typeface="+mn-cs"/>
              </a:rPr>
              <a:t>Our approach, shown schematically on the right, would allow for the transfer of probabilistic knowledge gained from a source task, which might or might not be similar to the target task of interest. The knowledge captured in the form of posterior PDFs is fed into the target training task in the form of prior PDFs.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dirty="0">
                <a:solidFill>
                  <a:schemeClr val="tx1"/>
                </a:solidFill>
                <a:effectLst/>
                <a:latin typeface="+mn-lt"/>
                <a:ea typeface="+mn-ea"/>
                <a:cs typeface="+mn-cs"/>
              </a:rPr>
              <a:t>This is analogous to what goes on in sequential data assimilation, such as Kalman based filters and particle filters. The main difference is that in order to control how much of that knowledge is to be transferred, we propose the use of so-called tempering transformations controlled by hyper-parameters which I denote by beta. This is where the proposed approach deviates from existing data assimilation workflows.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4</a:t>
            </a:fld>
            <a:endParaRPr lang="en-US" dirty="0"/>
          </a:p>
        </p:txBody>
      </p:sp>
    </p:spTree>
    <p:extLst>
      <p:ext uri="{BB962C8B-B14F-4D97-AF65-F5344CB8AC3E}">
        <p14:creationId xmlns:p14="http://schemas.microsoft.com/office/powerpoint/2010/main" val="2851735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In terms of workflow, there are four key pieces.</a:t>
            </a:r>
          </a:p>
          <a:p>
            <a:pPr marL="171450" indent="-171450">
              <a:buFontTx/>
              <a:buChar char="-"/>
            </a:pPr>
            <a:r>
              <a:rPr lang="en-US" sz="1200" kern="1200" dirty="0">
                <a:solidFill>
                  <a:schemeClr val="tx1"/>
                </a:solidFill>
                <a:effectLst/>
                <a:latin typeface="+mn-lt"/>
                <a:ea typeface="+mn-ea"/>
                <a:cs typeface="+mn-cs"/>
              </a:rPr>
              <a:t>The first task relates to capturing the knowledge to be transferred while training on source data. Knowledge gained in training on source data is captured in the form of probability density functions using Bayesian inversion.</a:t>
            </a:r>
          </a:p>
          <a:p>
            <a:pPr marL="171450" indent="-171450">
              <a:buFontTx/>
              <a:buChar char="-"/>
            </a:pPr>
            <a:r>
              <a:rPr lang="en-US" sz="1200" kern="1200" dirty="0">
                <a:solidFill>
                  <a:schemeClr val="tx1"/>
                </a:solidFill>
                <a:effectLst/>
                <a:latin typeface="+mn-lt"/>
                <a:ea typeface="+mn-ea"/>
                <a:cs typeface="+mn-cs"/>
              </a:rPr>
              <a:t>The first task involves capturing knowledge from the source task using Bayesian inversion. As ML models often involve nonlinear mappings, we're also investigating the use of Gaussian mixture models as high-fidelity approximations to the resulting intractable posteriors.</a:t>
            </a:r>
          </a:p>
          <a:p>
            <a:pPr marL="171450" indent="-171450">
              <a:buFontTx/>
              <a:buChar char="-"/>
            </a:pPr>
            <a:r>
              <a:rPr lang="en-US" sz="1200" kern="1200" dirty="0">
                <a:solidFill>
                  <a:schemeClr val="tx1"/>
                </a:solidFill>
                <a:effectLst/>
                <a:latin typeface="+mn-lt"/>
                <a:ea typeface="+mn-ea"/>
                <a:cs typeface="+mn-cs"/>
              </a:rPr>
              <a:t>ML models in general often involve non-linear mappings from model parameters or weights to model predictions, which in sparse and noisy data settings render the likelihood pdfs or objective functions multi-modal. We will therefore investigate the feasibility of utilizing Gaussian mixture-models, able to capture multi-modality while enabling analytical scrutiny of the Bayesian framework.</a:t>
            </a:r>
          </a:p>
          <a:p>
            <a:pPr marL="171450" indent="-171450">
              <a:buFontTx/>
              <a:buChar char="-"/>
            </a:pPr>
            <a:r>
              <a:rPr lang="en-US" sz="1200" kern="1200" dirty="0">
                <a:solidFill>
                  <a:schemeClr val="tx1"/>
                </a:solidFill>
                <a:effectLst/>
                <a:latin typeface="+mn-lt"/>
                <a:ea typeface="+mn-ea"/>
                <a:cs typeface="+mn-cs"/>
              </a:rPr>
              <a:t>The second piece relates to propagating the knowledge to be transferred.</a:t>
            </a:r>
          </a:p>
          <a:p>
            <a:pPr marL="171450" indent="-171450">
              <a:buFontTx/>
              <a:buChar char="-"/>
            </a:pPr>
            <a:r>
              <a:rPr lang="en-US" sz="1200" kern="1200" dirty="0">
                <a:solidFill>
                  <a:schemeClr val="tx1"/>
                </a:solidFill>
                <a:effectLst/>
                <a:latin typeface="+mn-lt"/>
                <a:ea typeface="+mn-ea"/>
                <a:cs typeface="+mn-cs"/>
              </a:rPr>
              <a:t>This will be accomplished using new extensions of sequential data assimilation techniques in which prior PDFs undergo tempering transformations as I’ll describe later</a:t>
            </a:r>
          </a:p>
          <a:p>
            <a:pPr marL="171450" indent="-171450">
              <a:buFontTx/>
              <a:buChar char="-"/>
            </a:pPr>
            <a:r>
              <a:rPr lang="en-US" sz="1200" kern="1200" dirty="0">
                <a:solidFill>
                  <a:schemeClr val="tx1"/>
                </a:solidFill>
                <a:effectLst/>
                <a:latin typeface="+mn-lt"/>
                <a:ea typeface="+mn-ea"/>
                <a:cs typeface="+mn-cs"/>
              </a:rPr>
              <a:t>The third is to determine how much knowledge to transfer given a choice of tempering transformation. This essentially amounts to selecting the optimal tempering hyper-parameters using hierarchical or empirical Bayesian modeling strategies. Our proposed framework would incorporate competing objective functions, based on information-theoretic measures or PDF distance metrics</a:t>
            </a:r>
          </a:p>
          <a:p>
            <a:pPr marL="171450" indent="-171450">
              <a:buFontTx/>
              <a:buChar char="-"/>
            </a:pPr>
            <a:r>
              <a:rPr lang="en-US" sz="1200" kern="1200" dirty="0">
                <a:solidFill>
                  <a:schemeClr val="tx1"/>
                </a:solidFill>
                <a:effectLst/>
                <a:latin typeface="+mn-lt"/>
                <a:ea typeface="+mn-ea"/>
                <a:cs typeface="+mn-cs"/>
              </a:rPr>
              <a:t>The fourth task is to determine which ML model to use in TL. In practice, many competing ML models are envisioned to model the available sparse and noisy data for the target learning task. Out of a set of candidate models, there exists a unique model that best balances the data-fit and predictive capability among all models considered. We will determine the optimal model for transfer learning using Bayesian model selection</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5</a:t>
            </a:fld>
            <a:endParaRPr lang="en-US" dirty="0"/>
          </a:p>
        </p:txBody>
      </p:sp>
    </p:spTree>
    <p:extLst>
      <p:ext uri="{BB962C8B-B14F-4D97-AF65-F5344CB8AC3E}">
        <p14:creationId xmlns:p14="http://schemas.microsoft.com/office/powerpoint/2010/main" val="414376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order to describe the proposed framework, I’m going to give this one slide summary on inverse problems and the Bayesian approach to solving them.</a:t>
            </a:r>
          </a:p>
          <a:p>
            <a:r>
              <a:rPr lang="en-US" sz="1200" kern="1200" dirty="0">
                <a:solidFill>
                  <a:schemeClr val="tx1"/>
                </a:solidFill>
                <a:effectLst/>
                <a:latin typeface="+mn-lt"/>
                <a:ea typeface="+mn-ea"/>
                <a:cs typeface="+mn-cs"/>
              </a:rPr>
              <a:t>In the context of utilizing machine learning models for scientific and engineering purposes, a physical system or component is described or approximated by a forward ML model that provides a response given a set of parameters theta. This is the so-called forward problem.</a:t>
            </a:r>
          </a:p>
          <a:p>
            <a:r>
              <a:rPr lang="en-US" sz="1200" kern="1200" dirty="0">
                <a:solidFill>
                  <a:schemeClr val="tx1"/>
                </a:solidFill>
                <a:effectLst/>
                <a:latin typeface="+mn-lt"/>
                <a:ea typeface="+mn-ea"/>
                <a:cs typeface="+mn-cs"/>
              </a:rPr>
              <a:t>- The process of tuning such model involves solving the inverse problem of estimating the parameters from sparse and noisy observations.</a:t>
            </a:r>
          </a:p>
          <a:p>
            <a:pPr marL="171450" indent="-171450">
              <a:buFontTx/>
              <a:buChar char="-"/>
            </a:pPr>
            <a:r>
              <a:rPr lang="en-US" sz="1200" kern="1200" dirty="0">
                <a:solidFill>
                  <a:schemeClr val="tx1"/>
                </a:solidFill>
                <a:effectLst/>
                <a:latin typeface="+mn-lt"/>
                <a:ea typeface="+mn-ea"/>
                <a:cs typeface="+mn-cs"/>
              </a:rPr>
              <a:t>Inverse problems may be ill-posed, having no unique solution for the parameter vector theta,  or a solution that is highly sensitive to the noise in the data.</a:t>
            </a:r>
          </a:p>
          <a:p>
            <a:r>
              <a:rPr lang="en-US" sz="1200" kern="1200" dirty="0">
                <a:solidFill>
                  <a:schemeClr val="tx1"/>
                </a:solidFill>
                <a:effectLst/>
                <a:latin typeface="+mn-lt"/>
                <a:ea typeface="+mn-ea"/>
                <a:cs typeface="+mn-cs"/>
              </a:rPr>
              <a:t>- In the Bayesian framework, the unknown quantities are treated as random variables. Bayes equation provides the posterior probability density function for the unknown vector theta as a product of the likelihood function describing the probability of obtaining the available data given the parameters and the prior pdf which describes any believe in the vector x prior to the analysis of data.</a:t>
            </a:r>
          </a:p>
          <a:p>
            <a:r>
              <a:rPr lang="en-US" sz="1200" kern="1200" dirty="0">
                <a:solidFill>
                  <a:schemeClr val="tx1"/>
                </a:solidFill>
                <a:effectLst/>
                <a:latin typeface="+mn-lt"/>
                <a:ea typeface="+mn-ea"/>
                <a:cs typeface="+mn-cs"/>
              </a:rPr>
              <a:t>- The solution to the inverse problem is a full probability density over the parameter vector which can be used to make probabilistic predictions.</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6</a:t>
            </a:fld>
            <a:endParaRPr lang="en-US" dirty="0"/>
          </a:p>
        </p:txBody>
      </p:sp>
    </p:spTree>
    <p:extLst>
      <p:ext uri="{BB962C8B-B14F-4D97-AF65-F5344CB8AC3E}">
        <p14:creationId xmlns:p14="http://schemas.microsoft.com/office/powerpoint/2010/main" val="3516106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working in a Bayesian setting, we will attempt to incorporate knowledge through training of a model using source data into a target training task. As as is done in sequential data assimilation, as in for example Kalman-based filters, the knowledge that’s captured in the parameter PDF from source data will be used as a prior PDF.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tends to regularize the solution obtained as the posterior PDF for the target task. The likelihood contains the knowledge gained from assimilating the target task data.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main issue here is that this approach does not allow for flexibility in controlling how much knowledge is transferred from source domain to target domain.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 we need to find a way to introduce that flexibility.</a:t>
            </a:r>
          </a:p>
        </p:txBody>
      </p:sp>
      <p:sp>
        <p:nvSpPr>
          <p:cNvPr id="4" name="Slide Number Placeholder 3"/>
          <p:cNvSpPr>
            <a:spLocks noGrp="1"/>
          </p:cNvSpPr>
          <p:nvPr>
            <p:ph type="sldNum" sz="quarter" idx="5"/>
          </p:nvPr>
        </p:nvSpPr>
        <p:spPr/>
        <p:txBody>
          <a:bodyPr/>
          <a:lstStyle/>
          <a:p>
            <a:fld id="{96BF35DC-6335-4C6C-8433-1B3FDDEC9FB8}" type="slidenum">
              <a:rPr lang="en-US" smtClean="0"/>
              <a:t>7</a:t>
            </a:fld>
            <a:endParaRPr lang="en-US" dirty="0"/>
          </a:p>
        </p:txBody>
      </p:sp>
    </p:spTree>
    <p:extLst>
      <p:ext uri="{BB962C8B-B14F-4D97-AF65-F5344CB8AC3E}">
        <p14:creationId xmlns:p14="http://schemas.microsoft.com/office/powerpoint/2010/main" val="80826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Our solution is to use so-called tempering transformations. They allow us to propagate knowledge gained in a source task in the shape of prior PDFs with controls over how much that knowledge affects subsequent target learning tasks.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are many transformations that are envisaged to potentially solve that task, but let me explain briefly two ideas that we have. One is based on so-called power priors while the other one on mixture priors, where sigma is chosen to be a relatively large value. The first is predominantly used to control information flow in Bayesian networks, while the later is used to introduce some skepticism associated with a given prior.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Both approaches would take the available prior PDF from previous training tasks, possibly ones carried out on abundant, low-fidelity data, and modify them to result in a spectrum of priors. On one end the prior PDF is left unmodified and full knowledge is transferred and on the other extreme no knowledge is transferred since the resulting PDF is a flat uninformative one. The hyper-parameters beta control how much knowledge is transferred, with optimal values really being case dependent based on models used, quality of data and how closely related are the two tasks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Optimal values for beta would be obtained using hierarchical Bayes, as is carried out for slack and slab priors and other sparsity inducing algorithms.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BF35DC-6335-4C6C-8433-1B3FDDEC9FB8}" type="slidenum">
              <a:rPr lang="en-US" smtClean="0"/>
              <a:t>8</a:t>
            </a:fld>
            <a:endParaRPr lang="en-US" dirty="0"/>
          </a:p>
        </p:txBody>
      </p:sp>
    </p:spTree>
    <p:extLst>
      <p:ext uri="{BB962C8B-B14F-4D97-AF65-F5344CB8AC3E}">
        <p14:creationId xmlns:p14="http://schemas.microsoft.com/office/powerpoint/2010/main" val="2102382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Let’s see how some of the proposed transformations work by diffusing knowledge gained in similar tasks.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On the top left figure, I’m showing a pdf shown in blue which I’m calling the prior PDF. This is obtained through a previous training task on similar data, which is called source data in a transfer learning setting. The idea is to introduce flexibility in how much this prior PDF controls the posterior. Essentially we control how much knowledge is transferred through this prior.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Two proposed approaches are described mathematically, one is to raise the prior to a power beta, and the other is to diffuse this prior with an additional uninformative gaussian component.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You see as we go from left to right, the prior pdf starts loosing precision as this hyper-parameter beta goes form a value of 1 to zero and the likelihood and posterior begin to coincide.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 a transfer learning setting, the target data provides the likelihood PDF shown in green. We combine this parametrized prior in blue along with the likelihood to arrive at the posterior in red.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You see that as beta decreases from one, the prior PDF which contains knowledge gained from training on similar data, becomes less and less influential.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hyper-parameter beta gives us essentially control on how much knowledge is transferred, if at all.</a:t>
            </a:r>
          </a:p>
        </p:txBody>
      </p:sp>
      <p:sp>
        <p:nvSpPr>
          <p:cNvPr id="4" name="Slide Number Placeholder 3"/>
          <p:cNvSpPr>
            <a:spLocks noGrp="1"/>
          </p:cNvSpPr>
          <p:nvPr>
            <p:ph type="sldNum" sz="quarter" idx="5"/>
          </p:nvPr>
        </p:nvSpPr>
        <p:spPr/>
        <p:txBody>
          <a:bodyPr/>
          <a:lstStyle/>
          <a:p>
            <a:fld id="{96BF35DC-6335-4C6C-8433-1B3FDDEC9FB8}" type="slidenum">
              <a:rPr lang="en-US" smtClean="0"/>
              <a:t>9</a:t>
            </a:fld>
            <a:endParaRPr lang="en-US" dirty="0"/>
          </a:p>
        </p:txBody>
      </p:sp>
    </p:spTree>
    <p:extLst>
      <p:ext uri="{BB962C8B-B14F-4D97-AF65-F5344CB8AC3E}">
        <p14:creationId xmlns:p14="http://schemas.microsoft.com/office/powerpoint/2010/main" val="120344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2214-84F4-5842-BE7E-30C7CCEBC9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1B8009-94C1-044A-BC86-E0309FB564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240B7D-50F4-D84C-90DA-8971F35AB5A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8CF37B06-33F9-A143-A9BE-9CD94E222D6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0EFC2E4-DCB6-AA4E-89BF-F858C9329BBA}"/>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3436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E889-6A63-EC46-8784-A70A4EEF99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446AB0-3446-B147-A34E-243B26A96D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6F44C-3B62-7145-92C9-6403D051FF5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BA10B47-0E68-864D-8403-2A27DEE9EF4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437F6AA-07D4-A543-BB2C-8B7D5470E953}"/>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468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45F8F4-C920-6C41-BAC3-31F24CEFF5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27F956-04B9-364E-8BFD-C27CF8C902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C2E42-0817-6D4B-993D-3663A68B38A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688C869-3D0D-9B41-B3B5-94953A39C10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560257E-900B-7843-8039-0788B6E5E804}"/>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4448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F30DD-2902-0046-8CE5-15A0DA6E8D90}"/>
              </a:ext>
            </a:extLst>
          </p:cNvPr>
          <p:cNvSpPr/>
          <p:nvPr userDrawn="1"/>
        </p:nvSpPr>
        <p:spPr>
          <a:xfrm>
            <a:off x="7565572" y="-17734"/>
            <a:ext cx="2623457" cy="1381653"/>
          </a:xfrm>
          <a:prstGeom prst="rect">
            <a:avLst/>
          </a:prstGeom>
          <a:solidFill>
            <a:srgbClr val="52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 y="1228439"/>
            <a:ext cx="12192000" cy="1690255"/>
          </a:xfrm>
          <a:prstGeom prst="rect">
            <a:avLst/>
          </a:prstGeom>
          <a:solidFill>
            <a:srgbClr val="52617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4921004"/>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pic>
        <p:nvPicPr>
          <p:cNvPr id="18" name="Picture 17"/>
          <p:cNvPicPr>
            <a:picLocks noChangeAspect="1"/>
          </p:cNvPicPr>
          <p:nvPr userDrawn="1"/>
        </p:nvPicPr>
        <p:blipFill rotWithShape="1">
          <a:blip r:embed="rId3" cstate="email">
            <a:extLst>
              <a:ext uri="{28A0092B-C50C-407E-A947-70E740481C1C}">
                <a14:useLocalDpi xmlns:a14="http://schemas.microsoft.com/office/drawing/2010/main"/>
              </a:ext>
            </a:extLst>
          </a:blip>
          <a:srcRect t="-4288" r="-3731"/>
          <a:stretch/>
        </p:blipFill>
        <p:spPr>
          <a:xfrm>
            <a:off x="8003737" y="282288"/>
            <a:ext cx="1834523" cy="710418"/>
          </a:xfrm>
          <a:prstGeom prst="rect">
            <a:avLst/>
          </a:prstGeom>
          <a:solidFill>
            <a:srgbClr val="526176"/>
          </a:solidFill>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userDrawn="1"/>
        </p:nvSpPr>
        <p:spPr>
          <a:xfrm>
            <a:off x="700411" y="4633842"/>
            <a:ext cx="2225040" cy="276999"/>
          </a:xfrm>
          <a:prstGeom prst="rect">
            <a:avLst/>
          </a:prstGeom>
          <a:noFill/>
        </p:spPr>
        <p:txBody>
          <a:bodyPr wrap="square" rtlCol="0">
            <a:spAutoFit/>
          </a:bodyPr>
          <a:lstStyle/>
          <a:p>
            <a:r>
              <a:rPr lang="en-US" sz="1200" i="1" spc="300" dirty="0">
                <a:solidFill>
                  <a:srgbClr val="00ACD9"/>
                </a:solidFill>
              </a:rPr>
              <a:t>PRESENTED BY</a:t>
            </a:r>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287891"/>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7" name="TextBox 26"/>
          <p:cNvSpPr txBox="1"/>
          <p:nvPr userDrawn="1"/>
        </p:nvSpPr>
        <p:spPr>
          <a:xfrm>
            <a:off x="10324346" y="5882090"/>
            <a:ext cx="1744463"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Tree>
    <p:extLst>
      <p:ext uri="{BB962C8B-B14F-4D97-AF65-F5344CB8AC3E}">
        <p14:creationId xmlns:p14="http://schemas.microsoft.com/office/powerpoint/2010/main" val="182208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Whit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701AF57-E36A-5D47-B26E-31B71A4469F7}"/>
              </a:ext>
            </a:extLst>
          </p:cNvPr>
          <p:cNvSpPr/>
          <p:nvPr userDrawn="1"/>
        </p:nvSpPr>
        <p:spPr>
          <a:xfrm>
            <a:off x="-1" y="137672"/>
            <a:ext cx="12191999" cy="59632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Placeholder 1"/>
          <p:cNvSpPr>
            <a:spLocks noGrp="1"/>
          </p:cNvSpPr>
          <p:nvPr userDrawn="1">
            <p:ph type="title"/>
          </p:nvPr>
        </p:nvSpPr>
        <p:spPr>
          <a:xfrm>
            <a:off x="306223" y="137672"/>
            <a:ext cx="10546935" cy="596329"/>
          </a:xfrm>
          <a:prstGeom prst="rect">
            <a:avLst/>
          </a:prstGeom>
          <a:noFill/>
          <a:ln w="76200">
            <a:noFill/>
            <a:miter lim="800000"/>
          </a:ln>
        </p:spPr>
        <p:txBody>
          <a:bodyPr vert="horz" lIns="91440" tIns="45720" rIns="91440" bIns="45720" rtlCol="0" anchor="ctr">
            <a:noAutofit/>
          </a:bodyPr>
          <a:lstStyle>
            <a:lvl1pPr algn="l">
              <a:defRPr sz="2000" b="1">
                <a:solidFill>
                  <a:schemeClr val="bg1"/>
                </a:solidFill>
              </a:defRPr>
            </a:lvl1pPr>
          </a:lstStyle>
          <a:p>
            <a:endParaRPr lang="en-US" dirty="0"/>
          </a:p>
        </p:txBody>
      </p:sp>
      <p:sp>
        <p:nvSpPr>
          <p:cNvPr id="4" name="Text Placeholder 3"/>
          <p:cNvSpPr>
            <a:spLocks noGrp="1"/>
          </p:cNvSpPr>
          <p:nvPr userDrawn="1">
            <p:ph type="body" sz="quarter" idx="10"/>
          </p:nvPr>
        </p:nvSpPr>
        <p:spPr>
          <a:xfrm>
            <a:off x="306224" y="1205323"/>
            <a:ext cx="11520411" cy="53697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p:cNvPicPr>
          <p:nvPr userDrawn="1"/>
        </p:nvPicPr>
        <p:blipFill rotWithShape="1">
          <a:blip r:embed="rId2"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
        <p:nvSpPr>
          <p:cNvPr id="19" name="Rectangle 18">
            <a:extLst>
              <a:ext uri="{FF2B5EF4-FFF2-40B4-BE49-F238E27FC236}">
                <a16:creationId xmlns:a16="http://schemas.microsoft.com/office/drawing/2014/main" id="{265D2616-0377-CF44-89BE-3C5C11B7C639}"/>
              </a:ext>
            </a:extLst>
          </p:cNvPr>
          <p:cNvSpPr/>
          <p:nvPr userDrawn="1"/>
        </p:nvSpPr>
        <p:spPr>
          <a:xfrm>
            <a:off x="-1" y="6575094"/>
            <a:ext cx="12117789" cy="2839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6" name="Picture 5">
            <a:extLst>
              <a:ext uri="{FF2B5EF4-FFF2-40B4-BE49-F238E27FC236}">
                <a16:creationId xmlns:a16="http://schemas.microsoft.com/office/drawing/2014/main" id="{96E9FB34-4F67-2045-B926-7F712CA785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3610" y="229239"/>
            <a:ext cx="1023732" cy="413193"/>
          </a:xfrm>
          <a:prstGeom prst="rect">
            <a:avLst/>
          </a:prstGeom>
        </p:spPr>
      </p:pic>
      <p:sp>
        <p:nvSpPr>
          <p:cNvPr id="10" name="Slide Number Placeholder 5">
            <a:extLst>
              <a:ext uri="{FF2B5EF4-FFF2-40B4-BE49-F238E27FC236}">
                <a16:creationId xmlns:a16="http://schemas.microsoft.com/office/drawing/2014/main" id="{9139D34E-0B8E-C846-B57C-0AC39FC8855D}"/>
              </a:ext>
            </a:extLst>
          </p:cNvPr>
          <p:cNvSpPr>
            <a:spLocks noGrp="1"/>
          </p:cNvSpPr>
          <p:nvPr>
            <p:ph type="sldNum" sz="quarter" idx="12"/>
          </p:nvPr>
        </p:nvSpPr>
        <p:spPr>
          <a:xfrm>
            <a:off x="11452808" y="6584047"/>
            <a:ext cx="421909" cy="283924"/>
          </a:xfrm>
          <a:prstGeom prst="rect">
            <a:avLst/>
          </a:prstGeom>
        </p:spPr>
        <p:txBody>
          <a:bodyPr/>
          <a:lstStyle>
            <a:lvl1pPr>
              <a:defRPr sz="1200" b="0">
                <a:solidFill>
                  <a:schemeClr val="bg1"/>
                </a:solidFill>
                <a:latin typeface="Arial" panose="020B0604020202020204" pitchFamily="34" charset="0"/>
                <a:cs typeface="Arial" panose="020B0604020202020204" pitchFamily="34" charset="0"/>
              </a:defRPr>
            </a:lvl1pPr>
          </a:lstStyle>
          <a:p>
            <a:pPr algn="r"/>
            <a:fld id="{4FAB73BC-B049-4115-A692-8D63A059BFB8}" type="slidenum">
              <a:rPr lang="en-US" smtClean="0"/>
              <a:pPr algn="r"/>
              <a:t>‹#›</a:t>
            </a:fld>
            <a:endParaRPr lang="en-US" dirty="0"/>
          </a:p>
        </p:txBody>
      </p:sp>
      <p:sp>
        <p:nvSpPr>
          <p:cNvPr id="2" name="TextBox 1">
            <a:extLst>
              <a:ext uri="{FF2B5EF4-FFF2-40B4-BE49-F238E27FC236}">
                <a16:creationId xmlns:a16="http://schemas.microsoft.com/office/drawing/2014/main" id="{9F8A10BE-EBC2-0543-B683-7E82F9D4B910}"/>
              </a:ext>
            </a:extLst>
          </p:cNvPr>
          <p:cNvSpPr txBox="1"/>
          <p:nvPr userDrawn="1"/>
        </p:nvSpPr>
        <p:spPr>
          <a:xfrm>
            <a:off x="11716658" y="6583680"/>
            <a:ext cx="397866" cy="276999"/>
          </a:xfrm>
          <a:prstGeom prst="rect">
            <a:avLst/>
          </a:prstGeom>
          <a:noFill/>
        </p:spPr>
        <p:txBody>
          <a:bodyPr wrap="none" rtlCol="0">
            <a:spAutoFit/>
          </a:bodyPr>
          <a:lstStyle/>
          <a:p>
            <a:pPr algn="r"/>
            <a:r>
              <a:rPr lang="en-US" sz="1200" dirty="0">
                <a:solidFill>
                  <a:schemeClr val="bg1"/>
                </a:solidFill>
                <a:latin typeface="Arial" panose="020B0604020202020204" pitchFamily="34" charset="0"/>
                <a:cs typeface="Arial" panose="020B0604020202020204" pitchFamily="34" charset="0"/>
              </a:rPr>
              <a:t>/17</a:t>
            </a:r>
          </a:p>
        </p:txBody>
      </p:sp>
      <p:sp>
        <p:nvSpPr>
          <p:cNvPr id="11" name="TextBox 10">
            <a:extLst>
              <a:ext uri="{FF2B5EF4-FFF2-40B4-BE49-F238E27FC236}">
                <a16:creationId xmlns:a16="http://schemas.microsoft.com/office/drawing/2014/main" id="{378FF095-A073-CA45-9BBA-ACC3FC1ADA8C}"/>
              </a:ext>
            </a:extLst>
          </p:cNvPr>
          <p:cNvSpPr txBox="1"/>
          <p:nvPr userDrawn="1"/>
        </p:nvSpPr>
        <p:spPr>
          <a:xfrm>
            <a:off x="102824" y="6583680"/>
            <a:ext cx="3279167" cy="276999"/>
          </a:xfrm>
          <a:prstGeom prst="rect">
            <a:avLst/>
          </a:prstGeom>
          <a:noFill/>
        </p:spPr>
        <p:txBody>
          <a:bodyPr wrap="none" rtlCol="0">
            <a:spAutoFit/>
          </a:bodyPr>
          <a:lstStyle/>
          <a:p>
            <a:pPr algn="l"/>
            <a:r>
              <a:rPr lang="en-US" sz="1200" b="0" dirty="0">
                <a:solidFill>
                  <a:schemeClr val="bg1"/>
                </a:solidFill>
                <a:latin typeface="Arial" panose="020B0604020202020204" pitchFamily="34" charset="0"/>
                <a:cs typeface="Arial" panose="020B0604020202020204" pitchFamily="34" charset="0"/>
              </a:rPr>
              <a:t>Probabilistic Approaches to Transfer Learning</a:t>
            </a:r>
          </a:p>
        </p:txBody>
      </p:sp>
    </p:spTree>
    <p:extLst>
      <p:ext uri="{BB962C8B-B14F-4D97-AF65-F5344CB8AC3E}">
        <p14:creationId xmlns:p14="http://schemas.microsoft.com/office/powerpoint/2010/main" val="9860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White">
    <p:spTree>
      <p:nvGrpSpPr>
        <p:cNvPr id="1" name=""/>
        <p:cNvGrpSpPr/>
        <p:nvPr/>
      </p:nvGrpSpPr>
      <p:grpSpPr>
        <a:xfrm>
          <a:off x="0" y="0"/>
          <a:ext cx="0" cy="0"/>
          <a:chOff x="0" y="0"/>
          <a:chExt cx="0" cy="0"/>
        </a:xfrm>
      </p:grpSpPr>
      <p:sp>
        <p:nvSpPr>
          <p:cNvPr id="17" name="Rectangle 16"/>
          <p:cNvSpPr/>
          <p:nvPr userDrawn="1"/>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Placeholder 1"/>
          <p:cNvSpPr>
            <a:spLocks noGrp="1"/>
          </p:cNvSpPr>
          <p:nvPr>
            <p:ph type="title" hasCustomPrompt="1"/>
          </p:nvPr>
        </p:nvSpPr>
        <p:spPr>
          <a:xfrm>
            <a:off x="720648" y="240503"/>
            <a:ext cx="10058400" cy="570225"/>
          </a:xfrm>
          <a:prstGeom prst="rect">
            <a:avLst/>
          </a:prstGeom>
        </p:spPr>
        <p:txBody>
          <a:bodyPr vert="horz" lIns="91440" tIns="45720" rIns="91440" bIns="45720" rtlCol="0" anchor="b">
            <a:noAutofit/>
          </a:bodyPr>
          <a:lstStyle>
            <a:lvl1pPr>
              <a:defRPr>
                <a:solidFill>
                  <a:schemeClr val="bg2">
                    <a:lumMod val="25000"/>
                  </a:schemeClr>
                </a:solidFill>
              </a:defRPr>
            </a:lvl1pPr>
          </a:lstStyle>
          <a:p>
            <a:r>
              <a:rPr lang="en-US" dirty="0"/>
              <a:t>CLICK TO EDIT MASTER TITLE STYLE</a:t>
            </a:r>
          </a:p>
        </p:txBody>
      </p:sp>
      <p:sp>
        <p:nvSpPr>
          <p:cNvPr id="20" name="Date Placeholder 3"/>
          <p:cNvSpPr>
            <a:spLocks noGrp="1"/>
          </p:cNvSpPr>
          <p:nvPr>
            <p:ph type="dt" sz="half" idx="2"/>
          </p:nvPr>
        </p:nvSpPr>
        <p:spPr>
          <a:xfrm>
            <a:off x="64951" y="6485916"/>
            <a:ext cx="2472271" cy="365125"/>
          </a:xfrm>
          <a:prstGeom prst="rect">
            <a:avLst/>
          </a:prstGeom>
        </p:spPr>
        <p:txBody>
          <a:bodyPr vert="horz" lIns="91440" tIns="45720" rIns="91440" bIns="45720" rtlCol="0" anchor="ctr"/>
          <a:lstStyle>
            <a:lvl1pPr algn="l">
              <a:defRPr sz="900">
                <a:solidFill>
                  <a:schemeClr val="bg1">
                    <a:lumMod val="50000"/>
                  </a:schemeClr>
                </a:solidFill>
              </a:defRPr>
            </a:lvl1pPr>
          </a:lstStyle>
          <a:p>
            <a:endParaRPr lang="en-US" dirty="0"/>
          </a:p>
        </p:txBody>
      </p:sp>
      <p:sp>
        <p:nvSpPr>
          <p:cNvPr id="21" name="Footer Placeholder 4"/>
          <p:cNvSpPr>
            <a:spLocks noGrp="1"/>
          </p:cNvSpPr>
          <p:nvPr>
            <p:ph type="ftr" sz="quarter" idx="3"/>
          </p:nvPr>
        </p:nvSpPr>
        <p:spPr>
          <a:xfrm>
            <a:off x="3686187" y="6485916"/>
            <a:ext cx="4822804" cy="365125"/>
          </a:xfrm>
          <a:prstGeom prst="rect">
            <a:avLst/>
          </a:prstGeom>
        </p:spPr>
        <p:txBody>
          <a:bodyPr vert="horz" lIns="91440" tIns="45720" rIns="91440" bIns="45720" rtlCol="0" anchor="ctr"/>
          <a:lstStyle>
            <a:lvl1pPr algn="ctr">
              <a:defRPr sz="900" cap="all" baseline="0">
                <a:solidFill>
                  <a:schemeClr val="tx1"/>
                </a:solidFill>
              </a:defRPr>
            </a:lvl1pPr>
          </a:lstStyle>
          <a:p>
            <a:endParaRPr lang="en-US" dirty="0"/>
          </a:p>
        </p:txBody>
      </p:sp>
      <p:sp>
        <p:nvSpPr>
          <p:cNvPr id="22" name="Slide Number Placeholder 5"/>
          <p:cNvSpPr>
            <a:spLocks noGrp="1"/>
          </p:cNvSpPr>
          <p:nvPr>
            <p:ph type="sldNum" sz="quarter" idx="4"/>
          </p:nvPr>
        </p:nvSpPr>
        <p:spPr>
          <a:xfrm>
            <a:off x="64951" y="445603"/>
            <a:ext cx="419397" cy="365125"/>
          </a:xfrm>
          <a:prstGeom prst="rect">
            <a:avLst/>
          </a:prstGeom>
        </p:spPr>
        <p:txBody>
          <a:bodyPr vert="horz" lIns="91440" tIns="45720" rIns="91440" bIns="45720" rtlCol="0" anchor="ctr"/>
          <a:lstStyle>
            <a:lvl1pPr algn="r">
              <a:defRPr sz="1400">
                <a:solidFill>
                  <a:srgbClr val="000000"/>
                </a:solidFill>
              </a:defRPr>
            </a:lvl1pPr>
          </a:lstStyle>
          <a:p>
            <a:fld id="{4FAB73BC-B049-4115-A692-8D63A059BFB8}" type="slidenum">
              <a:rPr lang="en-US" smtClean="0"/>
              <a:pPr/>
              <a:t>‹#›</a:t>
            </a:fld>
            <a:endParaRPr lang="en-US" dirty="0"/>
          </a:p>
        </p:txBody>
      </p:sp>
      <p:sp>
        <p:nvSpPr>
          <p:cNvPr id="11" name="Rectangle 10"/>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13" name="Picture 12"/>
          <p:cNvPicPr>
            <a:picLocks/>
          </p:cNvPicPr>
          <p:nvPr userDrawn="1"/>
        </p:nvPicPr>
        <p:blipFill rotWithShape="1">
          <a:blip r:embed="rId3"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4379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duotone>
              <a:schemeClr val="accent1">
                <a:shade val="45000"/>
                <a:satMod val="135000"/>
              </a:schemeClr>
              <a:prstClr val="white"/>
            </a:duotone>
            <a:alphaModFix amt="8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2" y="1568368"/>
            <a:ext cx="5099324" cy="4544917"/>
          </a:xfrm>
          <a:prstGeom prst="rect">
            <a:avLst/>
          </a:prstGeom>
        </p:spPr>
      </p:pic>
      <p:pic>
        <p:nvPicPr>
          <p:cNvPr id="15" name="Picture 14"/>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 y="6727424"/>
            <a:ext cx="12192000" cy="130576"/>
          </a:xfrm>
          <a:prstGeom prst="rect">
            <a:avLst/>
          </a:prstGeom>
        </p:spPr>
      </p:pic>
      <p:sp>
        <p:nvSpPr>
          <p:cNvPr id="23" name="Rectangle 22"/>
          <p:cNvSpPr/>
          <p:nvPr userDrawn="1"/>
        </p:nvSpPr>
        <p:spPr>
          <a:xfrm>
            <a:off x="21623" y="6528028"/>
            <a:ext cx="12181667" cy="220198"/>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 y="1"/>
            <a:ext cx="12192000" cy="1067705"/>
          </a:xfrm>
          <a:prstGeom prst="rect">
            <a:avLst/>
          </a:prstGeom>
        </p:spPr>
      </p:pic>
      <p:sp>
        <p:nvSpPr>
          <p:cNvPr id="4" name="Rectangle 3"/>
          <p:cNvSpPr/>
          <p:nvPr userDrawn="1"/>
        </p:nvSpPr>
        <p:spPr>
          <a:xfrm>
            <a:off x="-3" y="126536"/>
            <a:ext cx="12197169" cy="813728"/>
          </a:xfrm>
          <a:prstGeom prst="rect">
            <a:avLst/>
          </a:prstGeom>
          <a:solidFill>
            <a:schemeClr val="bg1">
              <a:alpha val="9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58184" y="100672"/>
            <a:ext cx="10106617" cy="882214"/>
          </a:xfrm>
          <a:prstGeom prst="rect">
            <a:avLst/>
          </a:prstGeom>
        </p:spPr>
        <p:txBody>
          <a:bodyPr/>
          <a:lstStyle>
            <a:lvl1pPr>
              <a:defRPr b="0">
                <a:solidFill>
                  <a:srgbClr val="0073D4"/>
                </a:solidFill>
              </a:defRPr>
            </a:lvl1pPr>
          </a:lstStyle>
          <a:p>
            <a:r>
              <a:rPr lang="en-US" dirty="0"/>
              <a:t>Click to edit Master title style</a:t>
            </a:r>
          </a:p>
        </p:txBody>
      </p:sp>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a:ext>
            </a:extLst>
          </a:blip>
          <a:srcRect l="1759" r="70791"/>
          <a:stretch/>
        </p:blipFill>
        <p:spPr>
          <a:xfrm>
            <a:off x="10598893" y="36958"/>
            <a:ext cx="1345996" cy="992885"/>
          </a:xfrm>
          <a:prstGeom prst="rect">
            <a:avLst/>
          </a:prstGeom>
          <a:ln>
            <a:noFill/>
          </a:ln>
          <a:effectLst>
            <a:outerShdw blurRad="50800" dist="38100" dir="2700000" algn="tl" rotWithShape="0">
              <a:schemeClr val="tx2">
                <a:alpha val="40000"/>
              </a:schemeClr>
            </a:outerShdw>
          </a:effectLst>
        </p:spPr>
      </p:pic>
      <p:sp>
        <p:nvSpPr>
          <p:cNvPr id="21" name="Content Placeholder 2"/>
          <p:cNvSpPr>
            <a:spLocks noGrp="1"/>
          </p:cNvSpPr>
          <p:nvPr>
            <p:ph idx="13"/>
          </p:nvPr>
        </p:nvSpPr>
        <p:spPr>
          <a:xfrm>
            <a:off x="358184" y="1152740"/>
            <a:ext cx="11586705" cy="5340634"/>
          </a:xfrm>
        </p:spPr>
        <p:txBody>
          <a:bodyPr>
            <a:normAutofit/>
          </a:bodyPr>
          <a:lstStyle>
            <a:lvl1pPr>
              <a:spcBef>
                <a:spcPts val="1200"/>
              </a:spcBef>
              <a:defRPr sz="2000" b="0">
                <a:latin typeface="Century Gothic" charset="0"/>
                <a:ea typeface="Century Gothic" charset="0"/>
                <a:cs typeface="Century Gothic" charset="0"/>
              </a:defRPr>
            </a:lvl1pPr>
            <a:lvl2pPr>
              <a:lnSpc>
                <a:spcPct val="90000"/>
              </a:lnSpc>
              <a:defRPr sz="1800">
                <a:latin typeface="Century Gothic" charset="0"/>
                <a:ea typeface="Century Gothic" charset="0"/>
                <a:cs typeface="Century Gothic" charset="0"/>
              </a:defRPr>
            </a:lvl2pPr>
            <a:lvl3pPr>
              <a:lnSpc>
                <a:spcPct val="80000"/>
              </a:lnSpc>
              <a:defRPr sz="1600">
                <a:latin typeface="Century Gothic" charset="0"/>
                <a:ea typeface="Century Gothic" charset="0"/>
                <a:cs typeface="Century Gothic" charset="0"/>
              </a:defRPr>
            </a:lvl3pPr>
            <a:lvl4pPr>
              <a:lnSpc>
                <a:spcPct val="80000"/>
              </a:lnSpc>
              <a:defRPr sz="1400">
                <a:latin typeface="Century Gothic" charset="0"/>
                <a:ea typeface="Century Gothic" charset="0"/>
                <a:cs typeface="Century Gothic" charset="0"/>
              </a:defRPr>
            </a:lvl4pPr>
            <a:lvl5pPr>
              <a:lnSpc>
                <a:spcPct val="80000"/>
              </a:lnSpc>
              <a:defRPr sz="1200">
                <a:latin typeface="Century Gothic" charset="0"/>
                <a:ea typeface="Century Gothic" charset="0"/>
                <a:cs typeface="Century Gothic"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21623" y="6549873"/>
            <a:ext cx="12181667" cy="198353"/>
          </a:xfrm>
          <a:prstGeom prst="rect">
            <a:avLst/>
          </a:prstGeom>
          <a:gradFill>
            <a:gsLst>
              <a:gs pos="1000">
                <a:schemeClr val="bg1">
                  <a:alpha val="26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16" name="Slide Number Placeholder 5"/>
          <p:cNvSpPr>
            <a:spLocks noGrp="1"/>
          </p:cNvSpPr>
          <p:nvPr>
            <p:ph type="sldNum" sz="quarter" idx="12"/>
          </p:nvPr>
        </p:nvSpPr>
        <p:spPr>
          <a:xfrm>
            <a:off x="9100088" y="6493406"/>
            <a:ext cx="2844800" cy="364595"/>
          </a:xfrm>
          <a:prstGeom prst="rect">
            <a:avLst/>
          </a:prstGeom>
        </p:spPr>
        <p:txBody>
          <a:bodyPr anchor="ctr"/>
          <a:lstStyle>
            <a:lvl1pPr>
              <a:defRPr sz="1000">
                <a:solidFill>
                  <a:srgbClr val="0073D4"/>
                </a:solidFill>
              </a:defRPr>
            </a:lvl1pPr>
          </a:lstStyle>
          <a:p>
            <a:fld id="{092552A5-1676-4338-8794-F2C241E2F684}" type="slidenum">
              <a:rPr lang="en-US" smtClean="0"/>
              <a:pPr/>
              <a:t>‹#›</a:t>
            </a:fld>
            <a:endParaRPr lang="en-US" dirty="0"/>
          </a:p>
        </p:txBody>
      </p:sp>
      <p:sp>
        <p:nvSpPr>
          <p:cNvPr id="17" name="Rectangle 4"/>
          <p:cNvSpPr>
            <a:spLocks noGrp="1" noChangeArrowheads="1"/>
          </p:cNvSpPr>
          <p:nvPr>
            <p:ph type="dt" sz="half" idx="2"/>
          </p:nvPr>
        </p:nvSpPr>
        <p:spPr>
          <a:xfrm>
            <a:off x="587023" y="6493404"/>
            <a:ext cx="2359377" cy="364596"/>
          </a:xfrm>
          <a:prstGeom prst="rect">
            <a:avLst/>
          </a:prstGeom>
          <a:ln/>
        </p:spPr>
        <p:txBody>
          <a:bodyPr anchor="ctr"/>
          <a:lstStyle>
            <a:lvl1pPr algn="l" fontAlgn="auto">
              <a:spcBef>
                <a:spcPts val="0"/>
              </a:spcBef>
              <a:spcAft>
                <a:spcPts val="0"/>
              </a:spcAft>
              <a:defRPr sz="1000" smtClean="0">
                <a:solidFill>
                  <a:srgbClr val="0073D4"/>
                </a:solidFill>
                <a:latin typeface="Century Gothic" charset="0"/>
                <a:ea typeface="Century Gothic" charset="0"/>
                <a:cs typeface="Century Gothic" charset="0"/>
              </a:defRPr>
            </a:lvl1pPr>
          </a:lstStyle>
          <a:p>
            <a:endParaRPr lang="en-US" dirty="0"/>
          </a:p>
        </p:txBody>
      </p:sp>
      <p:sp>
        <p:nvSpPr>
          <p:cNvPr id="18" name="Rectangle 5"/>
          <p:cNvSpPr>
            <a:spLocks noGrp="1" noChangeArrowheads="1"/>
          </p:cNvSpPr>
          <p:nvPr>
            <p:ph type="ftr" sz="quarter" idx="3"/>
          </p:nvPr>
        </p:nvSpPr>
        <p:spPr>
          <a:xfrm>
            <a:off x="4198924" y="6493406"/>
            <a:ext cx="3860800" cy="364595"/>
          </a:xfrm>
          <a:prstGeom prst="rect">
            <a:avLst/>
          </a:prstGeom>
          <a:ln/>
        </p:spPr>
        <p:txBody>
          <a:bodyPr anchor="ctr"/>
          <a:lstStyle>
            <a:lvl1pPr algn="ctr">
              <a:defRPr sz="1000" i="1">
                <a:solidFill>
                  <a:srgbClr val="0073D4"/>
                </a:solidFill>
                <a:latin typeface="Century Gothic" charset="0"/>
                <a:ea typeface="Century Gothic" charset="0"/>
                <a:cs typeface="Century Gothic" charset="0"/>
              </a:defRPr>
            </a:lvl1pPr>
          </a:lstStyle>
          <a:p>
            <a:endParaRPr lang="en-US" dirty="0"/>
          </a:p>
        </p:txBody>
      </p:sp>
    </p:spTree>
    <p:extLst>
      <p:ext uri="{BB962C8B-B14F-4D97-AF65-F5344CB8AC3E}">
        <p14:creationId xmlns:p14="http://schemas.microsoft.com/office/powerpoint/2010/main" val="211230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02951-B317-454B-89AE-9E3D7FA6D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832396-E619-FA4B-AABE-91621AB51B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2092C-BDF3-E04F-B378-35204D479080}"/>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DD7266A-B373-DA44-982B-B3F702ABA2B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F5793E5-CF27-BA4E-90D0-0A76ED610DD0}"/>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009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4720-9C34-5D4F-B93F-22099193F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81D907-9C52-E947-AC9B-A0F0CB611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C79BC9-C158-884D-BF35-E233943CC45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3CA18129-F7E8-4B43-8FE0-9E6DBD2413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1D368B2-9080-C148-B358-CA4B593C5554}"/>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7600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02E9-A959-D040-B999-2EFE1A170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04261-B77A-B243-8B59-703B622662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7C513D-F1F4-9E49-A4F8-F13D45B40F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C30F5A-B573-2C4D-BA9A-972A789A78AF}"/>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6BF13AA4-CF57-814B-95E2-EB8296B72FD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D03776C-C23E-9746-8B09-61FC41109180}"/>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4706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86C1E-84BE-624D-86E1-415C71AD2A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859045-29A0-1B44-8FB3-D100EF28A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2092FC-9B21-D745-B619-AE4019E2B1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1A8584-D335-BE4E-83E2-1DC8AC918C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ACD9C1-247D-764D-8E7E-79F1A476CD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064C4B-13DC-DC4E-BEB7-3121B103B2F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A6645CB-6131-3A42-946D-9B75B892088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5C7766B2-431D-3848-9AA4-2BD3FF2CDC48}"/>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9338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3A6C-3171-ED4C-B5DA-C80B41997B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F9CF92-2E41-DC4E-A26A-0A66F05E4C3B}"/>
              </a:ext>
            </a:extLst>
          </p:cNvPr>
          <p:cNvSpPr>
            <a:spLocks noGrp="1"/>
          </p:cNvSpPr>
          <p:nvPr>
            <p:ph type="dt" sz="half" idx="10"/>
          </p:nvPr>
        </p:nvSpPr>
        <p:spPr>
          <a:xfrm>
            <a:off x="838200" y="6356350"/>
            <a:ext cx="2743200" cy="365125"/>
          </a:xfrm>
          <a:prstGeom prst="rect">
            <a:avLst/>
          </a:prstGeom>
        </p:spPr>
        <p:txBody>
          <a:bodyPr/>
          <a:lstStyle/>
          <a:p>
            <a:endParaRPr lang="en-US" dirty="0">
              <a:solidFill>
                <a:prstClr val="black"/>
              </a:solidFill>
            </a:endParaRPr>
          </a:p>
        </p:txBody>
      </p:sp>
      <p:sp>
        <p:nvSpPr>
          <p:cNvPr id="4" name="Footer Placeholder 3">
            <a:extLst>
              <a:ext uri="{FF2B5EF4-FFF2-40B4-BE49-F238E27FC236}">
                <a16:creationId xmlns:a16="http://schemas.microsoft.com/office/drawing/2014/main" id="{AEE5FC50-C631-AF46-95BC-16F63E506AEB}"/>
              </a:ext>
            </a:extLst>
          </p:cNvPr>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5" name="Slide Number Placeholder 4">
            <a:extLst>
              <a:ext uri="{FF2B5EF4-FFF2-40B4-BE49-F238E27FC236}">
                <a16:creationId xmlns:a16="http://schemas.microsoft.com/office/drawing/2014/main" id="{F22C7E3E-4261-B64F-828D-AF448FB886B6}"/>
              </a:ext>
            </a:extLst>
          </p:cNvPr>
          <p:cNvSpPr>
            <a:spLocks noGrp="1"/>
          </p:cNvSpPr>
          <p:nvPr>
            <p:ph type="sldNum" sz="quarter" idx="12"/>
          </p:nvPr>
        </p:nvSpPr>
        <p:spPr>
          <a:xfrm>
            <a:off x="8610600" y="6356350"/>
            <a:ext cx="2743200" cy="365125"/>
          </a:xfrm>
          <a:prstGeom prst="rect">
            <a:avLst/>
          </a:prstGeom>
        </p:spPr>
        <p:txBody>
          <a:bodyPr/>
          <a:lstStyle/>
          <a:p>
            <a:fld id="{A5E55A7B-7854-E145-92D9-B491DF4BAE2D}"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8280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DE770-425B-E647-B7FA-AA67CEF954F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A64B1288-FC13-5A46-8FB7-19DB19F0F9D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AC38740-8C8B-4441-9EE9-D98B87F577B4}"/>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17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6FF0-6CD1-494B-9F8F-9EDF32CDF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FA1EA-A904-404C-8948-23C861B8AC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C137F-229C-B047-8859-F6E69BB24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9099FE-1D23-D84C-8D8D-113FFCEB596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33A0EB13-DF69-2A4D-9DC9-8C26CAB61F0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EE5226-61D5-5443-AB22-59F5797830E7}"/>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141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F245-722D-F746-9381-7A72BEC032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79B84-D2DE-E14A-9AF6-984A25AB7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F33515-C7E8-D74C-A0E4-10CE414F2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A87353-D7CB-0E4B-A2D5-8CA0B9C863B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12FF345-7753-5242-91D4-969DED467B0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4519F71-BF43-3342-BB5F-8A42415A3BF9}"/>
              </a:ext>
            </a:extLst>
          </p:cNvPr>
          <p:cNvSpPr>
            <a:spLocks noGrp="1"/>
          </p:cNvSpPr>
          <p:nvPr>
            <p:ph type="sldNum" sz="quarter" idx="12"/>
          </p:nvPr>
        </p:nvSpPr>
        <p:spPr>
          <a:xfrm>
            <a:off x="8610600" y="6356350"/>
            <a:ext cx="2743200"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754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CEB469-A045-6844-9390-361217270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A33CF6-745E-354B-973C-A156B0CFB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786C8FA-F166-4D47-ADBF-026CE9CE3987}"/>
              </a:ext>
            </a:extLst>
          </p:cNvPr>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2E881079-9242-9E4E-935B-DFAC4D167960}"/>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a:stretch/>
        </p:blipFill>
        <p:spPr>
          <a:xfrm>
            <a:off x="11589425" y="380825"/>
            <a:ext cx="259675" cy="251610"/>
          </a:xfrm>
          <a:prstGeom prst="rect">
            <a:avLst/>
          </a:prstGeom>
        </p:spPr>
      </p:pic>
      <p:pic>
        <p:nvPicPr>
          <p:cNvPr id="9" name="Picture 8">
            <a:extLst>
              <a:ext uri="{FF2B5EF4-FFF2-40B4-BE49-F238E27FC236}">
                <a16:creationId xmlns:a16="http://schemas.microsoft.com/office/drawing/2014/main" id="{DC35964C-4F8C-1C4E-BA23-C92D8501ADB7}"/>
              </a:ext>
            </a:extLst>
          </p:cNvPr>
          <p:cNvPicPr>
            <a:picLocks/>
          </p:cNvPicPr>
          <p:nvPr userDrawn="1"/>
        </p:nvPicPr>
        <p:blipFill rotWithShape="1">
          <a:blip r:embed="rId1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spTree>
    <p:extLst>
      <p:ext uri="{BB962C8B-B14F-4D97-AF65-F5344CB8AC3E}">
        <p14:creationId xmlns:p14="http://schemas.microsoft.com/office/powerpoint/2010/main" val="122495739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663" r:id="rId14"/>
    <p:sldLayoutId id="21474836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13.xml"/><Relationship Id="rId7" Type="http://schemas.openxmlformats.org/officeDocument/2006/relationships/image" Target="../media/image3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13.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notesSlide" Target="../notesSlides/notesSlide11.xml"/><Relationship Id="rId9" Type="http://schemas.openxmlformats.org/officeDocument/2006/relationships/image" Target="../media/image46.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5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41.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0.jpg"/><Relationship Id="rId5" Type="http://schemas.openxmlformats.org/officeDocument/2006/relationships/image" Target="../media/image6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slideLayout" Target="../slideLayouts/slideLayout13.xml"/><Relationship Id="rId7" Type="http://schemas.openxmlformats.org/officeDocument/2006/relationships/image" Target="../media/image44.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jpg"/><Relationship Id="rId11" Type="http://schemas.openxmlformats.org/officeDocument/2006/relationships/image" Target="../media/image17.png"/><Relationship Id="rId5" Type="http://schemas.openxmlformats.org/officeDocument/2006/relationships/image" Target="../media/image42.jpg"/><Relationship Id="rId10" Type="http://schemas.openxmlformats.org/officeDocument/2006/relationships/image" Target="../media/image73.png"/><Relationship Id="rId4" Type="http://schemas.openxmlformats.org/officeDocument/2006/relationships/notesSlide" Target="../notesSlides/notesSlide14.xml"/><Relationship Id="rId9"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48.jpg"/><Relationship Id="rId12" Type="http://schemas.openxmlformats.org/officeDocument/2006/relationships/image" Target="../media/image53.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74.png"/><Relationship Id="rId10" Type="http://schemas.openxmlformats.org/officeDocument/2006/relationships/image" Target="../media/image51.jpg"/><Relationship Id="rId4" Type="http://schemas.openxmlformats.org/officeDocument/2006/relationships/notesSlide" Target="../notesSlides/notesSlide15.xml"/><Relationship Id="rId9" Type="http://schemas.openxmlformats.org/officeDocument/2006/relationships/image" Target="../media/image50.jpg"/></Relationships>
</file>

<file path=ppt/slides/_rels/slide16.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56.jpg"/><Relationship Id="rId12" Type="http://schemas.openxmlformats.org/officeDocument/2006/relationships/image" Target="../media/image8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jpg"/><Relationship Id="rId10" Type="http://schemas.openxmlformats.org/officeDocument/2006/relationships/image" Target="../media/image59.jpg"/><Relationship Id="rId4" Type="http://schemas.openxmlformats.org/officeDocument/2006/relationships/notesSlide" Target="../notesSlides/notesSlide16.xml"/><Relationship Id="rId9"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24.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7.png"/><Relationship Id="rId1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26.jpg"/><Relationship Id="rId12" Type="http://schemas.openxmlformats.org/officeDocument/2006/relationships/image" Target="../media/image36.png"/><Relationship Id="rId17" Type="http://schemas.openxmlformats.org/officeDocument/2006/relationships/image" Target="../media/image32.jpg"/><Relationship Id="rId2" Type="http://schemas.openxmlformats.org/officeDocument/2006/relationships/audio" Target="../media/media9.m4a"/><Relationship Id="rId16" Type="http://schemas.openxmlformats.org/officeDocument/2006/relationships/image" Target="../media/image31.jpg"/><Relationship Id="rId1" Type="http://schemas.microsoft.com/office/2007/relationships/media" Target="../media/media9.m4a"/><Relationship Id="rId6" Type="http://schemas.openxmlformats.org/officeDocument/2006/relationships/image" Target="../media/image25.jp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0.jpg"/><Relationship Id="rId10" Type="http://schemas.openxmlformats.org/officeDocument/2006/relationships/image" Target="../media/image34.png"/><Relationship Id="rId4" Type="http://schemas.openxmlformats.org/officeDocument/2006/relationships/notesSlide" Target="../notesSlides/notesSlide9.xml"/><Relationship Id="rId9" Type="http://schemas.openxmlformats.org/officeDocument/2006/relationships/image" Target="../media/image28.jpg"/><Relationship Id="rId1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4439" y="1228439"/>
            <a:ext cx="6790143" cy="1690255"/>
          </a:xfrm>
        </p:spPr>
        <p:txBody>
          <a:bodyPr>
            <a:noAutofit/>
          </a:bodyPr>
          <a:lstStyle/>
          <a:p>
            <a:pPr algn="ctr">
              <a:lnSpc>
                <a:spcPct val="100000"/>
              </a:lnSpc>
            </a:pPr>
            <a:r>
              <a:rPr lang="en-US" sz="3200" dirty="0">
                <a:latin typeface="Arial" panose="020B0604020202020204" pitchFamily="34" charset="0"/>
                <a:cs typeface="Arial" panose="020B0604020202020204" pitchFamily="34" charset="0"/>
              </a:rPr>
              <a:t>Probabilistic Approaches to Transfer Learning</a:t>
            </a:r>
            <a:endParaRPr lang="en-US" sz="3200" dirty="0">
              <a:latin typeface="Gill Sans MT" panose="020B0502020104020203" pitchFamily="34" charset="77"/>
            </a:endParaRPr>
          </a:p>
        </p:txBody>
      </p:sp>
      <p:sp>
        <p:nvSpPr>
          <p:cNvPr id="2" name="TextBox 1">
            <a:extLst>
              <a:ext uri="{FF2B5EF4-FFF2-40B4-BE49-F238E27FC236}">
                <a16:creationId xmlns:a16="http://schemas.microsoft.com/office/drawing/2014/main" id="{889129D2-E21D-4B15-AAC4-287BE04EC8F3}"/>
              </a:ext>
            </a:extLst>
          </p:cNvPr>
          <p:cNvSpPr txBox="1"/>
          <p:nvPr/>
        </p:nvSpPr>
        <p:spPr>
          <a:xfrm>
            <a:off x="774441" y="4893328"/>
            <a:ext cx="6242179" cy="369332"/>
          </a:xfrm>
          <a:prstGeom prst="rect">
            <a:avLst/>
          </a:prstGeom>
          <a:noFill/>
        </p:spPr>
        <p:txBody>
          <a:bodyPr wrap="square" rtlCol="0">
            <a:spAutoFit/>
          </a:bodyPr>
          <a:lstStyle/>
          <a:p>
            <a:r>
              <a:rPr lang="en-US" dirty="0"/>
              <a:t>Wyatt Bridgman (SNL)</a:t>
            </a:r>
          </a:p>
        </p:txBody>
      </p:sp>
      <p:sp>
        <p:nvSpPr>
          <p:cNvPr id="3" name="TextBox 2">
            <a:extLst>
              <a:ext uri="{FF2B5EF4-FFF2-40B4-BE49-F238E27FC236}">
                <a16:creationId xmlns:a16="http://schemas.microsoft.com/office/drawing/2014/main" id="{A3A5DFA3-1D09-4A84-9850-4CEBFE218DD3}"/>
              </a:ext>
            </a:extLst>
          </p:cNvPr>
          <p:cNvSpPr txBox="1"/>
          <p:nvPr/>
        </p:nvSpPr>
        <p:spPr>
          <a:xfrm>
            <a:off x="774439" y="5360421"/>
            <a:ext cx="7067048" cy="1138773"/>
          </a:xfrm>
          <a:prstGeom prst="rect">
            <a:avLst/>
          </a:prstGeom>
          <a:noFill/>
        </p:spPr>
        <p:txBody>
          <a:bodyPr wrap="square" rtlCol="0">
            <a:spAutoFit/>
          </a:bodyPr>
          <a:lstStyle/>
          <a:p>
            <a:r>
              <a:rPr lang="en-US" sz="1700" dirty="0"/>
              <a:t>Collaborators: </a:t>
            </a:r>
          </a:p>
          <a:p>
            <a:r>
              <a:rPr lang="en-US" sz="1700" dirty="0"/>
              <a:t>Moe Khalil (PI), Fulton Wang, Justin Jacobs, Ahmad </a:t>
            </a:r>
            <a:r>
              <a:rPr lang="en-US" sz="1700" dirty="0" err="1"/>
              <a:t>Rushdi</a:t>
            </a:r>
            <a:r>
              <a:rPr lang="en-US" sz="1700" dirty="0"/>
              <a:t>, Reese Jones, </a:t>
            </a:r>
          </a:p>
          <a:p>
            <a:r>
              <a:rPr lang="en-US" sz="1700" dirty="0"/>
              <a:t>Jackie Chen, Martin </a:t>
            </a:r>
            <a:r>
              <a:rPr lang="en-US" sz="1700" dirty="0" err="1"/>
              <a:t>Rieth</a:t>
            </a:r>
            <a:r>
              <a:rPr lang="en-US" sz="1700" dirty="0"/>
              <a:t>, Yuki Shimizu &amp; Bruno Soriano (SNL), </a:t>
            </a:r>
          </a:p>
          <a:p>
            <a:r>
              <a:rPr lang="en-US" sz="1700" dirty="0"/>
              <a:t>Tarek </a:t>
            </a:r>
            <a:r>
              <a:rPr lang="en-US" sz="1700" dirty="0" err="1"/>
              <a:t>Echekki</a:t>
            </a:r>
            <a:r>
              <a:rPr lang="en-US" sz="1700" dirty="0"/>
              <a:t> (NCSU), Chris Pettit (USNA), Minh Do &amp; Molly </a:t>
            </a:r>
            <a:r>
              <a:rPr lang="en-US" sz="1700" dirty="0" err="1"/>
              <a:t>Dasso</a:t>
            </a:r>
            <a:r>
              <a:rPr lang="en-US" sz="1700" dirty="0"/>
              <a:t> (UIUC)</a:t>
            </a:r>
          </a:p>
        </p:txBody>
      </p:sp>
      <p:sp>
        <p:nvSpPr>
          <p:cNvPr id="6" name="TextBox 5">
            <a:extLst>
              <a:ext uri="{FF2B5EF4-FFF2-40B4-BE49-F238E27FC236}">
                <a16:creationId xmlns:a16="http://schemas.microsoft.com/office/drawing/2014/main" id="{16637217-E3B8-CB45-9350-35E8F138B4F5}"/>
              </a:ext>
            </a:extLst>
          </p:cNvPr>
          <p:cNvSpPr txBox="1"/>
          <p:nvPr/>
        </p:nvSpPr>
        <p:spPr>
          <a:xfrm>
            <a:off x="683553" y="4017096"/>
            <a:ext cx="6423953" cy="707886"/>
          </a:xfrm>
          <a:prstGeom prst="rect">
            <a:avLst/>
          </a:prstGeom>
          <a:noFill/>
        </p:spPr>
        <p:txBody>
          <a:bodyPr wrap="square" rtlCol="0">
            <a:spAutoFit/>
          </a:bodyPr>
          <a:lstStyle/>
          <a:p>
            <a:pPr algn="ctr"/>
            <a:r>
              <a:rPr lang="en-US" sz="1600" dirty="0"/>
              <a:t>6th annual Sandia Machine Learning and Deep Learning Workshop</a:t>
            </a:r>
          </a:p>
          <a:p>
            <a:pPr algn="ctr"/>
            <a:endParaRPr lang="en-US" sz="800" dirty="0"/>
          </a:p>
          <a:p>
            <a:pPr algn="ctr"/>
            <a:r>
              <a:rPr lang="en-US" sz="1600" dirty="0"/>
              <a:t>7/22/2022</a:t>
            </a:r>
          </a:p>
        </p:txBody>
      </p:sp>
      <p:sp>
        <p:nvSpPr>
          <p:cNvPr id="7" name="TextBox 6">
            <a:extLst>
              <a:ext uri="{FF2B5EF4-FFF2-40B4-BE49-F238E27FC236}">
                <a16:creationId xmlns:a16="http://schemas.microsoft.com/office/drawing/2014/main" id="{0E89E1B2-2FBE-F543-A42D-088A78EA41A6}"/>
              </a:ext>
            </a:extLst>
          </p:cNvPr>
          <p:cNvSpPr txBox="1"/>
          <p:nvPr/>
        </p:nvSpPr>
        <p:spPr>
          <a:xfrm>
            <a:off x="0" y="6568848"/>
            <a:ext cx="6242179" cy="338554"/>
          </a:xfrm>
          <a:prstGeom prst="rect">
            <a:avLst/>
          </a:prstGeom>
          <a:noFill/>
        </p:spPr>
        <p:txBody>
          <a:bodyPr wrap="square" rtlCol="0">
            <a:spAutoFit/>
          </a:bodyPr>
          <a:lstStyle/>
          <a:p>
            <a:r>
              <a:rPr lang="en-US" sz="1600" dirty="0"/>
              <a:t>SAND2022-9310 C</a:t>
            </a:r>
          </a:p>
        </p:txBody>
      </p:sp>
      <p:pic>
        <p:nvPicPr>
          <p:cNvPr id="5" name="Audio 4">
            <a:hlinkClick r:id="" action="ppaction://media"/>
            <a:extLst>
              <a:ext uri="{FF2B5EF4-FFF2-40B4-BE49-F238E27FC236}">
                <a16:creationId xmlns:a16="http://schemas.microsoft.com/office/drawing/2014/main" id="{7DBB0CBA-895F-6572-234E-DC68C3CF7C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7429989"/>
      </p:ext>
    </p:extLst>
  </p:cSld>
  <p:clrMapOvr>
    <a:masterClrMapping/>
  </p:clrMapOvr>
  <mc:AlternateContent xmlns:mc="http://schemas.openxmlformats.org/markup-compatibility/2006" xmlns:p14="http://schemas.microsoft.com/office/powerpoint/2010/main">
    <mc:Choice Requires="p14">
      <p:transition spd="med" p14:dur="700" advTm="38570">
        <p:fade/>
      </p:transition>
    </mc:Choice>
    <mc:Fallback xmlns="">
      <p:transition spd="med" advTm="38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3D4139-821A-F8A3-843B-817B53421EEA}"/>
              </a:ext>
            </a:extLst>
          </p:cNvPr>
          <p:cNvSpPr>
            <a:spLocks noGrp="1"/>
          </p:cNvSpPr>
          <p:nvPr>
            <p:ph type="sldNum" sz="quarter" idx="12"/>
          </p:nvPr>
        </p:nvSpPr>
        <p:spPr/>
        <p:txBody>
          <a:bodyPr/>
          <a:lstStyle/>
          <a:p>
            <a:pPr algn="r"/>
            <a:fld id="{4FAB73BC-B049-4115-A692-8D63A059BFB8}" type="slidenum">
              <a:rPr lang="en-US" smtClean="0"/>
              <a:pPr algn="r"/>
              <a:t>10</a:t>
            </a:fld>
            <a:endParaRPr lang="en-US" dirty="0"/>
          </a:p>
        </p:txBody>
      </p:sp>
      <p:sp>
        <p:nvSpPr>
          <p:cNvPr id="5" name="Title 1">
            <a:extLst>
              <a:ext uri="{FF2B5EF4-FFF2-40B4-BE49-F238E27FC236}">
                <a16:creationId xmlns:a16="http://schemas.microsoft.com/office/drawing/2014/main" id="{C9C2AA6A-1DBB-3259-0FC3-C2A4E22698C8}"/>
              </a:ext>
            </a:extLst>
          </p:cNvPr>
          <p:cNvSpPr txBox="1">
            <a:spLocks/>
          </p:cNvSpPr>
          <p:nvPr/>
        </p:nvSpPr>
        <p:spPr>
          <a:xfrm>
            <a:off x="306224" y="139472"/>
            <a:ext cx="10546935" cy="596329"/>
          </a:xfrm>
          <a:prstGeom prst="rect">
            <a:avLst/>
          </a:prstGeom>
          <a:noFill/>
          <a:ln w="76200">
            <a:noFill/>
            <a:miter lim="800000"/>
          </a:ln>
        </p:spPr>
        <p:txBody>
          <a:bodyPr vert="horz" lIns="9144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r>
              <a:rPr lang="en-US" dirty="0">
                <a:latin typeface="Arial" panose="020B0604020202020204" pitchFamily="34" charset="0"/>
                <a:cs typeface="Arial" panose="020B0604020202020204" pitchFamily="34" charset="0"/>
              </a:rPr>
              <a:t>Tempering intractable posteriors - high fidelity PDF approximations </a:t>
            </a:r>
          </a:p>
        </p:txBody>
      </p:sp>
      <mc:AlternateContent xmlns:mc="http://schemas.openxmlformats.org/markup-compatibility/2006" xmlns:a14="http://schemas.microsoft.com/office/drawing/2010/main">
        <mc:Choice Requires="a14">
          <p:sp>
            <p:nvSpPr>
              <p:cNvPr id="8" name="Text Placeholder 2">
                <a:extLst>
                  <a:ext uri="{FF2B5EF4-FFF2-40B4-BE49-F238E27FC236}">
                    <a16:creationId xmlns:a16="http://schemas.microsoft.com/office/drawing/2014/main" id="{80694192-32F6-3B82-F858-24F339DDF5EE}"/>
                  </a:ext>
                </a:extLst>
              </p:cNvPr>
              <p:cNvSpPr txBox="1">
                <a:spLocks/>
              </p:cNvSpPr>
              <p:nvPr/>
            </p:nvSpPr>
            <p:spPr>
              <a:xfrm>
                <a:off x="82787" y="802303"/>
                <a:ext cx="11580975" cy="26890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8125">
                  <a:lnSpc>
                    <a:spcPct val="100000"/>
                  </a:lnSpc>
                  <a:spcBef>
                    <a:spcPts val="0"/>
                  </a:spcBef>
                </a:pPr>
                <a:r>
                  <a:rPr lang="en-US" sz="1800" dirty="0">
                    <a:solidFill>
                      <a:srgbClr val="526176"/>
                    </a:solidFill>
                    <a:latin typeface="Helvetica" pitchFamily="2" charset="0"/>
                  </a:rPr>
                  <a:t>Bayesian inverse problems for nonlinear models can yield intractable posteriors with multimodal behavior.</a:t>
                </a:r>
              </a:p>
              <a:p>
                <a:pPr marL="238125">
                  <a:lnSpc>
                    <a:spcPct val="100000"/>
                  </a:lnSpc>
                  <a:spcBef>
                    <a:spcPts val="0"/>
                  </a:spcBef>
                </a:pPr>
                <a:r>
                  <a:rPr lang="en-US" sz="1800" b="1" dirty="0">
                    <a:solidFill>
                      <a:schemeClr val="accent1">
                        <a:lumMod val="50000"/>
                      </a:schemeClr>
                    </a:solidFill>
                    <a:latin typeface="Helvetica" pitchFamily="2" charset="0"/>
                  </a:rPr>
                  <a:t>Problem: </a:t>
                </a:r>
                <a:r>
                  <a:rPr lang="en-US" sz="1800" dirty="0">
                    <a:solidFill>
                      <a:schemeClr val="accent1">
                        <a:lumMod val="50000"/>
                      </a:schemeClr>
                    </a:solidFill>
                    <a:latin typeface="Helvetica" pitchFamily="2" charset="0"/>
                  </a:rPr>
                  <a:t>multimodal, intractable source posteriors require high-fidelity, closed-form approximations in order to apply tempering transformations</a:t>
                </a:r>
              </a:p>
              <a:p>
                <a:pPr marL="238125">
                  <a:lnSpc>
                    <a:spcPct val="100000"/>
                  </a:lnSpc>
                  <a:spcBef>
                    <a:spcPts val="0"/>
                  </a:spcBef>
                </a:pPr>
                <a:r>
                  <a:rPr lang="en-US" sz="1800" b="1" dirty="0">
                    <a:solidFill>
                      <a:schemeClr val="accent1">
                        <a:lumMod val="50000"/>
                      </a:schemeClr>
                    </a:solidFill>
                    <a:latin typeface="Helvetica" pitchFamily="2" charset="0"/>
                  </a:rPr>
                  <a:t>Strategy: </a:t>
                </a:r>
                <a:r>
                  <a:rPr lang="en-US" sz="1800" dirty="0">
                    <a:solidFill>
                      <a:schemeClr val="accent1">
                        <a:lumMod val="50000"/>
                      </a:schemeClr>
                    </a:solidFill>
                    <a:latin typeface="Helvetica" pitchFamily="2" charset="0"/>
                  </a:rPr>
                  <a:t>combine global optimization with Laplace approximations to efficiently obtain a Gaussian mixture model (GMM) approximation source posterior/target prior:</a:t>
                </a:r>
              </a:p>
              <a:p>
                <a:pPr marL="238125">
                  <a:lnSpc>
                    <a:spcPct val="100000"/>
                  </a:lnSpc>
                  <a:spcBef>
                    <a:spcPts val="0"/>
                  </a:spcBef>
                </a:pPr>
                <a:endParaRPr lang="en-US" sz="1800" dirty="0">
                  <a:solidFill>
                    <a:schemeClr val="accent1">
                      <a:lumMod val="50000"/>
                    </a:schemeClr>
                  </a:solidFill>
                  <a:latin typeface="Helvetica" pitchFamily="2" charset="0"/>
                </a:endParaRPr>
              </a:p>
              <a:p>
                <a:pPr marL="9525" indent="0">
                  <a:lnSpc>
                    <a:spcPct val="100000"/>
                  </a:lnSpc>
                  <a:spcBef>
                    <a:spcPts val="0"/>
                  </a:spcBef>
                  <a:buNone/>
                </a:pPr>
                <a14:m>
                  <m:oMathPara xmlns:m="http://schemas.openxmlformats.org/officeDocument/2006/math">
                    <m:oMathParaPr>
                      <m:jc m:val="centerGroup"/>
                    </m:oMathParaPr>
                    <m:oMath xmlns:m="http://schemas.openxmlformats.org/officeDocument/2006/math">
                      <m:sSub>
                        <m:sSubPr>
                          <m:ctrlPr>
                            <a:rPr lang="en-US" sz="1800" i="1">
                              <a:solidFill>
                                <a:schemeClr val="accent1">
                                  <a:lumMod val="50000"/>
                                </a:schemeClr>
                              </a:solidFill>
                              <a:latin typeface="Cambria Math" panose="02040503050406030204" pitchFamily="18" charset="0"/>
                            </a:rPr>
                          </m:ctrlPr>
                        </m:sSubPr>
                        <m:e>
                          <m:r>
                            <a:rPr lang="en-US" sz="1800" i="1">
                              <a:solidFill>
                                <a:schemeClr val="accent1">
                                  <a:lumMod val="50000"/>
                                </a:schemeClr>
                              </a:solidFill>
                              <a:latin typeface="Cambria Math" panose="02040503050406030204" pitchFamily="18" charset="0"/>
                            </a:rPr>
                            <m:t>𝑝</m:t>
                          </m:r>
                        </m:e>
                        <m:sub>
                          <m:r>
                            <a:rPr lang="en-US" sz="1800" i="1">
                              <a:solidFill>
                                <a:schemeClr val="accent1">
                                  <a:lumMod val="50000"/>
                                </a:schemeClr>
                              </a:solidFill>
                              <a:latin typeface="Cambria Math" panose="02040503050406030204" pitchFamily="18" charset="0"/>
                            </a:rPr>
                            <m:t>𝑆</m:t>
                          </m:r>
                        </m:sub>
                      </m:sSub>
                      <m:d>
                        <m:dPr>
                          <m:ctrlPr>
                            <a:rPr lang="en-US" sz="1800" i="1">
                              <a:solidFill>
                                <a:schemeClr val="accent1">
                                  <a:lumMod val="50000"/>
                                </a:schemeClr>
                              </a:solidFill>
                              <a:latin typeface="Cambria Math" panose="02040503050406030204" pitchFamily="18" charset="0"/>
                            </a:rPr>
                          </m:ctrlPr>
                        </m:dPr>
                        <m:e>
                          <m:r>
                            <a:rPr lang="en-US" sz="1800" i="1">
                              <a:solidFill>
                                <a:schemeClr val="accent1">
                                  <a:lumMod val="50000"/>
                                </a:schemeClr>
                              </a:solidFill>
                              <a:latin typeface="Cambria Math" panose="02040503050406030204" pitchFamily="18" charset="0"/>
                            </a:rPr>
                            <m:t>𝜃</m:t>
                          </m:r>
                        </m:e>
                        <m:e>
                          <m:sSub>
                            <m:sSubPr>
                              <m:ctrlPr>
                                <a:rPr lang="en-US" sz="1800" i="1">
                                  <a:solidFill>
                                    <a:schemeClr val="accent1">
                                      <a:lumMod val="50000"/>
                                    </a:schemeClr>
                                  </a:solidFill>
                                  <a:latin typeface="Cambria Math" panose="02040503050406030204" pitchFamily="18" charset="0"/>
                                </a:rPr>
                              </m:ctrlPr>
                            </m:sSubPr>
                            <m:e>
                              <m:r>
                                <a:rPr lang="en-US" sz="1800" i="1">
                                  <a:solidFill>
                                    <a:schemeClr val="accent1">
                                      <a:lumMod val="50000"/>
                                    </a:schemeClr>
                                  </a:solidFill>
                                  <a:latin typeface="Cambria Math" panose="02040503050406030204" pitchFamily="18" charset="0"/>
                                </a:rPr>
                                <m:t>𝐷</m:t>
                              </m:r>
                            </m:e>
                            <m:sub>
                              <m:r>
                                <a:rPr lang="en-US" sz="1800" i="1">
                                  <a:solidFill>
                                    <a:schemeClr val="accent1">
                                      <a:lumMod val="50000"/>
                                    </a:schemeClr>
                                  </a:solidFill>
                                  <a:latin typeface="Cambria Math" panose="02040503050406030204" pitchFamily="18" charset="0"/>
                                </a:rPr>
                                <m:t>𝑆</m:t>
                              </m:r>
                            </m:sub>
                          </m:sSub>
                        </m:e>
                      </m:d>
                      <m:r>
                        <a:rPr lang="en-US" sz="1800" i="1" smtClean="0">
                          <a:solidFill>
                            <a:schemeClr val="accent1">
                              <a:lumMod val="50000"/>
                            </a:schemeClr>
                          </a:solidFill>
                          <a:latin typeface="Cambria Math" panose="02040503050406030204" pitchFamily="18" charset="0"/>
                          <a:ea typeface="Cambria Math" panose="02040503050406030204" pitchFamily="18" charset="0"/>
                        </a:rPr>
                        <m:t>≈</m:t>
                      </m:r>
                      <m:r>
                        <a:rPr lang="en-US" sz="1800" b="0" i="1" smtClean="0">
                          <a:solidFill>
                            <a:schemeClr val="accent1">
                              <a:lumMod val="50000"/>
                            </a:schemeClr>
                          </a:solidFill>
                          <a:latin typeface="Cambria Math" panose="02040503050406030204" pitchFamily="18" charset="0"/>
                          <a:ea typeface="Cambria Math" panose="02040503050406030204" pitchFamily="18" charset="0"/>
                        </a:rPr>
                        <m:t>𝑞</m:t>
                      </m:r>
                      <m:d>
                        <m:d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dPr>
                        <m:e>
                          <m:r>
                            <a:rPr lang="en-US" sz="1800" i="1">
                              <a:solidFill>
                                <a:schemeClr val="accent1">
                                  <a:lumMod val="50000"/>
                                </a:schemeClr>
                              </a:solidFill>
                              <a:latin typeface="Cambria Math" panose="02040503050406030204" pitchFamily="18" charset="0"/>
                            </a:rPr>
                            <m:t>𝜃</m:t>
                          </m:r>
                        </m:e>
                      </m:d>
                      <m:r>
                        <a:rPr lang="en-US" sz="1800" b="0" i="1" smtClean="0">
                          <a:solidFill>
                            <a:schemeClr val="accent1">
                              <a:lumMod val="50000"/>
                            </a:schemeClr>
                          </a:solidFill>
                          <a:latin typeface="Cambria Math" panose="02040503050406030204" pitchFamily="18" charset="0"/>
                        </a:rPr>
                        <m:t>=</m:t>
                      </m:r>
                      <m:nary>
                        <m:naryPr>
                          <m:chr m:val="∑"/>
                          <m:limLoc m:val="subSup"/>
                          <m:supHide m:val="on"/>
                          <m:ctrlPr>
                            <a:rPr lang="en-US" sz="1800" b="0" i="1" smtClean="0">
                              <a:solidFill>
                                <a:schemeClr val="accent1">
                                  <a:lumMod val="50000"/>
                                </a:schemeClr>
                              </a:solidFill>
                              <a:latin typeface="Cambria Math" panose="02040503050406030204" pitchFamily="18" charset="0"/>
                            </a:rPr>
                          </m:ctrlPr>
                        </m:naryPr>
                        <m:sub>
                          <m:r>
                            <m:rPr>
                              <m:brk m:alnAt="9"/>
                            </m:rPr>
                            <a:rPr lang="en-US" sz="1800" b="0" i="1" smtClean="0">
                              <a:solidFill>
                                <a:schemeClr val="accent1">
                                  <a:lumMod val="50000"/>
                                </a:schemeClr>
                              </a:solidFill>
                              <a:latin typeface="Cambria Math" panose="02040503050406030204" pitchFamily="18" charset="0"/>
                            </a:rPr>
                            <m:t>𝑘</m:t>
                          </m:r>
                        </m:sub>
                        <m:sup/>
                        <m:e>
                          <m:sSub>
                            <m:sSubPr>
                              <m:ctrlPr>
                                <a:rPr lang="en-US" sz="1800" b="0" i="1" smtClean="0">
                                  <a:solidFill>
                                    <a:schemeClr val="accent1">
                                      <a:lumMod val="50000"/>
                                    </a:schemeClr>
                                  </a:solidFill>
                                  <a:latin typeface="Cambria Math" panose="02040503050406030204" pitchFamily="18" charset="0"/>
                                </a:rPr>
                              </m:ctrlPr>
                            </m:sSubPr>
                            <m:e>
                              <m:r>
                                <a:rPr lang="en-US" sz="1800" b="0" i="1" smtClean="0">
                                  <a:solidFill>
                                    <a:schemeClr val="accent1">
                                      <a:lumMod val="50000"/>
                                    </a:schemeClr>
                                  </a:solidFill>
                                  <a:latin typeface="Cambria Math" panose="02040503050406030204" pitchFamily="18" charset="0"/>
                                  <a:ea typeface="Cambria Math" panose="02040503050406030204" pitchFamily="18" charset="0"/>
                                </a:rPr>
                                <m:t>𝜋</m:t>
                              </m:r>
                            </m:e>
                            <m:sub>
                              <m:r>
                                <a:rPr lang="en-US" sz="1800" b="0" i="1" smtClean="0">
                                  <a:solidFill>
                                    <a:schemeClr val="accent1">
                                      <a:lumMod val="50000"/>
                                    </a:schemeClr>
                                  </a:solidFill>
                                  <a:latin typeface="Cambria Math" panose="02040503050406030204" pitchFamily="18" charset="0"/>
                                </a:rPr>
                                <m:t>𝑘</m:t>
                              </m:r>
                            </m:sub>
                          </m:sSub>
                        </m:e>
                      </m:nary>
                      <m:r>
                        <a:rPr lang="en-US" sz="1800" b="0" i="1" smtClean="0">
                          <a:solidFill>
                            <a:schemeClr val="accent1">
                              <a:lumMod val="50000"/>
                            </a:schemeClr>
                          </a:solidFill>
                          <a:latin typeface="Cambria Math" panose="02040503050406030204" pitchFamily="18" charset="0"/>
                          <a:ea typeface="Cambria Math" panose="02040503050406030204" pitchFamily="18" charset="0"/>
                        </a:rPr>
                        <m:t>𝒩</m:t>
                      </m:r>
                      <m:d>
                        <m:d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dPr>
                        <m:e>
                          <m:r>
                            <a:rPr lang="en-US" sz="1800" i="1">
                              <a:solidFill>
                                <a:schemeClr val="accent1">
                                  <a:lumMod val="50000"/>
                                </a:schemeClr>
                              </a:solidFill>
                              <a:latin typeface="Cambria Math" panose="02040503050406030204" pitchFamily="18" charset="0"/>
                            </a:rPr>
                            <m:t>𝜃</m:t>
                          </m:r>
                        </m:e>
                        <m:e>
                          <m:sSub>
                            <m:sSubPr>
                              <m:ctrlPr>
                                <a:rPr lang="en-US" sz="1800" b="0" i="1" smtClean="0">
                                  <a:solidFill>
                                    <a:schemeClr val="accent1">
                                      <a:lumMod val="50000"/>
                                    </a:schemeClr>
                                  </a:solidFill>
                                  <a:latin typeface="Cambria Math" panose="02040503050406030204" pitchFamily="18" charset="0"/>
                                </a:rPr>
                              </m:ctrlPr>
                            </m:sSubPr>
                            <m:e>
                              <m:r>
                                <a:rPr lang="en-US" sz="1800" b="0" i="1" smtClean="0">
                                  <a:solidFill>
                                    <a:schemeClr val="accent1">
                                      <a:lumMod val="50000"/>
                                    </a:schemeClr>
                                  </a:solidFill>
                                  <a:latin typeface="Cambria Math" panose="02040503050406030204" pitchFamily="18" charset="0"/>
                                  <a:ea typeface="Cambria Math" panose="02040503050406030204" pitchFamily="18" charset="0"/>
                                </a:rPr>
                                <m:t>𝜇</m:t>
                              </m:r>
                            </m:e>
                            <m:sub>
                              <m:r>
                                <a:rPr lang="en-US" sz="1800" b="0" i="1" smtClean="0">
                                  <a:solidFill>
                                    <a:schemeClr val="accent1">
                                      <a:lumMod val="50000"/>
                                    </a:schemeClr>
                                  </a:solidFill>
                                  <a:latin typeface="Cambria Math" panose="02040503050406030204" pitchFamily="18" charset="0"/>
                                </a:rPr>
                                <m:t>𝑘</m:t>
                              </m:r>
                            </m:sub>
                          </m:sSub>
                          <m:r>
                            <a:rPr lang="en-US" sz="1800" b="0" i="1" smtClean="0">
                              <a:solidFill>
                                <a:schemeClr val="accent1">
                                  <a:lumMod val="50000"/>
                                </a:schemeClr>
                              </a:solidFill>
                              <a:latin typeface="Cambria Math" panose="02040503050406030204" pitchFamily="18" charset="0"/>
                            </a:rPr>
                            <m:t>,</m:t>
                          </m:r>
                          <m:sSub>
                            <m:sSubPr>
                              <m:ctrlPr>
                                <a:rPr lang="en-US" sz="1800" b="0" i="1" smtClean="0">
                                  <a:solidFill>
                                    <a:schemeClr val="accent1">
                                      <a:lumMod val="50000"/>
                                    </a:schemeClr>
                                  </a:solidFill>
                                  <a:latin typeface="Cambria Math" panose="02040503050406030204" pitchFamily="18" charset="0"/>
                                </a:rPr>
                              </m:ctrlPr>
                            </m:sSubPr>
                            <m:e>
                              <m:r>
                                <m:rPr>
                                  <m:sty m:val="p"/>
                                </m:rPr>
                                <a:rPr lang="el-GR" sz="1800" b="0" i="1" smtClean="0">
                                  <a:solidFill>
                                    <a:schemeClr val="accent1">
                                      <a:lumMod val="50000"/>
                                    </a:schemeClr>
                                  </a:solidFill>
                                  <a:latin typeface="Cambria Math" panose="02040503050406030204" pitchFamily="18" charset="0"/>
                                  <a:ea typeface="Cambria Math" panose="02040503050406030204" pitchFamily="18" charset="0"/>
                                </a:rPr>
                                <m:t>Σ</m:t>
                              </m:r>
                            </m:e>
                            <m:sub>
                              <m:r>
                                <a:rPr lang="en-US" sz="1800" b="0" i="1" smtClean="0">
                                  <a:solidFill>
                                    <a:schemeClr val="accent1">
                                      <a:lumMod val="50000"/>
                                    </a:schemeClr>
                                  </a:solidFill>
                                  <a:latin typeface="Cambria Math" panose="02040503050406030204" pitchFamily="18" charset="0"/>
                                </a:rPr>
                                <m:t>𝑘</m:t>
                              </m:r>
                            </m:sub>
                          </m:sSub>
                        </m:e>
                      </m:d>
                      <m:r>
                        <a:rPr lang="en-US" sz="1800" b="0" i="1" smtClean="0">
                          <a:solidFill>
                            <a:schemeClr val="accent1">
                              <a:lumMod val="50000"/>
                            </a:schemeClr>
                          </a:solidFill>
                          <a:latin typeface="Cambria Math" panose="02040503050406030204" pitchFamily="18" charset="0"/>
                        </a:rPr>
                        <m:t>,  </m:t>
                      </m:r>
                      <m:sSub>
                        <m:sSubPr>
                          <m:ctrlPr>
                            <a:rPr lang="en-US" sz="1800" i="1">
                              <a:solidFill>
                                <a:schemeClr val="accent1">
                                  <a:lumMod val="50000"/>
                                </a:schemeClr>
                              </a:solidFill>
                              <a:latin typeface="Cambria Math" panose="02040503050406030204" pitchFamily="18" charset="0"/>
                            </a:rPr>
                          </m:ctrlPr>
                        </m:sSubPr>
                        <m:e>
                          <m:r>
                            <m:rPr>
                              <m:sty m:val="p"/>
                            </m:rPr>
                            <a:rPr lang="el-GR" sz="1800" i="1">
                              <a:solidFill>
                                <a:schemeClr val="accent1">
                                  <a:lumMod val="50000"/>
                                </a:schemeClr>
                              </a:solidFill>
                              <a:latin typeface="Cambria Math" panose="02040503050406030204" pitchFamily="18" charset="0"/>
                              <a:ea typeface="Cambria Math" panose="02040503050406030204" pitchFamily="18" charset="0"/>
                            </a:rPr>
                            <m:t>Σ</m:t>
                          </m:r>
                        </m:e>
                        <m:sub>
                          <m:r>
                            <a:rPr lang="en-US" sz="1800" i="1">
                              <a:solidFill>
                                <a:schemeClr val="accent1">
                                  <a:lumMod val="50000"/>
                                </a:schemeClr>
                              </a:solidFill>
                              <a:latin typeface="Cambria Math" panose="02040503050406030204" pitchFamily="18" charset="0"/>
                            </a:rPr>
                            <m:t>𝑘</m:t>
                          </m:r>
                        </m:sub>
                      </m:sSub>
                      <m:r>
                        <a:rPr lang="en-US" sz="1800" b="0" i="1" smtClean="0">
                          <a:solidFill>
                            <a:schemeClr val="accent1">
                              <a:lumMod val="50000"/>
                            </a:schemeClr>
                          </a:solidFill>
                          <a:latin typeface="Cambria Math" panose="02040503050406030204" pitchFamily="18" charset="0"/>
                        </a:rPr>
                        <m:t>=</m:t>
                      </m:r>
                      <m:sSub>
                        <m:sSubPr>
                          <m:ctrlPr>
                            <a:rPr lang="en-US" sz="1800" b="0" i="1" smtClean="0">
                              <a:solidFill>
                                <a:schemeClr val="accent1">
                                  <a:lumMod val="50000"/>
                                </a:schemeClr>
                              </a:solidFill>
                              <a:latin typeface="Cambria Math" panose="02040503050406030204" pitchFamily="18" charset="0"/>
                            </a:rPr>
                          </m:ctrlPr>
                        </m:sSubPr>
                        <m:e>
                          <m:r>
                            <m:rPr>
                              <m:sty m:val="p"/>
                            </m:rPr>
                            <a:rPr lang="el-GR" sz="1800" i="1">
                              <a:solidFill>
                                <a:schemeClr val="accent1">
                                  <a:lumMod val="50000"/>
                                </a:schemeClr>
                              </a:solidFill>
                              <a:latin typeface="Cambria Math" panose="02040503050406030204" pitchFamily="18" charset="0"/>
                              <a:ea typeface="Cambria Math" panose="02040503050406030204" pitchFamily="18" charset="0"/>
                            </a:rPr>
                            <m:t>Η</m:t>
                          </m:r>
                        </m:e>
                        <m:sub>
                          <m:r>
                            <a:rPr lang="en-US" sz="1800" b="0" i="1" smtClean="0">
                              <a:solidFill>
                                <a:schemeClr val="accent1">
                                  <a:lumMod val="50000"/>
                                </a:schemeClr>
                              </a:solidFill>
                              <a:latin typeface="Cambria Math" panose="02040503050406030204" pitchFamily="18" charset="0"/>
                            </a:rPr>
                            <m:t>−</m:t>
                          </m:r>
                          <m:func>
                            <m:funcPr>
                              <m:ctrlPr>
                                <a:rPr lang="en-US" sz="1800" b="0" i="1" smtClean="0">
                                  <a:solidFill>
                                    <a:schemeClr val="accent1">
                                      <a:lumMod val="50000"/>
                                    </a:schemeClr>
                                  </a:solidFill>
                                  <a:latin typeface="Cambria Math" panose="02040503050406030204" pitchFamily="18" charset="0"/>
                                </a:rPr>
                              </m:ctrlPr>
                            </m:funcPr>
                            <m:fName>
                              <m:r>
                                <m:rPr>
                                  <m:sty m:val="p"/>
                                </m:rPr>
                                <a:rPr lang="en-US" sz="1800" b="0" i="0" smtClean="0">
                                  <a:solidFill>
                                    <a:schemeClr val="accent1">
                                      <a:lumMod val="50000"/>
                                    </a:schemeClr>
                                  </a:solidFill>
                                  <a:latin typeface="Cambria Math" panose="02040503050406030204" pitchFamily="18" charset="0"/>
                                </a:rPr>
                                <m:t>log</m:t>
                              </m:r>
                            </m:fName>
                            <m:e>
                              <m:sSub>
                                <m:sSubPr>
                                  <m:ctrlPr>
                                    <a:rPr lang="en-US" sz="1800" i="1">
                                      <a:solidFill>
                                        <a:schemeClr val="accent1">
                                          <a:lumMod val="50000"/>
                                        </a:schemeClr>
                                      </a:solidFill>
                                      <a:latin typeface="Cambria Math" panose="02040503050406030204" pitchFamily="18" charset="0"/>
                                    </a:rPr>
                                  </m:ctrlPr>
                                </m:sSubPr>
                                <m:e>
                                  <m:r>
                                    <a:rPr lang="en-US" sz="1800" i="1">
                                      <a:solidFill>
                                        <a:schemeClr val="accent1">
                                          <a:lumMod val="50000"/>
                                        </a:schemeClr>
                                      </a:solidFill>
                                      <a:latin typeface="Cambria Math" panose="02040503050406030204" pitchFamily="18" charset="0"/>
                                    </a:rPr>
                                    <m:t>𝑝</m:t>
                                  </m:r>
                                </m:e>
                                <m:sub>
                                  <m:r>
                                    <a:rPr lang="en-US" sz="1800" i="1">
                                      <a:solidFill>
                                        <a:schemeClr val="accent1">
                                          <a:lumMod val="50000"/>
                                        </a:schemeClr>
                                      </a:solidFill>
                                      <a:latin typeface="Cambria Math" panose="02040503050406030204" pitchFamily="18" charset="0"/>
                                    </a:rPr>
                                    <m:t>𝑆</m:t>
                                  </m:r>
                                </m:sub>
                              </m:sSub>
                            </m:e>
                          </m:func>
                        </m:sub>
                      </m:sSub>
                      <m:sSup>
                        <m:sSupPr>
                          <m:ctrlPr>
                            <a:rPr lang="en-US" sz="1800" b="0" i="1" smtClean="0">
                              <a:solidFill>
                                <a:schemeClr val="accent1">
                                  <a:lumMod val="50000"/>
                                </a:schemeClr>
                              </a:solidFill>
                              <a:latin typeface="Cambria Math" panose="02040503050406030204" pitchFamily="18" charset="0"/>
                            </a:rPr>
                          </m:ctrlPr>
                        </m:sSupPr>
                        <m:e>
                          <m:r>
                            <a:rPr lang="en-US" sz="1800" b="0" i="1" smtClean="0">
                              <a:solidFill>
                                <a:schemeClr val="accent1">
                                  <a:lumMod val="50000"/>
                                </a:schemeClr>
                              </a:solidFill>
                              <a:latin typeface="Cambria Math" panose="02040503050406030204" pitchFamily="18" charset="0"/>
                            </a:rPr>
                            <m:t>(</m:t>
                          </m:r>
                          <m:sSub>
                            <m:sSubPr>
                              <m:ctrlPr>
                                <a:rPr lang="en-US" sz="1800" i="1">
                                  <a:solidFill>
                                    <a:schemeClr val="accent1">
                                      <a:lumMod val="50000"/>
                                    </a:schemeClr>
                                  </a:solidFill>
                                  <a:latin typeface="Cambria Math" panose="02040503050406030204" pitchFamily="18" charset="0"/>
                                </a:rPr>
                              </m:ctrlPr>
                            </m:sSubPr>
                            <m:e>
                              <m:r>
                                <a:rPr lang="en-US" sz="1800" i="1">
                                  <a:solidFill>
                                    <a:schemeClr val="accent1">
                                      <a:lumMod val="50000"/>
                                    </a:schemeClr>
                                  </a:solidFill>
                                  <a:latin typeface="Cambria Math" panose="02040503050406030204" pitchFamily="18" charset="0"/>
                                  <a:ea typeface="Cambria Math" panose="02040503050406030204" pitchFamily="18" charset="0"/>
                                </a:rPr>
                                <m:t>𝜇</m:t>
                              </m:r>
                            </m:e>
                            <m:sub>
                              <m:r>
                                <a:rPr lang="en-US" sz="1800" i="1">
                                  <a:solidFill>
                                    <a:schemeClr val="accent1">
                                      <a:lumMod val="50000"/>
                                    </a:schemeClr>
                                  </a:solidFill>
                                  <a:latin typeface="Cambria Math" panose="02040503050406030204" pitchFamily="18" charset="0"/>
                                </a:rPr>
                                <m:t>𝑘</m:t>
                              </m:r>
                            </m:sub>
                          </m:sSub>
                          <m:r>
                            <a:rPr lang="en-US" sz="1800" b="0" i="1" smtClean="0">
                              <a:solidFill>
                                <a:schemeClr val="accent1">
                                  <a:lumMod val="50000"/>
                                </a:schemeClr>
                              </a:solidFill>
                              <a:latin typeface="Cambria Math" panose="02040503050406030204" pitchFamily="18" charset="0"/>
                            </a:rPr>
                            <m:t>)</m:t>
                          </m:r>
                        </m:e>
                        <m:sup>
                          <m:r>
                            <a:rPr lang="en-US" sz="1800" b="0" i="1" smtClean="0">
                              <a:solidFill>
                                <a:schemeClr val="accent1">
                                  <a:lumMod val="50000"/>
                                </a:schemeClr>
                              </a:solidFill>
                              <a:latin typeface="Cambria Math" panose="02040503050406030204" pitchFamily="18" charset="0"/>
                            </a:rPr>
                            <m:t>−1</m:t>
                          </m:r>
                        </m:sup>
                      </m:sSup>
                    </m:oMath>
                  </m:oMathPara>
                </a14:m>
                <a:endParaRPr lang="en-US" sz="1800" dirty="0">
                  <a:solidFill>
                    <a:schemeClr val="accent1">
                      <a:lumMod val="50000"/>
                    </a:schemeClr>
                  </a:solidFill>
                  <a:latin typeface="Helvetica" pitchFamily="2" charset="0"/>
                </a:endParaRPr>
              </a:p>
              <a:p>
                <a:pPr marL="9525" indent="0">
                  <a:lnSpc>
                    <a:spcPct val="100000"/>
                  </a:lnSpc>
                  <a:spcBef>
                    <a:spcPts val="0"/>
                  </a:spcBef>
                  <a:buNone/>
                </a:pPr>
                <a:endParaRPr lang="en-US" sz="1800" dirty="0">
                  <a:solidFill>
                    <a:schemeClr val="accent1">
                      <a:lumMod val="50000"/>
                    </a:schemeClr>
                  </a:solidFill>
                  <a:latin typeface="Helvetica" pitchFamily="2" charset="0"/>
                </a:endParaRPr>
              </a:p>
              <a:p>
                <a:pPr marL="238125">
                  <a:lnSpc>
                    <a:spcPct val="100000"/>
                  </a:lnSpc>
                  <a:spcBef>
                    <a:spcPts val="0"/>
                  </a:spcBef>
                </a:pPr>
                <a:r>
                  <a:rPr lang="en-US" sz="1800" dirty="0">
                    <a:solidFill>
                      <a:schemeClr val="accent1">
                        <a:lumMod val="50000"/>
                      </a:schemeClr>
                    </a:solidFill>
                    <a:latin typeface="Helvetica" pitchFamily="2" charset="0"/>
                  </a:rPr>
                  <a:t>Can be used as an initialization strategy for obtaining efficient Variational Inference (VI) approximations.</a:t>
                </a:r>
              </a:p>
            </p:txBody>
          </p:sp>
        </mc:Choice>
        <mc:Fallback xmlns="">
          <p:sp>
            <p:nvSpPr>
              <p:cNvPr id="8" name="Text Placeholder 2">
                <a:extLst>
                  <a:ext uri="{FF2B5EF4-FFF2-40B4-BE49-F238E27FC236}">
                    <a16:creationId xmlns:a16="http://schemas.microsoft.com/office/drawing/2014/main" id="{80694192-32F6-3B82-F858-24F339DDF5EE}"/>
                  </a:ext>
                </a:extLst>
              </p:cNvPr>
              <p:cNvSpPr txBox="1">
                <a:spLocks noRot="1" noChangeAspect="1" noMove="1" noResize="1" noEditPoints="1" noAdjustHandles="1" noChangeArrowheads="1" noChangeShapeType="1" noTextEdit="1"/>
              </p:cNvSpPr>
              <p:nvPr/>
            </p:nvSpPr>
            <p:spPr>
              <a:xfrm>
                <a:off x="82787" y="802303"/>
                <a:ext cx="11580975" cy="2689042"/>
              </a:xfrm>
              <a:prstGeom prst="rect">
                <a:avLst/>
              </a:prstGeom>
              <a:blipFill>
                <a:blip r:embed="rId5"/>
                <a:stretch>
                  <a:fillRect l="-219" t="-1408" b="-3615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E558461B-A4E8-5DB6-D05A-DA09683FC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0596" y="4070438"/>
            <a:ext cx="2751513" cy="2277641"/>
          </a:xfrm>
          <a:prstGeom prst="rect">
            <a:avLst/>
          </a:prstGeom>
        </p:spPr>
      </p:pic>
      <p:pic>
        <p:nvPicPr>
          <p:cNvPr id="15" name="Picture 14">
            <a:extLst>
              <a:ext uri="{FF2B5EF4-FFF2-40B4-BE49-F238E27FC236}">
                <a16:creationId xmlns:a16="http://schemas.microsoft.com/office/drawing/2014/main" id="{688808CA-6633-27A6-68AE-D3095D8B0D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18" y="4017892"/>
            <a:ext cx="2751513" cy="2330187"/>
          </a:xfrm>
          <a:prstGeom prst="rect">
            <a:avLst/>
          </a:prstGeom>
        </p:spPr>
      </p:pic>
      <p:pic>
        <p:nvPicPr>
          <p:cNvPr id="17" name="Picture 16">
            <a:extLst>
              <a:ext uri="{FF2B5EF4-FFF2-40B4-BE49-F238E27FC236}">
                <a16:creationId xmlns:a16="http://schemas.microsoft.com/office/drawing/2014/main" id="{DCE63898-0453-7258-BAD4-836E8F2F00C8}"/>
              </a:ext>
            </a:extLst>
          </p:cNvPr>
          <p:cNvPicPr>
            <a:picLocks noChangeAspect="1"/>
          </p:cNvPicPr>
          <p:nvPr/>
        </p:nvPicPr>
        <p:blipFill rotWithShape="1">
          <a:blip r:embed="rId8">
            <a:extLst>
              <a:ext uri="{28A0092B-C50C-407E-A947-70E740481C1C}">
                <a14:useLocalDpi xmlns:a14="http://schemas.microsoft.com/office/drawing/2010/main" val="0"/>
              </a:ext>
            </a:extLst>
          </a:blip>
          <a:srcRect l="33784" t="-1" r="-33784" b="-6029"/>
          <a:stretch/>
        </p:blipFill>
        <p:spPr>
          <a:xfrm>
            <a:off x="6431899" y="4084519"/>
            <a:ext cx="8441820" cy="2203907"/>
          </a:xfrm>
          <a:prstGeom prst="rect">
            <a:avLst/>
          </a:prstGeom>
        </p:spPr>
      </p:pic>
      <p:sp>
        <p:nvSpPr>
          <p:cNvPr id="18" name="Right Arrow 17">
            <a:extLst>
              <a:ext uri="{FF2B5EF4-FFF2-40B4-BE49-F238E27FC236}">
                <a16:creationId xmlns:a16="http://schemas.microsoft.com/office/drawing/2014/main" id="{AE9965D7-C2E2-39F7-86B1-5216C32333BF}"/>
              </a:ext>
            </a:extLst>
          </p:cNvPr>
          <p:cNvSpPr/>
          <p:nvPr/>
        </p:nvSpPr>
        <p:spPr>
          <a:xfrm>
            <a:off x="2774730" y="5123793"/>
            <a:ext cx="855865" cy="236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49735A6-82F3-FD34-5973-F773062286B6}"/>
              </a:ext>
            </a:extLst>
          </p:cNvPr>
          <p:cNvSpPr txBox="1"/>
          <p:nvPr/>
        </p:nvSpPr>
        <p:spPr>
          <a:xfrm>
            <a:off x="108917" y="3735649"/>
            <a:ext cx="2892845" cy="584775"/>
          </a:xfrm>
          <a:prstGeom prst="rect">
            <a:avLst/>
          </a:prstGeom>
          <a:noFill/>
        </p:spPr>
        <p:txBody>
          <a:bodyPr wrap="square" rtlCol="0">
            <a:spAutoFit/>
          </a:bodyPr>
          <a:lstStyle/>
          <a:p>
            <a:r>
              <a:rPr lang="en-US" sz="1600" b="1" dirty="0">
                <a:solidFill>
                  <a:srgbClr val="0263AA"/>
                </a:solidFill>
              </a:rPr>
              <a:t>Multimodal, intractable posterior</a:t>
            </a:r>
          </a:p>
        </p:txBody>
      </p:sp>
      <p:sp>
        <p:nvSpPr>
          <p:cNvPr id="20" name="TextBox 19">
            <a:extLst>
              <a:ext uri="{FF2B5EF4-FFF2-40B4-BE49-F238E27FC236}">
                <a16:creationId xmlns:a16="http://schemas.microsoft.com/office/drawing/2014/main" id="{A6A73F8C-FCB6-95C2-FC84-7BDF9AD608F8}"/>
              </a:ext>
            </a:extLst>
          </p:cNvPr>
          <p:cNvSpPr txBox="1"/>
          <p:nvPr/>
        </p:nvSpPr>
        <p:spPr>
          <a:xfrm>
            <a:off x="3299949" y="3745965"/>
            <a:ext cx="3082160" cy="338554"/>
          </a:xfrm>
          <a:prstGeom prst="rect">
            <a:avLst/>
          </a:prstGeom>
          <a:noFill/>
        </p:spPr>
        <p:txBody>
          <a:bodyPr wrap="square" rtlCol="0">
            <a:spAutoFit/>
          </a:bodyPr>
          <a:lstStyle/>
          <a:p>
            <a:r>
              <a:rPr lang="en-US" sz="1600" b="1" dirty="0">
                <a:solidFill>
                  <a:srgbClr val="0263AA"/>
                </a:solidFill>
              </a:rPr>
              <a:t>High-fidelity GMM approximation</a:t>
            </a:r>
          </a:p>
        </p:txBody>
      </p:sp>
      <p:sp>
        <p:nvSpPr>
          <p:cNvPr id="23" name="TextBox 22">
            <a:extLst>
              <a:ext uri="{FF2B5EF4-FFF2-40B4-BE49-F238E27FC236}">
                <a16:creationId xmlns:a16="http://schemas.microsoft.com/office/drawing/2014/main" id="{FC067AFE-DF94-19FC-3DE8-24176A409907}"/>
              </a:ext>
            </a:extLst>
          </p:cNvPr>
          <p:cNvSpPr txBox="1"/>
          <p:nvPr/>
        </p:nvSpPr>
        <p:spPr>
          <a:xfrm>
            <a:off x="7267604" y="3745965"/>
            <a:ext cx="4185204" cy="338554"/>
          </a:xfrm>
          <a:prstGeom prst="rect">
            <a:avLst/>
          </a:prstGeom>
          <a:noFill/>
        </p:spPr>
        <p:txBody>
          <a:bodyPr wrap="square" rtlCol="0">
            <a:spAutoFit/>
          </a:bodyPr>
          <a:lstStyle/>
          <a:p>
            <a:r>
              <a:rPr lang="en-US" sz="1600" b="1" dirty="0"/>
              <a:t>Scalability of VI initialized by GMM approx.</a:t>
            </a:r>
          </a:p>
        </p:txBody>
      </p:sp>
      <p:pic>
        <p:nvPicPr>
          <p:cNvPr id="2" name="Audio 1">
            <a:hlinkClick r:id="" action="ppaction://media"/>
            <a:extLst>
              <a:ext uri="{FF2B5EF4-FFF2-40B4-BE49-F238E27FC236}">
                <a16:creationId xmlns:a16="http://schemas.microsoft.com/office/drawing/2014/main" id="{BB04C3C7-B81C-5582-EF49-3275E8ED14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94634798"/>
      </p:ext>
    </p:extLst>
  </p:cSld>
  <p:clrMapOvr>
    <a:masterClrMapping/>
  </p:clrMapOvr>
  <mc:AlternateContent xmlns:mc="http://schemas.openxmlformats.org/markup-compatibility/2006" xmlns:p14="http://schemas.microsoft.com/office/powerpoint/2010/main">
    <mc:Choice Requires="p14">
      <p:transition spd="med" p14:dur="700" advTm="75765">
        <p:fade/>
      </p:transition>
    </mc:Choice>
    <mc:Fallback xmlns="">
      <p:transition spd="med" advTm="75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1800" dirty="0">
                    <a:solidFill>
                      <a:schemeClr val="accent1">
                        <a:lumMod val="50000"/>
                      </a:schemeClr>
                    </a:solidFill>
                    <a:latin typeface="Helvetica" pitchFamily="2" charset="0"/>
                  </a:rPr>
                  <a:t>The “tempering” hyper-parameter(s) </a:t>
                </a:r>
                <a14:m>
                  <m:oMath xmlns:m="http://schemas.openxmlformats.org/officeDocument/2006/math">
                    <m:r>
                      <a:rPr lang="en-US" sz="1800" i="1">
                        <a:solidFill>
                          <a:schemeClr val="accent1">
                            <a:lumMod val="50000"/>
                          </a:schemeClr>
                        </a:solidFill>
                        <a:latin typeface="Cambria Math" panose="02040503050406030204" pitchFamily="18" charset="0"/>
                      </a:rPr>
                      <m:t>𝛽</m:t>
                    </m:r>
                  </m:oMath>
                </a14:m>
                <a:r>
                  <a:rPr lang="en-US" sz="1800" dirty="0">
                    <a:solidFill>
                      <a:schemeClr val="accent1">
                        <a:lumMod val="50000"/>
                      </a:schemeClr>
                    </a:solidFill>
                    <a:latin typeface="Helvetica" pitchFamily="2" charset="0"/>
                  </a:rPr>
                  <a:t> allow us to control the degree to which learning is transferred from the source task, characterized by the prior PDF, to the target task</a:t>
                </a:r>
              </a:p>
              <a:p>
                <a:pPr marL="238125">
                  <a:spcBef>
                    <a:spcPts val="0"/>
                  </a:spcBef>
                  <a:spcAft>
                    <a:spcPts val="300"/>
                  </a:spcAft>
                </a:pPr>
                <a:r>
                  <a:rPr lang="en-US" sz="1800" dirty="0">
                    <a:solidFill>
                      <a:schemeClr val="accent1">
                        <a:lumMod val="50000"/>
                      </a:schemeClr>
                    </a:solidFill>
                    <a:latin typeface="Helvetica" pitchFamily="2" charset="0"/>
                  </a:rPr>
                  <a:t>There are two approaches within a Bayesian context to determining </a:t>
                </a:r>
                <a14:m>
                  <m:oMath xmlns:m="http://schemas.openxmlformats.org/officeDocument/2006/math">
                    <m:r>
                      <a:rPr lang="en-US" sz="1800" i="1">
                        <a:solidFill>
                          <a:schemeClr val="accent1">
                            <a:lumMod val="50000"/>
                          </a:schemeClr>
                        </a:solidFill>
                        <a:latin typeface="Cambria Math" panose="02040503050406030204" pitchFamily="18" charset="0"/>
                      </a:rPr>
                      <m:t>𝛽</m:t>
                    </m:r>
                  </m:oMath>
                </a14:m>
                <a:r>
                  <a:rPr lang="en-US" sz="1800" dirty="0">
                    <a:solidFill>
                      <a:schemeClr val="accent1">
                        <a:lumMod val="50000"/>
                      </a:schemeClr>
                    </a:solidFill>
                    <a:latin typeface="Helvetica" pitchFamily="2" charset="0"/>
                  </a:rPr>
                  <a:t>:</a:t>
                </a:r>
              </a:p>
              <a:p>
                <a:pPr marL="809625" lvl="1" indent="-342900">
                  <a:spcBef>
                    <a:spcPts val="0"/>
                  </a:spcBef>
                  <a:spcAft>
                    <a:spcPts val="300"/>
                  </a:spcAft>
                  <a:buFont typeface="+mj-lt"/>
                  <a:buAutoNum type="arabicPeriod"/>
                </a:pPr>
                <a:r>
                  <a:rPr lang="en-US" sz="1800" dirty="0">
                    <a:solidFill>
                      <a:schemeClr val="accent1">
                        <a:lumMod val="50000"/>
                      </a:schemeClr>
                    </a:solidFill>
                    <a:latin typeface="Helvetica" pitchFamily="2" charset="0"/>
                  </a:rPr>
                  <a:t>Hierarchical Bayes</a:t>
                </a:r>
              </a:p>
              <a:p>
                <a:pPr marL="1266825" lvl="2" indent="-342900">
                  <a:spcBef>
                    <a:spcPts val="0"/>
                  </a:spcBef>
                  <a:spcAft>
                    <a:spcPts val="300"/>
                  </a:spcAft>
                </a:pPr>
                <a:r>
                  <a:rPr lang="en-US" sz="1800" dirty="0">
                    <a:solidFill>
                      <a:schemeClr val="accent1">
                        <a:lumMod val="50000"/>
                      </a:schemeClr>
                    </a:solidFill>
                    <a:latin typeface="Helvetica" pitchFamily="2" charset="0"/>
                  </a:rPr>
                  <a:t>A fully Bayesian treatment of model parameters, </a:t>
                </a:r>
                <a14:m>
                  <m:oMath xmlns:m="http://schemas.openxmlformats.org/officeDocument/2006/math">
                    <m:r>
                      <a:rPr lang="en-US" sz="1800" b="0" i="1" smtClean="0">
                        <a:solidFill>
                          <a:schemeClr val="accent1">
                            <a:lumMod val="50000"/>
                          </a:schemeClr>
                        </a:solidFill>
                        <a:latin typeface="Cambria Math" panose="02040503050406030204" pitchFamily="18" charset="0"/>
                      </a:rPr>
                      <m:t>𝜃</m:t>
                    </m:r>
                  </m:oMath>
                </a14:m>
                <a:r>
                  <a:rPr lang="en-US" sz="1800" dirty="0">
                    <a:solidFill>
                      <a:schemeClr val="accent1">
                        <a:lumMod val="50000"/>
                      </a:schemeClr>
                    </a:solidFill>
                    <a:latin typeface="Helvetica" pitchFamily="2" charset="0"/>
                  </a:rPr>
                  <a:t>, and noise and prior hyper-parameters, e.g. </a:t>
                </a:r>
                <a14:m>
                  <m:oMath xmlns:m="http://schemas.openxmlformats.org/officeDocument/2006/math">
                    <m:r>
                      <a:rPr lang="en-US" sz="1800" b="0" i="1" smtClean="0">
                        <a:solidFill>
                          <a:schemeClr val="accent1">
                            <a:lumMod val="50000"/>
                          </a:schemeClr>
                        </a:solidFill>
                        <a:latin typeface="Cambria Math" panose="02040503050406030204" pitchFamily="18" charset="0"/>
                      </a:rPr>
                      <m:t>𝛾</m:t>
                    </m:r>
                  </m:oMath>
                </a14:m>
                <a:r>
                  <a:rPr lang="en-US" sz="1800" dirty="0">
                    <a:solidFill>
                      <a:schemeClr val="accent1">
                        <a:lumMod val="50000"/>
                      </a:schemeClr>
                    </a:solidFill>
                    <a:latin typeface="Helvetica" pitchFamily="2" charset="0"/>
                  </a:rPr>
                  <a:t> and </a:t>
                </a:r>
                <a14:m>
                  <m:oMath xmlns:m="http://schemas.openxmlformats.org/officeDocument/2006/math">
                    <m:r>
                      <a:rPr lang="en-US" sz="1800" b="0" i="1" smtClean="0">
                        <a:solidFill>
                          <a:schemeClr val="accent1">
                            <a:lumMod val="50000"/>
                          </a:schemeClr>
                        </a:solidFill>
                        <a:latin typeface="Cambria Math" panose="02040503050406030204" pitchFamily="18" charset="0"/>
                      </a:rPr>
                      <m:t>𝛽</m:t>
                    </m:r>
                  </m:oMath>
                </a14:m>
                <a:endParaRPr lang="en-US" sz="1800" dirty="0">
                  <a:solidFill>
                    <a:schemeClr val="accent1">
                      <a:lumMod val="50000"/>
                    </a:schemeClr>
                  </a:solidFill>
                  <a:latin typeface="Helvetica" pitchFamily="2" charset="0"/>
                </a:endParaRPr>
              </a:p>
              <a:p>
                <a:pPr marL="1266825" lvl="2" indent="-342900">
                  <a:spcBef>
                    <a:spcPts val="0"/>
                  </a:spcBef>
                  <a:spcAft>
                    <a:spcPts val="300"/>
                  </a:spcAft>
                </a:pPr>
                <a:r>
                  <a:rPr lang="en-US" sz="1800" dirty="0">
                    <a:solidFill>
                      <a:schemeClr val="accent1">
                        <a:lumMod val="50000"/>
                      </a:schemeClr>
                    </a:solidFill>
                    <a:latin typeface="Helvetica" pitchFamily="2" charset="0"/>
                  </a:rPr>
                  <a:t>Proceed with joint inference of all unknowns according to joint posterior:</a:t>
                </a:r>
              </a:p>
              <a:p>
                <a:pPr marL="923925" lvl="2" indent="0" algn="ctr">
                  <a:spcBef>
                    <a:spcPts val="0"/>
                  </a:spcBef>
                  <a:spcAft>
                    <a:spcPts val="300"/>
                  </a:spcAft>
                  <a:buNone/>
                </a:pPr>
                <a:endParaRPr lang="en-US" sz="1800" dirty="0">
                  <a:solidFill>
                    <a:schemeClr val="accent1">
                      <a:lumMod val="50000"/>
                    </a:schemeClr>
                  </a:solidFill>
                  <a:latin typeface="Helvetica" pitchFamily="2" charset="0"/>
                </a:endParaRPr>
              </a:p>
              <a:p>
                <a:pPr marL="923925" lvl="2" indent="0">
                  <a:spcBef>
                    <a:spcPts val="0"/>
                  </a:spcBef>
                  <a:spcAft>
                    <a:spcPts val="300"/>
                  </a:spcAft>
                  <a:buNone/>
                </a:pPr>
                <a:r>
                  <a:rPr lang="en-US" sz="1800" dirty="0">
                    <a:solidFill>
                      <a:schemeClr val="accent1">
                        <a:lumMod val="50000"/>
                      </a:schemeClr>
                    </a:solidFill>
                  </a:rPr>
                  <a:t>            </a:t>
                </a:r>
                <a14:m>
                  <m:oMath xmlns:m="http://schemas.openxmlformats.org/officeDocument/2006/math">
                    <m:r>
                      <a:rPr lang="en-US" sz="1800" i="1">
                        <a:solidFill>
                          <a:schemeClr val="accent1">
                            <a:lumMod val="50000"/>
                          </a:schemeClr>
                        </a:solidFill>
                        <a:latin typeface="Cambria Math" panose="02040503050406030204" pitchFamily="18" charset="0"/>
                      </a:rPr>
                      <m:t>𝑝</m:t>
                    </m:r>
                    <m:d>
                      <m:dPr>
                        <m:ctrlPr>
                          <a:rPr lang="en-US" sz="1800" i="1">
                            <a:solidFill>
                              <a:schemeClr val="accent1">
                                <a:lumMod val="50000"/>
                              </a:schemeClr>
                            </a:solidFill>
                            <a:latin typeface="Cambria Math" panose="020405030504060302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e>
                    </m:d>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r>
                          <m:rPr>
                            <m:lit/>
                          </m:rP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                  </a:t>
                </a:r>
                <a:r>
                  <a:rPr lang="en-US" sz="16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(probability chain rule)</a:t>
                </a:r>
              </a:p>
              <a:p>
                <a:pPr marL="923925" lvl="2" indent="0">
                  <a:spcBef>
                    <a:spcPts val="0"/>
                  </a:spcBef>
                  <a:spcAft>
                    <a:spcPts val="300"/>
                  </a:spcAft>
                  <a:buNone/>
                </a:pPr>
                <a:r>
                  <a:rPr lang="en-US" sz="1800" b="0" dirty="0">
                    <a:solidFill>
                      <a:schemeClr val="accent1">
                        <a:lumMod val="50000"/>
                      </a:schemeClr>
                    </a:solidFill>
                    <a:ea typeface="Cambria Math" panose="02040503050406030204" pitchFamily="18" charset="0"/>
                    <a:cs typeface="Times New Roman" panose="02020603050405020304" pitchFamily="18" charset="0"/>
                  </a:rPr>
                  <a:t>	</a:t>
                </a:r>
                <a:r>
                  <a:rPr lang="en-US" sz="1800" dirty="0">
                    <a:solidFill>
                      <a:schemeClr val="accent1">
                        <a:lumMod val="50000"/>
                      </a:schemeClr>
                    </a:solidFill>
                    <a:ea typeface="Cambria Math" panose="02040503050406030204" pitchFamily="18" charset="0"/>
                    <a:cs typeface="Times New Roman" panose="02020603050405020304" pitchFamily="18" charset="0"/>
                  </a:rPr>
                  <a:t>               </a:t>
                </a:r>
                <a:r>
                  <a:rPr lang="en-US" sz="1800" b="0" dirty="0">
                    <a:solidFill>
                      <a:schemeClr val="accent1">
                        <a:lumMod val="50000"/>
                      </a:schemeClr>
                    </a:solidFill>
                    <a:ea typeface="Cambria Math" panose="02040503050406030204" pitchFamily="18" charset="0"/>
                    <a:cs typeface="Times New Roman" panose="02020603050405020304" pitchFamily="18" charset="0"/>
                  </a:rPr>
                  <a:t> </a:t>
                </a:r>
                <a14:m>
                  <m:oMath xmlns:m="http://schemas.openxmlformats.org/officeDocument/2006/math">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a:solidFill>
                          <a:schemeClr val="accent1">
                            <a:lumMod val="50000"/>
                          </a:schemeClr>
                        </a:solidFill>
                        <a:latin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cs typeface="Times New Roman" panose="02020603050405020304" pitchFamily="18" charset="0"/>
                          </a:rPr>
                          <m:t>𝐷</m:t>
                        </m:r>
                        <m:r>
                          <a:rPr lang="en-US" sz="1800" i="1">
                            <a:solidFill>
                              <a:schemeClr val="accent1">
                                <a:lumMod val="50000"/>
                              </a:schemeClr>
                            </a:solidFill>
                            <a:latin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𝜃</m:t>
                    </m:r>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cs typeface="Times New Roman" panose="02020603050405020304" pitchFamily="18" charset="0"/>
                          </a:rPr>
                          <m:t>𝜃</m:t>
                        </m:r>
                        <m:r>
                          <a:rPr lang="en-US" sz="1800" i="1">
                            <a:solidFill>
                              <a:schemeClr val="accent1">
                                <a:lumMod val="50000"/>
                              </a:schemeClr>
                            </a:solidFill>
                            <a:latin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     </a:t>
                </a:r>
                <a:r>
                  <a:rPr lang="en-US" sz="16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(Bayes’ rule)</a:t>
                </a:r>
                <a:endParaRPr lang="en-US" sz="1600" dirty="0">
                  <a:solidFill>
                    <a:schemeClr val="accent1">
                      <a:lumMod val="50000"/>
                    </a:schemeClr>
                  </a:solidFill>
                  <a:latin typeface="Helvetica" pitchFamily="2" charset="0"/>
                </a:endParaRPr>
              </a:p>
              <a:p>
                <a:pPr marL="923925" lvl="2" indent="0">
                  <a:spcBef>
                    <a:spcPts val="0"/>
                  </a:spcBef>
                  <a:spcAft>
                    <a:spcPts val="300"/>
                  </a:spcAft>
                  <a:buNone/>
                </a:pPr>
                <a:r>
                  <a:rPr lang="en-US" sz="1800" b="0" dirty="0">
                    <a:solidFill>
                      <a:schemeClr val="accent1">
                        <a:lumMod val="50000"/>
                      </a:schemeClr>
                    </a:solidFill>
                    <a:cs typeface="Times New Roman" panose="02020603050405020304" pitchFamily="18" charset="0"/>
                  </a:rPr>
                  <a:t>	                </a:t>
                </a:r>
                <a14:m>
                  <m:oMath xmlns:m="http://schemas.openxmlformats.org/officeDocument/2006/math">
                    <m:r>
                      <a:rPr lang="en-US" sz="1800" b="0" i="1" smtClean="0">
                        <a:solidFill>
                          <a:schemeClr val="accent1">
                            <a:lumMod val="50000"/>
                          </a:schemeClr>
                        </a:solidFill>
                        <a:latin typeface="Cambria Math" panose="02040503050406030204" pitchFamily="18" charset="0"/>
                        <a:cs typeface="Times New Roman" panose="02020603050405020304" pitchFamily="18" charset="0"/>
                      </a:rPr>
                      <m:t>=</m:t>
                    </m:r>
                    <m:r>
                      <a:rPr lang="en-US" sz="1800" i="1">
                        <a:solidFill>
                          <a:schemeClr val="accent1">
                            <a:lumMod val="50000"/>
                          </a:schemeClr>
                        </a:solidFill>
                        <a:latin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cs typeface="Times New Roman" panose="02020603050405020304" pitchFamily="18" charset="0"/>
                          </a:rPr>
                          <m:t>𝐷</m:t>
                        </m:r>
                        <m:r>
                          <a:rPr lang="en-US" sz="1800" i="1">
                            <a:solidFill>
                              <a:schemeClr val="accent1">
                                <a:lumMod val="50000"/>
                              </a:schemeClr>
                            </a:solidFill>
                            <a:latin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𝜃</m:t>
                    </m:r>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𝑝</m:t>
                    </m:r>
                    <m:d>
                      <m:dPr>
                        <m:endChr m:val="|"/>
                        <m:ctrlPr>
                          <a:rPr lang="en-US" sz="1800" i="1">
                            <a:solidFill>
                              <a:schemeClr val="accent1">
                                <a:lumMod val="50000"/>
                              </a:schemeClr>
                            </a:solidFill>
                            <a:latin typeface="Cambria Math" panose="02040503050406030204" pitchFamily="18" charset="0"/>
                            <a:cs typeface="Times New Roman" panose="02020603050405020304" pitchFamily="18" charset="0"/>
                          </a:rPr>
                        </m:ctrlPr>
                      </m:dPr>
                      <m:e>
                        <m:r>
                          <a:rPr lang="en-US" sz="1800" i="1">
                            <a:solidFill>
                              <a:schemeClr val="accent1">
                                <a:lumMod val="50000"/>
                              </a:schemeClr>
                            </a:solidFill>
                            <a:latin typeface="Cambria Math" panose="02040503050406030204" pitchFamily="18" charset="0"/>
                            <a:cs typeface="Times New Roman" panose="02020603050405020304" pitchFamily="18" charset="0"/>
                          </a:rPr>
                          <m:t>𝜃</m:t>
                        </m:r>
                        <m:r>
                          <a:rPr lang="en-US" sz="1800" i="1">
                            <a:solidFill>
                              <a:schemeClr val="accent1">
                                <a:lumMod val="50000"/>
                              </a:schemeClr>
                            </a:solidFill>
                            <a:latin typeface="Cambria Math" panose="02040503050406030204" pitchFamily="18" charset="0"/>
                            <a:cs typeface="Times New Roman" panose="02020603050405020304" pitchFamily="18" charset="0"/>
                          </a:rPr>
                          <m:t> </m:t>
                        </m:r>
                      </m:e>
                    </m:d>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cs typeface="Times New Roman" panose="02020603050405020304" pitchFamily="18" charset="0"/>
                      </a:rPr>
                      <m:t>)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𝑝</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              </a:t>
                </a:r>
                <a:r>
                  <a:rPr lang="en-US" sz="16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(independence assumptions)</a:t>
                </a:r>
              </a:p>
              <a:p>
                <a:pPr marL="923925" lvl="2" indent="0" algn="ctr">
                  <a:spcBef>
                    <a:spcPts val="0"/>
                  </a:spcBef>
                  <a:spcAft>
                    <a:spcPts val="300"/>
                  </a:spcAft>
                  <a:buNone/>
                </a:pPr>
                <a:endParaRPr lang="en-US" sz="18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endParaRPr>
              </a:p>
              <a:p>
                <a:pPr marL="1260475" lvl="2" indent="-336550">
                  <a:spcBef>
                    <a:spcPts val="0"/>
                  </a:spcBef>
                  <a:spcAft>
                    <a:spcPts val="300"/>
                  </a:spcAft>
                </a:pPr>
                <a:r>
                  <a:rPr lang="en-US" sz="1800" dirty="0">
                    <a:solidFill>
                      <a:schemeClr val="accent1">
                        <a:lumMod val="50000"/>
                      </a:schemeClr>
                    </a:solidFill>
                    <a:latin typeface="Helvetica" pitchFamily="2" charset="0"/>
                    <a:ea typeface="Cambria Math" panose="02040503050406030204" pitchFamily="18" charset="0"/>
                    <a:cs typeface="Times New Roman" panose="02020603050405020304" pitchFamily="18" charset="0"/>
                  </a:rPr>
                  <a:t>Posterior distribution over the ML model parameters</a:t>
                </a:r>
                <a:r>
                  <a:rPr lang="en-US" sz="1800" dirty="0">
                    <a:solidFill>
                      <a:schemeClr val="accent1">
                        <a:lumMod val="50000"/>
                      </a:schemeClr>
                    </a:solidFill>
                    <a:latin typeface="Helvetica" pitchFamily="2" charset="0"/>
                  </a:rPr>
                  <a:t>, </a:t>
                </a:r>
                <a14:m>
                  <m:oMath xmlns:m="http://schemas.openxmlformats.org/officeDocument/2006/math">
                    <m:r>
                      <a:rPr lang="en-US" sz="1800" i="1">
                        <a:solidFill>
                          <a:schemeClr val="accent1">
                            <a:lumMod val="50000"/>
                          </a:schemeClr>
                        </a:solidFill>
                        <a:latin typeface="Cambria Math" panose="02040503050406030204" pitchFamily="18" charset="0"/>
                      </a:rPr>
                      <m:t>𝜃</m:t>
                    </m:r>
                  </m:oMath>
                </a14:m>
                <a:r>
                  <a:rPr lang="en-US" sz="1800" dirty="0">
                    <a:solidFill>
                      <a:schemeClr val="accent1">
                        <a:lumMod val="50000"/>
                      </a:schemeClr>
                    </a:solidFill>
                    <a:latin typeface="Helvetica" pitchFamily="2" charset="0"/>
                  </a:rPr>
                  <a:t>, can be</a:t>
                </a:r>
              </a:p>
              <a:p>
                <a:pPr marL="923925" lvl="2" indent="0">
                  <a:spcBef>
                    <a:spcPts val="0"/>
                  </a:spcBef>
                  <a:spcAft>
                    <a:spcPts val="300"/>
                  </a:spcAft>
                  <a:buNone/>
                </a:pPr>
                <a:r>
                  <a:rPr lang="en-US" sz="1800" dirty="0">
                    <a:solidFill>
                      <a:schemeClr val="accent1">
                        <a:lumMod val="50000"/>
                      </a:schemeClr>
                    </a:solidFill>
                    <a:latin typeface="Helvetica" pitchFamily="2" charset="0"/>
                  </a:rPr>
                  <a:t>     obtained by marginalizing over the hyper-parameters</a:t>
                </a:r>
              </a:p>
              <a:p>
                <a:pPr marL="1260475" lvl="2" indent="-346075">
                  <a:spcBef>
                    <a:spcPts val="0"/>
                  </a:spcBef>
                  <a:spcAft>
                    <a:spcPts val="300"/>
                  </a:spcAft>
                  <a:buClr>
                    <a:srgbClr val="00B050"/>
                  </a:buClr>
                  <a:buFont typeface="Arial Unicode MS" panose="020B0604020202020204" pitchFamily="34" charset="-128"/>
                  <a:buChar char="✓"/>
                </a:pPr>
                <a:r>
                  <a:rPr lang="en-US" sz="1800" dirty="0">
                    <a:solidFill>
                      <a:schemeClr val="accent1">
                        <a:lumMod val="50000"/>
                      </a:schemeClr>
                    </a:solidFill>
                    <a:latin typeface="Helvetica" pitchFamily="2" charset="0"/>
                  </a:rPr>
                  <a:t>Propagates uncertainty in hyper-parameters through to parameter</a:t>
                </a:r>
              </a:p>
              <a:p>
                <a:pPr marL="1260475" lvl="2" indent="0">
                  <a:spcBef>
                    <a:spcPts val="0"/>
                  </a:spcBef>
                  <a:spcAft>
                    <a:spcPts val="300"/>
                  </a:spcAft>
                  <a:buClr>
                    <a:srgbClr val="00B050"/>
                  </a:buClr>
                  <a:buNone/>
                </a:pPr>
                <a:r>
                  <a:rPr lang="en-US" sz="1800" dirty="0">
                    <a:solidFill>
                      <a:schemeClr val="accent1">
                        <a:lumMod val="50000"/>
                      </a:schemeClr>
                    </a:solidFill>
                    <a:latin typeface="Helvetica" pitchFamily="2" charset="0"/>
                  </a:rPr>
                  <a:t>posterior</a:t>
                </a:r>
              </a:p>
              <a:p>
                <a:pPr marL="1260475" lvl="2" indent="-346075">
                  <a:spcBef>
                    <a:spcPts val="0"/>
                  </a:spcBef>
                  <a:spcAft>
                    <a:spcPts val="300"/>
                  </a:spcAft>
                  <a:buClr>
                    <a:srgbClr val="C00000"/>
                  </a:buClr>
                  <a:buFont typeface="Zapf Dingbats"/>
                  <a:buChar char="✘"/>
                </a:pPr>
                <a:r>
                  <a:rPr lang="en-US" sz="1800" dirty="0">
                    <a:solidFill>
                      <a:schemeClr val="accent1">
                        <a:lumMod val="50000"/>
                      </a:schemeClr>
                    </a:solidFill>
                    <a:latin typeface="Helvetica" pitchFamily="2" charset="0"/>
                  </a:rPr>
                  <a:t>Added complexity associated with inference of “less relevant”</a:t>
                </a:r>
              </a:p>
              <a:p>
                <a:pPr marL="1260475" lvl="2" indent="0">
                  <a:spcBef>
                    <a:spcPts val="0"/>
                  </a:spcBef>
                  <a:spcAft>
                    <a:spcPts val="300"/>
                  </a:spcAft>
                  <a:buClr>
                    <a:srgbClr val="C00000"/>
                  </a:buClr>
                  <a:buNone/>
                </a:pPr>
                <a:r>
                  <a:rPr lang="en-US" sz="1800" dirty="0">
                    <a:solidFill>
                      <a:schemeClr val="accent1">
                        <a:lumMod val="50000"/>
                      </a:schemeClr>
                    </a:solidFill>
                    <a:latin typeface="Helvetica" pitchFamily="2" charset="0"/>
                  </a:rPr>
                  <a:t>parameters and propagation of uncertainty associated with it</a:t>
                </a:r>
              </a:p>
              <a:p>
                <a:pPr marL="238125">
                  <a:spcBef>
                    <a:spcPts val="0"/>
                  </a:spcBef>
                  <a:spcAft>
                    <a:spcPts val="300"/>
                  </a:spcAft>
                </a:pPr>
                <a:endParaRPr lang="en-US" sz="2000" dirty="0">
                  <a:solidFill>
                    <a:schemeClr val="accent1">
                      <a:lumMod val="50000"/>
                    </a:schemeClr>
                  </a:solidFill>
                  <a:latin typeface="Helvetica" pitchFamily="2" charset="0"/>
                </a:endParaRP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220" t="-1136"/>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Degree of Knowledge/Learning to Transfer - Hierarchical Bayes</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p:txBody>
          <a:bodyPr/>
          <a:lstStyle/>
          <a:p>
            <a:pPr algn="r"/>
            <a:fld id="{4FAB73BC-B049-4115-A692-8D63A059BFB8}" type="slidenum">
              <a:rPr lang="en-US" smtClean="0"/>
              <a:pPr algn="r"/>
              <a:t>11</a:t>
            </a:fld>
            <a:endParaRPr lang="en-US" dirty="0"/>
          </a:p>
        </p:txBody>
      </p:sp>
      <p:grpSp>
        <p:nvGrpSpPr>
          <p:cNvPr id="46" name="Group 45">
            <a:extLst>
              <a:ext uri="{FF2B5EF4-FFF2-40B4-BE49-F238E27FC236}">
                <a16:creationId xmlns:a16="http://schemas.microsoft.com/office/drawing/2014/main" id="{A55B75CF-6377-5F4E-9587-70A6C3CE89E8}"/>
              </a:ext>
            </a:extLst>
          </p:cNvPr>
          <p:cNvGrpSpPr>
            <a:grpSpLocks noChangeAspect="1"/>
          </p:cNvGrpSpPr>
          <p:nvPr/>
        </p:nvGrpSpPr>
        <p:grpSpPr>
          <a:xfrm>
            <a:off x="8781198" y="3793103"/>
            <a:ext cx="3122194" cy="2703526"/>
            <a:chOff x="4852341" y="2170882"/>
            <a:chExt cx="3802698" cy="3292778"/>
          </a:xfrm>
        </p:grpSpPr>
        <mc:AlternateContent xmlns:mc="http://schemas.openxmlformats.org/markup-compatibility/2006" xmlns:a14="http://schemas.microsoft.com/office/drawing/2010/main">
          <mc:Choice Requires="a14">
            <p:sp>
              <p:nvSpPr>
                <p:cNvPr id="28" name="Oval 27">
                  <a:extLst>
                    <a:ext uri="{FF2B5EF4-FFF2-40B4-BE49-F238E27FC236}">
                      <a16:creationId xmlns:a16="http://schemas.microsoft.com/office/drawing/2014/main" id="{99AEA885-37D5-974C-9EB3-1AF29B5B5F1E}"/>
                    </a:ext>
                  </a:extLst>
                </p:cNvPr>
                <p:cNvSpPr/>
                <p:nvPr/>
              </p:nvSpPr>
              <p:spPr>
                <a:xfrm>
                  <a:off x="7749166" y="3620606"/>
                  <a:ext cx="457200" cy="45720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14:m>
                    <m:oMathPara xmlns:m="http://schemas.openxmlformats.org/officeDocument/2006/math">
                      <m:oMathParaPr>
                        <m:jc m:val="center"/>
                      </m:oMathParaPr>
                      <m:oMath xmlns:m="http://schemas.openxmlformats.org/officeDocument/2006/math">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oMath>
                    </m:oMathPara>
                  </a14:m>
                  <a:endParaRPr lang="en-US" sz="1400" i="1" dirty="0">
                    <a:solidFill>
                      <a:srgbClr val="261EBB"/>
                    </a:solidFill>
                    <a:latin typeface="Helvetica" pitchFamily="2" charset="0"/>
                  </a:endParaRPr>
                </a:p>
              </p:txBody>
            </p:sp>
          </mc:Choice>
          <mc:Fallback xmlns="">
            <p:sp>
              <p:nvSpPr>
                <p:cNvPr id="28" name="Oval 27">
                  <a:extLst>
                    <a:ext uri="{FF2B5EF4-FFF2-40B4-BE49-F238E27FC236}">
                      <a16:creationId xmlns:a16="http://schemas.microsoft.com/office/drawing/2014/main" id="{99AEA885-37D5-974C-9EB3-1AF29B5B5F1E}"/>
                    </a:ext>
                  </a:extLst>
                </p:cNvPr>
                <p:cNvSpPr>
                  <a:spLocks noRot="1" noChangeAspect="1" noMove="1" noResize="1" noEditPoints="1" noAdjustHandles="1" noChangeArrowheads="1" noChangeShapeType="1" noTextEdit="1"/>
                </p:cNvSpPr>
                <p:nvPr/>
              </p:nvSpPr>
              <p:spPr>
                <a:xfrm>
                  <a:off x="7749166" y="3620606"/>
                  <a:ext cx="457200" cy="457200"/>
                </a:xfrm>
                <a:prstGeom prst="ellipse">
                  <a:avLst/>
                </a:prstGeom>
                <a:blipFill>
                  <a:blip r:embed="rId6"/>
                  <a:stretch>
                    <a:fillRect/>
                  </a:stretch>
                </a:blipFill>
                <a:ln w="19050">
                  <a:solidFill>
                    <a:schemeClr val="accent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1DB7105B-3647-1E49-A200-460AA8B45F92}"/>
                    </a:ext>
                  </a:extLst>
                </p:cNvPr>
                <p:cNvSpPr/>
                <p:nvPr/>
              </p:nvSpPr>
              <p:spPr>
                <a:xfrm>
                  <a:off x="7749165" y="2172024"/>
                  <a:ext cx="457200" cy="457200"/>
                </a:xfrm>
                <a:prstGeom prst="ellipse">
                  <a:avLst/>
                </a:prstGeom>
                <a:noFill/>
                <a:ln w="19050">
                  <a:solidFill>
                    <a:srgbClr val="8E000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14:m>
                    <m:oMathPara xmlns:m="http://schemas.openxmlformats.org/officeDocument/2006/math">
                      <m:oMathParaPr>
                        <m:jc m:val="center"/>
                      </m:oMathParaPr>
                      <m:oMath xmlns:m="http://schemas.openxmlformats.org/officeDocument/2006/math">
                        <m:r>
                          <m:rPr>
                            <m:nor/>
                          </m:rPr>
                          <a:rPr lang="en-US" sz="1400" b="0" i="1" baseline="-25000" smtClean="0">
                            <a:solidFill>
                              <a:schemeClr val="accent1">
                                <a:lumMod val="50000"/>
                              </a:schemeClr>
                            </a:solidFill>
                            <a:latin typeface="Helvetica" pitchFamily="2" charset="0"/>
                          </a:rPr>
                          <m:t> </m:t>
                        </m:r>
                        <m:r>
                          <a:rPr lang="en-US" sz="1400" b="0" i="1" baseline="-25000" smtClean="0">
                            <a:solidFill>
                              <a:schemeClr val="accent1">
                                <a:lumMod val="50000"/>
                              </a:schemeClr>
                            </a:solidFill>
                            <a:latin typeface="Cambria Math" panose="02040503050406030204" pitchFamily="18" charset="0"/>
                          </a:rPr>
                          <m:t> </m:t>
                        </m:r>
                        <m:r>
                          <a:rPr lang="en-US" sz="1400" b="0" i="1" smtClean="0">
                            <a:solidFill>
                              <a:srgbClr val="8E0001"/>
                            </a:solidFill>
                            <a:latin typeface="Cambria Math" panose="02040503050406030204" pitchFamily="18" charset="0"/>
                          </a:rPr>
                          <m:t>𝛽</m:t>
                        </m:r>
                      </m:oMath>
                    </m:oMathPara>
                  </a14:m>
                  <a:endParaRPr lang="en-US" sz="1400" i="1" dirty="0">
                    <a:solidFill>
                      <a:srgbClr val="261EBB"/>
                    </a:solidFill>
                    <a:latin typeface="Helvetica" pitchFamily="2" charset="0"/>
                  </a:endParaRPr>
                </a:p>
              </p:txBody>
            </p:sp>
          </mc:Choice>
          <mc:Fallback xmlns="">
            <p:sp>
              <p:nvSpPr>
                <p:cNvPr id="30" name="Oval 29">
                  <a:extLst>
                    <a:ext uri="{FF2B5EF4-FFF2-40B4-BE49-F238E27FC236}">
                      <a16:creationId xmlns:a16="http://schemas.microsoft.com/office/drawing/2014/main" id="{1DB7105B-3647-1E49-A200-460AA8B45F92}"/>
                    </a:ext>
                  </a:extLst>
                </p:cNvPr>
                <p:cNvSpPr>
                  <a:spLocks noRot="1" noChangeAspect="1" noMove="1" noResize="1" noEditPoints="1" noAdjustHandles="1" noChangeArrowheads="1" noChangeShapeType="1" noTextEdit="1"/>
                </p:cNvSpPr>
                <p:nvPr/>
              </p:nvSpPr>
              <p:spPr>
                <a:xfrm>
                  <a:off x="7749165" y="2172024"/>
                  <a:ext cx="457200" cy="457200"/>
                </a:xfrm>
                <a:prstGeom prst="ellipse">
                  <a:avLst/>
                </a:prstGeom>
                <a:blipFill>
                  <a:blip r:embed="rId7"/>
                  <a:stretch>
                    <a:fillRect b="-3125"/>
                  </a:stretch>
                </a:blipFill>
                <a:ln w="19050">
                  <a:solidFill>
                    <a:srgbClr val="8E000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4586C92F-272F-A24E-8032-68677E6F7108}"/>
                    </a:ext>
                  </a:extLst>
                </p:cNvPr>
                <p:cNvSpPr/>
                <p:nvPr/>
              </p:nvSpPr>
              <p:spPr>
                <a:xfrm>
                  <a:off x="5364040" y="2170882"/>
                  <a:ext cx="457200" cy="45720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14:m>
                    <m:oMathPara xmlns:m="http://schemas.openxmlformats.org/officeDocument/2006/math">
                      <m:oMathParaPr>
                        <m:jc m:val="center"/>
                      </m:oMathParaPr>
                      <m:oMath xmlns:m="http://schemas.openxmlformats.org/officeDocument/2006/math">
                        <m:r>
                          <a:rPr lang="en-US" sz="1400" b="0" i="1" baseline="-25000"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𝛾</m:t>
                        </m:r>
                      </m:oMath>
                    </m:oMathPara>
                  </a14:m>
                  <a:endParaRPr lang="en-US" sz="1400" i="1" dirty="0">
                    <a:solidFill>
                      <a:srgbClr val="261EBB"/>
                    </a:solidFill>
                    <a:latin typeface="Helvetica" pitchFamily="2" charset="0"/>
                  </a:endParaRPr>
                </a:p>
              </p:txBody>
            </p:sp>
          </mc:Choice>
          <mc:Fallback xmlns="">
            <p:sp>
              <p:nvSpPr>
                <p:cNvPr id="32" name="Oval 31">
                  <a:extLst>
                    <a:ext uri="{FF2B5EF4-FFF2-40B4-BE49-F238E27FC236}">
                      <a16:creationId xmlns:a16="http://schemas.microsoft.com/office/drawing/2014/main" id="{4586C92F-272F-A24E-8032-68677E6F7108}"/>
                    </a:ext>
                  </a:extLst>
                </p:cNvPr>
                <p:cNvSpPr>
                  <a:spLocks noRot="1" noChangeAspect="1" noMove="1" noResize="1" noEditPoints="1" noAdjustHandles="1" noChangeArrowheads="1" noChangeShapeType="1" noTextEdit="1"/>
                </p:cNvSpPr>
                <p:nvPr/>
              </p:nvSpPr>
              <p:spPr>
                <a:xfrm>
                  <a:off x="5364040" y="2170882"/>
                  <a:ext cx="457200" cy="457200"/>
                </a:xfrm>
                <a:prstGeom prst="ellipse">
                  <a:avLst/>
                </a:prstGeom>
                <a:blipFill>
                  <a:blip r:embed="rId8"/>
                  <a:stretch>
                    <a:fillRect/>
                  </a:stretch>
                </a:blipFill>
                <a:ln w="19050">
                  <a:solidFill>
                    <a:schemeClr val="accent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CF26270F-A81D-8041-872E-A660B2B11CA5}"/>
                    </a:ext>
                  </a:extLst>
                </p:cNvPr>
                <p:cNvSpPr/>
                <p:nvPr/>
              </p:nvSpPr>
              <p:spPr>
                <a:xfrm>
                  <a:off x="5366816" y="3634412"/>
                  <a:ext cx="457200" cy="45720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nchorCtr="0"/>
                <a:lstStyle/>
                <a:p>
                  <a:pPr algn="ctr"/>
                  <a14:m>
                    <m:oMathPara xmlns:m="http://schemas.openxmlformats.org/officeDocument/2006/math">
                      <m:oMathParaPr>
                        <m:jc m:val="center"/>
                      </m:oMathParaPr>
                      <m:oMath xmlns:m="http://schemas.openxmlformats.org/officeDocument/2006/math">
                        <m:r>
                          <m:rPr>
                            <m:nor/>
                          </m:rPr>
                          <a:rPr lang="en-US" sz="1400" b="0" i="1" baseline="-25000" smtClean="0">
                            <a:solidFill>
                              <a:schemeClr val="accent1">
                                <a:lumMod val="50000"/>
                              </a:schemeClr>
                            </a:solidFill>
                            <a:latin typeface="Helvetica" pitchFamily="2" charset="0"/>
                          </a:rPr>
                          <m:t> </m:t>
                        </m:r>
                        <m:r>
                          <a:rPr lang="en-US" sz="1400" b="0" i="1" baseline="-25000" smtClean="0">
                            <a:solidFill>
                              <a:schemeClr val="accent1">
                                <a:lumMod val="50000"/>
                              </a:schemeClr>
                            </a:solidFill>
                            <a:latin typeface="Cambria Math" panose="02040503050406030204" pitchFamily="18" charset="0"/>
                          </a:rPr>
                          <m:t> </m:t>
                        </m:r>
                        <m:r>
                          <a:rPr lang="en-US" sz="1400" b="0" i="1" smtClean="0">
                            <a:solidFill>
                              <a:schemeClr val="accent1">
                                <a:lumMod val="50000"/>
                              </a:schemeClr>
                            </a:solidFill>
                            <a:latin typeface="Cambria Math" panose="02040503050406030204" pitchFamily="18" charset="0"/>
                          </a:rPr>
                          <m:t>𝜖</m:t>
                        </m:r>
                      </m:oMath>
                    </m:oMathPara>
                  </a14:m>
                  <a:endParaRPr lang="en-US" sz="1400" i="1" dirty="0">
                    <a:solidFill>
                      <a:srgbClr val="261EBB"/>
                    </a:solidFill>
                    <a:latin typeface="Helvetica" pitchFamily="2" charset="0"/>
                  </a:endParaRPr>
                </a:p>
              </p:txBody>
            </p:sp>
          </mc:Choice>
          <mc:Fallback xmlns="">
            <p:sp>
              <p:nvSpPr>
                <p:cNvPr id="34" name="Oval 33">
                  <a:extLst>
                    <a:ext uri="{FF2B5EF4-FFF2-40B4-BE49-F238E27FC236}">
                      <a16:creationId xmlns:a16="http://schemas.microsoft.com/office/drawing/2014/main" id="{CF26270F-A81D-8041-872E-A660B2B11CA5}"/>
                    </a:ext>
                  </a:extLst>
                </p:cNvPr>
                <p:cNvSpPr>
                  <a:spLocks noRot="1" noChangeAspect="1" noMove="1" noResize="1" noEditPoints="1" noAdjustHandles="1" noChangeArrowheads="1" noChangeShapeType="1" noTextEdit="1"/>
                </p:cNvSpPr>
                <p:nvPr/>
              </p:nvSpPr>
              <p:spPr>
                <a:xfrm>
                  <a:off x="5366816" y="3634412"/>
                  <a:ext cx="457200" cy="457200"/>
                </a:xfrm>
                <a:prstGeom prst="ellipse">
                  <a:avLst/>
                </a:prstGeom>
                <a:blipFill>
                  <a:blip r:embed="rId9"/>
                  <a:stretch>
                    <a:fillRect/>
                  </a:stretch>
                </a:blipFill>
                <a:ln w="19050">
                  <a:solidFill>
                    <a:schemeClr val="accent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012EA3C2-3FC2-B944-9F49-B626643C13DD}"/>
                    </a:ext>
                  </a:extLst>
                </p:cNvPr>
                <p:cNvSpPr/>
                <p:nvPr/>
              </p:nvSpPr>
              <p:spPr>
                <a:xfrm>
                  <a:off x="6558386" y="5006460"/>
                  <a:ext cx="457200" cy="457200"/>
                </a:xfrm>
                <a:prstGeom prst="ellipse">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lstStyle/>
                <a:p>
                  <a:pPr algn="ctr"/>
                  <a14:m>
                    <m:oMathPara xmlns:m="http://schemas.openxmlformats.org/officeDocument/2006/math">
                      <m:oMathParaPr>
                        <m:jc m:val="center"/>
                      </m:oMathParaPr>
                      <m:oMath xmlns:m="http://schemas.openxmlformats.org/officeDocument/2006/math">
                        <m:r>
                          <a:rPr lang="en-US" sz="1400" b="0" i="1" baseline="-25000" smtClean="0">
                            <a:solidFill>
                              <a:schemeClr val="accent1">
                                <a:lumMod val="50000"/>
                              </a:schemeClr>
                            </a:solidFill>
                            <a:latin typeface="Cambria Math" panose="02040503050406030204" pitchFamily="18" charset="0"/>
                          </a:rPr>
                          <m:t>  </m:t>
                        </m:r>
                        <m:r>
                          <a:rPr lang="en-US" sz="1400" b="0" i="1" smtClean="0">
                            <a:solidFill>
                              <a:schemeClr val="accent1">
                                <a:lumMod val="50000"/>
                              </a:schemeClr>
                            </a:solidFill>
                            <a:latin typeface="Cambria Math" panose="02040503050406030204" pitchFamily="18" charset="0"/>
                          </a:rPr>
                          <m:t>𝑑</m:t>
                        </m:r>
                      </m:oMath>
                    </m:oMathPara>
                  </a14:m>
                  <a:endParaRPr lang="en-US" sz="1400" i="1" dirty="0">
                    <a:solidFill>
                      <a:srgbClr val="261EBB"/>
                    </a:solidFill>
                    <a:latin typeface="Helvetica" pitchFamily="2" charset="0"/>
                  </a:endParaRPr>
                </a:p>
              </p:txBody>
            </p:sp>
          </mc:Choice>
          <mc:Fallback xmlns="">
            <p:sp>
              <p:nvSpPr>
                <p:cNvPr id="36" name="Oval 35">
                  <a:extLst>
                    <a:ext uri="{FF2B5EF4-FFF2-40B4-BE49-F238E27FC236}">
                      <a16:creationId xmlns:a16="http://schemas.microsoft.com/office/drawing/2014/main" id="{012EA3C2-3FC2-B944-9F49-B626643C13DD}"/>
                    </a:ext>
                  </a:extLst>
                </p:cNvPr>
                <p:cNvSpPr>
                  <a:spLocks noRot="1" noChangeAspect="1" noMove="1" noResize="1" noEditPoints="1" noAdjustHandles="1" noChangeArrowheads="1" noChangeShapeType="1" noTextEdit="1"/>
                </p:cNvSpPr>
                <p:nvPr/>
              </p:nvSpPr>
              <p:spPr>
                <a:xfrm>
                  <a:off x="6558386" y="5006460"/>
                  <a:ext cx="457200" cy="457200"/>
                </a:xfrm>
                <a:prstGeom prst="ellipse">
                  <a:avLst/>
                </a:prstGeom>
                <a:blipFill>
                  <a:blip r:embed="rId10"/>
                  <a:stretch>
                    <a:fillRect b="-6250"/>
                  </a:stretch>
                </a:blipFill>
                <a:ln w="19050">
                  <a:solidFill>
                    <a:schemeClr val="accent1">
                      <a:lumMod val="50000"/>
                    </a:schemeClr>
                  </a:solid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E61269AE-0F89-4849-B3BE-9978CBCA373B}"/>
                </a:ext>
              </a:extLst>
            </p:cNvPr>
            <p:cNvCxnSpPr>
              <a:cxnSpLocks/>
              <a:stCxn id="32" idx="4"/>
              <a:endCxn id="34" idx="0"/>
            </p:cNvCxnSpPr>
            <p:nvPr/>
          </p:nvCxnSpPr>
          <p:spPr>
            <a:xfrm>
              <a:off x="5592640" y="2628082"/>
              <a:ext cx="2776" cy="100633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8D7D6DF-963F-5C4E-B505-B7912F49082A}"/>
                    </a:ext>
                  </a:extLst>
                </p:cNvPr>
                <p:cNvSpPr txBox="1"/>
                <p:nvPr/>
              </p:nvSpPr>
              <p:spPr>
                <a:xfrm>
                  <a:off x="4852341" y="2944501"/>
                  <a:ext cx="1370331" cy="354855"/>
                </a:xfrm>
                <a:prstGeom prst="rect">
                  <a:avLst/>
                </a:prstGeom>
                <a:solidFill>
                  <a:schemeClr val="bg1"/>
                </a:solidFill>
                <a:ln w="19050">
                  <a:solidFill>
                    <a:schemeClr val="accent1">
                      <a:lumMod val="50000"/>
                    </a:schemeClr>
                  </a:solidFill>
                </a:ln>
              </p:spPr>
              <p:txBody>
                <a:bodyPr wrap="none" rtlCol="0">
                  <a:spAutoFit/>
                </a:bodyPr>
                <a:lstStyle/>
                <a:p>
                  <a:pPr/>
                  <a14:m>
                    <m:oMathPara xmlns:m="http://schemas.openxmlformats.org/officeDocument/2006/math">
                      <m:oMathParaPr>
                        <m:jc m:val="center"/>
                      </m:oMathParaPr>
                      <m:oMath xmlns:m="http://schemas.openxmlformats.org/officeDocument/2006/math">
                        <m:r>
                          <a:rPr lang="en-US" sz="14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𝜖</m:t>
                        </m:r>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m:rPr>
                            <m:nor/>
                          </m:rPr>
                          <a:rPr lang="en-US" sz="1400" b="0" i="0" smtClean="0">
                            <a:solidFill>
                              <a:schemeClr val="accent1">
                                <a:lumMod val="50000"/>
                              </a:schemeClr>
                            </a:solidFill>
                            <a:latin typeface="Lucida Calligraphy" panose="03010101010101010101" pitchFamily="66" charset="77"/>
                            <a:ea typeface="Cambria Math" panose="02040503050406030204" pitchFamily="18" charset="0"/>
                            <a:cs typeface="Times New Roman" panose="02020603050405020304" pitchFamily="18" charset="0"/>
                          </a:rPr>
                          <m:t>N</m:t>
                        </m:r>
                        <m:r>
                          <m:rPr>
                            <m:nor/>
                          </m:rPr>
                          <a:rPr lang="en-US" sz="1400" b="0" i="0" smtClean="0">
                            <a:solidFill>
                              <a:schemeClr val="accent1">
                                <a:lumMod val="50000"/>
                              </a:schemeClr>
                            </a:solidFill>
                            <a:latin typeface="Lucida Calligraphy" panose="03010101010101010101" pitchFamily="66" charset="77"/>
                            <a:ea typeface="Cambria Math" panose="02040503050406030204" pitchFamily="18" charset="0"/>
                            <a:cs typeface="Times New Roman" panose="02020603050405020304" pitchFamily="18" charset="0"/>
                          </a:rPr>
                          <m:t> </m:t>
                        </m:r>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(0,</m:t>
                        </m:r>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𝛾</m:t>
                        </m:r>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sz="1400" dirty="0">
                    <a:latin typeface="Helvetica" pitchFamily="2" charset="0"/>
                  </a:endParaRPr>
                </a:p>
              </p:txBody>
            </p:sp>
          </mc:Choice>
          <mc:Fallback xmlns="">
            <p:sp>
              <p:nvSpPr>
                <p:cNvPr id="38" name="TextBox 37">
                  <a:extLst>
                    <a:ext uri="{FF2B5EF4-FFF2-40B4-BE49-F238E27FC236}">
                      <a16:creationId xmlns:a16="http://schemas.microsoft.com/office/drawing/2014/main" id="{78D7D6DF-963F-5C4E-B505-B7912F49082A}"/>
                    </a:ext>
                  </a:extLst>
                </p:cNvPr>
                <p:cNvSpPr txBox="1">
                  <a:spLocks noRot="1" noChangeAspect="1" noMove="1" noResize="1" noEditPoints="1" noAdjustHandles="1" noChangeArrowheads="1" noChangeShapeType="1" noTextEdit="1"/>
                </p:cNvSpPr>
                <p:nvPr/>
              </p:nvSpPr>
              <p:spPr>
                <a:xfrm>
                  <a:off x="4852341" y="2944501"/>
                  <a:ext cx="1370331" cy="354855"/>
                </a:xfrm>
                <a:prstGeom prst="rect">
                  <a:avLst/>
                </a:prstGeom>
                <a:blipFill>
                  <a:blip r:embed="rId11"/>
                  <a:stretch>
                    <a:fillRect b="-20000"/>
                  </a:stretch>
                </a:blipFill>
                <a:ln w="19050">
                  <a:solidFill>
                    <a:schemeClr val="accent1">
                      <a:lumMod val="50000"/>
                    </a:schemeClr>
                  </a:solidFill>
                </a:ln>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237473BC-2E67-7D40-B590-7BFCF6C7392A}"/>
                </a:ext>
              </a:extLst>
            </p:cNvPr>
            <p:cNvCxnSpPr>
              <a:cxnSpLocks/>
              <a:stCxn id="34" idx="5"/>
              <a:endCxn id="36" idx="1"/>
            </p:cNvCxnSpPr>
            <p:nvPr/>
          </p:nvCxnSpPr>
          <p:spPr>
            <a:xfrm>
              <a:off x="5757061" y="4024657"/>
              <a:ext cx="868280" cy="1048758"/>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9365916-662B-B048-A462-BC06CC1395A5}"/>
                </a:ext>
              </a:extLst>
            </p:cNvPr>
            <p:cNvCxnSpPr>
              <a:cxnSpLocks/>
              <a:stCxn id="28" idx="3"/>
              <a:endCxn id="36" idx="7"/>
            </p:cNvCxnSpPr>
            <p:nvPr/>
          </p:nvCxnSpPr>
          <p:spPr>
            <a:xfrm flipH="1">
              <a:off x="6948631" y="4010851"/>
              <a:ext cx="867490" cy="1062564"/>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B383EC1-D2F7-FF49-88B6-7ACFB97FE996}"/>
                </a:ext>
              </a:extLst>
            </p:cNvPr>
            <p:cNvCxnSpPr>
              <a:cxnSpLocks/>
            </p:cNvCxnSpPr>
            <p:nvPr/>
          </p:nvCxnSpPr>
          <p:spPr>
            <a:xfrm>
              <a:off x="7972213" y="2628082"/>
              <a:ext cx="2776" cy="1006330"/>
            </a:xfrm>
            <a:prstGeom prst="straightConnector1">
              <a:avLst/>
            </a:prstGeom>
            <a:ln w="190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AD6F80E-5FF9-444B-8749-4B957770DF68}"/>
                    </a:ext>
                  </a:extLst>
                </p:cNvPr>
                <p:cNvSpPr txBox="1"/>
                <p:nvPr/>
              </p:nvSpPr>
              <p:spPr>
                <a:xfrm>
                  <a:off x="7237467" y="2944501"/>
                  <a:ext cx="1417572" cy="354855"/>
                </a:xfrm>
                <a:prstGeom prst="rect">
                  <a:avLst/>
                </a:prstGeom>
                <a:solidFill>
                  <a:schemeClr val="bg1"/>
                </a:solidFill>
                <a:ln w="19050">
                  <a:solidFill>
                    <a:schemeClr val="accent1">
                      <a:lumMod val="50000"/>
                    </a:schemeClr>
                  </a:solidFill>
                </a:ln>
              </p:spPr>
              <p:txBody>
                <a:bodyPr wrap="none" rtlCol="0">
                  <a:spAutoFit/>
                </a:bodyPr>
                <a:lstStyle/>
                <a:p>
                  <a:pPr/>
                  <a14:m>
                    <m:oMathPara xmlns:m="http://schemas.openxmlformats.org/officeDocument/2006/math">
                      <m:oMathParaPr>
                        <m:jc m:val="center"/>
                      </m:oMathParaPr>
                      <m:oMath xmlns:m="http://schemas.openxmlformats.org/officeDocument/2006/math">
                        <m:r>
                          <a:rPr lang="en-US" sz="14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r>
                          <a:rPr lang="en-US" sz="14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sSub>
                          <m:sSubPr>
                            <m:ctrlPr>
                              <a:rPr lang="en-US" sz="1400" i="1">
                                <a:solidFill>
                                  <a:schemeClr val="accent1">
                                    <a:lumMod val="50000"/>
                                  </a:schemeClr>
                                </a:solidFill>
                                <a:latin typeface="Cambria Math" panose="02040503050406030204" pitchFamily="18" charset="0"/>
                              </a:rPr>
                            </m:ctrlPr>
                          </m:sSubPr>
                          <m:e>
                            <m:r>
                              <a:rPr lang="en-US" sz="1400" i="1">
                                <a:solidFill>
                                  <a:schemeClr val="accent1">
                                    <a:lumMod val="50000"/>
                                  </a:schemeClr>
                                </a:solidFill>
                                <a:latin typeface="Cambria Math" panose="02040503050406030204" pitchFamily="18" charset="0"/>
                              </a:rPr>
                              <m:t>𝑝</m:t>
                            </m:r>
                          </m:e>
                          <m:sub>
                            <m:r>
                              <a:rPr lang="en-US" sz="1400" i="1">
                                <a:solidFill>
                                  <a:schemeClr val="accent1">
                                    <a:lumMod val="50000"/>
                                  </a:schemeClr>
                                </a:solidFill>
                                <a:latin typeface="Cambria Math" panose="02040503050406030204" pitchFamily="18" charset="0"/>
                              </a:rPr>
                              <m:t>𝑆</m:t>
                            </m:r>
                          </m:sub>
                        </m:sSub>
                        <m:d>
                          <m:dPr>
                            <m:ctrlPr>
                              <a:rPr lang="en-US" sz="1400" i="1">
                                <a:solidFill>
                                  <a:schemeClr val="accent1">
                                    <a:lumMod val="50000"/>
                                  </a:schemeClr>
                                </a:solidFill>
                                <a:latin typeface="Cambria Math" panose="02040503050406030204" pitchFamily="18" charset="0"/>
                              </a:rPr>
                            </m:ctrlPr>
                          </m:dPr>
                          <m:e>
                            <m:r>
                              <a:rPr lang="en-US" sz="1400" i="1">
                                <a:solidFill>
                                  <a:schemeClr val="accent1">
                                    <a:lumMod val="50000"/>
                                  </a:schemeClr>
                                </a:solidFill>
                                <a:latin typeface="Cambria Math" panose="02040503050406030204" pitchFamily="18" charset="0"/>
                              </a:rPr>
                              <m:t>𝜃</m:t>
                            </m:r>
                            <m:r>
                              <a:rPr lang="en-US" sz="1400" i="1">
                                <a:solidFill>
                                  <a:schemeClr val="accent1">
                                    <a:lumMod val="50000"/>
                                  </a:schemeClr>
                                </a:solidFill>
                                <a:latin typeface="Cambria Math" panose="02040503050406030204" pitchFamily="18" charset="0"/>
                              </a:rPr>
                              <m:t> | </m:t>
                            </m:r>
                            <m:r>
                              <a:rPr lang="en-US" sz="1400" i="1">
                                <a:solidFill>
                                  <a:schemeClr val="accent1">
                                    <a:lumMod val="50000"/>
                                  </a:schemeClr>
                                </a:solidFill>
                                <a:latin typeface="Cambria Math" panose="02040503050406030204" pitchFamily="18" charset="0"/>
                              </a:rPr>
                              <m:t>𝛽</m:t>
                            </m:r>
                          </m:e>
                        </m:d>
                      </m:oMath>
                    </m:oMathPara>
                  </a14:m>
                  <a:endParaRPr lang="en-US" sz="1400" dirty="0">
                    <a:latin typeface="Helvetica" pitchFamily="2" charset="0"/>
                  </a:endParaRPr>
                </a:p>
              </p:txBody>
            </p:sp>
          </mc:Choice>
          <mc:Fallback xmlns="">
            <p:sp>
              <p:nvSpPr>
                <p:cNvPr id="41" name="TextBox 40">
                  <a:extLst>
                    <a:ext uri="{FF2B5EF4-FFF2-40B4-BE49-F238E27FC236}">
                      <a16:creationId xmlns:a16="http://schemas.microsoft.com/office/drawing/2014/main" id="{7AD6F80E-5FF9-444B-8749-4B957770DF68}"/>
                    </a:ext>
                  </a:extLst>
                </p:cNvPr>
                <p:cNvSpPr txBox="1">
                  <a:spLocks noRot="1" noChangeAspect="1" noMove="1" noResize="1" noEditPoints="1" noAdjustHandles="1" noChangeArrowheads="1" noChangeShapeType="1" noTextEdit="1"/>
                </p:cNvSpPr>
                <p:nvPr/>
              </p:nvSpPr>
              <p:spPr>
                <a:xfrm>
                  <a:off x="7237467" y="2944501"/>
                  <a:ext cx="1417572" cy="354855"/>
                </a:xfrm>
                <a:prstGeom prst="rect">
                  <a:avLst/>
                </a:prstGeom>
                <a:blipFill>
                  <a:blip r:embed="rId12"/>
                  <a:stretch>
                    <a:fillRect b="-12000"/>
                  </a:stretch>
                </a:blipFill>
                <a:ln w="19050">
                  <a:solidFill>
                    <a:schemeClr val="accent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E715E68-7782-634F-AE22-A1330D42A4DC}"/>
                    </a:ext>
                  </a:extLst>
                </p:cNvPr>
                <p:cNvSpPr txBox="1"/>
                <p:nvPr/>
              </p:nvSpPr>
              <p:spPr>
                <a:xfrm>
                  <a:off x="5821240" y="4349633"/>
                  <a:ext cx="1941924" cy="374859"/>
                </a:xfrm>
                <a:prstGeom prst="rect">
                  <a:avLst/>
                </a:prstGeom>
                <a:solidFill>
                  <a:schemeClr val="bg1"/>
                </a:solidFill>
                <a:ln w="19050">
                  <a:solidFill>
                    <a:schemeClr val="accent1">
                      <a:lumMod val="50000"/>
                    </a:schemeClr>
                  </a:solidFill>
                </a:ln>
              </p:spPr>
              <p:txBody>
                <a:bodyPr wrap="none" rtlCol="0">
                  <a:spAutoFit/>
                </a:bodyPr>
                <a:lstStyle/>
                <a:p>
                  <a:pPr/>
                  <a14:m>
                    <m:oMathPara xmlns:m="http://schemas.openxmlformats.org/officeDocument/2006/math">
                      <m:oMathParaPr>
                        <m:jc m:val="center"/>
                      </m:oMathParaPr>
                      <m:oMath xmlns:m="http://schemas.openxmlformats.org/officeDocument/2006/math">
                        <m:r>
                          <m:rPr>
                            <m:nor/>
                          </m:rPr>
                          <a:rPr lang="en-US" sz="1400" i="0">
                            <a:solidFill>
                              <a:schemeClr val="accent1">
                                <a:lumMod val="50000"/>
                              </a:schemeClr>
                            </a:solidFill>
                            <a:latin typeface="Lucida Calligraphy" panose="03010101010101010101" pitchFamily="66" charset="77"/>
                          </a:rPr>
                          <m:t>M</m:t>
                        </m:r>
                        <m:d>
                          <m:dPr>
                            <m:ctrlPr>
                              <a:rPr lang="en-US" sz="1400" i="1">
                                <a:solidFill>
                                  <a:schemeClr val="accent1">
                                    <a:lumMod val="50000"/>
                                  </a:schemeClr>
                                </a:solidFill>
                                <a:latin typeface="Cambria Math" panose="02040503050406030204" pitchFamily="18" charset="0"/>
                              </a:rPr>
                            </m:ctrlPr>
                          </m:dPr>
                          <m:e>
                            <m:r>
                              <a:rPr lang="en-US" sz="1400" i="1">
                                <a:solidFill>
                                  <a:schemeClr val="accent1">
                                    <a:lumMod val="50000"/>
                                  </a:schemeClr>
                                </a:solidFill>
                                <a:latin typeface="Cambria Math" panose="02040503050406030204" pitchFamily="18" charset="0"/>
                                <a:cs typeface="Times New Roman" panose="02020603050405020304" pitchFamily="18" charset="0"/>
                              </a:rPr>
                              <m:t>𝑥</m:t>
                            </m:r>
                            <m:r>
                              <a:rPr lang="en-US" sz="1400" i="1">
                                <a:solidFill>
                                  <a:schemeClr val="accent1">
                                    <a:lumMod val="50000"/>
                                  </a:schemeClr>
                                </a:solidFill>
                                <a:latin typeface="Cambria Math" panose="02040503050406030204" pitchFamily="18" charset="0"/>
                                <a:cs typeface="Times New Roman" panose="02020603050405020304" pitchFamily="18" charset="0"/>
                              </a:rPr>
                              <m:t>, </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d>
                        <m:r>
                          <a:rPr lang="en-US" sz="1400" i="1">
                            <a:solidFill>
                              <a:schemeClr val="accent1">
                                <a:lumMod val="50000"/>
                              </a:schemeClr>
                            </a:solidFill>
                            <a:latin typeface="Cambria Math" panose="02040503050406030204" pitchFamily="18" charset="0"/>
                            <a:ea typeface="Cambria Math" panose="02040503050406030204" pitchFamily="18" charset="0"/>
                          </a:rPr>
                          <m:t> </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𝑑</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4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𝜖</m:t>
                        </m:r>
                      </m:oMath>
                    </m:oMathPara>
                  </a14:m>
                  <a:endParaRPr lang="en-US" sz="1400" dirty="0">
                    <a:latin typeface="Helvetica" pitchFamily="2" charset="0"/>
                  </a:endParaRPr>
                </a:p>
              </p:txBody>
            </p:sp>
          </mc:Choice>
          <mc:Fallback xmlns="">
            <p:sp>
              <p:nvSpPr>
                <p:cNvPr id="9" name="TextBox 8">
                  <a:extLst>
                    <a:ext uri="{FF2B5EF4-FFF2-40B4-BE49-F238E27FC236}">
                      <a16:creationId xmlns:a16="http://schemas.microsoft.com/office/drawing/2014/main" id="{CE715E68-7782-634F-AE22-A1330D42A4DC}"/>
                    </a:ext>
                  </a:extLst>
                </p:cNvPr>
                <p:cNvSpPr txBox="1">
                  <a:spLocks noRot="1" noChangeAspect="1" noMove="1" noResize="1" noEditPoints="1" noAdjustHandles="1" noChangeArrowheads="1" noChangeShapeType="1" noTextEdit="1"/>
                </p:cNvSpPr>
                <p:nvPr/>
              </p:nvSpPr>
              <p:spPr>
                <a:xfrm>
                  <a:off x="5821240" y="4349633"/>
                  <a:ext cx="1941924" cy="374859"/>
                </a:xfrm>
                <a:prstGeom prst="rect">
                  <a:avLst/>
                </a:prstGeom>
                <a:blipFill>
                  <a:blip r:embed="rId13"/>
                  <a:stretch>
                    <a:fillRect b="-7692"/>
                  </a:stretch>
                </a:blipFill>
                <a:ln w="19050">
                  <a:solidFill>
                    <a:schemeClr val="accent1">
                      <a:lumMod val="50000"/>
                    </a:schemeClr>
                  </a:solidFill>
                </a:ln>
              </p:spPr>
              <p:txBody>
                <a:bodyPr/>
                <a:lstStyle/>
                <a:p>
                  <a:r>
                    <a:rPr lang="en-US">
                      <a:noFill/>
                    </a:rPr>
                    <a:t> </a:t>
                  </a:r>
                </a:p>
              </p:txBody>
            </p:sp>
          </mc:Fallback>
        </mc:AlternateContent>
      </p:grpSp>
      <p:pic>
        <p:nvPicPr>
          <p:cNvPr id="10" name="Audio 9">
            <a:hlinkClick r:id="" action="ppaction://media"/>
            <a:extLst>
              <a:ext uri="{FF2B5EF4-FFF2-40B4-BE49-F238E27FC236}">
                <a16:creationId xmlns:a16="http://schemas.microsoft.com/office/drawing/2014/main" id="{7EF658E0-4967-9726-5BDB-73436E1C93A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3598916"/>
      </p:ext>
    </p:extLst>
  </p:cSld>
  <p:clrMapOvr>
    <a:masterClrMapping/>
  </p:clrMapOvr>
  <mc:AlternateContent xmlns:mc="http://schemas.openxmlformats.org/markup-compatibility/2006" xmlns:p14="http://schemas.microsoft.com/office/powerpoint/2010/main">
    <mc:Choice Requires="p14">
      <p:transition spd="med" p14:dur="700" advTm="37920">
        <p:fade/>
      </p:transition>
    </mc:Choice>
    <mc:Fallback xmlns="">
      <p:transition spd="med" advTm="379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1800" dirty="0">
                    <a:solidFill>
                      <a:schemeClr val="accent1">
                        <a:lumMod val="50000"/>
                      </a:schemeClr>
                    </a:solidFill>
                    <a:latin typeface="Helvetica" pitchFamily="2" charset="0"/>
                  </a:rPr>
                  <a:t>There are two approaches within a Bayesian context to determining </a:t>
                </a:r>
                <a14:m>
                  <m:oMath xmlns:m="http://schemas.openxmlformats.org/officeDocument/2006/math">
                    <m:r>
                      <a:rPr lang="en-US" sz="1800" i="1">
                        <a:solidFill>
                          <a:schemeClr val="accent1">
                            <a:lumMod val="50000"/>
                          </a:schemeClr>
                        </a:solidFill>
                        <a:latin typeface="Cambria Math" panose="02040503050406030204" pitchFamily="18" charset="0"/>
                      </a:rPr>
                      <m:t>𝛽</m:t>
                    </m:r>
                  </m:oMath>
                </a14:m>
                <a:r>
                  <a:rPr lang="en-US" sz="1800" dirty="0">
                    <a:solidFill>
                      <a:schemeClr val="accent1">
                        <a:lumMod val="50000"/>
                      </a:schemeClr>
                    </a:solidFill>
                    <a:latin typeface="Helvetica" pitchFamily="2" charset="0"/>
                  </a:rPr>
                  <a:t>:</a:t>
                </a:r>
              </a:p>
              <a:p>
                <a:pPr marL="809625" lvl="1" indent="-342900">
                  <a:spcBef>
                    <a:spcPts val="0"/>
                  </a:spcBef>
                  <a:spcAft>
                    <a:spcPts val="300"/>
                  </a:spcAft>
                  <a:buFont typeface="+mj-lt"/>
                  <a:buAutoNum type="arabicPeriod" startAt="2"/>
                </a:pPr>
                <a:r>
                  <a:rPr lang="en-US" sz="1800" dirty="0">
                    <a:solidFill>
                      <a:schemeClr val="accent1">
                        <a:lumMod val="50000"/>
                      </a:schemeClr>
                    </a:solidFill>
                    <a:latin typeface="Helvetica" pitchFamily="2" charset="0"/>
                  </a:rPr>
                  <a:t>Empirical Bayes</a:t>
                </a:r>
              </a:p>
              <a:p>
                <a:pPr marL="1260475" lvl="2" indent="-336550">
                  <a:spcBef>
                    <a:spcPts val="0"/>
                  </a:spcBef>
                  <a:spcAft>
                    <a:spcPts val="300"/>
                  </a:spcAft>
                </a:pPr>
                <a:r>
                  <a:rPr lang="en-US" sz="1800" dirty="0">
                    <a:solidFill>
                      <a:schemeClr val="accent1">
                        <a:lumMod val="50000"/>
                      </a:schemeClr>
                    </a:solidFill>
                    <a:latin typeface="Helvetica" pitchFamily="2" charset="0"/>
                  </a:rPr>
                  <a:t>A pseudo-Bayesian treatment of prior hyper-parameter(s), </a:t>
                </a:r>
                <a14:m>
                  <m:oMath xmlns:m="http://schemas.openxmlformats.org/officeDocument/2006/math">
                    <m:r>
                      <a:rPr lang="en-US" sz="1800" b="0" i="1" smtClean="0">
                        <a:solidFill>
                          <a:schemeClr val="accent1">
                            <a:lumMod val="50000"/>
                          </a:schemeClr>
                        </a:solidFill>
                        <a:latin typeface="Cambria Math" panose="02040503050406030204" pitchFamily="18" charset="0"/>
                      </a:rPr>
                      <m:t>𝛽</m:t>
                    </m:r>
                  </m:oMath>
                </a14:m>
                <a:endParaRPr lang="en-US" sz="1800" dirty="0">
                  <a:solidFill>
                    <a:schemeClr val="accent1">
                      <a:lumMod val="50000"/>
                    </a:schemeClr>
                  </a:solidFill>
                  <a:latin typeface="Helvetica" pitchFamily="2" charset="0"/>
                </a:endParaRPr>
              </a:p>
              <a:p>
                <a:pPr marL="1260475" lvl="2" indent="-346075">
                  <a:spcBef>
                    <a:spcPts val="0"/>
                  </a:spcBef>
                  <a:spcAft>
                    <a:spcPts val="300"/>
                  </a:spcAft>
                  <a:buClr>
                    <a:srgbClr val="00B050"/>
                  </a:buClr>
                  <a:buFont typeface="Arial Unicode MS" panose="020B0604020202020204" pitchFamily="34" charset="-128"/>
                  <a:buChar char="✓"/>
                </a:pPr>
                <a:r>
                  <a:rPr lang="en-US" sz="1800" dirty="0">
                    <a:solidFill>
                      <a:schemeClr val="accent1">
                        <a:lumMod val="50000"/>
                      </a:schemeClr>
                    </a:solidFill>
                    <a:latin typeface="Helvetica" pitchFamily="2" charset="0"/>
                  </a:rPr>
                  <a:t>Instead of inferring and subsequentially propagating uncertainties in the hyper-parameters, point estimates are obtained by maximizing </a:t>
                </a:r>
                <a:r>
                  <a:rPr lang="en-US" sz="1800" i="1" dirty="0">
                    <a:solidFill>
                      <a:schemeClr val="accent1">
                        <a:lumMod val="50000"/>
                      </a:schemeClr>
                    </a:solidFill>
                    <a:latin typeface="Helvetica" pitchFamily="2" charset="0"/>
                  </a:rPr>
                  <a:t>some</a:t>
                </a:r>
                <a:r>
                  <a:rPr lang="en-US" sz="1800" dirty="0">
                    <a:solidFill>
                      <a:schemeClr val="accent1">
                        <a:lumMod val="50000"/>
                      </a:schemeClr>
                    </a:solidFill>
                    <a:latin typeface="Helvetica" pitchFamily="2" charset="0"/>
                  </a:rPr>
                  <a:t> objective function</a:t>
                </a:r>
              </a:p>
              <a:p>
                <a:pPr marL="1260475" lvl="2" indent="-346075">
                  <a:spcBef>
                    <a:spcPts val="0"/>
                  </a:spcBef>
                  <a:spcAft>
                    <a:spcPts val="300"/>
                  </a:spcAft>
                  <a:buClr>
                    <a:srgbClr val="C00000"/>
                  </a:buClr>
                  <a:buFont typeface="Zapf Dingbats"/>
                  <a:buChar char="✘"/>
                </a:pPr>
                <a:r>
                  <a:rPr lang="en-US" sz="1800" dirty="0">
                    <a:solidFill>
                      <a:schemeClr val="accent1">
                        <a:lumMod val="50000"/>
                      </a:schemeClr>
                    </a:solidFill>
                    <a:latin typeface="Helvetica" pitchFamily="2" charset="0"/>
                  </a:rPr>
                  <a:t>Although empirical Bayes has been applied in numerous contexts for various purposes, there is not precedent for its use in transfer learning in determining such hyper-parameters</a:t>
                </a:r>
              </a:p>
              <a:p>
                <a:pPr marL="1260475" lvl="2" indent="-346075">
                  <a:spcBef>
                    <a:spcPts val="0"/>
                  </a:spcBef>
                  <a:spcAft>
                    <a:spcPts val="300"/>
                  </a:spcAft>
                  <a:buClr>
                    <a:srgbClr val="00B050"/>
                  </a:buClr>
                  <a:buFont typeface="Arial Unicode MS" panose="020B0604020202020204" pitchFamily="34" charset="-128"/>
                  <a:buChar char="✓"/>
                </a:pPr>
                <a:r>
                  <a:rPr lang="en-US" sz="1800" dirty="0">
                    <a:solidFill>
                      <a:srgbClr val="3AAB00"/>
                    </a:solidFill>
                    <a:latin typeface="Helvetica" pitchFamily="2" charset="0"/>
                  </a:rPr>
                  <a:t>Idea: </a:t>
                </a:r>
                <a:r>
                  <a:rPr lang="en-US" sz="1800" dirty="0">
                    <a:solidFill>
                      <a:schemeClr val="accent1">
                        <a:lumMod val="50000"/>
                      </a:schemeClr>
                    </a:solidFill>
                    <a:latin typeface="Helvetica" pitchFamily="2" charset="0"/>
                  </a:rPr>
                  <a:t>for the objective function, we will follow an </a:t>
                </a:r>
                <a:r>
                  <a:rPr lang="en-US" sz="1800" i="1" dirty="0">
                    <a:solidFill>
                      <a:schemeClr val="accent1">
                        <a:lumMod val="50000"/>
                      </a:schemeClr>
                    </a:solidFill>
                    <a:latin typeface="Helvetica" pitchFamily="2" charset="0"/>
                  </a:rPr>
                  <a:t>information-theoretic</a:t>
                </a:r>
                <a:r>
                  <a:rPr lang="en-US" sz="1800" dirty="0">
                    <a:solidFill>
                      <a:schemeClr val="accent1">
                        <a:lumMod val="50000"/>
                      </a:schemeClr>
                    </a:solidFill>
                    <a:latin typeface="Helvetica" pitchFamily="2" charset="0"/>
                  </a:rPr>
                  <a:t> approach that relates to the Bayesian model evidence, oftentimes used in data-informed model selection:</a:t>
                </a:r>
              </a:p>
              <a:p>
                <a:pPr marL="1260475" lvl="2" indent="-346075">
                  <a:spcBef>
                    <a:spcPts val="0"/>
                  </a:spcBef>
                  <a:spcAft>
                    <a:spcPts val="300"/>
                  </a:spcAft>
                  <a:buClr>
                    <a:srgbClr val="00B050"/>
                  </a:buClr>
                  <a:buFont typeface="Arial Unicode MS" panose="020B0604020202020204" pitchFamily="34" charset="-128"/>
                  <a:buChar char="✓"/>
                </a:pPr>
                <a:endParaRPr lang="en-US" sz="1800" dirty="0">
                  <a:solidFill>
                    <a:schemeClr val="accent1">
                      <a:lumMod val="50000"/>
                    </a:schemeClr>
                  </a:solidFill>
                  <a:latin typeface="Helvetica" pitchFamily="2" charset="0"/>
                </a:endParaRPr>
              </a:p>
              <a:p>
                <a:pPr marL="923925" lvl="2" indent="0">
                  <a:spcBef>
                    <a:spcPts val="0"/>
                  </a:spcBef>
                  <a:spcAft>
                    <a:spcPts val="300"/>
                  </a:spcAft>
                  <a:buNone/>
                </a:pPr>
                <a14:m>
                  <m:oMathPara xmlns:m="http://schemas.openxmlformats.org/officeDocument/2006/math">
                    <m:oMathParaPr>
                      <m:jc m:val="center"/>
                    </m:oMathParaPr>
                    <m:oMath xmlns:m="http://schemas.openxmlformats.org/officeDocument/2006/math">
                      <m:func>
                        <m:funcPr>
                          <m:ctrlPr>
                            <a:rPr lang="en-US" sz="1800" b="0" i="1" smtClean="0">
                              <a:solidFill>
                                <a:schemeClr val="accent1">
                                  <a:lumMod val="50000"/>
                                </a:schemeClr>
                              </a:solidFill>
                              <a:latin typeface="Cambria Math" panose="02040503050406030204" pitchFamily="18" charset="0"/>
                            </a:rPr>
                          </m:ctrlPr>
                        </m:funcPr>
                        <m:fName>
                          <m:r>
                            <m:rPr>
                              <m:sty m:val="p"/>
                            </m:rPr>
                            <a:rPr lang="en-US" sz="1800" b="0" i="0" smtClean="0">
                              <a:solidFill>
                                <a:schemeClr val="accent1">
                                  <a:lumMod val="50000"/>
                                </a:schemeClr>
                              </a:solidFill>
                              <a:latin typeface="Cambria Math" panose="02040503050406030204" pitchFamily="18" charset="0"/>
                            </a:rPr>
                            <m:t>log</m:t>
                          </m:r>
                        </m:fName>
                        <m:e>
                          <m:r>
                            <a:rPr lang="en-US" sz="1800" i="1">
                              <a:solidFill>
                                <a:schemeClr val="accent1">
                                  <a:lumMod val="50000"/>
                                </a:schemeClr>
                              </a:solidFill>
                              <a:latin typeface="Cambria Math" panose="02040503050406030204" pitchFamily="18" charset="0"/>
                            </a:rPr>
                            <m:t>𝑝</m:t>
                          </m:r>
                          <m:d>
                            <m:dPr>
                              <m:ctrlPr>
                                <a:rPr lang="en-US" sz="1800" i="1">
                                  <a:solidFill>
                                    <a:schemeClr val="accent1">
                                      <a:lumMod val="50000"/>
                                    </a:schemeClr>
                                  </a:solidFill>
                                  <a:latin typeface="Cambria Math" panose="020405030504060302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e>
                          </m:d>
                        </m:e>
                      </m:func>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𝐸</m:t>
                      </m:r>
                      <m:d>
                        <m:dPr>
                          <m:begChr m:val="["/>
                          <m:endChr m:val="]"/>
                          <m:ctrlP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unc>
                            <m:funcPr>
                              <m:ctrlP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1800" b="0" i="0"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log</m:t>
                              </m:r>
                            </m:fName>
                            <m:e>
                              <m:r>
                                <a:rPr lang="en-US" sz="1800" i="1">
                                  <a:solidFill>
                                    <a:schemeClr val="accent1">
                                      <a:lumMod val="50000"/>
                                    </a:schemeClr>
                                  </a:solidFill>
                                  <a:latin typeface="Cambria Math" panose="02040503050406030204" pitchFamily="18" charset="0"/>
                                </a:rPr>
                                <m:t>𝑝</m:t>
                              </m:r>
                              <m:d>
                                <m:dPr>
                                  <m:ctrlPr>
                                    <a:rPr lang="en-US" sz="1800" i="1">
                                      <a:solidFill>
                                        <a:schemeClr val="accent1">
                                          <a:lumMod val="50000"/>
                                        </a:schemeClr>
                                      </a:solidFill>
                                      <a:latin typeface="Cambria Math" panose="02040503050406030204" pitchFamily="18" charset="0"/>
                                    </a:rPr>
                                  </m:ctrlPr>
                                </m:dPr>
                                <m:e>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d>
                            </m:e>
                          </m:func>
                        </m:e>
                      </m:d>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𝐸</m:t>
                      </m:r>
                      <m:d>
                        <m:dPr>
                          <m:begChr m:val="["/>
                          <m:endChr m:val="]"/>
                          <m:ctrlP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unc>
                            <m:funcPr>
                              <m:ctrlP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1800" b="0" i="0"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log</m:t>
                              </m:r>
                            </m:fName>
                            <m:e>
                              <m:f>
                                <m:fPr>
                                  <m:ctrlP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a:solidFill>
                                        <a:schemeClr val="accent1">
                                          <a:lumMod val="50000"/>
                                        </a:schemeClr>
                                      </a:solidFill>
                                      <a:latin typeface="Cambria Math" panose="02040503050406030204" pitchFamily="18" charset="0"/>
                                    </a:rPr>
                                    <m:t>𝑝</m:t>
                                  </m:r>
                                  <m:d>
                                    <m:dPr>
                                      <m:ctrlPr>
                                        <a:rPr lang="en-US" sz="1800" i="1">
                                          <a:solidFill>
                                            <a:schemeClr val="accent1">
                                              <a:lumMod val="50000"/>
                                            </a:schemeClr>
                                          </a:solidFill>
                                          <a:latin typeface="Cambria Math" panose="02040503050406030204" pitchFamily="18" charset="0"/>
                                        </a:rPr>
                                      </m:ctrlPr>
                                    </m:dPr>
                                    <m:e>
                                      <m:r>
                                        <a:rPr lang="en-US" sz="1800" b="0" i="1" smtClean="0">
                                          <a:solidFill>
                                            <a:schemeClr val="accent1">
                                              <a:lumMod val="50000"/>
                                            </a:schemeClr>
                                          </a:solidFill>
                                          <a:latin typeface="Cambria Math" panose="02040503050406030204" pitchFamily="18" charset="0"/>
                                        </a:rPr>
                                        <m:t>𝜃</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e>
                                  </m:d>
                                </m:num>
                                <m:den>
                                  <m:r>
                                    <a:rPr lang="en-US" sz="1800" i="1">
                                      <a:solidFill>
                                        <a:schemeClr val="accent1">
                                          <a:lumMod val="50000"/>
                                        </a:schemeClr>
                                      </a:solidFill>
                                      <a:latin typeface="Cambria Math" panose="02040503050406030204" pitchFamily="18" charset="0"/>
                                    </a:rPr>
                                    <m:t>𝑝</m:t>
                                  </m:r>
                                  <m:d>
                                    <m:dPr>
                                      <m:ctrlPr>
                                        <a:rPr lang="en-US" sz="1800" i="1">
                                          <a:solidFill>
                                            <a:schemeClr val="accent1">
                                              <a:lumMod val="50000"/>
                                            </a:schemeClr>
                                          </a:solidFill>
                                          <a:latin typeface="Cambria Math" panose="02040503050406030204" pitchFamily="18" charset="0"/>
                                        </a:rPr>
                                      </m:ctrlPr>
                                    </m:dPr>
                                    <m:e>
                                      <m:r>
                                        <a:rPr lang="en-US" sz="1800" b="0" i="1" smtClean="0">
                                          <a:solidFill>
                                            <a:schemeClr val="accent1">
                                              <a:lumMod val="50000"/>
                                            </a:schemeClr>
                                          </a:solidFill>
                                          <a:latin typeface="Cambria Math" panose="02040503050406030204" pitchFamily="18" charset="0"/>
                                        </a:rPr>
                                        <m:t>𝜃</m:t>
                                      </m:r>
                                      <m:r>
                                        <a:rPr lang="en-US" sz="18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8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e>
                                  </m:d>
                                </m:den>
                              </m:f>
                            </m:e>
                          </m:func>
                        </m:e>
                      </m:d>
                    </m:oMath>
                  </m:oMathPara>
                </a14:m>
                <a:endParaRPr lang="en-US" sz="1800" dirty="0">
                  <a:solidFill>
                    <a:schemeClr val="accent1">
                      <a:lumMod val="50000"/>
                    </a:schemeClr>
                  </a:solidFill>
                  <a:latin typeface="Helvetica" pitchFamily="2" charset="0"/>
                </a:endParaRPr>
              </a:p>
              <a:p>
                <a:pPr marL="923925" lvl="2" indent="0">
                  <a:spcBef>
                    <a:spcPts val="0"/>
                  </a:spcBef>
                  <a:spcAft>
                    <a:spcPts val="300"/>
                  </a:spcAft>
                  <a:buNone/>
                </a:pPr>
                <a:endParaRPr lang="en-US" sz="1800" dirty="0">
                  <a:solidFill>
                    <a:schemeClr val="accent1">
                      <a:lumMod val="50000"/>
                    </a:schemeClr>
                  </a:solidFill>
                  <a:latin typeface="Helvetica" pitchFamily="2" charset="0"/>
                </a:endParaRPr>
              </a:p>
              <a:p>
                <a:pPr marL="923925" lvl="2" indent="0">
                  <a:spcBef>
                    <a:spcPts val="0"/>
                  </a:spcBef>
                  <a:spcAft>
                    <a:spcPts val="300"/>
                  </a:spcAft>
                  <a:buNone/>
                </a:pPr>
                <a:endParaRPr lang="en-US" sz="1800" dirty="0">
                  <a:solidFill>
                    <a:schemeClr val="accent1">
                      <a:lumMod val="50000"/>
                    </a:schemeClr>
                  </a:solidFill>
                  <a:latin typeface="Helvetica" pitchFamily="2" charset="0"/>
                </a:endParaRPr>
              </a:p>
              <a:p>
                <a:pPr marL="923925" lvl="2" indent="0">
                  <a:spcBef>
                    <a:spcPts val="0"/>
                  </a:spcBef>
                  <a:spcAft>
                    <a:spcPts val="300"/>
                  </a:spcAft>
                  <a:buNone/>
                </a:pPr>
                <a:endParaRPr lang="en-US" sz="1800" dirty="0">
                  <a:solidFill>
                    <a:schemeClr val="accent1">
                      <a:lumMod val="50000"/>
                    </a:schemeClr>
                  </a:solidFill>
                  <a:latin typeface="Helvetica" pitchFamily="2" charset="0"/>
                </a:endParaRPr>
              </a:p>
              <a:p>
                <a:pPr marL="1209675" lvl="2" indent="-285750">
                  <a:spcBef>
                    <a:spcPts val="0"/>
                  </a:spcBef>
                  <a:spcAft>
                    <a:spcPts val="300"/>
                  </a:spcAft>
                </a:pPr>
                <a:r>
                  <a:rPr lang="en-US" sz="1800" dirty="0">
                    <a:solidFill>
                      <a:schemeClr val="accent1">
                        <a:lumMod val="50000"/>
                      </a:schemeClr>
                    </a:solidFill>
                    <a:latin typeface="Helvetica" pitchFamily="2" charset="0"/>
                  </a:rPr>
                  <a:t>In the above, the expectations are with respect to the parameter posterior </a:t>
                </a:r>
                <a14:m>
                  <m:oMath xmlns:m="http://schemas.openxmlformats.org/officeDocument/2006/math">
                    <m:r>
                      <a:rPr lang="en-US" sz="1800" i="1">
                        <a:solidFill>
                          <a:schemeClr val="accent1">
                            <a:lumMod val="50000"/>
                          </a:schemeClr>
                        </a:solidFill>
                        <a:latin typeface="Cambria Math" panose="02040503050406030204" pitchFamily="18" charset="0"/>
                      </a:rPr>
                      <m:t>𝑝</m:t>
                    </m:r>
                    <m:d>
                      <m:dPr>
                        <m:endChr m:val="|"/>
                        <m:ctrlPr>
                          <a:rPr lang="en-US" sz="1800" b="0" i="1" smtClean="0">
                            <a:solidFill>
                              <a:schemeClr val="accent1">
                                <a:lumMod val="50000"/>
                              </a:schemeClr>
                            </a:solidFill>
                            <a:latin typeface="Cambria Math" panose="02040503050406030204" pitchFamily="18" charset="0"/>
                          </a:rPr>
                        </m:ctrlPr>
                      </m:dPr>
                      <m:e>
                        <m:r>
                          <a:rPr lang="en-US" sz="1800" b="0" i="1" smtClean="0">
                            <a:solidFill>
                              <a:schemeClr val="accent1">
                                <a:lumMod val="50000"/>
                              </a:schemeClr>
                            </a:solidFill>
                            <a:latin typeface="Cambria Math" panose="02040503050406030204" pitchFamily="18" charset="0"/>
                          </a:rPr>
                          <m:t>𝜃</m:t>
                        </m:r>
                        <m:r>
                          <a:rPr lang="en-US" sz="1800" b="0" i="1" smtClean="0">
                            <a:solidFill>
                              <a:schemeClr val="accent1">
                                <a:lumMod val="50000"/>
                              </a:schemeClr>
                            </a:solidFill>
                            <a:latin typeface="Cambria Math" panose="02040503050406030204" pitchFamily="18" charset="0"/>
                          </a:rPr>
                          <m:t> </m:t>
                        </m:r>
                      </m:e>
                    </m:d>
                    <m:r>
                      <a:rPr lang="en-US" sz="1800" b="0" i="1" smtClean="0">
                        <a:solidFill>
                          <a:schemeClr val="accent1">
                            <a:lumMod val="50000"/>
                          </a:schemeClr>
                        </a:solidFill>
                        <a:latin typeface="Cambria Math" panose="02040503050406030204" pitchFamily="18" charset="0"/>
                      </a:rPr>
                      <m:t> </m:t>
                    </m:r>
                    <m:r>
                      <a:rPr lang="en-US" sz="1800" b="0" i="1" smtClean="0">
                        <a:solidFill>
                          <a:schemeClr val="accent1">
                            <a:lumMod val="50000"/>
                          </a:schemeClr>
                        </a:solidFill>
                        <a:latin typeface="Cambria Math" panose="02040503050406030204" pitchFamily="18" charset="0"/>
                      </a:rPr>
                      <m:t>𝐷</m:t>
                    </m:r>
                    <m:r>
                      <a:rPr lang="en-US" sz="1800" b="0" i="1" smtClean="0">
                        <a:solidFill>
                          <a:schemeClr val="accent1">
                            <a:lumMod val="50000"/>
                          </a:schemeClr>
                        </a:solidFill>
                        <a:latin typeface="Cambria Math" panose="02040503050406030204" pitchFamily="18" charset="0"/>
                      </a:rPr>
                      <m:t>,</m:t>
                    </m:r>
                    <m:r>
                      <a:rPr lang="en-US" sz="1800" b="0" i="1" smtClean="0">
                        <a:solidFill>
                          <a:schemeClr val="accent1">
                            <a:lumMod val="50000"/>
                          </a:schemeClr>
                        </a:solidFill>
                        <a:latin typeface="Cambria Math" panose="02040503050406030204" pitchFamily="18" charset="0"/>
                      </a:rPr>
                      <m:t>𝛽</m:t>
                    </m:r>
                    <m:r>
                      <a:rPr lang="en-US" sz="1800" b="0" i="1" smtClean="0">
                        <a:solidFill>
                          <a:schemeClr val="accent1">
                            <a:lumMod val="50000"/>
                          </a:schemeClr>
                        </a:solidFill>
                        <a:latin typeface="Cambria Math" panose="02040503050406030204" pitchFamily="18" charset="0"/>
                      </a:rPr>
                      <m:t>)</m:t>
                    </m:r>
                  </m:oMath>
                </a14:m>
                <a:endParaRPr lang="en-US" sz="1800" dirty="0">
                  <a:solidFill>
                    <a:schemeClr val="accent1">
                      <a:lumMod val="50000"/>
                    </a:schemeClr>
                  </a:solidFill>
                  <a:latin typeface="Helvetica" pitchFamily="2" charset="0"/>
                </a:endParaRPr>
              </a:p>
              <a:p>
                <a:pPr marL="1209675" lvl="2" indent="-285750">
                  <a:spcBef>
                    <a:spcPts val="0"/>
                  </a:spcBef>
                  <a:spcAft>
                    <a:spcPts val="300"/>
                  </a:spcAft>
                </a:pPr>
                <a:r>
                  <a:rPr lang="en-US" sz="1800" dirty="0">
                    <a:solidFill>
                      <a:schemeClr val="accent1">
                        <a:lumMod val="50000"/>
                      </a:schemeClr>
                    </a:solidFill>
                    <a:latin typeface="Helvetica" pitchFamily="2" charset="0"/>
                  </a:rPr>
                  <a:t>The (log) evidence is comprised of a data-fit term and a term which provides a penalty against more “complex” models, the expected information gain: This has the tendency to drive </a:t>
                </a:r>
                <a14:m>
                  <m:oMath xmlns:m="http://schemas.openxmlformats.org/officeDocument/2006/math">
                    <m:r>
                      <a:rPr lang="en-US" sz="1800" i="1">
                        <a:solidFill>
                          <a:schemeClr val="accent1">
                            <a:lumMod val="50000"/>
                          </a:schemeClr>
                        </a:solidFill>
                        <a:latin typeface="Cambria Math" panose="02040503050406030204" pitchFamily="18" charset="0"/>
                      </a:rPr>
                      <m:t>𝛽</m:t>
                    </m:r>
                  </m:oMath>
                </a14:m>
                <a:r>
                  <a:rPr lang="en-US" sz="1800" dirty="0">
                    <a:solidFill>
                      <a:schemeClr val="accent1">
                        <a:lumMod val="50000"/>
                      </a:schemeClr>
                    </a:solidFill>
                    <a:latin typeface="Helvetica" pitchFamily="2" charset="0"/>
                  </a:rPr>
                  <a:t> to zero in many settings (akin to behavior seen in automatic relevance determination in relevance vector machines)</a:t>
                </a:r>
              </a:p>
              <a:p>
                <a:pPr marL="1209675" lvl="2" indent="-285750">
                  <a:spcBef>
                    <a:spcPts val="0"/>
                  </a:spcBef>
                  <a:spcAft>
                    <a:spcPts val="300"/>
                  </a:spcAft>
                </a:pPr>
                <a:r>
                  <a:rPr lang="en-US" sz="1800" dirty="0">
                    <a:solidFill>
                      <a:srgbClr val="8E0001"/>
                    </a:solidFill>
                    <a:latin typeface="Helvetica" pitchFamily="2" charset="0"/>
                  </a:rPr>
                  <a:t>Result: use the expected data-fit as the objective function to maximize for the optimal </a:t>
                </a:r>
                <a14:m>
                  <m:oMath xmlns:m="http://schemas.openxmlformats.org/officeDocument/2006/math">
                    <m:r>
                      <a:rPr lang="en-US" sz="1800" i="1">
                        <a:solidFill>
                          <a:srgbClr val="8E0001"/>
                        </a:solidFill>
                        <a:latin typeface="Cambria Math" panose="02040503050406030204" pitchFamily="18" charset="0"/>
                      </a:rPr>
                      <m:t>𝛽</m:t>
                    </m:r>
                  </m:oMath>
                </a14:m>
                <a:endParaRPr lang="en-US" sz="1800" dirty="0">
                  <a:solidFill>
                    <a:srgbClr val="8E0001"/>
                  </a:solidFill>
                </a:endParaRPr>
              </a:p>
              <a:p>
                <a:pPr marL="923925" lvl="2" indent="0">
                  <a:spcBef>
                    <a:spcPts val="0"/>
                  </a:spcBef>
                  <a:spcAft>
                    <a:spcPts val="300"/>
                  </a:spcAft>
                  <a:buNone/>
                </a:pPr>
                <a:endParaRPr lang="en-US" sz="1800" dirty="0">
                  <a:solidFill>
                    <a:schemeClr val="accent1">
                      <a:lumMod val="50000"/>
                    </a:schemeClr>
                  </a:solidFill>
                  <a:latin typeface="Helvetica" pitchFamily="2" charset="0"/>
                </a:endParaRP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220" t="-1136" r="-551" b="-159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Degree of Knowledge/Learning to Transfer - Empirical Bayes</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p:txBody>
          <a:bodyPr/>
          <a:lstStyle/>
          <a:p>
            <a:pPr algn="r"/>
            <a:fld id="{4FAB73BC-B049-4115-A692-8D63A059BFB8}" type="slidenum">
              <a:rPr lang="en-US" smtClean="0"/>
              <a:pPr algn="r"/>
              <a:t>12</a:t>
            </a:fld>
            <a:endParaRPr lang="en-US" dirty="0"/>
          </a:p>
        </p:txBody>
      </p:sp>
      <p:sp>
        <p:nvSpPr>
          <p:cNvPr id="4" name="TextBox 3">
            <a:extLst>
              <a:ext uri="{FF2B5EF4-FFF2-40B4-BE49-F238E27FC236}">
                <a16:creationId xmlns:a16="http://schemas.microsoft.com/office/drawing/2014/main" id="{7683BDF1-3DE1-E340-AAE2-186B61FF1BC0}"/>
              </a:ext>
            </a:extLst>
          </p:cNvPr>
          <p:cNvSpPr txBox="1"/>
          <p:nvPr/>
        </p:nvSpPr>
        <p:spPr>
          <a:xfrm>
            <a:off x="3006280" y="4580244"/>
            <a:ext cx="1345240" cy="338554"/>
          </a:xfrm>
          <a:prstGeom prst="rect">
            <a:avLst/>
          </a:prstGeom>
          <a:noFill/>
        </p:spPr>
        <p:txBody>
          <a:bodyPr wrap="none" rtlCol="0">
            <a:spAutoFit/>
          </a:bodyPr>
          <a:lstStyle/>
          <a:p>
            <a:r>
              <a:rPr lang="en-US" sz="1600" dirty="0">
                <a:solidFill>
                  <a:srgbClr val="8E0001"/>
                </a:solidFill>
                <a:latin typeface="Helvetica" pitchFamily="2" charset="0"/>
              </a:rPr>
              <a:t>log-evidence</a:t>
            </a:r>
          </a:p>
        </p:txBody>
      </p:sp>
      <p:cxnSp>
        <p:nvCxnSpPr>
          <p:cNvPr id="7" name="Straight Arrow Connector 6">
            <a:extLst>
              <a:ext uri="{FF2B5EF4-FFF2-40B4-BE49-F238E27FC236}">
                <a16:creationId xmlns:a16="http://schemas.microsoft.com/office/drawing/2014/main" id="{C820AECA-2B94-6141-871F-7D862DD2A3C2}"/>
              </a:ext>
            </a:extLst>
          </p:cNvPr>
          <p:cNvCxnSpPr/>
          <p:nvPr/>
        </p:nvCxnSpPr>
        <p:spPr>
          <a:xfrm flipV="1">
            <a:off x="3674533" y="4213522"/>
            <a:ext cx="0" cy="355600"/>
          </a:xfrm>
          <a:prstGeom prst="straightConnector1">
            <a:avLst/>
          </a:prstGeom>
          <a:ln w="19050">
            <a:solidFill>
              <a:srgbClr val="8E000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ABE2C8-E0E9-A84A-A213-D21357A845BB}"/>
              </a:ext>
            </a:extLst>
          </p:cNvPr>
          <p:cNvSpPr txBox="1"/>
          <p:nvPr/>
        </p:nvSpPr>
        <p:spPr>
          <a:xfrm>
            <a:off x="4551313" y="4605867"/>
            <a:ext cx="1725152" cy="338554"/>
          </a:xfrm>
          <a:prstGeom prst="rect">
            <a:avLst/>
          </a:prstGeom>
          <a:noFill/>
        </p:spPr>
        <p:txBody>
          <a:bodyPr wrap="none" rtlCol="0">
            <a:spAutoFit/>
          </a:bodyPr>
          <a:lstStyle/>
          <a:p>
            <a:r>
              <a:rPr lang="en-US" sz="1600" dirty="0">
                <a:solidFill>
                  <a:srgbClr val="8E0001"/>
                </a:solidFill>
                <a:latin typeface="Helvetica" pitchFamily="2" charset="0"/>
              </a:rPr>
              <a:t>expected data-fit</a:t>
            </a:r>
          </a:p>
        </p:txBody>
      </p:sp>
      <p:cxnSp>
        <p:nvCxnSpPr>
          <p:cNvPr id="22" name="Straight Arrow Connector 21">
            <a:extLst>
              <a:ext uri="{FF2B5EF4-FFF2-40B4-BE49-F238E27FC236}">
                <a16:creationId xmlns:a16="http://schemas.microsoft.com/office/drawing/2014/main" id="{57169538-336B-BD44-A6FD-7C840C01D8AB}"/>
              </a:ext>
            </a:extLst>
          </p:cNvPr>
          <p:cNvCxnSpPr>
            <a:cxnSpLocks/>
            <a:stCxn id="21" idx="0"/>
            <a:endCxn id="37" idx="1"/>
          </p:cNvCxnSpPr>
          <p:nvPr/>
        </p:nvCxnSpPr>
        <p:spPr>
          <a:xfrm flipH="1" flipV="1">
            <a:off x="5248055" y="4225073"/>
            <a:ext cx="165834" cy="380794"/>
          </a:xfrm>
          <a:prstGeom prst="straightConnector1">
            <a:avLst/>
          </a:prstGeom>
          <a:ln w="19050">
            <a:solidFill>
              <a:srgbClr val="8E000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EA2AC51-AE8C-D64C-99C6-85BFFD4AE6B3}"/>
              </a:ext>
            </a:extLst>
          </p:cNvPr>
          <p:cNvSpPr txBox="1"/>
          <p:nvPr/>
        </p:nvSpPr>
        <p:spPr>
          <a:xfrm>
            <a:off x="6660213" y="4614389"/>
            <a:ext cx="2547158" cy="338554"/>
          </a:xfrm>
          <a:prstGeom prst="rect">
            <a:avLst/>
          </a:prstGeom>
          <a:noFill/>
        </p:spPr>
        <p:txBody>
          <a:bodyPr wrap="square" rtlCol="0">
            <a:spAutoFit/>
          </a:bodyPr>
          <a:lstStyle/>
          <a:p>
            <a:r>
              <a:rPr lang="en-US" sz="1600" dirty="0">
                <a:solidFill>
                  <a:srgbClr val="8E0001"/>
                </a:solidFill>
                <a:latin typeface="Helvetica" pitchFamily="2" charset="0"/>
              </a:rPr>
              <a:t>expected information gain</a:t>
            </a:r>
          </a:p>
        </p:txBody>
      </p:sp>
      <p:cxnSp>
        <p:nvCxnSpPr>
          <p:cNvPr id="25" name="Straight Arrow Connector 24">
            <a:extLst>
              <a:ext uri="{FF2B5EF4-FFF2-40B4-BE49-F238E27FC236}">
                <a16:creationId xmlns:a16="http://schemas.microsoft.com/office/drawing/2014/main" id="{57ABB83A-5264-2C47-8CCB-1BF50D96E07C}"/>
              </a:ext>
            </a:extLst>
          </p:cNvPr>
          <p:cNvCxnSpPr>
            <a:cxnSpLocks/>
          </p:cNvCxnSpPr>
          <p:nvPr/>
        </p:nvCxnSpPr>
        <p:spPr>
          <a:xfrm flipH="1" flipV="1">
            <a:off x="7208359" y="4351923"/>
            <a:ext cx="190668" cy="270933"/>
          </a:xfrm>
          <a:prstGeom prst="straightConnector1">
            <a:avLst/>
          </a:prstGeom>
          <a:ln w="19050">
            <a:solidFill>
              <a:srgbClr val="8E0001"/>
            </a:solidFill>
            <a:tailEnd type="triangle"/>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D4A6E7B-994C-364C-B72D-D27660715812}"/>
              </a:ext>
            </a:extLst>
          </p:cNvPr>
          <p:cNvSpPr/>
          <p:nvPr/>
        </p:nvSpPr>
        <p:spPr>
          <a:xfrm rot="16200000">
            <a:off x="3602897" y="3602264"/>
            <a:ext cx="91440" cy="1143000"/>
          </a:xfrm>
          <a:prstGeom prst="leftBracket">
            <a:avLst/>
          </a:prstGeom>
          <a:ln w="19050">
            <a:solidFill>
              <a:srgbClr val="8E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ket 36">
            <a:extLst>
              <a:ext uri="{FF2B5EF4-FFF2-40B4-BE49-F238E27FC236}">
                <a16:creationId xmlns:a16="http://schemas.microsoft.com/office/drawing/2014/main" id="{0B38763B-9F1A-A84E-9429-D900695B1DA8}"/>
              </a:ext>
            </a:extLst>
          </p:cNvPr>
          <p:cNvSpPr/>
          <p:nvPr/>
        </p:nvSpPr>
        <p:spPr>
          <a:xfrm rot="16200000">
            <a:off x="5202335" y="3449946"/>
            <a:ext cx="91440" cy="1458814"/>
          </a:xfrm>
          <a:prstGeom prst="leftBracket">
            <a:avLst/>
          </a:prstGeom>
          <a:ln w="19050">
            <a:solidFill>
              <a:srgbClr val="8E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CEC9E324-722D-D545-AEAF-C98DFE7B1008}"/>
              </a:ext>
            </a:extLst>
          </p:cNvPr>
          <p:cNvSpPr/>
          <p:nvPr/>
        </p:nvSpPr>
        <p:spPr>
          <a:xfrm rot="16200000">
            <a:off x="7162639" y="3428895"/>
            <a:ext cx="91440" cy="1754615"/>
          </a:xfrm>
          <a:prstGeom prst="leftBracket">
            <a:avLst/>
          </a:prstGeom>
          <a:ln w="19050">
            <a:solidFill>
              <a:srgbClr val="8E000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15980DE4-2DDE-D072-6EFB-0DEF140125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9323865"/>
      </p:ext>
    </p:extLst>
  </p:cSld>
  <p:clrMapOvr>
    <a:masterClrMapping/>
  </p:clrMapOvr>
  <mc:AlternateContent xmlns:mc="http://schemas.openxmlformats.org/markup-compatibility/2006" xmlns:p14="http://schemas.microsoft.com/office/powerpoint/2010/main">
    <mc:Choice Requires="p14">
      <p:transition spd="med" p14:dur="700" advTm="55519">
        <p:fade/>
      </p:transition>
    </mc:Choice>
    <mc:Fallback xmlns="">
      <p:transition spd="med" advTm="555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r>
                  <a:rPr lang="en-US" sz="1800" dirty="0">
                    <a:solidFill>
                      <a:schemeClr val="accent1">
                        <a:lumMod val="50000"/>
                      </a:schemeClr>
                    </a:solidFill>
                    <a:latin typeface="Helvetica" pitchFamily="2" charset="0"/>
                  </a:rPr>
                  <a:t>Assuming we’re dealing with a “true” model given by</a:t>
                </a:r>
                <a:endParaRPr lang="en-US" sz="800" dirty="0">
                  <a:solidFill>
                    <a:schemeClr val="accent1">
                      <a:lumMod val="50000"/>
                    </a:schemeClr>
                  </a:solidFill>
                  <a:latin typeface="Helvetica" pitchFamily="2" charset="0"/>
                </a:endParaRPr>
              </a:p>
              <a:p>
                <a:pPr marL="0" indent="0" algn="ctr">
                  <a:spcBef>
                    <a:spcPts val="2200"/>
                  </a:spcBef>
                  <a:buNone/>
                </a:pPr>
                <a14:m>
                  <m:oMath xmlns:m="http://schemas.openxmlformats.org/officeDocument/2006/math">
                    <m:sSub>
                      <m:sSubPr>
                        <m:ctrlPr>
                          <a:rPr lang="en-US" sz="1800" b="0" i="1" dirty="0" smtClean="0">
                            <a:solidFill>
                              <a:schemeClr val="accent1">
                                <a:lumMod val="50000"/>
                              </a:schemeClr>
                            </a:solidFill>
                            <a:latin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rPr>
                          <m:t>𝑦</m:t>
                        </m:r>
                      </m:e>
                      <m:sub>
                        <m:r>
                          <a:rPr lang="en-US" sz="1800" b="0" i="1" dirty="0" smtClean="0">
                            <a:solidFill>
                              <a:schemeClr val="accent1">
                                <a:lumMod val="50000"/>
                              </a:schemeClr>
                            </a:solidFill>
                            <a:latin typeface="Cambria Math" panose="02040503050406030204" pitchFamily="18" charset="0"/>
                          </a:rPr>
                          <m:t>𝑖</m:t>
                        </m:r>
                      </m:sub>
                    </m:sSub>
                    <m:r>
                      <a:rPr lang="en-US" sz="1800" i="1" dirty="0">
                        <a:solidFill>
                          <a:schemeClr val="accent1">
                            <a:lumMod val="50000"/>
                          </a:schemeClr>
                        </a:solidFill>
                        <a:latin typeface="Cambria Math" panose="02040503050406030204" pitchFamily="18" charset="0"/>
                      </a:rPr>
                      <m:t>=</m:t>
                    </m:r>
                    <m:r>
                      <a:rPr lang="en-US" sz="1800" b="0" i="1" dirty="0" smtClean="0">
                        <a:solidFill>
                          <a:schemeClr val="accent1">
                            <a:lumMod val="50000"/>
                          </a:schemeClr>
                        </a:solidFill>
                        <a:latin typeface="Cambria Math" panose="02040503050406030204" pitchFamily="18" charset="0"/>
                      </a:rPr>
                      <m:t>𝑓</m:t>
                    </m:r>
                    <m:d>
                      <m:dPr>
                        <m:ctrlPr>
                          <a:rPr lang="en-US" sz="1800" b="0" i="1" dirty="0" smtClean="0">
                            <a:solidFill>
                              <a:schemeClr val="accent1">
                                <a:lumMod val="50000"/>
                              </a:schemeClr>
                            </a:solidFill>
                            <a:latin typeface="Cambria Math" panose="02040503050406030204" pitchFamily="18" charset="0"/>
                          </a:rPr>
                        </m:ctrlPr>
                      </m:dPr>
                      <m:e>
                        <m:r>
                          <a:rPr lang="en-US" sz="1800" b="0" i="1" dirty="0" smtClean="0">
                            <a:solidFill>
                              <a:schemeClr val="accent1">
                                <a:lumMod val="50000"/>
                              </a:schemeClr>
                            </a:solidFill>
                            <a:latin typeface="Cambria Math" panose="02040503050406030204" pitchFamily="18" charset="0"/>
                          </a:rPr>
                          <m:t>𝑥</m:t>
                        </m:r>
                      </m:e>
                    </m:d>
                    <m:r>
                      <a:rPr lang="en-US" sz="1800" b="0" i="1" dirty="0" smtClean="0">
                        <a:solidFill>
                          <a:schemeClr val="accent1">
                            <a:lumMod val="50000"/>
                          </a:schemeClr>
                        </a:solidFill>
                        <a:latin typeface="Cambria Math" panose="02040503050406030204" pitchFamily="18" charset="0"/>
                      </a:rPr>
                      <m:t>+</m:t>
                    </m:r>
                    <m:sSub>
                      <m:sSubPr>
                        <m:ctrlPr>
                          <a:rPr lang="en-US" sz="1800" b="0" i="1" dirty="0" smtClean="0">
                            <a:solidFill>
                              <a:schemeClr val="accent1">
                                <a:lumMod val="50000"/>
                              </a:schemeClr>
                            </a:solidFill>
                            <a:latin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rPr>
                          <m:t>𝜖</m:t>
                        </m:r>
                      </m:e>
                      <m:sub>
                        <m:r>
                          <a:rPr lang="en-US" sz="1800" b="0" i="1" dirty="0" smtClean="0">
                            <a:solidFill>
                              <a:schemeClr val="accent1">
                                <a:lumMod val="50000"/>
                              </a:schemeClr>
                            </a:solidFill>
                            <a:latin typeface="Cambria Math" panose="02040503050406030204" pitchFamily="18" charset="0"/>
                          </a:rPr>
                          <m:t>𝑖</m:t>
                        </m:r>
                      </m:sub>
                    </m:sSub>
                    <m:r>
                      <a:rPr lang="en-US" sz="1800" b="0" i="1" dirty="0" smtClean="0">
                        <a:solidFill>
                          <a:schemeClr val="accent1">
                            <a:lumMod val="50000"/>
                          </a:schemeClr>
                        </a:solidFill>
                        <a:latin typeface="Cambria Math" panose="02040503050406030204" pitchFamily="18" charset="0"/>
                      </a:rPr>
                      <m:t>=0.1</m:t>
                    </m:r>
                    <m:sSup>
                      <m:sSupPr>
                        <m:ctrlPr>
                          <a:rPr lang="en-US" sz="1800" b="0" i="1" dirty="0" smtClean="0">
                            <a:solidFill>
                              <a:schemeClr val="accent1">
                                <a:lumMod val="50000"/>
                              </a:schemeClr>
                            </a:solidFill>
                            <a:latin typeface="Cambria Math" panose="02040503050406030204" pitchFamily="18" charset="0"/>
                          </a:rPr>
                        </m:ctrlPr>
                      </m:sSupPr>
                      <m:e>
                        <m:r>
                          <a:rPr lang="en-US" sz="1800" b="0" i="1" dirty="0" smtClean="0">
                            <a:solidFill>
                              <a:schemeClr val="accent1">
                                <a:lumMod val="50000"/>
                              </a:schemeClr>
                            </a:solidFill>
                            <a:latin typeface="Cambria Math" panose="02040503050406030204" pitchFamily="18" charset="0"/>
                          </a:rPr>
                          <m:t>𝑥</m:t>
                        </m:r>
                      </m:e>
                      <m:sup>
                        <m:r>
                          <a:rPr lang="en-US" sz="1800" b="0" i="1" dirty="0" smtClean="0">
                            <a:solidFill>
                              <a:schemeClr val="accent1">
                                <a:lumMod val="50000"/>
                              </a:schemeClr>
                            </a:solidFill>
                            <a:latin typeface="Cambria Math" panose="02040503050406030204" pitchFamily="18" charset="0"/>
                          </a:rPr>
                          <m:t>3</m:t>
                        </m:r>
                      </m:sup>
                    </m:sSup>
                    <m:r>
                      <a:rPr lang="en-US" sz="1800" b="0" i="1" dirty="0" smtClean="0">
                        <a:solidFill>
                          <a:schemeClr val="accent1">
                            <a:lumMod val="50000"/>
                          </a:schemeClr>
                        </a:solidFill>
                        <a:latin typeface="Cambria Math" panose="02040503050406030204" pitchFamily="18" charset="0"/>
                      </a:rPr>
                      <m:t>−0.75</m:t>
                    </m:r>
                    <m:r>
                      <a:rPr lang="en-US" sz="1800" b="0" i="1" dirty="0" smtClean="0">
                        <a:solidFill>
                          <a:schemeClr val="accent1">
                            <a:lumMod val="50000"/>
                          </a:schemeClr>
                        </a:solidFill>
                        <a:latin typeface="Cambria Math" panose="02040503050406030204" pitchFamily="18" charset="0"/>
                      </a:rPr>
                      <m:t>𝑥</m:t>
                    </m:r>
                    <m:r>
                      <a:rPr lang="en-US" sz="1800" b="0" i="1" dirty="0" smtClean="0">
                        <a:solidFill>
                          <a:schemeClr val="accent1">
                            <a:lumMod val="50000"/>
                          </a:schemeClr>
                        </a:solidFill>
                        <a:latin typeface="Cambria Math" panose="02040503050406030204" pitchFamily="18" charset="0"/>
                      </a:rPr>
                      <m:t>+</m:t>
                    </m:r>
                    <m:sSub>
                      <m:sSubPr>
                        <m:ctrlPr>
                          <a:rPr lang="en-US" sz="1800" b="0" i="1" dirty="0" smtClean="0">
                            <a:solidFill>
                              <a:schemeClr val="accent1">
                                <a:lumMod val="50000"/>
                              </a:schemeClr>
                            </a:solidFill>
                            <a:latin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rPr>
                          <m:t>𝜖</m:t>
                        </m:r>
                      </m:e>
                      <m:sub>
                        <m:r>
                          <a:rPr lang="en-US" sz="1800" b="0" i="1" dirty="0" smtClean="0">
                            <a:solidFill>
                              <a:schemeClr val="accent1">
                                <a:lumMod val="50000"/>
                              </a:schemeClr>
                            </a:solidFill>
                            <a:latin typeface="Cambria Math" panose="02040503050406030204" pitchFamily="18" charset="0"/>
                          </a:rPr>
                          <m:t>𝑖</m:t>
                        </m:r>
                      </m:sub>
                    </m:sSub>
                  </m:oMath>
                </a14:m>
                <a:r>
                  <a:rPr lang="en-US" sz="1800" dirty="0">
                    <a:solidFill>
                      <a:schemeClr val="accent1">
                        <a:lumMod val="50000"/>
                      </a:schemeClr>
                    </a:solidFill>
                    <a:latin typeface="Helvetica" pitchFamily="2" charset="0"/>
                  </a:rPr>
                  <a:t>               </a:t>
                </a:r>
                <a14:m>
                  <m:oMath xmlns:m="http://schemas.openxmlformats.org/officeDocument/2006/math">
                    <m:sSub>
                      <m:sSubPr>
                        <m:ctrlPr>
                          <a:rPr lang="en-US" sz="1800" b="0" i="1" smtClean="0">
                            <a:solidFill>
                              <a:schemeClr val="accent1">
                                <a:lumMod val="50000"/>
                              </a:schemeClr>
                            </a:solidFill>
                            <a:latin typeface="Cambria Math" panose="02040503050406030204" pitchFamily="18" charset="0"/>
                          </a:rPr>
                        </m:ctrlPr>
                      </m:sSubPr>
                      <m:e>
                        <m:r>
                          <a:rPr lang="en-US" sz="1800" b="0" i="1" smtClean="0">
                            <a:solidFill>
                              <a:schemeClr val="accent1">
                                <a:lumMod val="50000"/>
                              </a:schemeClr>
                            </a:solidFill>
                            <a:latin typeface="Cambria Math" panose="02040503050406030204" pitchFamily="18" charset="0"/>
                          </a:rPr>
                          <m:t>𝜖</m:t>
                        </m:r>
                      </m:e>
                      <m:sub>
                        <m:r>
                          <a:rPr lang="en-US" sz="1800" b="0" i="1" smtClean="0">
                            <a:solidFill>
                              <a:schemeClr val="accent1">
                                <a:lumMod val="50000"/>
                              </a:schemeClr>
                            </a:solidFill>
                            <a:latin typeface="Cambria Math" panose="02040503050406030204" pitchFamily="18" charset="0"/>
                          </a:rPr>
                          <m:t>𝑖</m:t>
                        </m:r>
                      </m:sub>
                    </m:sSub>
                    <m:r>
                      <a:rPr lang="en-US" sz="1800" b="0" i="1" smtClean="0">
                        <a:solidFill>
                          <a:schemeClr val="accent1">
                            <a:lumMod val="50000"/>
                          </a:schemeClr>
                        </a:solidFill>
                        <a:latin typeface="Cambria Math" panose="02040503050406030204" pitchFamily="18" charset="0"/>
                      </a:rPr>
                      <m:t> </m:t>
                    </m:r>
                    <m:r>
                      <a:rPr lang="en-US" sz="1800" b="0" i="1" smtClean="0">
                        <a:solidFill>
                          <a:schemeClr val="accent1">
                            <a:lumMod val="50000"/>
                          </a:schemeClr>
                        </a:solidFill>
                        <a:latin typeface="Cambria Math" panose="02040503050406030204" pitchFamily="18" charset="0"/>
                        <a:ea typeface="Cambria Math" panose="02040503050406030204" pitchFamily="18" charset="0"/>
                      </a:rPr>
                      <m:t>~ </m:t>
                    </m:r>
                    <m:r>
                      <m:rPr>
                        <m:nor/>
                      </m:rPr>
                      <a:rPr lang="en-US" sz="1800">
                        <a:solidFill>
                          <a:schemeClr val="accent1">
                            <a:lumMod val="50000"/>
                          </a:schemeClr>
                        </a:solidFill>
                        <a:latin typeface="Lucida Calligraphy" panose="03010101010101010101" pitchFamily="66" charset="77"/>
                      </a:rPr>
                      <m:t>N</m:t>
                    </m:r>
                    <m:r>
                      <m:rPr>
                        <m:nor/>
                      </m:rPr>
                      <a:rPr lang="en-US" sz="1800">
                        <a:solidFill>
                          <a:schemeClr val="accent1">
                            <a:lumMod val="50000"/>
                          </a:schemeClr>
                        </a:solidFill>
                        <a:latin typeface="Lucida Calligraphy" panose="03010101010101010101" pitchFamily="66" charset="77"/>
                      </a:rPr>
                      <m:t> </m:t>
                    </m:r>
                    <m:r>
                      <m:rPr>
                        <m:nor/>
                      </m:rPr>
                      <a:rPr lang="en-US" sz="1800">
                        <a:solidFill>
                          <a:schemeClr val="accent1">
                            <a:lumMod val="50000"/>
                          </a:schemeClr>
                        </a:solidFill>
                        <a:latin typeface="Cambria Math" panose="02040503050406030204" pitchFamily="18" charset="0"/>
                      </a:rPr>
                      <m:t>(</m:t>
                    </m:r>
                    <m:r>
                      <a:rPr lang="en-US" sz="1800" i="1">
                        <a:solidFill>
                          <a:schemeClr val="accent1">
                            <a:lumMod val="50000"/>
                          </a:schemeClr>
                        </a:solidFill>
                        <a:latin typeface="Cambria Math" panose="02040503050406030204" pitchFamily="18" charset="0"/>
                      </a:rPr>
                      <m:t>0,</m:t>
                    </m:r>
                    <m:r>
                      <a:rPr lang="en-US" sz="1800" b="0" i="1" smtClean="0">
                        <a:solidFill>
                          <a:schemeClr val="accent1">
                            <a:lumMod val="50000"/>
                          </a:schemeClr>
                        </a:solidFill>
                        <a:latin typeface="Cambria Math" panose="02040503050406030204" pitchFamily="18" charset="0"/>
                      </a:rPr>
                      <m:t> 1</m:t>
                    </m:r>
                    <m:r>
                      <a:rPr lang="en-US" sz="1800" b="0" i="1" smtClean="0">
                        <a:solidFill>
                          <a:schemeClr val="accent1">
                            <a:lumMod val="50000"/>
                          </a:schemeClr>
                        </a:solidFill>
                        <a:latin typeface="Cambria Math" panose="02040503050406030204" pitchFamily="18" charset="0"/>
                        <a:ea typeface="Cambria Math" panose="02040503050406030204" pitchFamily="18" charset="0"/>
                      </a:rPr>
                      <m:t>×</m:t>
                    </m:r>
                    <m:sSup>
                      <m:sSupPr>
                        <m:ctrlPr>
                          <a:rPr lang="en-US" sz="1800" b="0" i="1" smtClean="0">
                            <a:solidFill>
                              <a:schemeClr val="accent1">
                                <a:lumMod val="50000"/>
                              </a:schemeClr>
                            </a:solidFill>
                            <a:latin typeface="Cambria Math" panose="02040503050406030204" pitchFamily="18" charset="0"/>
                            <a:ea typeface="Cambria Math" panose="02040503050406030204" pitchFamily="18" charset="0"/>
                          </a:rPr>
                        </m:ctrlPr>
                      </m:sSupPr>
                      <m:e>
                        <m:r>
                          <a:rPr lang="en-US" sz="1800" b="0" i="1" smtClean="0">
                            <a:solidFill>
                              <a:schemeClr val="accent1">
                                <a:lumMod val="50000"/>
                              </a:schemeClr>
                            </a:solidFill>
                            <a:latin typeface="Cambria Math" panose="02040503050406030204" pitchFamily="18" charset="0"/>
                            <a:ea typeface="Cambria Math" panose="02040503050406030204" pitchFamily="18" charset="0"/>
                          </a:rPr>
                          <m:t>10</m:t>
                        </m:r>
                      </m:e>
                      <m:sup>
                        <m:r>
                          <a:rPr lang="en-US" sz="1800" b="0" i="1" smtClean="0">
                            <a:solidFill>
                              <a:schemeClr val="accent1">
                                <a:lumMod val="50000"/>
                              </a:schemeClr>
                            </a:solidFill>
                            <a:latin typeface="Cambria Math" panose="02040503050406030204" pitchFamily="18" charset="0"/>
                            <a:ea typeface="Cambria Math" panose="02040503050406030204" pitchFamily="18" charset="0"/>
                          </a:rPr>
                          <m:t>4</m:t>
                        </m:r>
                      </m:sup>
                    </m:sSup>
                    <m:r>
                      <m:rPr>
                        <m:nor/>
                      </m:rPr>
                      <a:rPr lang="en-US" sz="1800">
                        <a:solidFill>
                          <a:schemeClr val="accent1">
                            <a:lumMod val="50000"/>
                          </a:schemeClr>
                        </a:solidFill>
                        <a:latin typeface="Cambria Math" panose="02040503050406030204" pitchFamily="18" charset="0"/>
                      </a:rPr>
                      <m:t>)</m:t>
                    </m:r>
                  </m:oMath>
                </a14:m>
                <a:r>
                  <a:rPr lang="en-US" sz="1800" dirty="0">
                    <a:solidFill>
                      <a:schemeClr val="accent1">
                        <a:lumMod val="50000"/>
                      </a:schemeClr>
                    </a:solidFill>
                    <a:latin typeface="Helvetica" pitchFamily="2" charset="0"/>
                  </a:rPr>
                  <a:t> </a:t>
                </a:r>
              </a:p>
              <a:p>
                <a:pPr>
                  <a:spcBef>
                    <a:spcPts val="2200"/>
                  </a:spcBef>
                </a:pPr>
                <a:r>
                  <a:rPr lang="en-US" sz="1800" dirty="0">
                    <a:solidFill>
                      <a:schemeClr val="accent1">
                        <a:lumMod val="50000"/>
                      </a:schemeClr>
                    </a:solidFill>
                    <a:latin typeface="Helvetica" pitchFamily="2" charset="0"/>
                  </a:rPr>
                  <a:t>We have 30 data points from the source domain and 4 from the target domain</a:t>
                </a: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r>
                  <a:rPr lang="en-US" sz="1800" dirty="0">
                    <a:solidFill>
                      <a:schemeClr val="accent1">
                        <a:lumMod val="50000"/>
                      </a:schemeClr>
                    </a:solidFill>
                    <a:latin typeface="Helvetica" pitchFamily="2" charset="0"/>
                  </a:rPr>
                  <a:t>Transfer learning task: Leverage the available source data to enhance accuracy of predictive model for target task, trained using the scarce target data</a:t>
                </a:r>
              </a:p>
              <a:p>
                <a:pPr>
                  <a:spcAft>
                    <a:spcPts val="1200"/>
                  </a:spcAft>
                </a:pPr>
                <a:r>
                  <a:rPr lang="en-US" sz="1800" dirty="0">
                    <a:solidFill>
                      <a:schemeClr val="accent1">
                        <a:lumMod val="50000"/>
                      </a:schemeClr>
                    </a:solidFill>
                    <a:latin typeface="Helvetica" pitchFamily="2" charset="0"/>
                  </a:rPr>
                  <a:t>We start with an approximate ML model to train. Let’s assume a linear model:</a:t>
                </a:r>
                <a:endParaRPr lang="en-US" sz="1800" i="1" dirty="0">
                  <a:solidFill>
                    <a:schemeClr val="accent1">
                      <a:lumMod val="50000"/>
                    </a:schemeClr>
                  </a:solidFill>
                  <a:latin typeface="Cambria Math" panose="02040503050406030204" pitchFamily="18" charset="0"/>
                </a:endParaRPr>
              </a:p>
              <a:p>
                <a:pPr marL="0" indent="0">
                  <a:lnSpc>
                    <a:spcPct val="110000"/>
                  </a:lnSpc>
                  <a:spcBef>
                    <a:spcPts val="0"/>
                  </a:spcBef>
                  <a:buNone/>
                </a:pPr>
                <a14:m>
                  <m:oMathPara xmlns:m="http://schemas.openxmlformats.org/officeDocument/2006/math">
                    <m:oMathParaPr>
                      <m:jc m:val="centerGroup"/>
                    </m:oMathParaPr>
                    <m:oMath xmlns:m="http://schemas.openxmlformats.org/officeDocument/2006/math">
                      <m:sSub>
                        <m:sSubPr>
                          <m:ctrlPr>
                            <a:rPr lang="en-US" sz="1800" b="0" i="1" dirty="0" smtClean="0">
                              <a:solidFill>
                                <a:schemeClr val="accent1">
                                  <a:lumMod val="50000"/>
                                </a:schemeClr>
                              </a:solidFill>
                              <a:latin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rPr>
                            <m:t>𝑦</m:t>
                          </m:r>
                        </m:e>
                        <m:sub>
                          <m:r>
                            <a:rPr lang="en-US" sz="1800" b="0" i="1" dirty="0" smtClean="0">
                              <a:solidFill>
                                <a:schemeClr val="accent1">
                                  <a:lumMod val="50000"/>
                                </a:schemeClr>
                              </a:solidFill>
                              <a:latin typeface="Cambria Math" panose="02040503050406030204" pitchFamily="18" charset="0"/>
                            </a:rPr>
                            <m:t>𝑖</m:t>
                          </m:r>
                        </m:sub>
                      </m:sSub>
                      <m:r>
                        <a:rPr lang="en-US" sz="1800" i="1" dirty="0" smtClean="0">
                          <a:solidFill>
                            <a:schemeClr val="accent1">
                              <a:lumMod val="50000"/>
                            </a:schemeClr>
                          </a:solidFill>
                          <a:latin typeface="Cambria Math" panose="02040503050406030204" pitchFamily="18" charset="0"/>
                          <a:ea typeface="Cambria Math" panose="02040503050406030204" pitchFamily="18" charset="0"/>
                        </a:rPr>
                        <m:t>≈</m:t>
                      </m:r>
                      <m:sSub>
                        <m:sSubPr>
                          <m:ctrlPr>
                            <a:rPr lang="en-US" sz="1800" b="0" i="1" dirty="0" smtClean="0">
                              <a:solidFill>
                                <a:schemeClr val="accent1">
                                  <a:lumMod val="50000"/>
                                </a:schemeClr>
                              </a:solidFill>
                              <a:latin typeface="Cambria Math" panose="02040503050406030204" pitchFamily="18" charset="0"/>
                              <a:ea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ea typeface="Cambria Math" panose="02040503050406030204" pitchFamily="18" charset="0"/>
                            </a:rPr>
                            <m:t>𝑎</m:t>
                          </m:r>
                        </m:e>
                        <m:sub>
                          <m:r>
                            <a:rPr lang="en-US" sz="1800" b="0" i="1" dirty="0" smtClean="0">
                              <a:solidFill>
                                <a:schemeClr val="accent1">
                                  <a:lumMod val="50000"/>
                                </a:schemeClr>
                              </a:solidFill>
                              <a:latin typeface="Cambria Math" panose="02040503050406030204" pitchFamily="18" charset="0"/>
                              <a:ea typeface="Cambria Math" panose="02040503050406030204" pitchFamily="18" charset="0"/>
                            </a:rPr>
                            <m:t>0</m:t>
                          </m:r>
                        </m:sub>
                      </m:sSub>
                      <m:r>
                        <a:rPr lang="en-US" sz="1800" b="0" i="1" dirty="0" smtClean="0">
                          <a:solidFill>
                            <a:schemeClr val="accent1">
                              <a:lumMod val="50000"/>
                            </a:schemeClr>
                          </a:solidFill>
                          <a:latin typeface="Cambria Math" panose="02040503050406030204" pitchFamily="18" charset="0"/>
                          <a:ea typeface="Cambria Math" panose="02040503050406030204" pitchFamily="18" charset="0"/>
                        </a:rPr>
                        <m:t>+</m:t>
                      </m:r>
                      <m:sSub>
                        <m:sSubPr>
                          <m:ctrlPr>
                            <a:rPr lang="en-US" sz="1800" b="0" i="1" dirty="0" smtClean="0">
                              <a:solidFill>
                                <a:schemeClr val="accent1">
                                  <a:lumMod val="50000"/>
                                </a:schemeClr>
                              </a:solidFill>
                              <a:latin typeface="Cambria Math" panose="02040503050406030204" pitchFamily="18" charset="0"/>
                              <a:ea typeface="Cambria Math" panose="02040503050406030204" pitchFamily="18" charset="0"/>
                            </a:rPr>
                          </m:ctrlPr>
                        </m:sSubPr>
                        <m:e>
                          <m:r>
                            <a:rPr lang="en-US" sz="1800" b="0" i="1" dirty="0" smtClean="0">
                              <a:solidFill>
                                <a:schemeClr val="accent1">
                                  <a:lumMod val="50000"/>
                                </a:schemeClr>
                              </a:solidFill>
                              <a:latin typeface="Cambria Math" panose="02040503050406030204" pitchFamily="18" charset="0"/>
                            </a:rPr>
                            <m:t>𝑎</m:t>
                          </m:r>
                        </m:e>
                        <m:sub>
                          <m:r>
                            <a:rPr lang="en-US" sz="1800" b="0" i="1" dirty="0" smtClean="0">
                              <a:solidFill>
                                <a:schemeClr val="accent1">
                                  <a:lumMod val="50000"/>
                                </a:schemeClr>
                              </a:solidFill>
                              <a:latin typeface="Cambria Math" panose="02040503050406030204" pitchFamily="18" charset="0"/>
                            </a:rPr>
                            <m:t>1</m:t>
                          </m:r>
                        </m:sub>
                      </m:sSub>
                      <m:r>
                        <a:rPr lang="en-US" sz="1800" b="0" i="1" dirty="0" smtClean="0">
                          <a:solidFill>
                            <a:schemeClr val="accent1">
                              <a:lumMod val="50000"/>
                            </a:schemeClr>
                          </a:solidFill>
                          <a:latin typeface="Cambria Math" panose="02040503050406030204" pitchFamily="18" charset="0"/>
                        </a:rPr>
                        <m:t>𝑥</m:t>
                      </m:r>
                      <m:r>
                        <a:rPr lang="en-US" sz="1800" i="1" dirty="0">
                          <a:solidFill>
                            <a:schemeClr val="accent1">
                              <a:lumMod val="50000"/>
                            </a:schemeClr>
                          </a:solidFill>
                          <a:latin typeface="Cambria Math" panose="02040503050406030204" pitchFamily="18" charset="0"/>
                        </a:rPr>
                        <m:t>+</m:t>
                      </m:r>
                      <m:sSub>
                        <m:sSubPr>
                          <m:ctrlPr>
                            <a:rPr lang="en-US" sz="1800" i="1" dirty="0">
                              <a:solidFill>
                                <a:schemeClr val="accent1">
                                  <a:lumMod val="50000"/>
                                </a:schemeClr>
                              </a:solidFill>
                              <a:latin typeface="Cambria Math" panose="02040503050406030204" pitchFamily="18" charset="0"/>
                            </a:rPr>
                          </m:ctrlPr>
                        </m:sSubPr>
                        <m:e>
                          <m:r>
                            <a:rPr lang="en-US" sz="1800" i="1" dirty="0">
                              <a:solidFill>
                                <a:schemeClr val="accent1">
                                  <a:lumMod val="50000"/>
                                </a:schemeClr>
                              </a:solidFill>
                              <a:latin typeface="Cambria Math" panose="02040503050406030204" pitchFamily="18" charset="0"/>
                            </a:rPr>
                            <m:t>𝜖</m:t>
                          </m:r>
                        </m:e>
                        <m:sub>
                          <m:r>
                            <a:rPr lang="en-US" sz="1800" i="1" dirty="0">
                              <a:solidFill>
                                <a:schemeClr val="accent1">
                                  <a:lumMod val="50000"/>
                                </a:schemeClr>
                              </a:solidFill>
                              <a:latin typeface="Cambria Math" panose="02040503050406030204" pitchFamily="18" charset="0"/>
                            </a:rPr>
                            <m:t>𝑖</m:t>
                          </m:r>
                        </m:sub>
                      </m:sSub>
                    </m:oMath>
                  </m:oMathPara>
                </a14:m>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endParaRPr lang="en-US" sz="1800" dirty="0">
                  <a:solidFill>
                    <a:schemeClr val="accent1">
                      <a:lumMod val="50000"/>
                    </a:schemeClr>
                  </a:solidFill>
                  <a:latin typeface="Helvetica" pitchFamily="2" charset="0"/>
                </a:endParaRPr>
              </a:p>
              <a:p>
                <a:pPr marL="238125">
                  <a:spcBef>
                    <a:spcPts val="0"/>
                  </a:spcBef>
                  <a:spcAft>
                    <a:spcPts val="300"/>
                  </a:spcAft>
                </a:pPr>
                <a:r>
                  <a:rPr lang="en-US" sz="1800" dirty="0">
                    <a:solidFill>
                      <a:schemeClr val="accent1">
                        <a:lumMod val="50000"/>
                      </a:schemeClr>
                    </a:solidFill>
                    <a:latin typeface="Helvetica" pitchFamily="2" charset="0"/>
                  </a:rPr>
                  <a:t>Note: for Gaussian PDFs and the use power-prior based tempering transformations, the expected data-fit is available analytically</a:t>
                </a:r>
              </a:p>
              <a:p>
                <a:pPr marL="9525" indent="0">
                  <a:spcBef>
                    <a:spcPts val="0"/>
                  </a:spcBef>
                  <a:spcAft>
                    <a:spcPts val="300"/>
                  </a:spcAft>
                  <a:buNone/>
                </a:pPr>
                <a:r>
                  <a:rPr lang="en-US" sz="1600" dirty="0">
                    <a:solidFill>
                      <a:srgbClr val="8E0001"/>
                    </a:solidFill>
                  </a:rPr>
                  <a:t>                                                  </a:t>
                </a:r>
                <a14:m>
                  <m:oMath xmlns:m="http://schemas.openxmlformats.org/officeDocument/2006/math">
                    <m:r>
                      <a:rPr lang="en-US" sz="1600" i="1" smtClean="0">
                        <a:solidFill>
                          <a:srgbClr val="8E0001"/>
                        </a:solidFill>
                        <a:latin typeface="Cambria Math" panose="02040503050406030204" pitchFamily="18" charset="0"/>
                      </a:rPr>
                      <m:t>𝑝</m:t>
                    </m:r>
                    <m:d>
                      <m:dPr>
                        <m:ctrlPr>
                          <a:rPr lang="en-US" sz="1600" i="1">
                            <a:solidFill>
                              <a:srgbClr val="8E0001"/>
                            </a:solidFill>
                            <a:latin typeface="Cambria Math" panose="02040503050406030204" pitchFamily="18" charset="0"/>
                          </a:rPr>
                        </m:ctrlPr>
                      </m:dPr>
                      <m:e>
                        <m:r>
                          <a:rPr lang="en-US" sz="1600" i="1">
                            <a:solidFill>
                              <a:srgbClr val="8E0001"/>
                            </a:solidFill>
                            <a:latin typeface="Cambria Math" panose="02040503050406030204" pitchFamily="18" charset="0"/>
                          </a:rPr>
                          <m:t>𝜃</m:t>
                        </m:r>
                      </m:e>
                      <m:e>
                        <m:r>
                          <a:rPr lang="en-US" sz="1600" b="0" i="1" smtClean="0">
                            <a:solidFill>
                              <a:srgbClr val="8E0001"/>
                            </a:solidFill>
                            <a:latin typeface="Cambria Math" panose="02040503050406030204" pitchFamily="18" charset="0"/>
                          </a:rPr>
                          <m:t>𝐷</m:t>
                        </m:r>
                        <m:r>
                          <a:rPr lang="en-US" sz="1600" b="0" i="1" smtClean="0">
                            <a:solidFill>
                              <a:srgbClr val="8E0001"/>
                            </a:solidFill>
                            <a:latin typeface="Cambria Math" panose="02040503050406030204" pitchFamily="18" charset="0"/>
                          </a:rPr>
                          <m:t>,</m:t>
                        </m:r>
                        <m:r>
                          <a:rPr lang="en-US" sz="1600" b="0" i="1" smtClean="0">
                            <a:solidFill>
                              <a:srgbClr val="8E0001"/>
                            </a:solidFill>
                            <a:latin typeface="Cambria Math" panose="02040503050406030204" pitchFamily="18" charset="0"/>
                          </a:rPr>
                          <m:t>𝛽</m:t>
                        </m:r>
                      </m:e>
                    </m:d>
                    <m:r>
                      <a:rPr lang="en-US" sz="1600" i="1">
                        <a:solidFill>
                          <a:srgbClr val="8E0001"/>
                        </a:solidFill>
                        <a:latin typeface="Cambria Math" panose="020405030504060302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rPr>
                      <m:t>∝</m:t>
                    </m:r>
                    <m:r>
                      <a:rPr lang="en-US" sz="1600" i="1" smtClean="0">
                        <a:solidFill>
                          <a:srgbClr val="3AAB00"/>
                        </a:solidFill>
                        <a:latin typeface="Cambria Math" panose="02040503050406030204" pitchFamily="18" charset="0"/>
                      </a:rPr>
                      <m:t>𝑝</m:t>
                    </m:r>
                    <m:d>
                      <m:dPr>
                        <m:ctrlPr>
                          <a:rPr lang="en-US" sz="1600" i="1">
                            <a:solidFill>
                              <a:srgbClr val="3AAB00"/>
                            </a:solidFill>
                            <a:latin typeface="Cambria Math" panose="02040503050406030204" pitchFamily="18" charset="0"/>
                          </a:rPr>
                        </m:ctrlPr>
                      </m:dPr>
                      <m:e>
                        <m:r>
                          <a:rPr lang="en-US" sz="1600" b="0" i="1" smtClean="0">
                            <a:solidFill>
                              <a:srgbClr val="3AAB00"/>
                            </a:solidFill>
                            <a:latin typeface="Cambria Math" panose="02040503050406030204" pitchFamily="18" charset="0"/>
                          </a:rPr>
                          <m:t>𝐷</m:t>
                        </m:r>
                      </m:e>
                      <m:e>
                        <m:r>
                          <a:rPr lang="en-US" sz="1600" i="1">
                            <a:solidFill>
                              <a:srgbClr val="3AAB00"/>
                            </a:solidFill>
                            <a:latin typeface="Cambria Math" panose="02040503050406030204" pitchFamily="18" charset="0"/>
                          </a:rPr>
                          <m:t>𝜃</m:t>
                        </m:r>
                      </m:e>
                    </m:d>
                    <m:r>
                      <a:rPr lang="en-US" sz="1600" i="1" smtClean="0">
                        <a:solidFill>
                          <a:srgbClr val="261EBB"/>
                        </a:solidFill>
                        <a:latin typeface="Cambria Math" panose="02040503050406030204" pitchFamily="18" charset="0"/>
                      </a:rPr>
                      <m:t>𝑝</m:t>
                    </m:r>
                    <m:r>
                      <a:rPr lang="en-US" sz="1600" b="0" i="1" smtClean="0">
                        <a:solidFill>
                          <a:srgbClr val="261EBB"/>
                        </a:solidFill>
                        <a:latin typeface="Cambria Math" panose="02040503050406030204" pitchFamily="18" charset="0"/>
                      </a:rPr>
                      <m:t>(</m:t>
                    </m:r>
                    <m:r>
                      <a:rPr lang="en-US" sz="1600" b="0" i="1" smtClean="0">
                        <a:solidFill>
                          <a:srgbClr val="261EBB"/>
                        </a:solidFill>
                        <a:latin typeface="Cambria Math" panose="02040503050406030204" pitchFamily="18" charset="0"/>
                      </a:rPr>
                      <m:t>𝜃</m:t>
                    </m:r>
                    <m:r>
                      <a:rPr lang="en-US" sz="1600" b="0" i="1" smtClean="0">
                        <a:solidFill>
                          <a:srgbClr val="261EBB"/>
                        </a:solidFill>
                        <a:latin typeface="Cambria Math" panose="02040503050406030204" pitchFamily="18" charset="0"/>
                      </a:rPr>
                      <m:t>)</m:t>
                    </m:r>
                    <m:r>
                      <a:rPr lang="en-US" sz="1600" i="1" baseline="30000" smtClean="0">
                        <a:solidFill>
                          <a:srgbClr val="261EBB"/>
                        </a:solidFill>
                        <a:latin typeface="Cambria Math" panose="02040503050406030204" pitchFamily="18" charset="0"/>
                      </a:rPr>
                      <m:t>𝛽</m:t>
                    </m:r>
                  </m:oMath>
                </a14:m>
                <a:r>
                  <a:rPr lang="en-US" sz="1600" dirty="0">
                    <a:solidFill>
                      <a:schemeClr val="accent1">
                        <a:lumMod val="50000"/>
                      </a:schemeClr>
                    </a:solidFill>
                    <a:latin typeface="Helvetica" pitchFamily="2" charset="0"/>
                  </a:rPr>
                  <a:t>          </a:t>
                </a:r>
                <a14:m>
                  <m:oMath xmlns:m="http://schemas.openxmlformats.org/officeDocument/2006/math">
                    <m:func>
                      <m:funcPr>
                        <m:ctrlPr>
                          <a:rPr lang="en-US" sz="1600" i="1" dirty="0" smtClean="0">
                            <a:solidFill>
                              <a:schemeClr val="accent1">
                                <a:lumMod val="50000"/>
                              </a:schemeClr>
                            </a:solidFill>
                            <a:latin typeface="Cambria Math" panose="02040503050406030204" pitchFamily="18" charset="0"/>
                          </a:rPr>
                        </m:ctrlPr>
                      </m:funcPr>
                      <m:fName>
                        <m:limLow>
                          <m:limLowPr>
                            <m:ctrlPr>
                              <a:rPr lang="en-US" sz="1600" i="1" dirty="0" smtClean="0">
                                <a:solidFill>
                                  <a:schemeClr val="accent1">
                                    <a:lumMod val="50000"/>
                                  </a:schemeClr>
                                </a:solidFill>
                                <a:latin typeface="Cambria Math" panose="02040503050406030204" pitchFamily="18" charset="0"/>
                              </a:rPr>
                            </m:ctrlPr>
                          </m:limLowPr>
                          <m:e>
                            <m:r>
                              <a:rPr lang="en-US" sz="1600" b="0" i="1" dirty="0" smtClean="0">
                                <a:solidFill>
                                  <a:schemeClr val="accent1">
                                    <a:lumMod val="50000"/>
                                  </a:schemeClr>
                                </a:solidFill>
                                <a:latin typeface="Cambria Math" panose="02040503050406030204" pitchFamily="18" charset="0"/>
                              </a:rPr>
                              <m:t>𝛽</m:t>
                            </m:r>
                            <m:r>
                              <m:rPr>
                                <m:nor/>
                              </m:rPr>
                              <a:rPr lang="en-US" sz="1600" b="0" i="0" baseline="-25000" dirty="0" smtClean="0">
                                <a:solidFill>
                                  <a:schemeClr val="accent1">
                                    <a:lumMod val="50000"/>
                                  </a:schemeClr>
                                </a:solidFill>
                                <a:latin typeface="Cambria Math" panose="02040503050406030204" pitchFamily="18" charset="0"/>
                              </a:rPr>
                              <m:t>opt</m:t>
                            </m:r>
                            <m:r>
                              <a:rPr lang="en-US" sz="1600" b="0" i="1" dirty="0" smtClean="0">
                                <a:solidFill>
                                  <a:schemeClr val="accent1">
                                    <a:lumMod val="50000"/>
                                  </a:schemeClr>
                                </a:solidFill>
                                <a:latin typeface="Cambria Math" panose="02040503050406030204" pitchFamily="18" charset="0"/>
                              </a:rPr>
                              <m:t>=</m:t>
                            </m:r>
                            <m:r>
                              <m:rPr>
                                <m:sty m:val="p"/>
                              </m:rPr>
                              <a:rPr lang="en-US" sz="1600" i="0" dirty="0" smtClean="0">
                                <a:solidFill>
                                  <a:schemeClr val="accent1">
                                    <a:lumMod val="50000"/>
                                  </a:schemeClr>
                                </a:solidFill>
                                <a:latin typeface="Cambria Math" panose="02040503050406030204" pitchFamily="18" charset="0"/>
                              </a:rPr>
                              <m:t>max</m:t>
                            </m:r>
                          </m:e>
                          <m:lim>
                            <m:r>
                              <a:rPr lang="en-US" sz="1600" b="0" i="1" dirty="0" smtClean="0">
                                <a:solidFill>
                                  <a:schemeClr val="accent1">
                                    <a:lumMod val="50000"/>
                                  </a:schemeClr>
                                </a:solidFill>
                                <a:latin typeface="Cambria Math" panose="02040503050406030204" pitchFamily="18" charset="0"/>
                              </a:rPr>
                              <m:t>𝛽</m:t>
                            </m:r>
                            <m:r>
                              <a:rPr lang="en-US" sz="1600" b="0" i="1" dirty="0" smtClean="0">
                                <a:solidFill>
                                  <a:schemeClr val="accent1">
                                    <a:lumMod val="50000"/>
                                  </a:schemeClr>
                                </a:solidFill>
                                <a:latin typeface="Cambria Math" panose="02040503050406030204" pitchFamily="18" charset="0"/>
                              </a:rPr>
                              <m:t> </m:t>
                            </m:r>
                          </m:lim>
                        </m:limLow>
                      </m:fName>
                      <m:e>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𝐸</m:t>
                        </m:r>
                        <m:d>
                          <m:dPr>
                            <m:begChr m:val="["/>
                            <m:endChr m:val="]"/>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func>
                              <m:funcPr>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160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log</m:t>
                                </m:r>
                              </m:fName>
                              <m:e>
                                <m:r>
                                  <a:rPr lang="en-US" sz="1600" i="1">
                                    <a:solidFill>
                                      <a:schemeClr val="accent1">
                                        <a:lumMod val="50000"/>
                                      </a:schemeClr>
                                    </a:solidFill>
                                    <a:latin typeface="Cambria Math" panose="02040503050406030204" pitchFamily="18" charset="0"/>
                                  </a:rPr>
                                  <m:t>𝑝</m:t>
                                </m:r>
                                <m:d>
                                  <m:dPr>
                                    <m:ctrlPr>
                                      <a:rPr lang="en-US" sz="1600" i="1">
                                        <a:solidFill>
                                          <a:schemeClr val="accent1">
                                            <a:lumMod val="50000"/>
                                          </a:schemeClr>
                                        </a:solidFill>
                                        <a:latin typeface="Cambria Math" panose="02040503050406030204" pitchFamily="18" charset="0"/>
                                      </a:rPr>
                                    </m:ctrlPr>
                                  </m:dPr>
                                  <m:e>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d>
                              </m:e>
                            </m:func>
                          </m:e>
                        </m:d>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func>
                          <m:funcPr>
                            <m:ctrlP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uncPr>
                          <m:fName>
                            <m:limLow>
                              <m:limLowPr>
                                <m:ctrlP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limLowPr>
                              <m:e>
                                <m:r>
                                  <m:rPr>
                                    <m:sty m:val="p"/>
                                  </m:rPr>
                                  <a:rPr lang="en-US" sz="1600" b="0" i="0"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max</m:t>
                                </m:r>
                              </m:e>
                              <m:lim>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lim>
                            </m:limLow>
                          </m:fName>
                          <m:e>
                            <m:nary>
                              <m:naryPr>
                                <m:limLoc m:val="undOvr"/>
                                <m:subHide m:val="on"/>
                                <m:supHide m:val="on"/>
                                <m:ctrlP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naryPr>
                              <m:sub/>
                              <m:sup/>
                              <m:e>
                                <m:func>
                                  <m:funcPr>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sz="160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log</m:t>
                                    </m:r>
                                  </m:fName>
                                  <m:e>
                                    <m:r>
                                      <a:rPr lang="en-US" sz="1600" i="1">
                                        <a:solidFill>
                                          <a:schemeClr val="accent1">
                                            <a:lumMod val="50000"/>
                                          </a:schemeClr>
                                        </a:solidFill>
                                        <a:latin typeface="Cambria Math" panose="02040503050406030204" pitchFamily="18" charset="0"/>
                                      </a:rPr>
                                      <m:t>𝑝</m:t>
                                    </m:r>
                                    <m:d>
                                      <m:dPr>
                                        <m:ctrlPr>
                                          <a:rPr lang="en-US" sz="1600" i="1">
                                            <a:solidFill>
                                              <a:schemeClr val="accent1">
                                                <a:lumMod val="50000"/>
                                              </a:schemeClr>
                                            </a:solidFill>
                                            <a:latin typeface="Cambria Math" panose="02040503050406030204" pitchFamily="18" charset="0"/>
                                          </a:rPr>
                                        </m:ctrlPr>
                                      </m:dPr>
                                      <m:e>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 </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d>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𝑝</m:t>
                                    </m:r>
                                    <m:d>
                                      <m:dPr>
                                        <m:endChr m:val="|"/>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r>
                                          <m:rPr>
                                            <m:lit/>
                                          </m:r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d>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m:rPr>
                                        <m:nor/>
                                      </m:rPr>
                                      <a:rPr lang="en-US" sz="1600" b="0" i="0"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d</m:t>
                                    </m:r>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func>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nary>
                          </m:e>
                        </m:func>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e>
                    </m:func>
                  </m:oMath>
                </a14:m>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2000" dirty="0">
                  <a:solidFill>
                    <a:schemeClr val="accent1">
                      <a:lumMod val="50000"/>
                    </a:schemeClr>
                  </a:solidFill>
                  <a:latin typeface="Helvetica" pitchFamily="2" charset="0"/>
                </a:endParaRP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330" t="-1136" r="-220" b="-5750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Probabilistic Transfer Learning at Work – Polynomial Surrogates</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a:xfrm>
            <a:off x="11525494" y="6583988"/>
            <a:ext cx="421909" cy="283924"/>
          </a:xfrm>
        </p:spPr>
        <p:txBody>
          <a:bodyPr/>
          <a:lstStyle/>
          <a:p>
            <a:fld id="{4FAB73BC-B049-4115-A692-8D63A059BFB8}" type="slidenum">
              <a:rPr lang="en-US" smtClean="0"/>
              <a:pPr/>
              <a:t>13</a:t>
            </a:fld>
            <a:endParaRPr lang="en-US" dirty="0"/>
          </a:p>
        </p:txBody>
      </p:sp>
      <p:grpSp>
        <p:nvGrpSpPr>
          <p:cNvPr id="27" name="Group 26">
            <a:extLst>
              <a:ext uri="{FF2B5EF4-FFF2-40B4-BE49-F238E27FC236}">
                <a16:creationId xmlns:a16="http://schemas.microsoft.com/office/drawing/2014/main" id="{F9D63C00-9E8C-0141-88EA-F199921ADF69}"/>
              </a:ext>
            </a:extLst>
          </p:cNvPr>
          <p:cNvGrpSpPr/>
          <p:nvPr/>
        </p:nvGrpSpPr>
        <p:grpSpPr>
          <a:xfrm>
            <a:off x="2522306" y="2562514"/>
            <a:ext cx="7024438" cy="2286000"/>
            <a:chOff x="2667000" y="2286000"/>
            <a:chExt cx="7024438" cy="2286000"/>
          </a:xfrm>
        </p:grpSpPr>
        <p:pic>
          <p:nvPicPr>
            <p:cNvPr id="13" name="Picture 12">
              <a:extLst>
                <a:ext uri="{FF2B5EF4-FFF2-40B4-BE49-F238E27FC236}">
                  <a16:creationId xmlns:a16="http://schemas.microsoft.com/office/drawing/2014/main" id="{7009EA6D-4A9F-0E45-A6A7-9DC86FBD5F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2438" y="2286000"/>
              <a:ext cx="3429000" cy="2286000"/>
            </a:xfrm>
            <a:prstGeom prst="rect">
              <a:avLst/>
            </a:prstGeom>
          </p:spPr>
        </p:pic>
        <p:pic>
          <p:nvPicPr>
            <p:cNvPr id="15" name="Picture 14">
              <a:extLst>
                <a:ext uri="{FF2B5EF4-FFF2-40B4-BE49-F238E27FC236}">
                  <a16:creationId xmlns:a16="http://schemas.microsoft.com/office/drawing/2014/main" id="{9CC08DAD-B4B6-944E-A076-F9377322BC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000" y="2286000"/>
              <a:ext cx="3429000" cy="2286000"/>
            </a:xfrm>
            <a:prstGeom prst="rect">
              <a:avLst/>
            </a:prstGeom>
          </p:spPr>
        </p:pic>
        <p:sp>
          <p:nvSpPr>
            <p:cNvPr id="16" name="Rectangle 15">
              <a:extLst>
                <a:ext uri="{FF2B5EF4-FFF2-40B4-BE49-F238E27FC236}">
                  <a16:creationId xmlns:a16="http://schemas.microsoft.com/office/drawing/2014/main" id="{DB7BB655-E1A4-6544-B298-04E71FF19CA0}"/>
                </a:ext>
              </a:extLst>
            </p:cNvPr>
            <p:cNvSpPr/>
            <p:nvPr/>
          </p:nvSpPr>
          <p:spPr>
            <a:xfrm>
              <a:off x="3757093" y="2796988"/>
              <a:ext cx="794736" cy="887506"/>
            </a:xfrm>
            <a:prstGeom prst="rect">
              <a:avLst/>
            </a:prstGeom>
            <a:noFill/>
            <a:ln w="63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0F5F9EE-88F4-AF40-86E4-40F88EB264D0}"/>
                </a:ext>
              </a:extLst>
            </p:cNvPr>
            <p:cNvCxnSpPr>
              <a:cxnSpLocks/>
            </p:cNvCxnSpPr>
            <p:nvPr/>
          </p:nvCxnSpPr>
          <p:spPr>
            <a:xfrm>
              <a:off x="4551829" y="3684494"/>
              <a:ext cx="2225678" cy="54299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3DF454-9B45-8349-89FB-E7A30436AB6A}"/>
                </a:ext>
              </a:extLst>
            </p:cNvPr>
            <p:cNvCxnSpPr>
              <a:cxnSpLocks/>
            </p:cNvCxnSpPr>
            <p:nvPr/>
          </p:nvCxnSpPr>
          <p:spPr>
            <a:xfrm flipV="1">
              <a:off x="4551829" y="2685794"/>
              <a:ext cx="680343" cy="11119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E48DA7C-9F59-C043-9E30-1ECAEE9F64C2}"/>
                </a:ext>
              </a:extLst>
            </p:cNvPr>
            <p:cNvCxnSpPr>
              <a:cxnSpLocks/>
            </p:cNvCxnSpPr>
            <p:nvPr/>
          </p:nvCxnSpPr>
          <p:spPr>
            <a:xfrm flipV="1">
              <a:off x="5893359" y="2390460"/>
              <a:ext cx="884148" cy="18988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7" name="Audio 6">
            <a:hlinkClick r:id="" action="ppaction://media"/>
            <a:extLst>
              <a:ext uri="{FF2B5EF4-FFF2-40B4-BE49-F238E27FC236}">
                <a16:creationId xmlns:a16="http://schemas.microsoft.com/office/drawing/2014/main" id="{33697F54-CBE7-7237-4BFB-8BF34EA02F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05324939"/>
      </p:ext>
    </p:extLst>
  </p:cSld>
  <p:clrMapOvr>
    <a:masterClrMapping/>
  </p:clrMapOvr>
  <mc:AlternateContent xmlns:mc="http://schemas.openxmlformats.org/markup-compatibility/2006" xmlns:p14="http://schemas.microsoft.com/office/powerpoint/2010/main">
    <mc:Choice Requires="p14">
      <p:transition spd="med" p14:dur="700" advTm="53077">
        <p:fade/>
      </p:transition>
    </mc:Choice>
    <mc:Fallback xmlns="">
      <p:transition spd="med" advTm="53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786064"/>
            <a:ext cx="11520411" cy="5582229"/>
          </a:xfrm>
        </p:spPr>
        <p:txBody>
          <a:bodyPr>
            <a:noAutofit/>
          </a:bodyPr>
          <a:lstStyle/>
          <a:p>
            <a:pPr>
              <a:lnSpc>
                <a:spcPct val="100000"/>
              </a:lnSpc>
              <a:spcBef>
                <a:spcPts val="0"/>
              </a:spcBef>
            </a:pPr>
            <a:r>
              <a:rPr lang="en-US" sz="1800" dirty="0">
                <a:solidFill>
                  <a:schemeClr val="accent1">
                    <a:lumMod val="50000"/>
                  </a:schemeClr>
                </a:solidFill>
                <a:latin typeface="Helvetica" pitchFamily="2" charset="0"/>
              </a:rPr>
              <a:t>The source data, once assimilated, provide the prior PDF for subsequent use in the target training task</a:t>
            </a:r>
          </a:p>
          <a:p>
            <a:pPr>
              <a:lnSpc>
                <a:spcPct val="100000"/>
              </a:lnSpc>
              <a:spcBef>
                <a:spcPts val="0"/>
              </a:spcBef>
            </a:pPr>
            <a:r>
              <a:rPr lang="en-US" sz="1800" dirty="0">
                <a:solidFill>
                  <a:schemeClr val="accent1">
                    <a:lumMod val="50000"/>
                  </a:schemeClr>
                </a:solidFill>
                <a:latin typeface="Helvetica" pitchFamily="2" charset="0"/>
              </a:rPr>
              <a:t>Similarly, the target data provide the likelihood PDF</a:t>
            </a:r>
          </a:p>
          <a:p>
            <a:pPr>
              <a:lnSpc>
                <a:spcPct val="100000"/>
              </a:lnSpc>
              <a:spcBef>
                <a:spcPts val="0"/>
              </a:spcBef>
            </a:pPr>
            <a:r>
              <a:rPr lang="en-US" sz="1800" dirty="0">
                <a:solidFill>
                  <a:schemeClr val="accent1">
                    <a:lumMod val="50000"/>
                  </a:schemeClr>
                </a:solidFill>
                <a:latin typeface="Helvetica" pitchFamily="2" charset="0"/>
              </a:rPr>
              <a:t>We maximize the expected data-fit to arrive at an optimal power prior</a:t>
            </a: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8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The following are posterior predictive mean estimates and confidence intervals</a:t>
            </a: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Observation: overlapping source and target domains result in full transfer of learning</a:t>
            </a:r>
          </a:p>
        </p:txBody>
      </p:sp>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Probabilistic Transfer Learning at Work – Polynomial Surrogates</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a:xfrm>
            <a:off x="11525494" y="6583988"/>
            <a:ext cx="421909" cy="283924"/>
          </a:xfrm>
        </p:spPr>
        <p:txBody>
          <a:bodyPr/>
          <a:lstStyle/>
          <a:p>
            <a:fld id="{4FAB73BC-B049-4115-A692-8D63A059BFB8}" type="slidenum">
              <a:rPr lang="en-US" smtClean="0"/>
              <a:pPr/>
              <a:t>14</a:t>
            </a:fld>
            <a:endParaRPr lang="en-US" dirty="0"/>
          </a:p>
        </p:txBody>
      </p:sp>
      <p:pic>
        <p:nvPicPr>
          <p:cNvPr id="6" name="Picture 5">
            <a:extLst>
              <a:ext uri="{FF2B5EF4-FFF2-40B4-BE49-F238E27FC236}">
                <a16:creationId xmlns:a16="http://schemas.microsoft.com/office/drawing/2014/main" id="{A49B5E15-865B-594C-9365-DBA9B015F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6720" y="1678231"/>
            <a:ext cx="2438888" cy="1828800"/>
          </a:xfrm>
          <a:prstGeom prst="rect">
            <a:avLst/>
          </a:prstGeom>
        </p:spPr>
      </p:pic>
      <p:pic>
        <p:nvPicPr>
          <p:cNvPr id="8" name="Picture 7">
            <a:extLst>
              <a:ext uri="{FF2B5EF4-FFF2-40B4-BE49-F238E27FC236}">
                <a16:creationId xmlns:a16="http://schemas.microsoft.com/office/drawing/2014/main" id="{9626E01E-7CAB-1443-840A-584027235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3284" y="1682061"/>
            <a:ext cx="2743200" cy="1688085"/>
          </a:xfrm>
          <a:prstGeom prst="rect">
            <a:avLst/>
          </a:prstGeom>
        </p:spPr>
      </p:pic>
      <p:pic>
        <p:nvPicPr>
          <p:cNvPr id="10" name="Picture 9">
            <a:extLst>
              <a:ext uri="{FF2B5EF4-FFF2-40B4-BE49-F238E27FC236}">
                <a16:creationId xmlns:a16="http://schemas.microsoft.com/office/drawing/2014/main" id="{79B5FA20-04D5-094C-8F45-77D46F477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4071" y="1684422"/>
            <a:ext cx="2438888" cy="1828800"/>
          </a:xfrm>
          <a:prstGeom prst="rect">
            <a:avLst/>
          </a:prstGeom>
        </p:spPr>
      </p:pic>
      <p:pic>
        <p:nvPicPr>
          <p:cNvPr id="12" name="Picture 11">
            <a:extLst>
              <a:ext uri="{FF2B5EF4-FFF2-40B4-BE49-F238E27FC236}">
                <a16:creationId xmlns:a16="http://schemas.microsoft.com/office/drawing/2014/main" id="{AAB506BC-CAC8-C04B-AEB1-653DC83307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5919" y="3952789"/>
            <a:ext cx="2743200" cy="1828800"/>
          </a:xfrm>
          <a:prstGeom prst="rect">
            <a:avLst/>
          </a:prstGeom>
        </p:spPr>
      </p:pic>
      <p:pic>
        <p:nvPicPr>
          <p:cNvPr id="17" name="Picture 16">
            <a:extLst>
              <a:ext uri="{FF2B5EF4-FFF2-40B4-BE49-F238E27FC236}">
                <a16:creationId xmlns:a16="http://schemas.microsoft.com/office/drawing/2014/main" id="{39CB73C1-B9B2-2049-BB7D-904732EFD2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4807" y="3939695"/>
            <a:ext cx="2743200" cy="1828800"/>
          </a:xfrm>
          <a:prstGeom prst="rect">
            <a:avLst/>
          </a:prstGeom>
        </p:spPr>
      </p:pic>
      <p:pic>
        <p:nvPicPr>
          <p:cNvPr id="20" name="Picture 19">
            <a:extLst>
              <a:ext uri="{FF2B5EF4-FFF2-40B4-BE49-F238E27FC236}">
                <a16:creationId xmlns:a16="http://schemas.microsoft.com/office/drawing/2014/main" id="{0BEE3001-A6A5-2847-A7BB-CB82E035C0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0985" y="3939695"/>
            <a:ext cx="2743200" cy="1828800"/>
          </a:xfrm>
          <a:prstGeom prst="rect">
            <a:avLst/>
          </a:prstGeom>
        </p:spPr>
      </p:pic>
      <p:sp>
        <p:nvSpPr>
          <p:cNvPr id="25" name="TextBox 24">
            <a:extLst>
              <a:ext uri="{FF2B5EF4-FFF2-40B4-BE49-F238E27FC236}">
                <a16:creationId xmlns:a16="http://schemas.microsoft.com/office/drawing/2014/main" id="{7F7763B6-AF2B-D444-A132-00CDF41580F9}"/>
              </a:ext>
            </a:extLst>
          </p:cNvPr>
          <p:cNvSpPr txBox="1"/>
          <p:nvPr/>
        </p:nvSpPr>
        <p:spPr>
          <a:xfrm>
            <a:off x="2499604" y="5768495"/>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no transfer</a:t>
            </a:r>
          </a:p>
        </p:txBody>
      </p:sp>
      <p:sp>
        <p:nvSpPr>
          <p:cNvPr id="26" name="TextBox 25">
            <a:extLst>
              <a:ext uri="{FF2B5EF4-FFF2-40B4-BE49-F238E27FC236}">
                <a16:creationId xmlns:a16="http://schemas.microsoft.com/office/drawing/2014/main" id="{56E25A29-29B0-FD41-B554-8EF797CE2E40}"/>
              </a:ext>
            </a:extLst>
          </p:cNvPr>
          <p:cNvSpPr txBox="1"/>
          <p:nvPr/>
        </p:nvSpPr>
        <p:spPr>
          <a:xfrm>
            <a:off x="5432998" y="5761517"/>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full transfer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87EBC8F-45A7-DF40-B787-711DC3DE4C68}"/>
                  </a:ext>
                </a:extLst>
              </p:cNvPr>
              <p:cNvSpPr txBox="1"/>
              <p:nvPr/>
            </p:nvSpPr>
            <p:spPr>
              <a:xfrm>
                <a:off x="7802881" y="5781589"/>
                <a:ext cx="2677528"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optimal transfer, </a:t>
                </a:r>
                <a14:m>
                  <m:oMath xmlns:m="http://schemas.openxmlformats.org/officeDocument/2006/math">
                    <m:r>
                      <a:rPr lang="en-US" i="1">
                        <a:solidFill>
                          <a:schemeClr val="accent1">
                            <a:lumMod val="50000"/>
                          </a:schemeClr>
                        </a:solidFill>
                        <a:latin typeface="Cambria Math" panose="02040503050406030204" pitchFamily="18" charset="0"/>
                      </a:rPr>
                      <m:t>𝛽</m:t>
                    </m:r>
                    <m:r>
                      <m:rPr>
                        <m:nor/>
                      </m:rPr>
                      <a:rPr lang="en-US" baseline="-25000">
                        <a:solidFill>
                          <a:schemeClr val="accent1">
                            <a:lumMod val="50000"/>
                          </a:schemeClr>
                        </a:solidFill>
                        <a:latin typeface="Cambria Math" panose="02040503050406030204" pitchFamily="18" charset="0"/>
                      </a:rPr>
                      <m:t>opt</m:t>
                    </m:r>
                    <m:r>
                      <a:rPr lang="en-US" i="1">
                        <a:solidFill>
                          <a:schemeClr val="accent1">
                            <a:lumMod val="50000"/>
                          </a:schemeClr>
                        </a:solidFill>
                        <a:latin typeface="Cambria Math" panose="02040503050406030204" pitchFamily="18" charset="0"/>
                      </a:rPr>
                      <m:t>=</m:t>
                    </m:r>
                    <m:r>
                      <a:rPr lang="en-US" b="0" i="1" smtClean="0">
                        <a:solidFill>
                          <a:schemeClr val="accent1">
                            <a:lumMod val="50000"/>
                          </a:schemeClr>
                        </a:solidFill>
                        <a:latin typeface="Cambria Math" panose="02040503050406030204" pitchFamily="18" charset="0"/>
                      </a:rPr>
                      <m:t>1</m:t>
                    </m:r>
                  </m:oMath>
                </a14:m>
                <a:endParaRPr lang="en-US" dirty="0">
                  <a:solidFill>
                    <a:schemeClr val="accent1">
                      <a:lumMod val="50000"/>
                    </a:schemeClr>
                  </a:solidFill>
                  <a:latin typeface="Helvetica" pitchFamily="2" charset="0"/>
                </a:endParaRPr>
              </a:p>
            </p:txBody>
          </p:sp>
        </mc:Choice>
        <mc:Fallback xmlns="">
          <p:sp>
            <p:nvSpPr>
              <p:cNvPr id="28" name="TextBox 27">
                <a:extLst>
                  <a:ext uri="{FF2B5EF4-FFF2-40B4-BE49-F238E27FC236}">
                    <a16:creationId xmlns:a16="http://schemas.microsoft.com/office/drawing/2014/main" id="{587EBC8F-45A7-DF40-B787-711DC3DE4C68}"/>
                  </a:ext>
                </a:extLst>
              </p:cNvPr>
              <p:cNvSpPr txBox="1">
                <a:spLocks noRot="1" noChangeAspect="1" noMove="1" noResize="1" noEditPoints="1" noAdjustHandles="1" noChangeArrowheads="1" noChangeShapeType="1" noTextEdit="1"/>
              </p:cNvSpPr>
              <p:nvPr/>
            </p:nvSpPr>
            <p:spPr>
              <a:xfrm>
                <a:off x="7802881" y="5781589"/>
                <a:ext cx="2677528" cy="369332"/>
              </a:xfrm>
              <a:prstGeom prst="rect">
                <a:avLst/>
              </a:prstGeom>
              <a:blipFill>
                <a:blip r:embed="rId10"/>
                <a:stretch>
                  <a:fillRect l="-1887" t="-6667" b="-26667"/>
                </a:stretch>
              </a:blipFill>
            </p:spPr>
            <p:txBody>
              <a:bodyPr/>
              <a:lstStyle/>
              <a:p>
                <a:r>
                  <a:rPr lang="en-US">
                    <a:noFill/>
                  </a:rPr>
                  <a:t> </a:t>
                </a:r>
              </a:p>
            </p:txBody>
          </p:sp>
        </mc:Fallback>
      </mc:AlternateContent>
      <p:sp>
        <p:nvSpPr>
          <p:cNvPr id="30" name="Curved Left Arrow 29">
            <a:extLst>
              <a:ext uri="{FF2B5EF4-FFF2-40B4-BE49-F238E27FC236}">
                <a16:creationId xmlns:a16="http://schemas.microsoft.com/office/drawing/2014/main" id="{4386868F-6AD3-7A45-9EF7-09A318915B1F}"/>
              </a:ext>
            </a:extLst>
          </p:cNvPr>
          <p:cNvSpPr/>
          <p:nvPr/>
        </p:nvSpPr>
        <p:spPr>
          <a:xfrm>
            <a:off x="10430499" y="2568252"/>
            <a:ext cx="845317" cy="2373757"/>
          </a:xfrm>
          <a:prstGeom prst="curvedLeftArrow">
            <a:avLst>
              <a:gd name="adj1" fmla="val 7714"/>
              <a:gd name="adj2" fmla="val 23097"/>
              <a:gd name="adj3" fmla="val 25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ight Arrow 31">
            <a:extLst>
              <a:ext uri="{FF2B5EF4-FFF2-40B4-BE49-F238E27FC236}">
                <a16:creationId xmlns:a16="http://schemas.microsoft.com/office/drawing/2014/main" id="{102870FA-48F1-3943-84BF-3DCE654B416B}"/>
              </a:ext>
            </a:extLst>
          </p:cNvPr>
          <p:cNvSpPr/>
          <p:nvPr/>
        </p:nvSpPr>
        <p:spPr>
          <a:xfrm>
            <a:off x="3793524" y="2455958"/>
            <a:ext cx="697676" cy="136673"/>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35">
            <a:extLst>
              <a:ext uri="{FF2B5EF4-FFF2-40B4-BE49-F238E27FC236}">
                <a16:creationId xmlns:a16="http://schemas.microsoft.com/office/drawing/2014/main" id="{582A8BEE-50D2-FE42-AB28-AAA28606319D}"/>
              </a:ext>
            </a:extLst>
          </p:cNvPr>
          <p:cNvSpPr/>
          <p:nvPr/>
        </p:nvSpPr>
        <p:spPr>
          <a:xfrm>
            <a:off x="7202634" y="2455957"/>
            <a:ext cx="697676" cy="136673"/>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2D945882-1B0A-9528-F0E0-96409AC8662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76173473"/>
      </p:ext>
    </p:extLst>
  </p:cSld>
  <p:clrMapOvr>
    <a:masterClrMapping/>
  </p:clrMapOvr>
  <mc:AlternateContent xmlns:mc="http://schemas.openxmlformats.org/markup-compatibility/2006" xmlns:p14="http://schemas.microsoft.com/office/powerpoint/2010/main">
    <mc:Choice Requires="p14">
      <p:transition spd="med" p14:dur="700" advTm="40872">
        <p:fade/>
      </p:transition>
    </mc:Choice>
    <mc:Fallback xmlns="">
      <p:transition spd="med" advTm="40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786064"/>
            <a:ext cx="11520411" cy="5582229"/>
          </a:xfrm>
        </p:spPr>
        <p:txBody>
          <a:bodyPr>
            <a:noAutofit/>
          </a:bodyPr>
          <a:lstStyle/>
          <a:p>
            <a:pPr>
              <a:lnSpc>
                <a:spcPct val="100000"/>
              </a:lnSpc>
              <a:spcBef>
                <a:spcPts val="0"/>
              </a:spcBef>
            </a:pPr>
            <a:r>
              <a:rPr lang="en-US" sz="1800" dirty="0">
                <a:solidFill>
                  <a:schemeClr val="accent1">
                    <a:lumMod val="50000"/>
                  </a:schemeClr>
                </a:solidFill>
                <a:latin typeface="Helvetica" pitchFamily="2" charset="0"/>
              </a:rPr>
              <a:t>Let’s repeat the procedure with a target domain that’s adjacent to the source domain (extrapolation)</a:t>
            </a:r>
          </a:p>
          <a:p>
            <a:pPr>
              <a:lnSpc>
                <a:spcPct val="100000"/>
              </a:lnSpc>
              <a:spcBef>
                <a:spcPts val="0"/>
              </a:spcBef>
            </a:pPr>
            <a:r>
              <a:rPr lang="en-US" sz="1800" dirty="0">
                <a:solidFill>
                  <a:schemeClr val="accent1">
                    <a:lumMod val="50000"/>
                  </a:schemeClr>
                </a:solidFill>
                <a:latin typeface="Helvetica" pitchFamily="2" charset="0"/>
              </a:rPr>
              <a:t>Again, we maximize the expected data-fit to arrive at an optimal power prior</a:t>
            </a: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8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The following are posterior predictive mean estimates and confidence intervals</a:t>
            </a: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Observation: Optimal transfer results in more accurate/precise predictions</a:t>
            </a:r>
          </a:p>
        </p:txBody>
      </p:sp>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Probabilistic Transfer Learning at Work – Polynomial Surrogates</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a:xfrm>
            <a:off x="11525494" y="6583988"/>
            <a:ext cx="421909" cy="283924"/>
          </a:xfrm>
        </p:spPr>
        <p:txBody>
          <a:bodyPr/>
          <a:lstStyle/>
          <a:p>
            <a:fld id="{4FAB73BC-B049-4115-A692-8D63A059BFB8}" type="slidenum">
              <a:rPr lang="en-US" smtClean="0"/>
              <a:pPr/>
              <a:t>15</a:t>
            </a:fld>
            <a:endParaRPr lang="en-US" dirty="0"/>
          </a:p>
        </p:txBody>
      </p:sp>
      <p:sp>
        <p:nvSpPr>
          <p:cNvPr id="25" name="TextBox 24">
            <a:extLst>
              <a:ext uri="{FF2B5EF4-FFF2-40B4-BE49-F238E27FC236}">
                <a16:creationId xmlns:a16="http://schemas.microsoft.com/office/drawing/2014/main" id="{7F7763B6-AF2B-D444-A132-00CDF41580F9}"/>
              </a:ext>
            </a:extLst>
          </p:cNvPr>
          <p:cNvSpPr txBox="1"/>
          <p:nvPr/>
        </p:nvSpPr>
        <p:spPr>
          <a:xfrm>
            <a:off x="2499604" y="5768495"/>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no transfer</a:t>
            </a:r>
          </a:p>
        </p:txBody>
      </p:sp>
      <p:sp>
        <p:nvSpPr>
          <p:cNvPr id="26" name="TextBox 25">
            <a:extLst>
              <a:ext uri="{FF2B5EF4-FFF2-40B4-BE49-F238E27FC236}">
                <a16:creationId xmlns:a16="http://schemas.microsoft.com/office/drawing/2014/main" id="{56E25A29-29B0-FD41-B554-8EF797CE2E40}"/>
              </a:ext>
            </a:extLst>
          </p:cNvPr>
          <p:cNvSpPr txBox="1"/>
          <p:nvPr/>
        </p:nvSpPr>
        <p:spPr>
          <a:xfrm>
            <a:off x="5432998" y="5761517"/>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full transfer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87EBC8F-45A7-DF40-B787-711DC3DE4C68}"/>
                  </a:ext>
                </a:extLst>
              </p:cNvPr>
              <p:cNvSpPr txBox="1"/>
              <p:nvPr/>
            </p:nvSpPr>
            <p:spPr>
              <a:xfrm>
                <a:off x="7620001" y="5781589"/>
                <a:ext cx="2850652"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optimal transfer, </a:t>
                </a:r>
                <a14:m>
                  <m:oMath xmlns:m="http://schemas.openxmlformats.org/officeDocument/2006/math">
                    <m:r>
                      <a:rPr lang="en-US" i="1">
                        <a:solidFill>
                          <a:schemeClr val="accent1">
                            <a:lumMod val="50000"/>
                          </a:schemeClr>
                        </a:solidFill>
                        <a:latin typeface="Cambria Math" panose="02040503050406030204" pitchFamily="18" charset="0"/>
                      </a:rPr>
                      <m:t>𝛽</m:t>
                    </m:r>
                    <m:r>
                      <m:rPr>
                        <m:nor/>
                      </m:rPr>
                      <a:rPr lang="en-US" baseline="-25000">
                        <a:solidFill>
                          <a:schemeClr val="accent1">
                            <a:lumMod val="50000"/>
                          </a:schemeClr>
                        </a:solidFill>
                        <a:latin typeface="Cambria Math" panose="02040503050406030204" pitchFamily="18" charset="0"/>
                      </a:rPr>
                      <m:t>opt</m:t>
                    </m:r>
                    <m:r>
                      <a:rPr lang="en-US" i="1" smtClean="0">
                        <a:solidFill>
                          <a:schemeClr val="accent1">
                            <a:lumMod val="50000"/>
                          </a:schemeClr>
                        </a:solidFill>
                        <a:latin typeface="Cambria Math" panose="02040503050406030204" pitchFamily="18" charset="0"/>
                        <a:ea typeface="Cambria Math" panose="02040503050406030204" pitchFamily="18" charset="0"/>
                      </a:rPr>
                      <m:t>≈</m:t>
                    </m:r>
                    <m:r>
                      <a:rPr lang="en-US" b="0" i="1" smtClean="0">
                        <a:solidFill>
                          <a:schemeClr val="accent1">
                            <a:lumMod val="50000"/>
                          </a:schemeClr>
                        </a:solidFill>
                        <a:latin typeface="Cambria Math" panose="02040503050406030204" pitchFamily="18" charset="0"/>
                      </a:rPr>
                      <m:t>0.1</m:t>
                    </m:r>
                  </m:oMath>
                </a14:m>
                <a:endParaRPr lang="en-US" dirty="0">
                  <a:solidFill>
                    <a:schemeClr val="accent1">
                      <a:lumMod val="50000"/>
                    </a:schemeClr>
                  </a:solidFill>
                  <a:latin typeface="Helvetica" pitchFamily="2" charset="0"/>
                </a:endParaRPr>
              </a:p>
            </p:txBody>
          </p:sp>
        </mc:Choice>
        <mc:Fallback xmlns="">
          <p:sp>
            <p:nvSpPr>
              <p:cNvPr id="28" name="TextBox 27">
                <a:extLst>
                  <a:ext uri="{FF2B5EF4-FFF2-40B4-BE49-F238E27FC236}">
                    <a16:creationId xmlns:a16="http://schemas.microsoft.com/office/drawing/2014/main" id="{587EBC8F-45A7-DF40-B787-711DC3DE4C68}"/>
                  </a:ext>
                </a:extLst>
              </p:cNvPr>
              <p:cNvSpPr txBox="1">
                <a:spLocks noRot="1" noChangeAspect="1" noMove="1" noResize="1" noEditPoints="1" noAdjustHandles="1" noChangeArrowheads="1" noChangeShapeType="1" noTextEdit="1"/>
              </p:cNvSpPr>
              <p:nvPr/>
            </p:nvSpPr>
            <p:spPr>
              <a:xfrm>
                <a:off x="7620001" y="5781589"/>
                <a:ext cx="2850652" cy="369332"/>
              </a:xfrm>
              <a:prstGeom prst="rect">
                <a:avLst/>
              </a:prstGeom>
              <a:blipFill>
                <a:blip r:embed="rId5"/>
                <a:stretch>
                  <a:fillRect l="-1778" t="-6667" b="-26667"/>
                </a:stretch>
              </a:blipFill>
            </p:spPr>
            <p:txBody>
              <a:bodyPr/>
              <a:lstStyle/>
              <a:p>
                <a:r>
                  <a:rPr lang="en-US">
                    <a:noFill/>
                  </a:rPr>
                  <a:t> </a:t>
                </a:r>
              </a:p>
            </p:txBody>
          </p:sp>
        </mc:Fallback>
      </mc:AlternateContent>
      <p:sp>
        <p:nvSpPr>
          <p:cNvPr id="30" name="Curved Left Arrow 29">
            <a:extLst>
              <a:ext uri="{FF2B5EF4-FFF2-40B4-BE49-F238E27FC236}">
                <a16:creationId xmlns:a16="http://schemas.microsoft.com/office/drawing/2014/main" id="{4386868F-6AD3-7A45-9EF7-09A318915B1F}"/>
              </a:ext>
            </a:extLst>
          </p:cNvPr>
          <p:cNvSpPr/>
          <p:nvPr/>
        </p:nvSpPr>
        <p:spPr>
          <a:xfrm>
            <a:off x="10880379" y="2240589"/>
            <a:ext cx="845317" cy="2373757"/>
          </a:xfrm>
          <a:prstGeom prst="curvedLeftArrow">
            <a:avLst>
              <a:gd name="adj1" fmla="val 7714"/>
              <a:gd name="adj2" fmla="val 23097"/>
              <a:gd name="adj3" fmla="val 25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ight Arrow 31">
            <a:extLst>
              <a:ext uri="{FF2B5EF4-FFF2-40B4-BE49-F238E27FC236}">
                <a16:creationId xmlns:a16="http://schemas.microsoft.com/office/drawing/2014/main" id="{102870FA-48F1-3943-84BF-3DCE654B416B}"/>
              </a:ext>
            </a:extLst>
          </p:cNvPr>
          <p:cNvSpPr/>
          <p:nvPr/>
        </p:nvSpPr>
        <p:spPr>
          <a:xfrm>
            <a:off x="2784765" y="2200798"/>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4F5210-28B4-F145-B648-A61185CE8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37" y="1520800"/>
            <a:ext cx="2468880" cy="1645920"/>
          </a:xfrm>
          <a:prstGeom prst="rect">
            <a:avLst/>
          </a:prstGeom>
        </p:spPr>
      </p:pic>
      <p:pic>
        <p:nvPicPr>
          <p:cNvPr id="11" name="Picture 10">
            <a:extLst>
              <a:ext uri="{FF2B5EF4-FFF2-40B4-BE49-F238E27FC236}">
                <a16:creationId xmlns:a16="http://schemas.microsoft.com/office/drawing/2014/main" id="{EDD332DD-C14F-854B-AE12-784150AB47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5378" y="1520800"/>
            <a:ext cx="2194999" cy="1645920"/>
          </a:xfrm>
          <a:prstGeom prst="rect">
            <a:avLst/>
          </a:prstGeom>
        </p:spPr>
      </p:pic>
      <p:pic>
        <p:nvPicPr>
          <p:cNvPr id="14" name="Picture 13">
            <a:extLst>
              <a:ext uri="{FF2B5EF4-FFF2-40B4-BE49-F238E27FC236}">
                <a16:creationId xmlns:a16="http://schemas.microsoft.com/office/drawing/2014/main" id="{84B41DB7-BB43-734F-B62C-A1D2920422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0308" y="1555874"/>
            <a:ext cx="2194560" cy="1463040"/>
          </a:xfrm>
          <a:prstGeom prst="rect">
            <a:avLst/>
          </a:prstGeom>
        </p:spPr>
      </p:pic>
      <p:pic>
        <p:nvPicPr>
          <p:cNvPr id="16" name="Picture 15">
            <a:extLst>
              <a:ext uri="{FF2B5EF4-FFF2-40B4-BE49-F238E27FC236}">
                <a16:creationId xmlns:a16="http://schemas.microsoft.com/office/drawing/2014/main" id="{426C84FC-5890-214B-B6FE-5695DD8A01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4799" y="1555874"/>
            <a:ext cx="2194999" cy="1645920"/>
          </a:xfrm>
          <a:prstGeom prst="rect">
            <a:avLst/>
          </a:prstGeom>
        </p:spPr>
      </p:pic>
      <p:sp>
        <p:nvSpPr>
          <p:cNvPr id="27" name="Right Arrow 26">
            <a:extLst>
              <a:ext uri="{FF2B5EF4-FFF2-40B4-BE49-F238E27FC236}">
                <a16:creationId xmlns:a16="http://schemas.microsoft.com/office/drawing/2014/main" id="{0DCD797C-36A5-F84F-AA0A-A978831BA458}"/>
              </a:ext>
            </a:extLst>
          </p:cNvPr>
          <p:cNvSpPr/>
          <p:nvPr/>
        </p:nvSpPr>
        <p:spPr>
          <a:xfrm>
            <a:off x="5450377" y="2192463"/>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ACE95527-C046-9D47-871D-0398F1E1C09A}"/>
              </a:ext>
            </a:extLst>
          </p:cNvPr>
          <p:cNvSpPr/>
          <p:nvPr/>
        </p:nvSpPr>
        <p:spPr>
          <a:xfrm>
            <a:off x="8168952" y="2200798"/>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F03BB44-641F-5544-A03E-07A190D6EE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8026" y="3939695"/>
            <a:ext cx="2743200" cy="1828800"/>
          </a:xfrm>
          <a:prstGeom prst="rect">
            <a:avLst/>
          </a:prstGeom>
        </p:spPr>
      </p:pic>
      <p:pic>
        <p:nvPicPr>
          <p:cNvPr id="22" name="Picture 21">
            <a:extLst>
              <a:ext uri="{FF2B5EF4-FFF2-40B4-BE49-F238E27FC236}">
                <a16:creationId xmlns:a16="http://schemas.microsoft.com/office/drawing/2014/main" id="{CC48CE76-6D30-584D-BEFE-D99923B49F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4540" y="3927009"/>
            <a:ext cx="2743200" cy="1828800"/>
          </a:xfrm>
          <a:prstGeom prst="rect">
            <a:avLst/>
          </a:prstGeom>
        </p:spPr>
      </p:pic>
      <p:pic>
        <p:nvPicPr>
          <p:cNvPr id="31" name="Picture 30">
            <a:extLst>
              <a:ext uri="{FF2B5EF4-FFF2-40B4-BE49-F238E27FC236}">
                <a16:creationId xmlns:a16="http://schemas.microsoft.com/office/drawing/2014/main" id="{5F282BF8-9B7C-3B40-9B6D-C575F3D960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677" y="3891706"/>
            <a:ext cx="2743200" cy="1828800"/>
          </a:xfrm>
          <a:prstGeom prst="rect">
            <a:avLst/>
          </a:prstGeom>
        </p:spPr>
      </p:pic>
      <p:pic>
        <p:nvPicPr>
          <p:cNvPr id="6" name="Audio 5">
            <a:hlinkClick r:id="" action="ppaction://media"/>
            <a:extLst>
              <a:ext uri="{FF2B5EF4-FFF2-40B4-BE49-F238E27FC236}">
                <a16:creationId xmlns:a16="http://schemas.microsoft.com/office/drawing/2014/main" id="{9D472440-518F-DE6E-AD79-26146811D4E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81404134"/>
      </p:ext>
    </p:extLst>
  </p:cSld>
  <p:clrMapOvr>
    <a:masterClrMapping/>
  </p:clrMapOvr>
  <mc:AlternateContent xmlns:mc="http://schemas.openxmlformats.org/markup-compatibility/2006" xmlns:p14="http://schemas.microsoft.com/office/powerpoint/2010/main">
    <mc:Choice Requires="p14">
      <p:transition spd="med" p14:dur="700" advTm="35349">
        <p:fade/>
      </p:transition>
    </mc:Choice>
    <mc:Fallback xmlns="">
      <p:transition spd="med" advTm="353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A0C35F-C3D1-3946-B194-4F1EA977D5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8026" y="3927009"/>
            <a:ext cx="2743200" cy="1828800"/>
          </a:xfrm>
          <a:prstGeom prst="rect">
            <a:avLst/>
          </a:prstGeom>
        </p:spPr>
      </p:pic>
      <p:pic>
        <p:nvPicPr>
          <p:cNvPr id="10" name="Picture 9">
            <a:extLst>
              <a:ext uri="{FF2B5EF4-FFF2-40B4-BE49-F238E27FC236}">
                <a16:creationId xmlns:a16="http://schemas.microsoft.com/office/drawing/2014/main" id="{CA5B6B2C-B31A-8A45-8208-974AC8F56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540" y="3920531"/>
            <a:ext cx="2743200" cy="1828800"/>
          </a:xfrm>
          <a:prstGeom prst="rect">
            <a:avLst/>
          </a:prstGeom>
        </p:spPr>
      </p:pic>
      <p:pic>
        <p:nvPicPr>
          <p:cNvPr id="13" name="Picture 12">
            <a:extLst>
              <a:ext uri="{FF2B5EF4-FFF2-40B4-BE49-F238E27FC236}">
                <a16:creationId xmlns:a16="http://schemas.microsoft.com/office/drawing/2014/main" id="{16BD0B67-F539-7648-BFBD-27C1079789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1907" y="3920531"/>
            <a:ext cx="2743200" cy="1828800"/>
          </a:xfrm>
          <a:prstGeom prst="rect">
            <a:avLst/>
          </a:prstGeom>
        </p:spPr>
      </p:pic>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786064"/>
            <a:ext cx="11520411" cy="5582229"/>
          </a:xfrm>
        </p:spPr>
        <p:txBody>
          <a:bodyPr>
            <a:noAutofit/>
          </a:bodyPr>
          <a:lstStyle/>
          <a:p>
            <a:pPr>
              <a:lnSpc>
                <a:spcPct val="100000"/>
              </a:lnSpc>
              <a:spcBef>
                <a:spcPts val="0"/>
              </a:spcBef>
            </a:pPr>
            <a:r>
              <a:rPr lang="en-US" sz="1800" dirty="0">
                <a:solidFill>
                  <a:schemeClr val="accent1">
                    <a:lumMod val="50000"/>
                  </a:schemeClr>
                </a:solidFill>
                <a:latin typeface="Helvetica" pitchFamily="2" charset="0"/>
              </a:rPr>
              <a:t>Lastly, we examine dissimilar target and source domains</a:t>
            </a:r>
          </a:p>
          <a:p>
            <a:pPr>
              <a:lnSpc>
                <a:spcPct val="100000"/>
              </a:lnSpc>
              <a:spcBef>
                <a:spcPts val="0"/>
              </a:spcBef>
            </a:pPr>
            <a:r>
              <a:rPr lang="en-US" sz="1800" dirty="0">
                <a:solidFill>
                  <a:schemeClr val="accent1">
                    <a:lumMod val="50000"/>
                  </a:schemeClr>
                </a:solidFill>
                <a:latin typeface="Helvetica" pitchFamily="2" charset="0"/>
              </a:rPr>
              <a:t>Again, we maximize the expected data-fit to arrive at an optimal power prior</a:t>
            </a: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a:lnSpc>
                <a:spcPct val="100000"/>
              </a:lnSpc>
              <a:spcBef>
                <a:spcPts val="0"/>
              </a:spcBef>
            </a:pPr>
            <a:endParaRPr lang="en-US" sz="18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8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The following are posterior predictive mean estimates and confidence intervals</a:t>
            </a: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Observation: Negligible transfer takes place with dissimilar tasks</a:t>
            </a:r>
          </a:p>
        </p:txBody>
      </p:sp>
      <p:pic>
        <p:nvPicPr>
          <p:cNvPr id="6" name="Picture 5">
            <a:extLst>
              <a:ext uri="{FF2B5EF4-FFF2-40B4-BE49-F238E27FC236}">
                <a16:creationId xmlns:a16="http://schemas.microsoft.com/office/drawing/2014/main" id="{9153FC4F-4650-1842-A495-863B579030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801" y="1520800"/>
            <a:ext cx="2468880" cy="1645920"/>
          </a:xfrm>
          <a:prstGeom prst="rect">
            <a:avLst/>
          </a:prstGeom>
        </p:spPr>
      </p:pic>
      <p:pic>
        <p:nvPicPr>
          <p:cNvPr id="9" name="Picture 8">
            <a:extLst>
              <a:ext uri="{FF2B5EF4-FFF2-40B4-BE49-F238E27FC236}">
                <a16:creationId xmlns:a16="http://schemas.microsoft.com/office/drawing/2014/main" id="{D23D1CCD-1C03-DA4B-8ADC-A8C39AEE94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1294" y="1522227"/>
            <a:ext cx="2194999" cy="1645920"/>
          </a:xfrm>
          <a:prstGeom prst="rect">
            <a:avLst/>
          </a:prstGeom>
        </p:spPr>
      </p:pic>
      <p:pic>
        <p:nvPicPr>
          <p:cNvPr id="12" name="Picture 11">
            <a:extLst>
              <a:ext uri="{FF2B5EF4-FFF2-40B4-BE49-F238E27FC236}">
                <a16:creationId xmlns:a16="http://schemas.microsoft.com/office/drawing/2014/main" id="{07BCA0D2-CCC4-A544-AA9A-D851521C70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3295" y="1550166"/>
            <a:ext cx="2194560" cy="1463040"/>
          </a:xfrm>
          <a:prstGeom prst="rect">
            <a:avLst/>
          </a:prstGeom>
        </p:spPr>
      </p:pic>
      <p:pic>
        <p:nvPicPr>
          <p:cNvPr id="15" name="Picture 14">
            <a:extLst>
              <a:ext uri="{FF2B5EF4-FFF2-40B4-BE49-F238E27FC236}">
                <a16:creationId xmlns:a16="http://schemas.microsoft.com/office/drawing/2014/main" id="{95C012FD-F980-4947-9307-E1AF5AC8E4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5609" y="1520800"/>
            <a:ext cx="2194999" cy="1645920"/>
          </a:xfrm>
          <a:prstGeom prst="rect">
            <a:avLst/>
          </a:prstGeom>
        </p:spPr>
      </p:pic>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Probabilistic Transfer Learning at Work – Polynomial Surrogates </a:t>
            </a:r>
            <a:r>
              <a:rPr lang="en-US" dirty="0">
                <a:solidFill>
                  <a:schemeClr val="accent2">
                    <a:lumMod val="75000"/>
                  </a:schemeClr>
                </a:solidFill>
                <a:latin typeface="Arial" panose="020B0604020202020204" pitchFamily="34" charset="0"/>
                <a:cs typeface="Arial" panose="020B0604020202020204" pitchFamily="34" charset="0"/>
              </a:rPr>
              <a:t>DELETE</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a:xfrm>
            <a:off x="11525494" y="6583988"/>
            <a:ext cx="421909" cy="283924"/>
          </a:xfrm>
        </p:spPr>
        <p:txBody>
          <a:bodyPr/>
          <a:lstStyle/>
          <a:p>
            <a:fld id="{4FAB73BC-B049-4115-A692-8D63A059BFB8}" type="slidenum">
              <a:rPr lang="en-US" smtClean="0"/>
              <a:pPr/>
              <a:t>16</a:t>
            </a:fld>
            <a:endParaRPr lang="en-US" dirty="0"/>
          </a:p>
        </p:txBody>
      </p:sp>
      <p:sp>
        <p:nvSpPr>
          <p:cNvPr id="25" name="TextBox 24">
            <a:extLst>
              <a:ext uri="{FF2B5EF4-FFF2-40B4-BE49-F238E27FC236}">
                <a16:creationId xmlns:a16="http://schemas.microsoft.com/office/drawing/2014/main" id="{7F7763B6-AF2B-D444-A132-00CDF41580F9}"/>
              </a:ext>
            </a:extLst>
          </p:cNvPr>
          <p:cNvSpPr txBox="1"/>
          <p:nvPr/>
        </p:nvSpPr>
        <p:spPr>
          <a:xfrm>
            <a:off x="2499604" y="5768495"/>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no transfer</a:t>
            </a:r>
          </a:p>
        </p:txBody>
      </p:sp>
      <p:sp>
        <p:nvSpPr>
          <p:cNvPr id="26" name="TextBox 25">
            <a:extLst>
              <a:ext uri="{FF2B5EF4-FFF2-40B4-BE49-F238E27FC236}">
                <a16:creationId xmlns:a16="http://schemas.microsoft.com/office/drawing/2014/main" id="{56E25A29-29B0-FD41-B554-8EF797CE2E40}"/>
              </a:ext>
            </a:extLst>
          </p:cNvPr>
          <p:cNvSpPr txBox="1"/>
          <p:nvPr/>
        </p:nvSpPr>
        <p:spPr>
          <a:xfrm>
            <a:off x="5432998" y="5761517"/>
            <a:ext cx="1326004"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full transfer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87EBC8F-45A7-DF40-B787-711DC3DE4C68}"/>
                  </a:ext>
                </a:extLst>
              </p:cNvPr>
              <p:cNvSpPr txBox="1"/>
              <p:nvPr/>
            </p:nvSpPr>
            <p:spPr>
              <a:xfrm>
                <a:off x="7431402" y="5781589"/>
                <a:ext cx="3235373" cy="369332"/>
              </a:xfrm>
              <a:prstGeom prst="rect">
                <a:avLst/>
              </a:prstGeom>
              <a:noFill/>
            </p:spPr>
            <p:txBody>
              <a:bodyPr wrap="none" rtlCol="0">
                <a:spAutoFit/>
              </a:bodyPr>
              <a:lstStyle/>
              <a:p>
                <a:r>
                  <a:rPr lang="en-US" dirty="0">
                    <a:solidFill>
                      <a:schemeClr val="accent1">
                        <a:lumMod val="50000"/>
                      </a:schemeClr>
                    </a:solidFill>
                    <a:latin typeface="Helvetica" pitchFamily="2" charset="0"/>
                  </a:rPr>
                  <a:t>optimal transfer, </a:t>
                </a:r>
                <a14:m>
                  <m:oMath xmlns:m="http://schemas.openxmlformats.org/officeDocument/2006/math">
                    <m:r>
                      <a:rPr lang="en-US" i="1">
                        <a:solidFill>
                          <a:schemeClr val="accent1">
                            <a:lumMod val="50000"/>
                          </a:schemeClr>
                        </a:solidFill>
                        <a:latin typeface="Cambria Math" panose="02040503050406030204" pitchFamily="18" charset="0"/>
                      </a:rPr>
                      <m:t>𝛽</m:t>
                    </m:r>
                    <m:r>
                      <m:rPr>
                        <m:nor/>
                      </m:rPr>
                      <a:rPr lang="en-US" baseline="-25000">
                        <a:solidFill>
                          <a:schemeClr val="accent1">
                            <a:lumMod val="50000"/>
                          </a:schemeClr>
                        </a:solidFill>
                        <a:latin typeface="Cambria Math" panose="02040503050406030204" pitchFamily="18" charset="0"/>
                      </a:rPr>
                      <m:t>opt</m:t>
                    </m:r>
                    <m:r>
                      <a:rPr lang="en-US" i="1" smtClean="0">
                        <a:solidFill>
                          <a:schemeClr val="accent1">
                            <a:lumMod val="50000"/>
                          </a:schemeClr>
                        </a:solidFill>
                        <a:latin typeface="Cambria Math" panose="02040503050406030204" pitchFamily="18" charset="0"/>
                        <a:ea typeface="Cambria Math" panose="02040503050406030204" pitchFamily="18" charset="0"/>
                      </a:rPr>
                      <m:t>≈</m:t>
                    </m:r>
                    <m:r>
                      <a:rPr lang="en-US" b="0" i="1" smtClean="0">
                        <a:solidFill>
                          <a:schemeClr val="accent1">
                            <a:lumMod val="50000"/>
                          </a:schemeClr>
                        </a:solidFill>
                        <a:latin typeface="Cambria Math" panose="02040503050406030204" pitchFamily="18" charset="0"/>
                      </a:rPr>
                      <m:t>0.0005</m:t>
                    </m:r>
                  </m:oMath>
                </a14:m>
                <a:endParaRPr lang="en-US" dirty="0">
                  <a:solidFill>
                    <a:schemeClr val="accent1">
                      <a:lumMod val="50000"/>
                    </a:schemeClr>
                  </a:solidFill>
                  <a:latin typeface="Helvetica" pitchFamily="2" charset="0"/>
                </a:endParaRPr>
              </a:p>
            </p:txBody>
          </p:sp>
        </mc:Choice>
        <mc:Fallback xmlns="">
          <p:sp>
            <p:nvSpPr>
              <p:cNvPr id="28" name="TextBox 27">
                <a:extLst>
                  <a:ext uri="{FF2B5EF4-FFF2-40B4-BE49-F238E27FC236}">
                    <a16:creationId xmlns:a16="http://schemas.microsoft.com/office/drawing/2014/main" id="{587EBC8F-45A7-DF40-B787-711DC3DE4C68}"/>
                  </a:ext>
                </a:extLst>
              </p:cNvPr>
              <p:cNvSpPr txBox="1">
                <a:spLocks noRot="1" noChangeAspect="1" noMove="1" noResize="1" noEditPoints="1" noAdjustHandles="1" noChangeArrowheads="1" noChangeShapeType="1" noTextEdit="1"/>
              </p:cNvSpPr>
              <p:nvPr/>
            </p:nvSpPr>
            <p:spPr>
              <a:xfrm>
                <a:off x="7431402" y="5781589"/>
                <a:ext cx="3235373" cy="369332"/>
              </a:xfrm>
              <a:prstGeom prst="rect">
                <a:avLst/>
              </a:prstGeom>
              <a:blipFill>
                <a:blip r:embed="rId12"/>
                <a:stretch>
                  <a:fillRect l="-1563" t="-6667" b="-26667"/>
                </a:stretch>
              </a:blipFill>
            </p:spPr>
            <p:txBody>
              <a:bodyPr/>
              <a:lstStyle/>
              <a:p>
                <a:r>
                  <a:rPr lang="en-US">
                    <a:noFill/>
                  </a:rPr>
                  <a:t> </a:t>
                </a:r>
              </a:p>
            </p:txBody>
          </p:sp>
        </mc:Fallback>
      </mc:AlternateContent>
      <p:sp>
        <p:nvSpPr>
          <p:cNvPr id="30" name="Curved Left Arrow 29">
            <a:extLst>
              <a:ext uri="{FF2B5EF4-FFF2-40B4-BE49-F238E27FC236}">
                <a16:creationId xmlns:a16="http://schemas.microsoft.com/office/drawing/2014/main" id="{4386868F-6AD3-7A45-9EF7-09A318915B1F}"/>
              </a:ext>
            </a:extLst>
          </p:cNvPr>
          <p:cNvSpPr/>
          <p:nvPr/>
        </p:nvSpPr>
        <p:spPr>
          <a:xfrm>
            <a:off x="10880379" y="2240589"/>
            <a:ext cx="845317" cy="2373757"/>
          </a:xfrm>
          <a:prstGeom prst="curvedLeftArrow">
            <a:avLst>
              <a:gd name="adj1" fmla="val 7714"/>
              <a:gd name="adj2" fmla="val 23097"/>
              <a:gd name="adj3" fmla="val 25000"/>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ight Arrow 31">
            <a:extLst>
              <a:ext uri="{FF2B5EF4-FFF2-40B4-BE49-F238E27FC236}">
                <a16:creationId xmlns:a16="http://schemas.microsoft.com/office/drawing/2014/main" id="{102870FA-48F1-3943-84BF-3DCE654B416B}"/>
              </a:ext>
            </a:extLst>
          </p:cNvPr>
          <p:cNvSpPr/>
          <p:nvPr/>
        </p:nvSpPr>
        <p:spPr>
          <a:xfrm>
            <a:off x="2784765" y="2200798"/>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0DCD797C-36A5-F84F-AA0A-A978831BA458}"/>
              </a:ext>
            </a:extLst>
          </p:cNvPr>
          <p:cNvSpPr/>
          <p:nvPr/>
        </p:nvSpPr>
        <p:spPr>
          <a:xfrm>
            <a:off x="5450377" y="2192463"/>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ACE95527-C046-9D47-871D-0398F1E1C09A}"/>
              </a:ext>
            </a:extLst>
          </p:cNvPr>
          <p:cNvSpPr/>
          <p:nvPr/>
        </p:nvSpPr>
        <p:spPr>
          <a:xfrm>
            <a:off x="8168952" y="2200798"/>
            <a:ext cx="435707" cy="136674"/>
          </a:xfrm>
          <a:prstGeom prst="right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74B59FE7-A6E9-4BBE-E7D3-F38735E8C99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4745030"/>
      </p:ext>
    </p:extLst>
  </p:cSld>
  <p:clrMapOvr>
    <a:masterClrMapping/>
  </p:clrMapOvr>
  <mc:AlternateContent xmlns:mc="http://schemas.openxmlformats.org/markup-compatibility/2006" xmlns:p14="http://schemas.microsoft.com/office/powerpoint/2010/main">
    <mc:Choice Requires="p14">
      <p:transition spd="med" p14:dur="700" advTm="18592">
        <p:fade/>
      </p:transition>
    </mc:Choice>
    <mc:Fallback xmlns="">
      <p:transition spd="med" advTm="185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b="1" dirty="0">
                <a:latin typeface="Arial" panose="020B0604020202020204" pitchFamily="34" charset="0"/>
                <a:cs typeface="Arial" panose="020B0604020202020204" pitchFamily="34" charset="0"/>
              </a:rPr>
              <a:t>Summary</a:t>
            </a:r>
            <a:endParaRPr lang="en-US" dirty="0"/>
          </a:p>
        </p:txBody>
      </p:sp>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115277" y="798270"/>
            <a:ext cx="11517923" cy="4483178"/>
          </a:xfrm>
        </p:spPr>
        <p:txBody>
          <a:bodyPr>
            <a:noAutofit/>
          </a:bodyPr>
          <a:lstStyle/>
          <a:p>
            <a:pPr marL="238125">
              <a:lnSpc>
                <a:spcPct val="110000"/>
              </a:lnSpc>
              <a:spcBef>
                <a:spcPts val="0"/>
              </a:spcBef>
            </a:pPr>
            <a:r>
              <a:rPr lang="en-US" sz="1800" b="1" dirty="0">
                <a:solidFill>
                  <a:srgbClr val="0099EA"/>
                </a:solidFill>
                <a:latin typeface="Helvetica" pitchFamily="2" charset="0"/>
              </a:rPr>
              <a:t>Goals for probabilistic transfer learning</a:t>
            </a:r>
          </a:p>
          <a:p>
            <a:pPr marL="749300" lvl="1" indent="-288925">
              <a:lnSpc>
                <a:spcPct val="110000"/>
              </a:lnSpc>
              <a:spcBef>
                <a:spcPts val="0"/>
              </a:spcBef>
              <a:buFont typeface="+mj-lt"/>
              <a:buAutoNum type="arabicPeriod"/>
            </a:pPr>
            <a:r>
              <a:rPr lang="en-US" sz="1600" b="1" dirty="0">
                <a:solidFill>
                  <a:schemeClr val="accent1">
                    <a:lumMod val="50000"/>
                  </a:schemeClr>
                </a:solidFill>
                <a:latin typeface="Helvetica" pitchFamily="2" charset="0"/>
              </a:rPr>
              <a:t>Model performance: </a:t>
            </a:r>
            <a:r>
              <a:rPr lang="en-US" sz="1600" dirty="0">
                <a:solidFill>
                  <a:schemeClr val="accent1">
                    <a:lumMod val="50000"/>
                  </a:schemeClr>
                </a:solidFill>
                <a:latin typeface="Helvetica" pitchFamily="2" charset="0"/>
              </a:rPr>
              <a:t>improve model performance by leveraging data from similar domains</a:t>
            </a:r>
          </a:p>
          <a:p>
            <a:pPr marL="749300" lvl="1" indent="-288925">
              <a:lnSpc>
                <a:spcPct val="110000"/>
              </a:lnSpc>
              <a:spcBef>
                <a:spcPts val="0"/>
              </a:spcBef>
              <a:buFont typeface="+mj-lt"/>
              <a:buAutoNum type="arabicPeriod"/>
            </a:pPr>
            <a:r>
              <a:rPr lang="en-US" sz="1600" b="1" dirty="0">
                <a:solidFill>
                  <a:schemeClr val="accent1">
                    <a:lumMod val="50000"/>
                  </a:schemeClr>
                </a:solidFill>
                <a:latin typeface="Helvetica" pitchFamily="2" charset="0"/>
              </a:rPr>
              <a:t>UQ: </a:t>
            </a:r>
            <a:r>
              <a:rPr lang="en-US" sz="1600" dirty="0">
                <a:solidFill>
                  <a:schemeClr val="accent1">
                    <a:lumMod val="50000"/>
                  </a:schemeClr>
                </a:solidFill>
                <a:latin typeface="Helvetica" pitchFamily="2" charset="0"/>
              </a:rPr>
              <a:t>propagating parametric, model-form, and data uncertainties towards predictions</a:t>
            </a:r>
          </a:p>
          <a:p>
            <a:pPr marL="749300" lvl="1" indent="-288925">
              <a:lnSpc>
                <a:spcPct val="110000"/>
              </a:lnSpc>
              <a:spcBef>
                <a:spcPts val="0"/>
              </a:spcBef>
              <a:buFont typeface="+mj-lt"/>
              <a:buAutoNum type="arabicPeriod"/>
            </a:pPr>
            <a:r>
              <a:rPr lang="en-US" sz="1600" b="1" dirty="0">
                <a:solidFill>
                  <a:schemeClr val="accent1">
                    <a:lumMod val="50000"/>
                  </a:schemeClr>
                </a:solidFill>
                <a:latin typeface="Helvetica" pitchFamily="2" charset="0"/>
              </a:rPr>
              <a:t>Model selection: </a:t>
            </a:r>
            <a:r>
              <a:rPr lang="en-US" sz="1600" dirty="0">
                <a:solidFill>
                  <a:schemeClr val="accent1">
                    <a:lumMod val="50000"/>
                  </a:schemeClr>
                </a:solidFill>
                <a:latin typeface="Helvetica" pitchFamily="2" charset="0"/>
              </a:rPr>
              <a:t>allowing for optimal ML model selection within the TL paradigm</a:t>
            </a:r>
          </a:p>
          <a:p>
            <a:pPr marL="749300" lvl="1" indent="-288925">
              <a:lnSpc>
                <a:spcPct val="110000"/>
              </a:lnSpc>
              <a:spcBef>
                <a:spcPts val="0"/>
              </a:spcBef>
              <a:buFont typeface="+mj-lt"/>
              <a:buAutoNum type="arabicPeriod"/>
            </a:pPr>
            <a:r>
              <a:rPr lang="en-US" sz="1600" b="1" dirty="0">
                <a:solidFill>
                  <a:schemeClr val="accent1">
                    <a:lumMod val="50000"/>
                  </a:schemeClr>
                </a:solidFill>
                <a:latin typeface="Helvetica" pitchFamily="2" charset="0"/>
              </a:rPr>
              <a:t>Scalability: </a:t>
            </a:r>
            <a:r>
              <a:rPr lang="en-US" sz="1600" dirty="0">
                <a:solidFill>
                  <a:schemeClr val="accent1">
                    <a:lumMod val="50000"/>
                  </a:schemeClr>
                </a:solidFill>
                <a:latin typeface="Helvetica" pitchFamily="2" charset="0"/>
              </a:rPr>
              <a:t>exhibiting moderate/strong computational scalability with increasing data volume and model complexity</a:t>
            </a:r>
          </a:p>
          <a:p>
            <a:pPr marL="749300" lvl="1" indent="-288925">
              <a:lnSpc>
                <a:spcPct val="110000"/>
              </a:lnSpc>
              <a:spcBef>
                <a:spcPts val="0"/>
              </a:spcBef>
              <a:buFont typeface="+mj-lt"/>
              <a:buAutoNum type="arabicPeriod"/>
            </a:pPr>
            <a:r>
              <a:rPr lang="en-US" sz="1600" b="1" dirty="0">
                <a:solidFill>
                  <a:schemeClr val="accent1">
                    <a:lumMod val="50000"/>
                  </a:schemeClr>
                </a:solidFill>
                <a:latin typeface="Helvetica" pitchFamily="2" charset="0"/>
              </a:rPr>
              <a:t>Optimal transfer: </a:t>
            </a:r>
            <a:r>
              <a:rPr lang="en-US" sz="1600" dirty="0">
                <a:solidFill>
                  <a:schemeClr val="accent1">
                    <a:lumMod val="50000"/>
                  </a:schemeClr>
                </a:solidFill>
                <a:latin typeface="Helvetica" pitchFamily="2" charset="0"/>
              </a:rPr>
              <a:t>safeguarding against negative learning.</a:t>
            </a:r>
          </a:p>
          <a:p>
            <a:pPr marL="238125">
              <a:lnSpc>
                <a:spcPct val="110000"/>
              </a:lnSpc>
              <a:spcBef>
                <a:spcPts val="0"/>
              </a:spcBef>
            </a:pPr>
            <a:r>
              <a:rPr lang="en-US" sz="1800" b="1" dirty="0">
                <a:solidFill>
                  <a:srgbClr val="0099EA"/>
                </a:solidFill>
                <a:latin typeface="Helvetica" pitchFamily="2" charset="0"/>
              </a:rPr>
              <a:t>Key technical steps:</a:t>
            </a:r>
          </a:p>
          <a:p>
            <a:pPr marL="809625" lvl="1" indent="-342900">
              <a:lnSpc>
                <a:spcPct val="110000"/>
              </a:lnSpc>
              <a:spcBef>
                <a:spcPts val="0"/>
              </a:spcBef>
              <a:buFont typeface="+mj-lt"/>
              <a:buAutoNum type="arabicPeriod"/>
            </a:pPr>
            <a:r>
              <a:rPr lang="en-US" sz="1600" b="1" dirty="0">
                <a:solidFill>
                  <a:schemeClr val="accent1">
                    <a:lumMod val="50000"/>
                  </a:schemeClr>
                </a:solidFill>
                <a:latin typeface="Helvetica" pitchFamily="2" charset="0"/>
              </a:rPr>
              <a:t>Capture the knowledge to be transferred in training on source data</a:t>
            </a:r>
          </a:p>
          <a:p>
            <a:pPr marL="1266825" lvl="2" indent="-342900">
              <a:lnSpc>
                <a:spcPct val="110000"/>
              </a:lnSpc>
              <a:spcBef>
                <a:spcPts val="0"/>
              </a:spcBef>
            </a:pPr>
            <a:r>
              <a:rPr lang="en-US" sz="1600" dirty="0">
                <a:solidFill>
                  <a:schemeClr val="accent1">
                    <a:lumMod val="50000"/>
                  </a:schemeClr>
                </a:solidFill>
                <a:latin typeface="Helvetica" pitchFamily="2" charset="0"/>
              </a:rPr>
              <a:t>Probability density functions on the calibrated ML model parameters/hyperparameters using Bayesian inversion</a:t>
            </a:r>
          </a:p>
          <a:p>
            <a:pPr marL="1266825" lvl="2" indent="-342900">
              <a:lnSpc>
                <a:spcPct val="110000"/>
              </a:lnSpc>
              <a:spcBef>
                <a:spcPts val="0"/>
              </a:spcBef>
            </a:pPr>
            <a:r>
              <a:rPr lang="en-US" sz="1600" dirty="0">
                <a:solidFill>
                  <a:schemeClr val="accent1">
                    <a:lumMod val="50000"/>
                  </a:schemeClr>
                </a:solidFill>
                <a:latin typeface="Helvetica" pitchFamily="2" charset="0"/>
              </a:rPr>
              <a:t>Efficient, high-fidelity approximations of parameter PDFs using Gaussian Mixture Models</a:t>
            </a:r>
          </a:p>
          <a:p>
            <a:pPr marL="809625" lvl="1" indent="-342900">
              <a:lnSpc>
                <a:spcPct val="110000"/>
              </a:lnSpc>
              <a:spcBef>
                <a:spcPts val="0"/>
              </a:spcBef>
              <a:buFont typeface="+mj-lt"/>
              <a:buAutoNum type="arabicPeriod"/>
            </a:pPr>
            <a:r>
              <a:rPr lang="en-US" sz="1600" b="1" dirty="0">
                <a:solidFill>
                  <a:schemeClr val="accent1">
                    <a:lumMod val="50000"/>
                  </a:schemeClr>
                </a:solidFill>
                <a:latin typeface="Helvetica" pitchFamily="2" charset="0"/>
              </a:rPr>
              <a:t>Propagate the knowledge to be transferred to target training tasks</a:t>
            </a:r>
          </a:p>
          <a:p>
            <a:pPr marL="1266825" lvl="2" indent="-342900">
              <a:lnSpc>
                <a:spcPct val="110000"/>
              </a:lnSpc>
              <a:spcBef>
                <a:spcPts val="0"/>
              </a:spcBef>
            </a:pPr>
            <a:r>
              <a:rPr lang="en-US" sz="1600" dirty="0">
                <a:solidFill>
                  <a:schemeClr val="accent1">
                    <a:lumMod val="50000"/>
                  </a:schemeClr>
                </a:solidFill>
                <a:latin typeface="Helvetica" pitchFamily="2" charset="0"/>
              </a:rPr>
              <a:t>Novel mechanisms for knowledge transfer that extends the traditional Bayesian approach via the application of prior PDF tempering transformations</a:t>
            </a:r>
          </a:p>
          <a:p>
            <a:pPr marL="809625" lvl="1" indent="-342900">
              <a:lnSpc>
                <a:spcPct val="110000"/>
              </a:lnSpc>
              <a:spcBef>
                <a:spcPts val="0"/>
              </a:spcBef>
              <a:buFont typeface="+mj-lt"/>
              <a:buAutoNum type="arabicPeriod"/>
            </a:pPr>
            <a:r>
              <a:rPr lang="en-US" sz="1600" b="1" dirty="0">
                <a:solidFill>
                  <a:schemeClr val="accent1">
                    <a:lumMod val="50000"/>
                  </a:schemeClr>
                </a:solidFill>
                <a:latin typeface="Helvetica" pitchFamily="2" charset="0"/>
              </a:rPr>
              <a:t>Determine how much knowledge to transfer given a choice of tempering transformation</a:t>
            </a:r>
          </a:p>
          <a:p>
            <a:pPr marL="1266825" lvl="2" indent="-342900">
              <a:lnSpc>
                <a:spcPct val="110000"/>
              </a:lnSpc>
              <a:spcBef>
                <a:spcPts val="0"/>
              </a:spcBef>
            </a:pPr>
            <a:r>
              <a:rPr lang="en-US" sz="1600" dirty="0">
                <a:solidFill>
                  <a:schemeClr val="accent1">
                    <a:lumMod val="50000"/>
                  </a:schemeClr>
                </a:solidFill>
                <a:latin typeface="Helvetica" pitchFamily="2" charset="0"/>
              </a:rPr>
              <a:t>Explore hierarchical or empirical Bayes approaches, based on information-theoretic measures and distance metrics</a:t>
            </a:r>
          </a:p>
        </p:txBody>
      </p:sp>
      <p:sp>
        <p:nvSpPr>
          <p:cNvPr id="5" name="Slide Number Placeholder 4">
            <a:extLst>
              <a:ext uri="{FF2B5EF4-FFF2-40B4-BE49-F238E27FC236}">
                <a16:creationId xmlns:a16="http://schemas.microsoft.com/office/drawing/2014/main" id="{9B910173-5B4E-5F42-8F8A-AC5F83A46820}"/>
              </a:ext>
            </a:extLst>
          </p:cNvPr>
          <p:cNvSpPr>
            <a:spLocks noGrp="1"/>
          </p:cNvSpPr>
          <p:nvPr>
            <p:ph type="sldNum" sz="quarter" idx="12"/>
          </p:nvPr>
        </p:nvSpPr>
        <p:spPr/>
        <p:txBody>
          <a:bodyPr/>
          <a:lstStyle/>
          <a:p>
            <a:pPr algn="r"/>
            <a:fld id="{4FAB73BC-B049-4115-A692-8D63A059BFB8}" type="slidenum">
              <a:rPr lang="en-US" smtClean="0"/>
              <a:pPr algn="r"/>
              <a:t>17</a:t>
            </a:fld>
            <a:endParaRPr lang="en-US" dirty="0"/>
          </a:p>
        </p:txBody>
      </p:sp>
      <p:pic>
        <p:nvPicPr>
          <p:cNvPr id="6" name="Audio 5">
            <a:hlinkClick r:id="" action="ppaction://media"/>
            <a:extLst>
              <a:ext uri="{FF2B5EF4-FFF2-40B4-BE49-F238E27FC236}">
                <a16:creationId xmlns:a16="http://schemas.microsoft.com/office/drawing/2014/main" id="{DED32EEF-CA4F-6E88-E63E-6699AA1BA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4" name="TextBox 3">
            <a:extLst>
              <a:ext uri="{FF2B5EF4-FFF2-40B4-BE49-F238E27FC236}">
                <a16:creationId xmlns:a16="http://schemas.microsoft.com/office/drawing/2014/main" id="{D90C7FFC-39E3-4BDF-42BE-632F31D178A0}"/>
              </a:ext>
            </a:extLst>
          </p:cNvPr>
          <p:cNvSpPr txBox="1"/>
          <p:nvPr/>
        </p:nvSpPr>
        <p:spPr>
          <a:xfrm>
            <a:off x="2940269" y="5600412"/>
            <a:ext cx="6140669" cy="646331"/>
          </a:xfrm>
          <a:prstGeom prst="rect">
            <a:avLst/>
          </a:prstGeom>
          <a:noFill/>
        </p:spPr>
        <p:txBody>
          <a:bodyPr wrap="square" rtlCol="0">
            <a:spAutoFit/>
          </a:bodyPr>
          <a:lstStyle/>
          <a:p>
            <a:pPr algn="ctr"/>
            <a:r>
              <a:rPr lang="en-US" sz="3600" b="1" dirty="0"/>
              <a:t>Thank you!</a:t>
            </a:r>
          </a:p>
        </p:txBody>
      </p:sp>
    </p:spTree>
    <p:extLst>
      <p:ext uri="{BB962C8B-B14F-4D97-AF65-F5344CB8AC3E}">
        <p14:creationId xmlns:p14="http://schemas.microsoft.com/office/powerpoint/2010/main" val="1928521753"/>
      </p:ext>
    </p:extLst>
  </p:cSld>
  <p:clrMapOvr>
    <a:masterClrMapping/>
  </p:clrMapOvr>
  <mc:AlternateContent xmlns:mc="http://schemas.openxmlformats.org/markup-compatibility/2006" xmlns:p14="http://schemas.microsoft.com/office/powerpoint/2010/main">
    <mc:Choice Requires="p14">
      <p:transition spd="med" p14:dur="700" advTm="35264">
        <p:fade/>
      </p:transition>
    </mc:Choice>
    <mc:Fallback xmlns="">
      <p:transition spd="med" advTm="352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pPr algn="l"/>
            <a:r>
              <a:rPr lang="en-US" dirty="0">
                <a:latin typeface="Arial" panose="020B0604020202020204" pitchFamily="34" charset="0"/>
                <a:cs typeface="Arial" panose="020B0604020202020204" pitchFamily="34" charset="0"/>
              </a:rPr>
              <a:t>Alleviating Ill-</a:t>
            </a:r>
            <a:r>
              <a:rPr lang="en-US" dirty="0" err="1">
                <a:latin typeface="Arial" panose="020B0604020202020204" pitchFamily="34" charset="0"/>
                <a:cs typeface="Arial" panose="020B0604020202020204" pitchFamily="34" charset="0"/>
              </a:rPr>
              <a:t>Posedness</a:t>
            </a:r>
            <a:r>
              <a:rPr lang="en-US" dirty="0">
                <a:latin typeface="Arial" panose="020B0604020202020204" pitchFamily="34" charset="0"/>
                <a:cs typeface="Arial" panose="020B0604020202020204" pitchFamily="34" charset="0"/>
              </a:rPr>
              <a:t> in Training of ML Models with Sparse Data</a:t>
            </a:r>
          </a:p>
        </p:txBody>
      </p:sp>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1900" b="1" dirty="0">
                <a:solidFill>
                  <a:schemeClr val="accent1">
                    <a:lumMod val="50000"/>
                  </a:schemeClr>
                </a:solidFill>
                <a:latin typeface="Helvetica" pitchFamily="2" charset="0"/>
              </a:rPr>
              <a:t>Challenge:</a:t>
            </a:r>
            <a:r>
              <a:rPr lang="en-US" sz="1900" dirty="0">
                <a:solidFill>
                  <a:schemeClr val="accent1">
                    <a:lumMod val="50000"/>
                  </a:schemeClr>
                </a:solidFill>
                <a:latin typeface="Helvetica" pitchFamily="2" charset="0"/>
              </a:rPr>
              <a:t> Many Sandia mission domains are defined by a lack of reliable data, effectively precluding the use of many modern deep learning/machine learning techniques for predictive modeling:</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Excessive expense of computer simulations</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Prohibitive experimental data acquisition cost</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Limited access to classified ad/or sensitive data</a:t>
            </a:r>
          </a:p>
          <a:p>
            <a:pPr>
              <a:spcBef>
                <a:spcPts val="0"/>
              </a:spcBef>
              <a:spcAft>
                <a:spcPts val="300"/>
              </a:spcAft>
            </a:pPr>
            <a:r>
              <a:rPr lang="en-US" sz="1900" b="1" dirty="0">
                <a:solidFill>
                  <a:schemeClr val="accent1">
                    <a:lumMod val="50000"/>
                  </a:schemeClr>
                </a:solidFill>
                <a:latin typeface="Helvetica" pitchFamily="2" charset="0"/>
              </a:rPr>
              <a:t>Goal:</a:t>
            </a:r>
            <a:r>
              <a:rPr lang="en-US" sz="1900" dirty="0">
                <a:solidFill>
                  <a:schemeClr val="accent1">
                    <a:lumMod val="50000"/>
                  </a:schemeClr>
                </a:solidFill>
                <a:latin typeface="Helvetica" pitchFamily="2" charset="0"/>
              </a:rPr>
              <a:t> </a:t>
            </a:r>
            <a:r>
              <a:rPr lang="en-US" sz="1900" i="1" dirty="0">
                <a:solidFill>
                  <a:schemeClr val="accent1">
                    <a:lumMod val="50000"/>
                  </a:schemeClr>
                </a:solidFill>
                <a:latin typeface="Helvetica" pitchFamily="2" charset="0"/>
              </a:rPr>
              <a:t>Enhance the trust in machine learning</a:t>
            </a:r>
            <a:r>
              <a:rPr lang="en-US" sz="1900" dirty="0">
                <a:solidFill>
                  <a:schemeClr val="accent1">
                    <a:lumMod val="50000"/>
                  </a:schemeClr>
                </a:solidFill>
                <a:latin typeface="Helvetica" pitchFamily="2" charset="0"/>
              </a:rPr>
              <a:t> (ML) model predictions within </a:t>
            </a:r>
            <a:r>
              <a:rPr lang="en-US" sz="1900" i="1" dirty="0">
                <a:solidFill>
                  <a:schemeClr val="accent1">
                    <a:lumMod val="50000"/>
                  </a:schemeClr>
                </a:solidFill>
                <a:latin typeface="Helvetica" pitchFamily="2" charset="0"/>
              </a:rPr>
              <a:t>noisy and sparse data settings</a:t>
            </a:r>
            <a:endParaRPr lang="en-US" sz="1900" dirty="0">
              <a:solidFill>
                <a:schemeClr val="accent1">
                  <a:lumMod val="50000"/>
                </a:schemeClr>
              </a:solidFill>
              <a:latin typeface="Helvetica" pitchFamily="2" charset="0"/>
            </a:endParaRPr>
          </a:p>
          <a:p>
            <a:pPr>
              <a:spcBef>
                <a:spcPts val="0"/>
              </a:spcBef>
              <a:spcAft>
                <a:spcPts val="300"/>
              </a:spcAft>
            </a:pPr>
            <a:r>
              <a:rPr lang="en-US" sz="1900" b="1" dirty="0">
                <a:solidFill>
                  <a:schemeClr val="accent1">
                    <a:lumMod val="50000"/>
                  </a:schemeClr>
                </a:solidFill>
                <a:latin typeface="Helvetica" pitchFamily="2" charset="0"/>
              </a:rPr>
              <a:t>Proposed Solution:</a:t>
            </a:r>
            <a:r>
              <a:rPr lang="en-US" sz="1900" dirty="0">
                <a:solidFill>
                  <a:schemeClr val="accent1">
                    <a:lumMod val="50000"/>
                  </a:schemeClr>
                </a:solidFill>
                <a:latin typeface="Helvetica" pitchFamily="2" charset="0"/>
              </a:rPr>
              <a:t> Novel probabilistic transfer learning framework.</a:t>
            </a:r>
          </a:p>
          <a:p>
            <a:pPr>
              <a:spcBef>
                <a:spcPts val="0"/>
              </a:spcBef>
            </a:pPr>
            <a:r>
              <a:rPr lang="en-US" sz="1900" dirty="0">
                <a:solidFill>
                  <a:schemeClr val="accent1">
                    <a:lumMod val="50000"/>
                  </a:schemeClr>
                </a:solidFill>
                <a:latin typeface="Helvetica" pitchFamily="2" charset="0"/>
              </a:rPr>
              <a:t>Transfer learning (TL): knowledge gained through</a:t>
            </a:r>
          </a:p>
          <a:p>
            <a:pPr marL="230188" indent="0">
              <a:spcBef>
                <a:spcPts val="0"/>
              </a:spcBef>
              <a:buNone/>
            </a:pPr>
            <a:r>
              <a:rPr lang="en-US" sz="1900" dirty="0">
                <a:solidFill>
                  <a:schemeClr val="accent1">
                    <a:lumMod val="50000"/>
                  </a:schemeClr>
                </a:solidFill>
                <a:latin typeface="Helvetica" pitchFamily="2" charset="0"/>
              </a:rPr>
              <a:t>similar training tasks is used to possibly improve</a:t>
            </a:r>
          </a:p>
          <a:p>
            <a:pPr marL="230188" indent="0">
              <a:spcBef>
                <a:spcPts val="0"/>
              </a:spcBef>
              <a:buNone/>
            </a:pPr>
            <a:r>
              <a:rPr lang="en-US" sz="1900" dirty="0">
                <a:solidFill>
                  <a:schemeClr val="accent1">
                    <a:lumMod val="50000"/>
                  </a:schemeClr>
                </a:solidFill>
                <a:latin typeface="Helvetica" pitchFamily="2" charset="0"/>
              </a:rPr>
              <a:t>the training process on a target domain having</a:t>
            </a:r>
          </a:p>
          <a:p>
            <a:pPr marL="230188" indent="0">
              <a:spcBef>
                <a:spcPts val="0"/>
              </a:spcBef>
              <a:spcAft>
                <a:spcPts val="300"/>
              </a:spcAft>
              <a:buNone/>
            </a:pPr>
            <a:r>
              <a:rPr lang="en-US" sz="1900" dirty="0">
                <a:solidFill>
                  <a:schemeClr val="accent1">
                    <a:lumMod val="50000"/>
                  </a:schemeClr>
                </a:solidFill>
                <a:latin typeface="Helvetica" pitchFamily="2" charset="0"/>
              </a:rPr>
              <a:t>limited/noisy data:</a:t>
            </a:r>
          </a:p>
          <a:p>
            <a:pPr lvl="1">
              <a:spcBef>
                <a:spcPts val="0"/>
              </a:spcBef>
              <a:spcAft>
                <a:spcPts val="300"/>
              </a:spcAft>
              <a:buClr>
                <a:srgbClr val="00B050"/>
              </a:buClr>
              <a:buFont typeface="Arial Unicode MS" panose="020B0604020202020204" pitchFamily="34" charset="-128"/>
              <a:buChar char="✓"/>
            </a:pPr>
            <a:r>
              <a:rPr lang="en-US" sz="1900" i="1" dirty="0">
                <a:solidFill>
                  <a:schemeClr val="accent1">
                    <a:lumMod val="50000"/>
                  </a:schemeClr>
                </a:solidFill>
                <a:latin typeface="Helvetica" pitchFamily="2" charset="0"/>
              </a:rPr>
              <a:t>Improved initialization</a:t>
            </a:r>
          </a:p>
          <a:p>
            <a:pPr lvl="1">
              <a:spcBef>
                <a:spcPts val="0"/>
              </a:spcBef>
              <a:spcAft>
                <a:spcPts val="300"/>
              </a:spcAft>
              <a:buClr>
                <a:srgbClr val="00B050"/>
              </a:buClr>
              <a:buFont typeface="Arial Unicode MS" panose="020B0604020202020204" pitchFamily="34" charset="-128"/>
              <a:buChar char="✓"/>
            </a:pPr>
            <a:r>
              <a:rPr lang="en-US" sz="1900" i="1" dirty="0">
                <a:solidFill>
                  <a:schemeClr val="accent1">
                    <a:lumMod val="50000"/>
                  </a:schemeClr>
                </a:solidFill>
                <a:latin typeface="Helvetica" pitchFamily="2" charset="0"/>
              </a:rPr>
              <a:t>Increased rate of convergence</a:t>
            </a:r>
          </a:p>
          <a:p>
            <a:pPr lvl="1">
              <a:spcBef>
                <a:spcPts val="0"/>
              </a:spcBef>
              <a:spcAft>
                <a:spcPts val="300"/>
              </a:spcAft>
              <a:buClr>
                <a:srgbClr val="00B050"/>
              </a:buClr>
              <a:buFont typeface="Arial Unicode MS" panose="020B0604020202020204" pitchFamily="34" charset="-128"/>
              <a:buChar char="✓"/>
            </a:pPr>
            <a:r>
              <a:rPr lang="en-US" sz="1900" i="1" dirty="0">
                <a:solidFill>
                  <a:schemeClr val="accent1">
                    <a:lumMod val="50000"/>
                  </a:schemeClr>
                </a:solidFill>
                <a:latin typeface="Helvetica" pitchFamily="2" charset="0"/>
              </a:rPr>
              <a:t>Greater achievable performance</a:t>
            </a:r>
          </a:p>
          <a:p>
            <a:pPr>
              <a:spcBef>
                <a:spcPts val="0"/>
              </a:spcBef>
            </a:pPr>
            <a:r>
              <a:rPr lang="en-US" sz="1900" dirty="0">
                <a:solidFill>
                  <a:schemeClr val="accent1">
                    <a:lumMod val="50000"/>
                  </a:schemeClr>
                </a:solidFill>
                <a:latin typeface="Helvetica" pitchFamily="2" charset="0"/>
              </a:rPr>
              <a:t>Proposed framework will aim to alleviate potential</a:t>
            </a:r>
          </a:p>
          <a:p>
            <a:pPr marL="230188" indent="0">
              <a:spcBef>
                <a:spcPts val="0"/>
              </a:spcBef>
              <a:buNone/>
            </a:pPr>
            <a:r>
              <a:rPr lang="en-US" sz="1900" dirty="0">
                <a:solidFill>
                  <a:schemeClr val="accent1">
                    <a:lumMod val="50000"/>
                  </a:schemeClr>
                </a:solidFill>
                <a:latin typeface="Helvetica" pitchFamily="2" charset="0"/>
              </a:rPr>
              <a:t>negative transfer: TL resulting in decreased</a:t>
            </a:r>
          </a:p>
          <a:p>
            <a:pPr marL="230188" indent="0">
              <a:spcBef>
                <a:spcPts val="0"/>
              </a:spcBef>
              <a:buNone/>
            </a:pPr>
            <a:r>
              <a:rPr lang="en-US" sz="1900" dirty="0">
                <a:solidFill>
                  <a:schemeClr val="accent1">
                    <a:lumMod val="50000"/>
                  </a:schemeClr>
                </a:solidFill>
                <a:latin typeface="Helvetica" pitchFamily="2" charset="0"/>
              </a:rPr>
              <a:t>Performance</a:t>
            </a:r>
          </a:p>
        </p:txBody>
      </p:sp>
      <p:pic>
        <p:nvPicPr>
          <p:cNvPr id="7" name="Graphic 6">
            <a:extLst>
              <a:ext uri="{FF2B5EF4-FFF2-40B4-BE49-F238E27FC236}">
                <a16:creationId xmlns:a16="http://schemas.microsoft.com/office/drawing/2014/main" id="{19DA1D1E-6FEA-0C4C-8DD3-E9D3830C8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8475" y="3634960"/>
            <a:ext cx="4949687" cy="2474844"/>
          </a:xfrm>
          <a:prstGeom prst="rect">
            <a:avLst/>
          </a:prstGeom>
        </p:spPr>
      </p:pic>
      <p:sp>
        <p:nvSpPr>
          <p:cNvPr id="4" name="Slide Number Placeholder 3">
            <a:extLst>
              <a:ext uri="{FF2B5EF4-FFF2-40B4-BE49-F238E27FC236}">
                <a16:creationId xmlns:a16="http://schemas.microsoft.com/office/drawing/2014/main" id="{FD623D0F-F8F5-3047-B5D3-EF2CDA5E1104}"/>
              </a:ext>
            </a:extLst>
          </p:cNvPr>
          <p:cNvSpPr>
            <a:spLocks noGrp="1"/>
          </p:cNvSpPr>
          <p:nvPr>
            <p:ph type="sldNum" sz="quarter" idx="12"/>
          </p:nvPr>
        </p:nvSpPr>
        <p:spPr/>
        <p:txBody>
          <a:bodyPr/>
          <a:lstStyle/>
          <a:p>
            <a:pPr algn="r"/>
            <a:fld id="{4FAB73BC-B049-4115-A692-8D63A059BFB8}" type="slidenum">
              <a:rPr lang="en-US" smtClean="0"/>
              <a:pPr algn="r"/>
              <a:t>2</a:t>
            </a:fld>
            <a:endParaRPr lang="en-US" dirty="0"/>
          </a:p>
        </p:txBody>
      </p:sp>
      <p:pic>
        <p:nvPicPr>
          <p:cNvPr id="8" name="Audio 7">
            <a:hlinkClick r:id="" action="ppaction://media"/>
            <a:extLst>
              <a:ext uri="{FF2B5EF4-FFF2-40B4-BE49-F238E27FC236}">
                <a16:creationId xmlns:a16="http://schemas.microsoft.com/office/drawing/2014/main" id="{D2CEB93B-4AE7-B00A-A1DC-B7D2BFAB79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9673549"/>
      </p:ext>
    </p:extLst>
  </p:cSld>
  <p:clrMapOvr>
    <a:masterClrMapping/>
  </p:clrMapOvr>
  <mc:AlternateContent xmlns:mc="http://schemas.openxmlformats.org/markup-compatibility/2006" xmlns:p14="http://schemas.microsoft.com/office/powerpoint/2010/main">
    <mc:Choice Requires="p14">
      <p:transition spd="med" p14:dur="700" advTm="98944">
        <p:fade/>
      </p:transition>
    </mc:Choice>
    <mc:Fallback xmlns="">
      <p:transition spd="med" advTm="98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pPr>
              <a:spcBef>
                <a:spcPts val="0"/>
              </a:spcBef>
              <a:spcAft>
                <a:spcPts val="1200"/>
              </a:spcAft>
            </a:pPr>
            <a:r>
              <a:rPr lang="en-US" dirty="0">
                <a:latin typeface="Arial" panose="020B0604020202020204" pitchFamily="34" charset="0"/>
                <a:cs typeface="Arial" panose="020B0604020202020204" pitchFamily="34" charset="0"/>
              </a:rPr>
              <a:t>Shortcomings of existing TL methodologies</a:t>
            </a:r>
          </a:p>
        </p:txBody>
      </p:sp>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1900" dirty="0">
                <a:solidFill>
                  <a:schemeClr val="accent1">
                    <a:lumMod val="50000"/>
                  </a:schemeClr>
                </a:solidFill>
                <a:latin typeface="Helvetica" pitchFamily="2" charset="0"/>
              </a:rPr>
              <a:t>State-of-the-art algorithms in TL</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tend to be ML model-specific [George et al., 2018]</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do not consider all (if any) types of uncertainties (data, parametric,</a:t>
            </a:r>
          </a:p>
          <a:p>
            <a:pPr marL="693738" lvl="1" indent="0">
              <a:spcBef>
                <a:spcPts val="0"/>
              </a:spcBef>
              <a:spcAft>
                <a:spcPts val="300"/>
              </a:spcAft>
              <a:buClr>
                <a:srgbClr val="C00000"/>
              </a:buClr>
              <a:buNone/>
            </a:pPr>
            <a:r>
              <a:rPr lang="en-US" sz="1900" dirty="0">
                <a:solidFill>
                  <a:schemeClr val="accent1">
                    <a:lumMod val="50000"/>
                  </a:schemeClr>
                </a:solidFill>
                <a:latin typeface="Helvetica" pitchFamily="2" charset="0"/>
              </a:rPr>
              <a:t>model-form/fidelity) [</a:t>
            </a:r>
            <a:r>
              <a:rPr lang="en-US" sz="1900" dirty="0" err="1">
                <a:solidFill>
                  <a:schemeClr val="accent1">
                    <a:lumMod val="50000"/>
                  </a:schemeClr>
                </a:solidFill>
                <a:latin typeface="Helvetica" pitchFamily="2" charset="0"/>
              </a:rPr>
              <a:t>Colbaugh</a:t>
            </a:r>
            <a:r>
              <a:rPr lang="en-US" sz="1900" dirty="0">
                <a:solidFill>
                  <a:schemeClr val="accent1">
                    <a:lumMod val="50000"/>
                  </a:schemeClr>
                </a:solidFill>
                <a:latin typeface="Helvetica" pitchFamily="2" charset="0"/>
              </a:rPr>
              <a:t> et al., 2017, Raina et al., 2006]</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use simplified (i.e. Gaussian) probability representations of data</a:t>
            </a:r>
          </a:p>
          <a:p>
            <a:pPr marL="693738" lvl="1" indent="0">
              <a:spcBef>
                <a:spcPts val="0"/>
              </a:spcBef>
              <a:spcAft>
                <a:spcPts val="300"/>
              </a:spcAft>
              <a:buClr>
                <a:srgbClr val="C00000"/>
              </a:buClr>
              <a:buNone/>
            </a:pPr>
            <a:r>
              <a:rPr lang="en-US" sz="1900" dirty="0">
                <a:solidFill>
                  <a:schemeClr val="accent1">
                    <a:lumMod val="50000"/>
                  </a:schemeClr>
                </a:solidFill>
                <a:latin typeface="Helvetica" pitchFamily="2" charset="0"/>
              </a:rPr>
              <a:t>[</a:t>
            </a:r>
            <a:r>
              <a:rPr lang="en-US" sz="1900" dirty="0" err="1">
                <a:solidFill>
                  <a:schemeClr val="accent1">
                    <a:lumMod val="50000"/>
                  </a:schemeClr>
                </a:solidFill>
                <a:latin typeface="Helvetica" pitchFamily="2" charset="0"/>
              </a:rPr>
              <a:t>Karbalayghareh</a:t>
            </a:r>
            <a:r>
              <a:rPr lang="en-US" sz="1900" dirty="0">
                <a:solidFill>
                  <a:schemeClr val="accent1">
                    <a:lumMod val="50000"/>
                  </a:schemeClr>
                </a:solidFill>
                <a:latin typeface="Helvetica" pitchFamily="2" charset="0"/>
              </a:rPr>
              <a:t> et al., 2018].</a:t>
            </a:r>
          </a:p>
          <a:p>
            <a:pPr marL="238125">
              <a:spcBef>
                <a:spcPts val="0"/>
              </a:spcBef>
              <a:spcAft>
                <a:spcPts val="300"/>
              </a:spcAft>
            </a:pPr>
            <a:r>
              <a:rPr lang="en-US" sz="1900" dirty="0">
                <a:solidFill>
                  <a:schemeClr val="accent1">
                    <a:lumMod val="50000"/>
                  </a:schemeClr>
                </a:solidFill>
                <a:latin typeface="Helvetica" pitchFamily="2" charset="0"/>
              </a:rPr>
              <a:t>Most importantly, existing methods do not address key questions</a:t>
            </a:r>
          </a:p>
          <a:p>
            <a:pPr marL="238125" indent="0">
              <a:spcBef>
                <a:spcPts val="0"/>
              </a:spcBef>
              <a:spcAft>
                <a:spcPts val="300"/>
              </a:spcAft>
              <a:buNone/>
            </a:pPr>
            <a:r>
              <a:rPr lang="en-US" sz="1900" dirty="0">
                <a:solidFill>
                  <a:schemeClr val="accent1">
                    <a:lumMod val="50000"/>
                  </a:schemeClr>
                </a:solidFill>
                <a:latin typeface="Helvetica" pitchFamily="2" charset="0"/>
              </a:rPr>
              <a:t>relating to</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when it is worth applying TL (as opposed to traditional ML)</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which ML model to use in TL (out of a set of plausible ones)</a:t>
            </a:r>
          </a:p>
          <a:p>
            <a:pPr lvl="1">
              <a:spcBef>
                <a:spcPts val="0"/>
              </a:spcBef>
              <a:spcAft>
                <a:spcPts val="300"/>
              </a:spcAft>
              <a:buClr>
                <a:srgbClr val="C00000"/>
              </a:buClr>
              <a:buFont typeface="Zapf Dingbats"/>
              <a:buChar char="✘"/>
            </a:pPr>
            <a:r>
              <a:rPr lang="en-US" sz="1900" dirty="0">
                <a:solidFill>
                  <a:schemeClr val="accent1">
                    <a:lumMod val="50000"/>
                  </a:schemeClr>
                </a:solidFill>
                <a:latin typeface="Helvetica" pitchFamily="2" charset="0"/>
              </a:rPr>
              <a:t>how much knowledge is to be transferred in order to safeguard against negative learning</a:t>
            </a:r>
            <a:br>
              <a:rPr lang="en-US" sz="1900" dirty="0">
                <a:solidFill>
                  <a:schemeClr val="accent1">
                    <a:lumMod val="50000"/>
                  </a:schemeClr>
                </a:solidFill>
                <a:latin typeface="Helvetica" pitchFamily="2" charset="0"/>
              </a:rPr>
            </a:br>
            <a:br>
              <a:rPr lang="en-US" sz="1800" dirty="0">
                <a:solidFill>
                  <a:schemeClr val="accent1">
                    <a:lumMod val="50000"/>
                  </a:schemeClr>
                </a:solidFill>
                <a:latin typeface="Helvetica" pitchFamily="2" charset="0"/>
              </a:rPr>
            </a:br>
            <a:br>
              <a:rPr lang="en-US" sz="1800" dirty="0">
                <a:solidFill>
                  <a:schemeClr val="accent1">
                    <a:lumMod val="50000"/>
                  </a:schemeClr>
                </a:solidFill>
                <a:latin typeface="Helvetica" pitchFamily="2" charset="0"/>
              </a:rPr>
            </a:br>
            <a:br>
              <a:rPr lang="en-US" sz="1800" dirty="0"/>
            </a:br>
            <a:br>
              <a:rPr lang="en-US" sz="1800" dirty="0"/>
            </a:br>
            <a:br>
              <a:rPr lang="en-US" sz="1800" dirty="0"/>
            </a:br>
            <a:br>
              <a:rPr lang="en-US" sz="1800" dirty="0"/>
            </a:br>
            <a:br>
              <a:rPr lang="en-US" sz="1800" dirty="0">
                <a:solidFill>
                  <a:schemeClr val="accent1">
                    <a:lumMod val="50000"/>
                  </a:schemeClr>
                </a:solidFill>
                <a:latin typeface="Helvetica" pitchFamily="2" charset="0"/>
              </a:rPr>
            </a:br>
            <a:br>
              <a:rPr lang="en-US" sz="1800" dirty="0"/>
            </a:br>
            <a:br>
              <a:rPr lang="en-US" sz="1800" dirty="0"/>
            </a:br>
            <a:br>
              <a:rPr lang="en-US" sz="1800" dirty="0"/>
            </a:b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p:txBody>
      </p:sp>
      <p:pic>
        <p:nvPicPr>
          <p:cNvPr id="5" name="Graphic 4">
            <a:extLst>
              <a:ext uri="{FF2B5EF4-FFF2-40B4-BE49-F238E27FC236}">
                <a16:creationId xmlns:a16="http://schemas.microsoft.com/office/drawing/2014/main" id="{74385474-64EC-FD40-A707-7C1F23AC86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6800" y="4387254"/>
            <a:ext cx="10058400" cy="2011680"/>
          </a:xfrm>
          <a:prstGeom prst="rect">
            <a:avLst/>
          </a:prstGeom>
        </p:spPr>
      </p:pic>
      <p:pic>
        <p:nvPicPr>
          <p:cNvPr id="9" name="Graphic 8">
            <a:extLst>
              <a:ext uri="{FF2B5EF4-FFF2-40B4-BE49-F238E27FC236}">
                <a16:creationId xmlns:a16="http://schemas.microsoft.com/office/drawing/2014/main" id="{C4A6EBF2-5982-8249-A0FA-C03BA5A9ED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7126" y="1330645"/>
            <a:ext cx="3924069" cy="2280202"/>
          </a:xfrm>
          <a:prstGeom prst="rect">
            <a:avLst/>
          </a:prstGeom>
        </p:spPr>
      </p:pic>
      <p:sp>
        <p:nvSpPr>
          <p:cNvPr id="6" name="Slide Number Placeholder 5">
            <a:extLst>
              <a:ext uri="{FF2B5EF4-FFF2-40B4-BE49-F238E27FC236}">
                <a16:creationId xmlns:a16="http://schemas.microsoft.com/office/drawing/2014/main" id="{55179F4D-E7A5-EC44-9653-4ECFDCECAF9D}"/>
              </a:ext>
            </a:extLst>
          </p:cNvPr>
          <p:cNvSpPr>
            <a:spLocks noGrp="1"/>
          </p:cNvSpPr>
          <p:nvPr>
            <p:ph type="sldNum" sz="quarter" idx="12"/>
          </p:nvPr>
        </p:nvSpPr>
        <p:spPr/>
        <p:txBody>
          <a:bodyPr/>
          <a:lstStyle/>
          <a:p>
            <a:pPr algn="r"/>
            <a:fld id="{4FAB73BC-B049-4115-A692-8D63A059BFB8}" type="slidenum">
              <a:rPr lang="en-US" smtClean="0"/>
              <a:pPr algn="r"/>
              <a:t>3</a:t>
            </a:fld>
            <a:endParaRPr lang="en-US" dirty="0"/>
          </a:p>
        </p:txBody>
      </p:sp>
      <p:pic>
        <p:nvPicPr>
          <p:cNvPr id="4" name="Audio 3">
            <a:hlinkClick r:id="" action="ppaction://media"/>
            <a:extLst>
              <a:ext uri="{FF2B5EF4-FFF2-40B4-BE49-F238E27FC236}">
                <a16:creationId xmlns:a16="http://schemas.microsoft.com/office/drawing/2014/main" id="{B128DCB5-06B0-7493-5D66-7EED877F28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165277"/>
      </p:ext>
    </p:extLst>
  </p:cSld>
  <p:clrMapOvr>
    <a:masterClrMapping/>
  </p:clrMapOvr>
  <mc:AlternateContent xmlns:mc="http://schemas.openxmlformats.org/markup-compatibility/2006" xmlns:p14="http://schemas.microsoft.com/office/powerpoint/2010/main">
    <mc:Choice Requires="p14">
      <p:transition spd="med" p14:dur="700" advTm="63093">
        <p:fade/>
      </p:transition>
    </mc:Choice>
    <mc:Fallback xmlns="">
      <p:transition spd="med" advTm="63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pPr>
              <a:spcBef>
                <a:spcPts val="0"/>
              </a:spcBef>
              <a:spcAft>
                <a:spcPts val="1200"/>
              </a:spcAft>
            </a:pPr>
            <a:r>
              <a:rPr lang="en-US" dirty="0">
                <a:latin typeface="Arial" panose="020B0604020202020204" pitchFamily="34" charset="0"/>
                <a:cs typeface="Arial" panose="020B0604020202020204" pitchFamily="34" charset="0"/>
              </a:rPr>
              <a:t>Technical Approach</a:t>
            </a:r>
          </a:p>
        </p:txBody>
      </p:sp>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lnSpc>
                <a:spcPct val="100000"/>
              </a:lnSpc>
              <a:spcBef>
                <a:spcPts val="0"/>
              </a:spcBef>
            </a:pPr>
            <a:r>
              <a:rPr lang="en-US" sz="1900" dirty="0">
                <a:solidFill>
                  <a:schemeClr val="accent1">
                    <a:lumMod val="50000"/>
                  </a:schemeClr>
                </a:solidFill>
                <a:latin typeface="Helvetica" pitchFamily="2" charset="0"/>
              </a:rPr>
              <a:t>Proposed TL framework aims to address the shortcomings in existing methodologies.</a:t>
            </a:r>
          </a:p>
          <a:p>
            <a:pPr marL="238125">
              <a:lnSpc>
                <a:spcPct val="100000"/>
              </a:lnSpc>
              <a:spcBef>
                <a:spcPts val="0"/>
              </a:spcBef>
            </a:pPr>
            <a:r>
              <a:rPr lang="en-US" sz="1900" dirty="0">
                <a:solidFill>
                  <a:schemeClr val="accent1">
                    <a:lumMod val="50000"/>
                  </a:schemeClr>
                </a:solidFill>
                <a:latin typeface="Helvetica" pitchFamily="2" charset="0"/>
              </a:rPr>
              <a:t>It determines when to apply TL, which model to use, and how much knowledge to transfer.</a:t>
            </a:r>
          </a:p>
          <a:p>
            <a:pPr marL="238125">
              <a:lnSpc>
                <a:spcPct val="100000"/>
              </a:lnSpc>
              <a:spcBef>
                <a:spcPts val="0"/>
              </a:spcBef>
            </a:pPr>
            <a:r>
              <a:rPr lang="en-US" sz="1900" dirty="0">
                <a:solidFill>
                  <a:schemeClr val="accent1">
                    <a:lumMod val="50000"/>
                  </a:schemeClr>
                </a:solidFill>
                <a:latin typeface="Helvetica" pitchFamily="2" charset="0"/>
              </a:rPr>
              <a:t>It relies on probability/measure theories to characterize and propagate uncertainties, thereby enhancing the trustworthiness of ML models in making predictions based on noisy and sparse training data. </a:t>
            </a: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a:p>
            <a:pPr marL="238125">
              <a:spcBef>
                <a:spcPts val="0"/>
              </a:spcBef>
              <a:spcAft>
                <a:spcPts val="300"/>
              </a:spcAft>
            </a:pPr>
            <a:endParaRPr lang="en-US" sz="1900" dirty="0">
              <a:solidFill>
                <a:schemeClr val="accent1">
                  <a:lumMod val="50000"/>
                </a:schemeClr>
              </a:solidFill>
              <a:latin typeface="Helvetica" pitchFamily="2" charset="0"/>
            </a:endParaRPr>
          </a:p>
        </p:txBody>
      </p:sp>
      <p:pic>
        <p:nvPicPr>
          <p:cNvPr id="19" name="Picture 18">
            <a:extLst>
              <a:ext uri="{FF2B5EF4-FFF2-40B4-BE49-F238E27FC236}">
                <a16:creationId xmlns:a16="http://schemas.microsoft.com/office/drawing/2014/main" id="{C3EDC537-0574-4144-B3D6-0572D59B3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9048" y="2247516"/>
            <a:ext cx="7253903" cy="4140502"/>
          </a:xfrm>
          <a:prstGeom prst="rect">
            <a:avLst/>
          </a:prstGeom>
        </p:spPr>
      </p:pic>
      <p:sp>
        <p:nvSpPr>
          <p:cNvPr id="5" name="Slide Number Placeholder 4">
            <a:extLst>
              <a:ext uri="{FF2B5EF4-FFF2-40B4-BE49-F238E27FC236}">
                <a16:creationId xmlns:a16="http://schemas.microsoft.com/office/drawing/2014/main" id="{F562DA33-5659-4147-BC9D-9F6E9D846A91}"/>
              </a:ext>
            </a:extLst>
          </p:cNvPr>
          <p:cNvSpPr>
            <a:spLocks noGrp="1"/>
          </p:cNvSpPr>
          <p:nvPr>
            <p:ph type="sldNum" sz="quarter" idx="12"/>
          </p:nvPr>
        </p:nvSpPr>
        <p:spPr/>
        <p:txBody>
          <a:bodyPr/>
          <a:lstStyle/>
          <a:p>
            <a:pPr algn="r"/>
            <a:fld id="{4FAB73BC-B049-4115-A692-8D63A059BFB8}" type="slidenum">
              <a:rPr lang="en-US" smtClean="0"/>
              <a:pPr algn="r"/>
              <a:t>4</a:t>
            </a:fld>
            <a:endParaRPr lang="en-US" dirty="0"/>
          </a:p>
        </p:txBody>
      </p:sp>
      <p:pic>
        <p:nvPicPr>
          <p:cNvPr id="6" name="Audio 5">
            <a:hlinkClick r:id="" action="ppaction://media"/>
            <a:extLst>
              <a:ext uri="{FF2B5EF4-FFF2-40B4-BE49-F238E27FC236}">
                <a16:creationId xmlns:a16="http://schemas.microsoft.com/office/drawing/2014/main" id="{06DB3904-97E1-0094-9BE4-3D45EDDA1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04438497"/>
      </p:ext>
    </p:extLst>
  </p:cSld>
  <p:clrMapOvr>
    <a:masterClrMapping/>
  </p:clrMapOvr>
  <mc:AlternateContent xmlns:mc="http://schemas.openxmlformats.org/markup-compatibility/2006" xmlns:p14="http://schemas.microsoft.com/office/powerpoint/2010/main">
    <mc:Choice Requires="p14">
      <p:transition spd="med" p14:dur="700" advTm="98314">
        <p:fade/>
      </p:transition>
    </mc:Choice>
    <mc:Fallback xmlns="">
      <p:transition spd="med" advTm="98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Technical Approach</a:t>
            </a:r>
            <a:endParaRPr lang="en-US" dirty="0">
              <a:solidFill>
                <a:srgbClr val="008B98"/>
              </a:solidFill>
            </a:endParaRPr>
          </a:p>
        </p:txBody>
      </p:sp>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lnSpc>
                <a:spcPct val="100000"/>
              </a:lnSpc>
              <a:spcBef>
                <a:spcPts val="0"/>
              </a:spcBef>
            </a:pPr>
            <a:r>
              <a:rPr lang="en-US" sz="1900" dirty="0">
                <a:solidFill>
                  <a:schemeClr val="accent1">
                    <a:lumMod val="50000"/>
                  </a:schemeClr>
                </a:solidFill>
                <a:latin typeface="Helvetica" pitchFamily="2" charset="0"/>
              </a:rPr>
              <a:t>The proposed framework comprises of four inter-related tasks:</a:t>
            </a:r>
          </a:p>
          <a:p>
            <a:pPr marL="695325" lvl="1">
              <a:lnSpc>
                <a:spcPct val="100000"/>
              </a:lnSpc>
              <a:spcBef>
                <a:spcPts val="0"/>
              </a:spcBef>
            </a:pPr>
            <a:r>
              <a:rPr lang="en-US" sz="1900" dirty="0">
                <a:solidFill>
                  <a:schemeClr val="accent1">
                    <a:lumMod val="50000"/>
                  </a:schemeClr>
                </a:solidFill>
                <a:latin typeface="Helvetica" pitchFamily="2" charset="0"/>
              </a:rPr>
              <a:t>Capturing the knowledge to be transferred in training on source data</a:t>
            </a:r>
          </a:p>
          <a:p>
            <a:pPr marL="1152525" lvl="2">
              <a:lnSpc>
                <a:spcPct val="100000"/>
              </a:lnSpc>
              <a:spcBef>
                <a:spcPts val="0"/>
              </a:spcBef>
            </a:pPr>
            <a:r>
              <a:rPr lang="en-US" sz="1900" dirty="0">
                <a:solidFill>
                  <a:schemeClr val="accent1">
                    <a:lumMod val="50000"/>
                  </a:schemeClr>
                </a:solidFill>
                <a:latin typeface="Helvetica" pitchFamily="2" charset="0"/>
              </a:rPr>
              <a:t>Provide flexibility in capturing PDFs</a:t>
            </a:r>
          </a:p>
          <a:p>
            <a:pPr marL="1609725" lvl="3">
              <a:lnSpc>
                <a:spcPct val="100000"/>
              </a:lnSpc>
              <a:spcBef>
                <a:spcPts val="0"/>
              </a:spcBef>
            </a:pPr>
            <a:r>
              <a:rPr lang="en-US" sz="1900" dirty="0">
                <a:solidFill>
                  <a:schemeClr val="accent1">
                    <a:lumMod val="50000"/>
                  </a:schemeClr>
                </a:solidFill>
                <a:latin typeface="Helvetica" pitchFamily="2" charset="0"/>
              </a:rPr>
              <a:t>Low-fidelity Gaussian approximations (obtained using, for example, variational inference)</a:t>
            </a:r>
          </a:p>
          <a:p>
            <a:pPr marL="1609725" lvl="3">
              <a:lnSpc>
                <a:spcPct val="100000"/>
              </a:lnSpc>
              <a:spcBef>
                <a:spcPts val="0"/>
              </a:spcBef>
            </a:pPr>
            <a:r>
              <a:rPr lang="en-US" sz="1900" dirty="0">
                <a:solidFill>
                  <a:schemeClr val="accent1">
                    <a:lumMod val="50000"/>
                  </a:schemeClr>
                </a:solidFill>
                <a:latin typeface="Helvetica" pitchFamily="2" charset="0"/>
              </a:rPr>
              <a:t>High-fidelity Gaussian mixture-models (GMM), able to characterize general non-Gaussian PDFs while enabling analytical scrutiny of the Bayesian framework.</a:t>
            </a:r>
          </a:p>
          <a:p>
            <a:pPr marL="1152525" lvl="2">
              <a:lnSpc>
                <a:spcPct val="100000"/>
              </a:lnSpc>
              <a:spcBef>
                <a:spcPts val="0"/>
              </a:spcBef>
            </a:pPr>
            <a:r>
              <a:rPr lang="en-US" sz="1900" dirty="0">
                <a:solidFill>
                  <a:schemeClr val="accent1">
                    <a:lumMod val="50000"/>
                  </a:schemeClr>
                </a:solidFill>
                <a:latin typeface="Helvetica" pitchFamily="2" charset="0"/>
              </a:rPr>
              <a:t>Result in a spectrum of performance gains in TL</a:t>
            </a:r>
          </a:p>
          <a:p>
            <a:pPr marL="695325" lvl="1">
              <a:lnSpc>
                <a:spcPct val="100000"/>
              </a:lnSpc>
              <a:spcBef>
                <a:spcPts val="0"/>
              </a:spcBef>
            </a:pPr>
            <a:r>
              <a:rPr lang="en-US" sz="1900" dirty="0">
                <a:solidFill>
                  <a:schemeClr val="accent1">
                    <a:lumMod val="50000"/>
                  </a:schemeClr>
                </a:solidFill>
                <a:latin typeface="Helvetica" pitchFamily="2" charset="0"/>
              </a:rPr>
              <a:t>Propagating the knowledge to be transferred to target training tasks</a:t>
            </a:r>
          </a:p>
          <a:p>
            <a:pPr marL="1152525" lvl="2">
              <a:lnSpc>
                <a:spcPct val="100000"/>
              </a:lnSpc>
              <a:spcBef>
                <a:spcPts val="0"/>
              </a:spcBef>
            </a:pPr>
            <a:r>
              <a:rPr lang="en-US" sz="1900" dirty="0">
                <a:solidFill>
                  <a:schemeClr val="accent1">
                    <a:lumMod val="50000"/>
                  </a:schemeClr>
                </a:solidFill>
                <a:latin typeface="Helvetica" pitchFamily="2" charset="0"/>
              </a:rPr>
              <a:t>Achieved via extensions of sequential (Bayesian) data assimilation</a:t>
            </a:r>
          </a:p>
          <a:p>
            <a:pPr marL="1152525" lvl="2">
              <a:lnSpc>
                <a:spcPct val="100000"/>
              </a:lnSpc>
              <a:spcBef>
                <a:spcPts val="0"/>
              </a:spcBef>
            </a:pPr>
            <a:r>
              <a:rPr lang="en-US" sz="1900" dirty="0">
                <a:solidFill>
                  <a:schemeClr val="accent1">
                    <a:lumMod val="50000"/>
                  </a:schemeClr>
                </a:solidFill>
                <a:latin typeface="Helvetica" pitchFamily="2" charset="0"/>
              </a:rPr>
              <a:t>Rely on prior PDF tempering transformations (more on this later)</a:t>
            </a:r>
          </a:p>
          <a:p>
            <a:pPr marL="695325" lvl="1">
              <a:lnSpc>
                <a:spcPct val="100000"/>
              </a:lnSpc>
              <a:spcBef>
                <a:spcPts val="0"/>
              </a:spcBef>
            </a:pPr>
            <a:r>
              <a:rPr lang="en-US" sz="1900" dirty="0">
                <a:solidFill>
                  <a:schemeClr val="accent1">
                    <a:lumMod val="50000"/>
                  </a:schemeClr>
                </a:solidFill>
                <a:latin typeface="Helvetica" pitchFamily="2" charset="0"/>
              </a:rPr>
              <a:t>Determining how much knowledge to transfer given a choice of tempering transformation</a:t>
            </a:r>
          </a:p>
          <a:p>
            <a:pPr marL="1152525" lvl="2">
              <a:lnSpc>
                <a:spcPct val="100000"/>
              </a:lnSpc>
              <a:spcBef>
                <a:spcPts val="0"/>
              </a:spcBef>
            </a:pPr>
            <a:r>
              <a:rPr lang="en-US" sz="1900" dirty="0">
                <a:solidFill>
                  <a:schemeClr val="accent1">
                    <a:lumMod val="50000"/>
                  </a:schemeClr>
                </a:solidFill>
                <a:latin typeface="Helvetica" pitchFamily="2" charset="0"/>
              </a:rPr>
              <a:t>Hierarchical or empirical Bayesian approaches for (joint) inference of tempering hyper-parameters</a:t>
            </a:r>
          </a:p>
          <a:p>
            <a:pPr marL="1152525" lvl="2">
              <a:lnSpc>
                <a:spcPct val="100000"/>
              </a:lnSpc>
              <a:spcBef>
                <a:spcPts val="0"/>
              </a:spcBef>
            </a:pPr>
            <a:r>
              <a:rPr lang="en-US" sz="1900" dirty="0">
                <a:solidFill>
                  <a:schemeClr val="accent1">
                    <a:lumMod val="50000"/>
                  </a:schemeClr>
                </a:solidFill>
                <a:latin typeface="Helvetica" pitchFamily="2" charset="0"/>
              </a:rPr>
              <a:t>Information-theoretic measures; similarity and distance metrics</a:t>
            </a:r>
          </a:p>
          <a:p>
            <a:pPr marL="695325" lvl="1">
              <a:lnSpc>
                <a:spcPct val="100000"/>
              </a:lnSpc>
              <a:spcBef>
                <a:spcPts val="0"/>
              </a:spcBef>
            </a:pPr>
            <a:r>
              <a:rPr lang="en-US" sz="1900" dirty="0">
                <a:solidFill>
                  <a:schemeClr val="accent1">
                    <a:lumMod val="50000"/>
                  </a:schemeClr>
                </a:solidFill>
                <a:latin typeface="Helvetica" pitchFamily="2" charset="0"/>
              </a:rPr>
              <a:t>Selecting optimal ML model to use in TL</a:t>
            </a:r>
          </a:p>
          <a:p>
            <a:pPr marL="1152525" lvl="2">
              <a:lnSpc>
                <a:spcPct val="100000"/>
              </a:lnSpc>
              <a:spcBef>
                <a:spcPts val="0"/>
              </a:spcBef>
            </a:pPr>
            <a:r>
              <a:rPr lang="en-US" sz="1900" dirty="0">
                <a:solidFill>
                  <a:schemeClr val="accent1">
                    <a:lumMod val="50000"/>
                  </a:schemeClr>
                </a:solidFill>
                <a:latin typeface="Helvetica" pitchFamily="2" charset="0"/>
              </a:rPr>
              <a:t>Probabilistic TL framework facilitates the use of Bayesian techniques for optimal model selection</a:t>
            </a:r>
          </a:p>
          <a:p>
            <a:pPr marL="1152525" lvl="2">
              <a:lnSpc>
                <a:spcPct val="100000"/>
              </a:lnSpc>
              <a:spcBef>
                <a:spcPts val="0"/>
              </a:spcBef>
            </a:pPr>
            <a:r>
              <a:rPr lang="en-US" sz="1900" dirty="0">
                <a:solidFill>
                  <a:schemeClr val="accent1">
                    <a:lumMod val="50000"/>
                  </a:schemeClr>
                </a:solidFill>
                <a:latin typeface="Helvetica" pitchFamily="2" charset="0"/>
              </a:rPr>
              <a:t>Investigate feasibility of enhancing model complexity by leveraging Relevance Vector Machine learning techniques</a:t>
            </a:r>
          </a:p>
        </p:txBody>
      </p:sp>
      <p:sp>
        <p:nvSpPr>
          <p:cNvPr id="5" name="Slide Number Placeholder 4">
            <a:extLst>
              <a:ext uri="{FF2B5EF4-FFF2-40B4-BE49-F238E27FC236}">
                <a16:creationId xmlns:a16="http://schemas.microsoft.com/office/drawing/2014/main" id="{D4887C9B-9862-FB4C-B3C7-53696D0F6AFF}"/>
              </a:ext>
            </a:extLst>
          </p:cNvPr>
          <p:cNvSpPr>
            <a:spLocks noGrp="1"/>
          </p:cNvSpPr>
          <p:nvPr>
            <p:ph type="sldNum" sz="quarter" idx="12"/>
          </p:nvPr>
        </p:nvSpPr>
        <p:spPr/>
        <p:txBody>
          <a:bodyPr/>
          <a:lstStyle/>
          <a:p>
            <a:pPr algn="r"/>
            <a:fld id="{4FAB73BC-B049-4115-A692-8D63A059BFB8}" type="slidenum">
              <a:rPr lang="en-US" smtClean="0"/>
              <a:pPr algn="r"/>
              <a:t>5</a:t>
            </a:fld>
            <a:endParaRPr lang="en-US" dirty="0"/>
          </a:p>
        </p:txBody>
      </p:sp>
      <p:pic>
        <p:nvPicPr>
          <p:cNvPr id="7" name="Audio 6">
            <a:hlinkClick r:id="" action="ppaction://media"/>
            <a:extLst>
              <a:ext uri="{FF2B5EF4-FFF2-40B4-BE49-F238E27FC236}">
                <a16:creationId xmlns:a16="http://schemas.microsoft.com/office/drawing/2014/main" id="{35607BE4-7A98-2F5F-71AD-39CE44B1C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4739017"/>
      </p:ext>
    </p:extLst>
  </p:cSld>
  <p:clrMapOvr>
    <a:masterClrMapping/>
  </p:clrMapOvr>
  <mc:AlternateContent xmlns:mc="http://schemas.openxmlformats.org/markup-compatibility/2006" xmlns:p14="http://schemas.microsoft.com/office/powerpoint/2010/main">
    <mc:Choice Requires="p14">
      <p:transition spd="med" p14:dur="700" advTm="58197">
        <p:fade/>
      </p:transition>
    </mc:Choice>
    <mc:Fallback xmlns="">
      <p:transition spd="med" advTm="58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Training of ML Models – Bayesian Approach</a:t>
            </a:r>
            <a:endParaRPr lang="en-US" dirty="0">
              <a:solidFill>
                <a:srgbClr val="008B98"/>
              </a:solidFill>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9525" indent="0" algn="ctr">
                  <a:spcBef>
                    <a:spcPts val="0"/>
                  </a:spcBef>
                  <a:spcAft>
                    <a:spcPts val="300"/>
                  </a:spcAft>
                  <a:buNone/>
                </a:pPr>
                <a14:m>
                  <m:oMathPara xmlns:m="http://schemas.openxmlformats.org/officeDocument/2006/math">
                    <m:oMathParaPr>
                      <m:jc m:val="center"/>
                    </m:oMathParaPr>
                    <m:oMath xmlns:m="http://schemas.openxmlformats.org/officeDocument/2006/math">
                      <m:r>
                        <m:rPr>
                          <m:nor/>
                        </m:rPr>
                        <a:rPr lang="en-US" sz="2000" b="0" i="0" smtClean="0">
                          <a:solidFill>
                            <a:schemeClr val="accent1">
                              <a:lumMod val="50000"/>
                            </a:schemeClr>
                          </a:solidFill>
                          <a:latin typeface="Lucida Calligraphy" panose="03010101010101010101" pitchFamily="66" charset="77"/>
                        </a:rPr>
                        <m:t>M</m:t>
                      </m:r>
                      <m:d>
                        <m:dPr>
                          <m:ctrlPr>
                            <a:rPr lang="en-US" sz="2000" i="1" smtClean="0">
                              <a:solidFill>
                                <a:schemeClr val="accent1">
                                  <a:lumMod val="50000"/>
                                </a:schemeClr>
                              </a:solidFill>
                              <a:latin typeface="Cambria Math" panose="02040503050406030204" pitchFamily="18" charset="0"/>
                            </a:rPr>
                          </m:ctrlPr>
                        </m:dPr>
                        <m:e>
                          <m:r>
                            <a:rPr lang="en-US" sz="2000" i="1" smtClean="0">
                              <a:solidFill>
                                <a:schemeClr val="accent1">
                                  <a:lumMod val="50000"/>
                                </a:schemeClr>
                              </a:solidFill>
                              <a:latin typeface="Cambria Math" panose="02040503050406030204" pitchFamily="18" charset="0"/>
                              <a:cs typeface="Times New Roman" panose="02020603050405020304" pitchFamily="18" charset="0"/>
                            </a:rPr>
                            <m:t>𝑥</m:t>
                          </m:r>
                          <m:r>
                            <a:rPr lang="en-US" sz="2000" i="1" smtClean="0">
                              <a:solidFill>
                                <a:schemeClr val="accent1">
                                  <a:lumMod val="50000"/>
                                </a:schemeClr>
                              </a:solidFill>
                              <a:latin typeface="Cambria Math" panose="02040503050406030204" pitchFamily="18" charset="0"/>
                              <a:cs typeface="Times New Roman" panose="020206030504050203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e>
                      </m:d>
                      <m:r>
                        <a:rPr lang="en-US" sz="2000" b="0" i="1" smtClean="0">
                          <a:solidFill>
                            <a:schemeClr val="accent1">
                              <a:lumMod val="50000"/>
                            </a:schemeClr>
                          </a:solidFill>
                          <a:latin typeface="Cambria Math" panose="02040503050406030204" pitchFamily="18" charset="0"/>
                          <a:ea typeface="Cambria Math" panose="020405030504060302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𝑦</m:t>
                      </m:r>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𝑑</m:t>
                      </m:r>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𝜖</m:t>
                      </m:r>
                    </m:oMath>
                  </m:oMathPara>
                </a14:m>
                <a:endParaRPr lang="en-US" sz="2000" i="1" dirty="0">
                  <a:solidFill>
                    <a:schemeClr val="accent1">
                      <a:lumMod val="50000"/>
                    </a:schemeClr>
                  </a:solidFill>
                  <a:latin typeface="Times New Roman" panose="02020603050405020304" pitchFamily="18" charset="0"/>
                  <a:cs typeface="Times New Roman" panose="02020603050405020304" pitchFamily="18" charset="0"/>
                </a:endParaRPr>
              </a:p>
              <a:p>
                <a:pPr marL="238125">
                  <a:spcBef>
                    <a:spcPts val="0"/>
                  </a:spcBef>
                  <a:spcAft>
                    <a:spcPts val="300"/>
                  </a:spcAft>
                </a:pPr>
                <a:endParaRPr lang="en-US" sz="1800" dirty="0">
                  <a:solidFill>
                    <a:schemeClr val="accent1">
                      <a:lumMod val="50000"/>
                    </a:schemeClr>
                  </a:solidFill>
                  <a:latin typeface="Helvetica" pitchFamily="2" charset="0"/>
                </a:endParaRPr>
              </a:p>
              <a:p>
                <a:pPr marL="238125">
                  <a:spcBef>
                    <a:spcPts val="0"/>
                  </a:spcBef>
                  <a:spcAft>
                    <a:spcPts val="300"/>
                  </a:spcAft>
                </a:pPr>
                <a:endParaRPr lang="en-US" sz="1800" dirty="0">
                  <a:solidFill>
                    <a:schemeClr val="accent1">
                      <a:lumMod val="50000"/>
                    </a:schemeClr>
                  </a:solidFill>
                  <a:latin typeface="Helvetica" pitchFamily="2" charset="0"/>
                </a:endParaRPr>
              </a:p>
              <a:p>
                <a:pPr marL="238125">
                  <a:spcBef>
                    <a:spcPts val="0"/>
                  </a:spcBef>
                  <a:spcAft>
                    <a:spcPts val="300"/>
                  </a:spcAft>
                </a:pPr>
                <a:endParaRPr lang="en-US" sz="1800" dirty="0">
                  <a:solidFill>
                    <a:schemeClr val="accent1">
                      <a:lumMod val="50000"/>
                    </a:schemeClr>
                  </a:solidFill>
                  <a:latin typeface="Helvetica" pitchFamily="2" charset="0"/>
                </a:endParaRPr>
              </a:p>
              <a:p>
                <a:pPr marL="238125">
                  <a:spcBef>
                    <a:spcPts val="0"/>
                  </a:spcBef>
                  <a:spcAft>
                    <a:spcPts val="300"/>
                  </a:spcAft>
                </a:pPr>
                <a:r>
                  <a:rPr lang="en-US" sz="1600" dirty="0">
                    <a:solidFill>
                      <a:schemeClr val="accent1">
                        <a:lumMod val="50000"/>
                      </a:schemeClr>
                    </a:solidFill>
                    <a:latin typeface="Helvetica" pitchFamily="2" charset="0"/>
                  </a:rPr>
                  <a:t>Forward Problem: Given ML model, </a:t>
                </a:r>
                <a14:m>
                  <m:oMath xmlns:m="http://schemas.openxmlformats.org/officeDocument/2006/math">
                    <m:r>
                      <m:rPr>
                        <m:nor/>
                      </m:rPr>
                      <a:rPr lang="en-US" sz="1600">
                        <a:solidFill>
                          <a:schemeClr val="accent1">
                            <a:lumMod val="50000"/>
                          </a:schemeClr>
                        </a:solidFill>
                        <a:latin typeface="Lucida Calligraphy" panose="03010101010101010101" pitchFamily="66" charset="77"/>
                      </a:rPr>
                      <m:t>M</m:t>
                    </m:r>
                  </m:oMath>
                </a14:m>
                <a:r>
                  <a:rPr lang="en-US" sz="1600" dirty="0">
                    <a:solidFill>
                      <a:schemeClr val="accent1">
                        <a:lumMod val="50000"/>
                      </a:schemeClr>
                    </a:solidFill>
                    <a:latin typeface="Helvetica" pitchFamily="2" charset="0"/>
                  </a:rPr>
                  <a:t>, model parameters, </a:t>
                </a:r>
                <a14:m>
                  <m:oMath xmlns:m="http://schemas.openxmlformats.org/officeDocument/2006/math">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𝜃</m:t>
                    </m:r>
                  </m:oMath>
                </a14:m>
                <a:r>
                  <a:rPr lang="en-US" sz="1600" dirty="0">
                    <a:solidFill>
                      <a:schemeClr val="accent1">
                        <a:lumMod val="50000"/>
                      </a:schemeClr>
                    </a:solidFill>
                    <a:latin typeface="Helvetica" pitchFamily="2" charset="0"/>
                  </a:rPr>
                  <a:t>, and feature vector, </a:t>
                </a:r>
                <a14:m>
                  <m:oMath xmlns:m="http://schemas.openxmlformats.org/officeDocument/2006/math">
                    <m:r>
                      <a:rPr lang="en-US" sz="1600" i="1">
                        <a:solidFill>
                          <a:schemeClr val="accent1">
                            <a:lumMod val="50000"/>
                          </a:schemeClr>
                        </a:solidFill>
                        <a:latin typeface="Cambria Math" panose="02040503050406030204" pitchFamily="18" charset="0"/>
                        <a:cs typeface="Times New Roman" panose="02020603050405020304" pitchFamily="18" charset="0"/>
                      </a:rPr>
                      <m:t>𝑥</m:t>
                    </m:r>
                  </m:oMath>
                </a14:m>
                <a:r>
                  <a:rPr lang="en-US" sz="1600" dirty="0">
                    <a:solidFill>
                      <a:schemeClr val="accent1">
                        <a:lumMod val="50000"/>
                      </a:schemeClr>
                    </a:solidFill>
                    <a:latin typeface="Helvetica" pitchFamily="2" charset="0"/>
                  </a:rPr>
                  <a:t>, predict “clean” targets, </a:t>
                </a:r>
                <a14:m>
                  <m:oMath xmlns:m="http://schemas.openxmlformats.org/officeDocument/2006/math">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𝑦</m:t>
                    </m:r>
                  </m:oMath>
                </a14:m>
                <a:endParaRPr lang="en-US" sz="1600" i="1" dirty="0">
                  <a:solidFill>
                    <a:schemeClr val="accent1">
                      <a:lumMod val="50000"/>
                    </a:schemeClr>
                  </a:solidFill>
                  <a:latin typeface="Times New Roman" panose="02020603050405020304" pitchFamily="18" charset="0"/>
                  <a:cs typeface="Times New Roman" panose="02020603050405020304" pitchFamily="18" charset="0"/>
                </a:endParaRPr>
              </a:p>
              <a:p>
                <a:pPr marL="238125">
                  <a:spcBef>
                    <a:spcPts val="0"/>
                  </a:spcBef>
                  <a:spcAft>
                    <a:spcPts val="300"/>
                  </a:spcAft>
                </a:pPr>
                <a:r>
                  <a:rPr lang="en-US" sz="1600" dirty="0">
                    <a:solidFill>
                      <a:schemeClr val="accent1">
                        <a:lumMod val="50000"/>
                      </a:schemeClr>
                    </a:solidFill>
                    <a:latin typeface="Helvetica" pitchFamily="2" charset="0"/>
                  </a:rPr>
                  <a:t>Inverse Problem: Given a set of “noisy” observations, </a:t>
                </a:r>
                <a14:m>
                  <m:oMath xmlns:m="http://schemas.openxmlformats.org/officeDocument/2006/math">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𝑑</m:t>
                        </m:r>
                      </m:e>
                      <m:sub>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𝑑</m:t>
                        </m:r>
                      </m:e>
                      <m:sub>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𝑁</m:t>
                        </m:r>
                      </m:sub>
                    </m:sSub>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chemeClr val="accent1">
                        <a:lumMod val="50000"/>
                      </a:schemeClr>
                    </a:solidFill>
                    <a:latin typeface="Helvetica" pitchFamily="2" charset="0"/>
                  </a:rPr>
                  <a:t>, and feature vectors, </a:t>
                </a:r>
                <a14:m>
                  <m:oMath xmlns:m="http://schemas.openxmlformats.org/officeDocument/2006/math">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𝑋</m:t>
                    </m:r>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6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𝑥</m:t>
                        </m:r>
                      </m:e>
                      <m:sub>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𝑁</m:t>
                        </m:r>
                      </m:sub>
                    </m:sSub>
                    <m:r>
                      <a:rPr lang="en-US" sz="16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solidFill>
                      <a:schemeClr val="accent1">
                        <a:lumMod val="50000"/>
                      </a:schemeClr>
                    </a:solidFill>
                    <a:latin typeface="Helvetica" pitchFamily="2" charset="0"/>
                  </a:rPr>
                  <a:t>, infer parameters</a:t>
                </a:r>
              </a:p>
              <a:p>
                <a:pPr marL="695325" lvl="1">
                  <a:spcBef>
                    <a:spcPts val="0"/>
                  </a:spcBef>
                  <a:spcAft>
                    <a:spcPts val="300"/>
                  </a:spcAft>
                </a:pPr>
                <a:r>
                  <a:rPr lang="en-US" sz="1600" dirty="0">
                    <a:solidFill>
                      <a:schemeClr val="accent1">
                        <a:lumMod val="50000"/>
                      </a:schemeClr>
                    </a:solidFill>
                    <a:latin typeface="Helvetica" pitchFamily="2" charset="0"/>
                  </a:rPr>
                  <a:t>Observations are</a:t>
                </a:r>
              </a:p>
              <a:p>
                <a:pPr marL="1152525" lvl="2">
                  <a:spcBef>
                    <a:spcPts val="0"/>
                  </a:spcBef>
                  <a:spcAft>
                    <a:spcPts val="300"/>
                  </a:spcAft>
                </a:pPr>
                <a:r>
                  <a:rPr lang="en-US" sz="1600" dirty="0">
                    <a:solidFill>
                      <a:schemeClr val="accent1">
                        <a:lumMod val="50000"/>
                      </a:schemeClr>
                    </a:solidFill>
                    <a:latin typeface="Helvetica" pitchFamily="2" charset="0"/>
                  </a:rPr>
                  <a:t>inherently noisy with unknown (or weakly known) noise model</a:t>
                </a:r>
              </a:p>
              <a:p>
                <a:pPr marL="1152525" lvl="2">
                  <a:spcBef>
                    <a:spcPts val="0"/>
                  </a:spcBef>
                  <a:spcAft>
                    <a:spcPts val="300"/>
                  </a:spcAft>
                </a:pPr>
                <a:r>
                  <a:rPr lang="en-US" sz="1600" dirty="0">
                    <a:solidFill>
                      <a:schemeClr val="accent1">
                        <a:lumMod val="50000"/>
                      </a:schemeClr>
                    </a:solidFill>
                    <a:latin typeface="Helvetica" pitchFamily="2" charset="0"/>
                  </a:rPr>
                  <a:t>sparse in space and time (insufficient resolution)</a:t>
                </a:r>
              </a:p>
              <a:p>
                <a:pPr marL="695325" lvl="1">
                  <a:spcBef>
                    <a:spcPts val="0"/>
                  </a:spcBef>
                  <a:spcAft>
                    <a:spcPts val="300"/>
                  </a:spcAft>
                </a:pPr>
                <a:r>
                  <a:rPr lang="en-US" sz="1600" dirty="0">
                    <a:solidFill>
                      <a:schemeClr val="accent1">
                        <a:lumMod val="50000"/>
                      </a:schemeClr>
                    </a:solidFill>
                    <a:latin typeface="Helvetica" pitchFamily="2" charset="0"/>
                  </a:rPr>
                  <a:t>Problem typically ill-posed, i.e. no guarantee of solution existence nor uniqueness</a:t>
                </a:r>
              </a:p>
              <a:p>
                <a:pPr marL="238125">
                  <a:spcBef>
                    <a:spcPts val="0"/>
                  </a:spcBef>
                  <a:spcAft>
                    <a:spcPts val="300"/>
                  </a:spcAft>
                </a:pPr>
                <a:r>
                  <a:rPr lang="en-US" sz="1600" dirty="0">
                    <a:solidFill>
                      <a:schemeClr val="accent1">
                        <a:lumMod val="50000"/>
                      </a:schemeClr>
                    </a:solidFill>
                    <a:latin typeface="Helvetica" pitchFamily="2" charset="0"/>
                  </a:rPr>
                  <a:t>Solution: Probability density function (PDF) over the parameter space obtained using Bayes’ rule:</a:t>
                </a:r>
              </a:p>
              <a:p>
                <a:pPr marL="238125">
                  <a:spcBef>
                    <a:spcPts val="0"/>
                  </a:spcBef>
                  <a:spcAft>
                    <a:spcPts val="300"/>
                  </a:spcAft>
                </a:pPr>
                <a:endParaRPr lang="en-US" sz="1800" dirty="0">
                  <a:solidFill>
                    <a:schemeClr val="accent1">
                      <a:lumMod val="50000"/>
                    </a:schemeClr>
                  </a:solidFill>
                  <a:latin typeface="Helvetica" pitchFamily="2" charset="0"/>
                </a:endParaRPr>
              </a:p>
              <a:p>
                <a:pPr marL="9525" indent="0">
                  <a:spcBef>
                    <a:spcPts val="0"/>
                  </a:spcBef>
                  <a:spcAft>
                    <a:spcPts val="300"/>
                  </a:spcAft>
                  <a:buNone/>
                </a:pPr>
                <a14:m>
                  <m:oMathPara xmlns:m="http://schemas.openxmlformats.org/officeDocument/2006/math">
                    <m:oMathParaPr>
                      <m:jc m:val="center"/>
                    </m:oMathParaPr>
                    <m:oMath xmlns:m="http://schemas.openxmlformats.org/officeDocument/2006/math">
                      <m:r>
                        <a:rPr lang="en-US" sz="1900" b="0" i="1" smtClean="0">
                          <a:solidFill>
                            <a:schemeClr val="accent1">
                              <a:lumMod val="50000"/>
                            </a:schemeClr>
                          </a:solidFill>
                          <a:latin typeface="Cambria Math" panose="02040503050406030204" pitchFamily="18" charset="0"/>
                        </a:rPr>
                        <m:t>𝑝</m:t>
                      </m:r>
                      <m:d>
                        <m:dPr>
                          <m:ctrlPr>
                            <a:rPr lang="en-US" sz="1900" b="0" i="1" smtClean="0">
                              <a:solidFill>
                                <a:schemeClr val="accent1">
                                  <a:lumMod val="50000"/>
                                </a:schemeClr>
                              </a:solidFill>
                              <a:latin typeface="Cambria Math" panose="02040503050406030204" pitchFamily="18" charset="0"/>
                            </a:rPr>
                          </m:ctrlPr>
                        </m:dPr>
                        <m:e>
                          <m:r>
                            <a:rPr lang="en-US" sz="1900" b="0" i="1" smtClean="0">
                              <a:solidFill>
                                <a:schemeClr val="accent1">
                                  <a:lumMod val="50000"/>
                                </a:schemeClr>
                              </a:solidFill>
                              <a:latin typeface="Cambria Math" panose="02040503050406030204" pitchFamily="18" charset="0"/>
                            </a:rPr>
                            <m:t>𝜃</m:t>
                          </m:r>
                        </m:e>
                        <m:e>
                          <m:r>
                            <a:rPr lang="en-US" sz="1900" b="0" i="1" smtClean="0">
                              <a:solidFill>
                                <a:schemeClr val="accent1">
                                  <a:lumMod val="50000"/>
                                </a:schemeClr>
                              </a:solidFill>
                              <a:latin typeface="Cambria Math" panose="02040503050406030204" pitchFamily="18" charset="0"/>
                            </a:rPr>
                            <m:t>𝐷</m:t>
                          </m:r>
                        </m:e>
                      </m:d>
                      <m:r>
                        <a:rPr lang="en-US" sz="1900" b="0" i="1" smtClean="0">
                          <a:solidFill>
                            <a:schemeClr val="accent1">
                              <a:lumMod val="50000"/>
                            </a:schemeClr>
                          </a:solidFill>
                          <a:latin typeface="Cambria Math" panose="02040503050406030204" pitchFamily="18" charset="0"/>
                        </a:rPr>
                        <m:t>= </m:t>
                      </m:r>
                      <m:f>
                        <m:fPr>
                          <m:ctrlPr>
                            <a:rPr lang="en-US" sz="1900" b="0" i="1" smtClean="0">
                              <a:solidFill>
                                <a:schemeClr val="accent1">
                                  <a:lumMod val="50000"/>
                                </a:schemeClr>
                              </a:solidFill>
                              <a:latin typeface="Cambria Math" panose="02040503050406030204" pitchFamily="18" charset="0"/>
                            </a:rPr>
                          </m:ctrlPr>
                        </m:fPr>
                        <m:num>
                          <m:r>
                            <a:rPr lang="en-US" sz="1900" b="0" i="1" smtClean="0">
                              <a:solidFill>
                                <a:schemeClr val="accent1">
                                  <a:lumMod val="50000"/>
                                </a:schemeClr>
                              </a:solidFill>
                              <a:latin typeface="Cambria Math" panose="02040503050406030204" pitchFamily="18" charset="0"/>
                            </a:rPr>
                            <m:t>𝑝</m:t>
                          </m:r>
                          <m:d>
                            <m:dPr>
                              <m:ctrlPr>
                                <a:rPr lang="en-US" sz="1900" b="0" i="1" smtClean="0">
                                  <a:solidFill>
                                    <a:schemeClr val="accent1">
                                      <a:lumMod val="50000"/>
                                    </a:schemeClr>
                                  </a:solidFill>
                                  <a:latin typeface="Cambria Math" panose="02040503050406030204" pitchFamily="18" charset="0"/>
                                </a:rPr>
                              </m:ctrlPr>
                            </m:dPr>
                            <m:e>
                              <m:r>
                                <a:rPr lang="en-US" sz="1900" b="0" i="1" smtClean="0">
                                  <a:solidFill>
                                    <a:schemeClr val="accent1">
                                      <a:lumMod val="50000"/>
                                    </a:schemeClr>
                                  </a:solidFill>
                                  <a:latin typeface="Cambria Math" panose="02040503050406030204" pitchFamily="18" charset="0"/>
                                </a:rPr>
                                <m:t>𝐷</m:t>
                              </m:r>
                            </m:e>
                            <m:e>
                              <m:r>
                                <a:rPr lang="en-US" sz="1900" b="0" i="1" smtClean="0">
                                  <a:solidFill>
                                    <a:schemeClr val="accent1">
                                      <a:lumMod val="50000"/>
                                    </a:schemeClr>
                                  </a:solidFill>
                                  <a:latin typeface="Cambria Math" panose="02040503050406030204" pitchFamily="18" charset="0"/>
                                </a:rPr>
                                <m:t>𝜃</m:t>
                              </m:r>
                            </m:e>
                          </m:d>
                          <m:r>
                            <a:rPr lang="en-US" sz="1900" b="0" i="1" smtClean="0">
                              <a:solidFill>
                                <a:schemeClr val="accent1">
                                  <a:lumMod val="50000"/>
                                </a:schemeClr>
                              </a:solidFill>
                              <a:latin typeface="Cambria Math" panose="02040503050406030204" pitchFamily="18" charset="0"/>
                            </a:rPr>
                            <m:t>𝑝</m:t>
                          </m:r>
                          <m:r>
                            <a:rPr lang="en-US" sz="1900" b="0" i="1" smtClean="0">
                              <a:solidFill>
                                <a:schemeClr val="accent1">
                                  <a:lumMod val="50000"/>
                                </a:schemeClr>
                              </a:solidFill>
                              <a:latin typeface="Cambria Math" panose="02040503050406030204" pitchFamily="18" charset="0"/>
                            </a:rPr>
                            <m:t>(</m:t>
                          </m:r>
                          <m:r>
                            <a:rPr lang="en-US" sz="1900" b="0" i="1" smtClean="0">
                              <a:solidFill>
                                <a:schemeClr val="accent1">
                                  <a:lumMod val="50000"/>
                                </a:schemeClr>
                              </a:solidFill>
                              <a:latin typeface="Cambria Math" panose="02040503050406030204" pitchFamily="18" charset="0"/>
                            </a:rPr>
                            <m:t>𝜃</m:t>
                          </m:r>
                          <m:r>
                            <a:rPr lang="en-US" sz="1900" b="0" i="1" smtClean="0">
                              <a:solidFill>
                                <a:schemeClr val="accent1">
                                  <a:lumMod val="50000"/>
                                </a:schemeClr>
                              </a:solidFill>
                              <a:latin typeface="Cambria Math" panose="02040503050406030204" pitchFamily="18" charset="0"/>
                            </a:rPr>
                            <m:t>)</m:t>
                          </m:r>
                        </m:num>
                        <m:den>
                          <m:r>
                            <a:rPr lang="en-US" sz="1900" b="0" i="1" smtClean="0">
                              <a:solidFill>
                                <a:schemeClr val="accent1">
                                  <a:lumMod val="50000"/>
                                </a:schemeClr>
                              </a:solidFill>
                              <a:latin typeface="Cambria Math" panose="02040503050406030204" pitchFamily="18" charset="0"/>
                            </a:rPr>
                            <m:t>𝑝</m:t>
                          </m:r>
                          <m:r>
                            <a:rPr lang="en-US" sz="1900" b="0" i="1" smtClean="0">
                              <a:solidFill>
                                <a:schemeClr val="accent1">
                                  <a:lumMod val="50000"/>
                                </a:schemeClr>
                              </a:solidFill>
                              <a:latin typeface="Cambria Math" panose="02040503050406030204" pitchFamily="18" charset="0"/>
                            </a:rPr>
                            <m:t>(</m:t>
                          </m:r>
                          <m:r>
                            <a:rPr lang="en-US" sz="1900" b="0" i="1" smtClean="0">
                              <a:solidFill>
                                <a:schemeClr val="accent1">
                                  <a:lumMod val="50000"/>
                                </a:schemeClr>
                              </a:solidFill>
                              <a:latin typeface="Cambria Math" panose="02040503050406030204" pitchFamily="18" charset="0"/>
                            </a:rPr>
                            <m:t>𝐷</m:t>
                          </m:r>
                          <m:r>
                            <a:rPr lang="en-US" sz="1900" b="0" i="1" smtClean="0">
                              <a:solidFill>
                                <a:schemeClr val="accent1">
                                  <a:lumMod val="50000"/>
                                </a:schemeClr>
                              </a:solidFill>
                              <a:latin typeface="Cambria Math" panose="02040503050406030204" pitchFamily="18" charset="0"/>
                            </a:rPr>
                            <m:t>)</m:t>
                          </m:r>
                        </m:den>
                      </m:f>
                    </m:oMath>
                  </m:oMathPara>
                </a14:m>
                <a:endParaRPr lang="en-US" sz="1900" dirty="0">
                  <a:solidFill>
                    <a:schemeClr val="accent1">
                      <a:lumMod val="50000"/>
                    </a:schemeClr>
                  </a:solidFill>
                  <a:latin typeface="Helvetica" pitchFamily="2" charset="0"/>
                </a:endParaRPr>
              </a:p>
              <a:p>
                <a:pPr marL="9525" indent="0">
                  <a:spcBef>
                    <a:spcPts val="0"/>
                  </a:spcBef>
                  <a:spcAft>
                    <a:spcPts val="300"/>
                  </a:spcAft>
                  <a:buNone/>
                </a:pPr>
                <a:endParaRPr lang="en-US" sz="1400" dirty="0">
                  <a:solidFill>
                    <a:schemeClr val="accent1">
                      <a:lumMod val="50000"/>
                    </a:schemeClr>
                  </a:solidFill>
                  <a:latin typeface="Helvetica" pitchFamily="2" charset="0"/>
                </a:endParaRPr>
              </a:p>
              <a:p>
                <a:pPr marL="809625" lvl="1" indent="-342900">
                  <a:spcBef>
                    <a:spcPts val="0"/>
                  </a:spcBef>
                  <a:spcAft>
                    <a:spcPts val="300"/>
                  </a:spcAft>
                </a:pPr>
                <a14:m>
                  <m:oMath xmlns:m="http://schemas.openxmlformats.org/officeDocument/2006/math">
                    <m:r>
                      <a:rPr lang="en-US" sz="1600" i="1">
                        <a:solidFill>
                          <a:schemeClr val="accent1">
                            <a:lumMod val="50000"/>
                          </a:schemeClr>
                        </a:solidFill>
                        <a:latin typeface="Cambria Math" panose="02040503050406030204" pitchFamily="18" charset="0"/>
                      </a:rPr>
                      <m:t>𝑝</m:t>
                    </m:r>
                    <m:r>
                      <a:rPr lang="en-US" sz="1600" i="1">
                        <a:solidFill>
                          <a:schemeClr val="accent1">
                            <a:lumMod val="50000"/>
                          </a:schemeClr>
                        </a:solidFill>
                        <a:latin typeface="Cambria Math" panose="02040503050406030204" pitchFamily="18" charset="0"/>
                      </a:rPr>
                      <m:t>(</m:t>
                    </m:r>
                    <m:r>
                      <a:rPr lang="en-US" sz="1600" i="1">
                        <a:solidFill>
                          <a:schemeClr val="accent1">
                            <a:lumMod val="50000"/>
                          </a:schemeClr>
                        </a:solidFill>
                        <a:latin typeface="Cambria Math" panose="02040503050406030204" pitchFamily="18" charset="0"/>
                      </a:rPr>
                      <m:t>𝜃</m:t>
                    </m:r>
                    <m:r>
                      <a:rPr lang="en-US" sz="1600" i="1">
                        <a:solidFill>
                          <a:schemeClr val="accent1">
                            <a:lumMod val="50000"/>
                          </a:schemeClr>
                        </a:solidFill>
                        <a:latin typeface="Cambria Math" panose="02040503050406030204" pitchFamily="18" charset="0"/>
                      </a:rPr>
                      <m:t>)</m:t>
                    </m:r>
                  </m:oMath>
                </a14:m>
                <a:r>
                  <a:rPr lang="en-US" sz="1600" dirty="0">
                    <a:solidFill>
                      <a:schemeClr val="accent1">
                        <a:lumMod val="50000"/>
                      </a:schemeClr>
                    </a:solidFill>
                    <a:latin typeface="Helvetica" pitchFamily="2" charset="0"/>
                  </a:rPr>
                  <a:t> is the prior PDF of </a:t>
                </a:r>
                <a14:m>
                  <m:oMath xmlns:m="http://schemas.openxmlformats.org/officeDocument/2006/math">
                    <m:r>
                      <a:rPr lang="en-US" sz="1600" i="1">
                        <a:solidFill>
                          <a:schemeClr val="accent1">
                            <a:lumMod val="50000"/>
                          </a:schemeClr>
                        </a:solidFill>
                        <a:latin typeface="Cambria Math" panose="02040503050406030204" pitchFamily="18" charset="0"/>
                      </a:rPr>
                      <m:t>𝜃</m:t>
                    </m:r>
                  </m:oMath>
                </a14:m>
                <a:r>
                  <a:rPr lang="en-US" sz="1600" dirty="0">
                    <a:solidFill>
                      <a:schemeClr val="accent1">
                        <a:lumMod val="50000"/>
                      </a:schemeClr>
                    </a:solidFill>
                    <a:latin typeface="Helvetica" pitchFamily="2" charset="0"/>
                  </a:rPr>
                  <a:t>: describes prior knowledge, inducing regularization</a:t>
                </a:r>
              </a:p>
              <a:p>
                <a:pPr marL="809625" lvl="1" indent="-342900">
                  <a:spcBef>
                    <a:spcPts val="0"/>
                  </a:spcBef>
                  <a:spcAft>
                    <a:spcPts val="300"/>
                  </a:spcAft>
                </a:pPr>
                <a14:m>
                  <m:oMath xmlns:m="http://schemas.openxmlformats.org/officeDocument/2006/math">
                    <m:r>
                      <a:rPr lang="en-US" sz="1600" i="1">
                        <a:solidFill>
                          <a:schemeClr val="accent1">
                            <a:lumMod val="50000"/>
                          </a:schemeClr>
                        </a:solidFill>
                        <a:latin typeface="Cambria Math" panose="02040503050406030204" pitchFamily="18" charset="0"/>
                      </a:rPr>
                      <m:t>𝑝</m:t>
                    </m:r>
                    <m:d>
                      <m:dPr>
                        <m:ctrlPr>
                          <a:rPr lang="en-US" sz="1600" i="1">
                            <a:solidFill>
                              <a:schemeClr val="accent1">
                                <a:lumMod val="50000"/>
                              </a:schemeClr>
                            </a:solidFill>
                            <a:latin typeface="Cambria Math" panose="02040503050406030204" pitchFamily="18" charset="0"/>
                          </a:rPr>
                        </m:ctrlPr>
                      </m:dPr>
                      <m:e>
                        <m:r>
                          <a:rPr lang="en-US" sz="1600" i="1">
                            <a:solidFill>
                              <a:schemeClr val="accent1">
                                <a:lumMod val="50000"/>
                              </a:schemeClr>
                            </a:solidFill>
                            <a:latin typeface="Cambria Math" panose="02040503050406030204" pitchFamily="18" charset="0"/>
                          </a:rPr>
                          <m:t>𝑑</m:t>
                        </m:r>
                      </m:e>
                      <m:e>
                        <m:r>
                          <a:rPr lang="en-US" sz="1600" i="1">
                            <a:solidFill>
                              <a:schemeClr val="accent1">
                                <a:lumMod val="50000"/>
                              </a:schemeClr>
                            </a:solidFill>
                            <a:latin typeface="Cambria Math" panose="02040503050406030204" pitchFamily="18" charset="0"/>
                          </a:rPr>
                          <m:t>𝜃</m:t>
                        </m:r>
                      </m:e>
                    </m:d>
                  </m:oMath>
                </a14:m>
                <a:r>
                  <a:rPr lang="en-US" sz="1600" dirty="0">
                    <a:solidFill>
                      <a:schemeClr val="accent1">
                        <a:lumMod val="50000"/>
                      </a:schemeClr>
                    </a:solidFill>
                    <a:latin typeface="Helvetica" pitchFamily="2" charset="0"/>
                  </a:rPr>
                  <a:t> is the likelihood PDF of </a:t>
                </a:r>
                <a14:m>
                  <m:oMath xmlns:m="http://schemas.openxmlformats.org/officeDocument/2006/math">
                    <m:r>
                      <a:rPr lang="en-US" sz="1600" i="1">
                        <a:solidFill>
                          <a:schemeClr val="accent1">
                            <a:lumMod val="50000"/>
                          </a:schemeClr>
                        </a:solidFill>
                        <a:latin typeface="Cambria Math" panose="02040503050406030204" pitchFamily="18" charset="0"/>
                      </a:rPr>
                      <m:t>𝜃</m:t>
                    </m:r>
                  </m:oMath>
                </a14:m>
                <a:r>
                  <a:rPr lang="en-US" sz="1600" dirty="0">
                    <a:solidFill>
                      <a:schemeClr val="accent1">
                        <a:lumMod val="50000"/>
                      </a:schemeClr>
                    </a:solidFill>
                    <a:latin typeface="Helvetica" pitchFamily="2" charset="0"/>
                  </a:rPr>
                  <a:t>: describes data fit</a:t>
                </a:r>
              </a:p>
              <a:p>
                <a:pPr marL="809625" lvl="1" indent="-342900">
                  <a:spcBef>
                    <a:spcPts val="0"/>
                  </a:spcBef>
                  <a:spcAft>
                    <a:spcPts val="300"/>
                  </a:spcAft>
                </a:pPr>
                <a14:m>
                  <m:oMath xmlns:m="http://schemas.openxmlformats.org/officeDocument/2006/math">
                    <m:r>
                      <a:rPr lang="en-US" sz="1600" i="1">
                        <a:solidFill>
                          <a:schemeClr val="accent1">
                            <a:lumMod val="50000"/>
                          </a:schemeClr>
                        </a:solidFill>
                        <a:latin typeface="Cambria Math" panose="02040503050406030204" pitchFamily="18" charset="0"/>
                      </a:rPr>
                      <m:t>𝑝</m:t>
                    </m:r>
                    <m:d>
                      <m:dPr>
                        <m:ctrlPr>
                          <a:rPr lang="en-US" sz="1600" i="1">
                            <a:solidFill>
                              <a:schemeClr val="accent1">
                                <a:lumMod val="50000"/>
                              </a:schemeClr>
                            </a:solidFill>
                            <a:latin typeface="Cambria Math" panose="02040503050406030204" pitchFamily="18" charset="0"/>
                          </a:rPr>
                        </m:ctrlPr>
                      </m:dPr>
                      <m:e>
                        <m:r>
                          <a:rPr lang="en-US" sz="1600" i="1">
                            <a:solidFill>
                              <a:schemeClr val="accent1">
                                <a:lumMod val="50000"/>
                              </a:schemeClr>
                            </a:solidFill>
                            <a:latin typeface="Cambria Math" panose="02040503050406030204" pitchFamily="18" charset="0"/>
                          </a:rPr>
                          <m:t>𝜃</m:t>
                        </m:r>
                      </m:e>
                      <m:e>
                        <m:r>
                          <a:rPr lang="en-US" sz="1600" i="1">
                            <a:solidFill>
                              <a:schemeClr val="accent1">
                                <a:lumMod val="50000"/>
                              </a:schemeClr>
                            </a:solidFill>
                            <a:latin typeface="Cambria Math" panose="02040503050406030204" pitchFamily="18" charset="0"/>
                          </a:rPr>
                          <m:t>𝑑</m:t>
                        </m:r>
                      </m:e>
                    </m:d>
                  </m:oMath>
                </a14:m>
                <a:r>
                  <a:rPr lang="en-US" sz="1600" dirty="0">
                    <a:solidFill>
                      <a:schemeClr val="accent1">
                        <a:lumMod val="50000"/>
                      </a:schemeClr>
                    </a:solidFill>
                    <a:latin typeface="Helvetica" pitchFamily="2" charset="0"/>
                  </a:rPr>
                  <a:t> is the posterior PDF of </a:t>
                </a:r>
                <a14:m>
                  <m:oMath xmlns:m="http://schemas.openxmlformats.org/officeDocument/2006/math">
                    <m:r>
                      <a:rPr lang="en-US" sz="1600" i="1">
                        <a:solidFill>
                          <a:schemeClr val="accent1">
                            <a:lumMod val="50000"/>
                          </a:schemeClr>
                        </a:solidFill>
                        <a:latin typeface="Cambria Math" panose="02040503050406030204" pitchFamily="18" charset="0"/>
                      </a:rPr>
                      <m:t>𝜃</m:t>
                    </m:r>
                  </m:oMath>
                </a14:m>
                <a:r>
                  <a:rPr lang="en-US" sz="1600" dirty="0">
                    <a:solidFill>
                      <a:schemeClr val="accent1">
                        <a:lumMod val="50000"/>
                      </a:schemeClr>
                    </a:solidFill>
                    <a:latin typeface="Helvetica" pitchFamily="2" charset="0"/>
                  </a:rPr>
                  <a:t>: full Bayesian solution</a:t>
                </a:r>
              </a:p>
              <a:p>
                <a:pPr marL="1266825" lvl="2" indent="-342900">
                  <a:spcBef>
                    <a:spcPts val="0"/>
                  </a:spcBef>
                  <a:spcAft>
                    <a:spcPts val="300"/>
                  </a:spcAft>
                </a:pPr>
                <a:r>
                  <a:rPr lang="en-US" sz="1600" dirty="0">
                    <a:solidFill>
                      <a:schemeClr val="accent1">
                        <a:lumMod val="50000"/>
                      </a:schemeClr>
                    </a:solidFill>
                    <a:latin typeface="Helvetica" pitchFamily="2" charset="0"/>
                  </a:rPr>
                  <a:t>Not a single point estimate</a:t>
                </a:r>
              </a:p>
              <a:p>
                <a:pPr marL="1266825" lvl="2" indent="-342900">
                  <a:spcBef>
                    <a:spcPts val="0"/>
                  </a:spcBef>
                  <a:spcAft>
                    <a:spcPts val="300"/>
                  </a:spcAft>
                </a:pPr>
                <a:r>
                  <a:rPr lang="en-US" sz="1600" dirty="0">
                    <a:solidFill>
                      <a:schemeClr val="accent1">
                        <a:lumMod val="50000"/>
                      </a:schemeClr>
                    </a:solidFill>
                    <a:latin typeface="Helvetica" pitchFamily="2" charset="0"/>
                  </a:rPr>
                  <a:t>Completely characterizes the uncertainty in </a:t>
                </a:r>
                <a14:m>
                  <m:oMath xmlns:m="http://schemas.openxmlformats.org/officeDocument/2006/math">
                    <m:r>
                      <a:rPr lang="en-US" sz="1600" i="1">
                        <a:solidFill>
                          <a:schemeClr val="accent1">
                            <a:lumMod val="50000"/>
                          </a:schemeClr>
                        </a:solidFill>
                        <a:latin typeface="Cambria Math" panose="02040503050406030204" pitchFamily="18" charset="0"/>
                      </a:rPr>
                      <m:t>𝜃</m:t>
                    </m:r>
                  </m:oMath>
                </a14:m>
                <a:endParaRPr lang="en-US" sz="1600" dirty="0">
                  <a:solidFill>
                    <a:schemeClr val="accent1">
                      <a:lumMod val="50000"/>
                    </a:schemeClr>
                  </a:solidFill>
                  <a:latin typeface="Helvetica" pitchFamily="2" charset="0"/>
                </a:endParaRPr>
              </a:p>
              <a:p>
                <a:pPr marL="1266825" lvl="2" indent="-342900">
                  <a:spcBef>
                    <a:spcPts val="0"/>
                  </a:spcBef>
                  <a:spcAft>
                    <a:spcPts val="300"/>
                  </a:spcAft>
                </a:pPr>
                <a:r>
                  <a:rPr lang="en-US" sz="1600" dirty="0">
                    <a:solidFill>
                      <a:schemeClr val="accent1">
                        <a:lumMod val="50000"/>
                      </a:schemeClr>
                    </a:solidFill>
                    <a:latin typeface="Helvetica" pitchFamily="2" charset="0"/>
                  </a:rPr>
                  <a:t>Subsequently used in making predictions under uncertainty</a:t>
                </a: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110" r="-220" b="-295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887C9B-9862-FB4C-B3C7-53696D0F6AFF}"/>
              </a:ext>
            </a:extLst>
          </p:cNvPr>
          <p:cNvSpPr>
            <a:spLocks noGrp="1"/>
          </p:cNvSpPr>
          <p:nvPr>
            <p:ph type="sldNum" sz="quarter" idx="12"/>
          </p:nvPr>
        </p:nvSpPr>
        <p:spPr/>
        <p:txBody>
          <a:bodyPr/>
          <a:lstStyle/>
          <a:p>
            <a:pPr algn="r"/>
            <a:fld id="{4FAB73BC-B049-4115-A692-8D63A059BFB8}" type="slidenum">
              <a:rPr lang="en-US" smtClean="0"/>
              <a:pPr algn="r"/>
              <a:t>6</a:t>
            </a:fld>
            <a:endParaRPr lang="en-US" dirty="0"/>
          </a:p>
        </p:txBody>
      </p:sp>
      <p:sp>
        <p:nvSpPr>
          <p:cNvPr id="4" name="TextBox 3">
            <a:extLst>
              <a:ext uri="{FF2B5EF4-FFF2-40B4-BE49-F238E27FC236}">
                <a16:creationId xmlns:a16="http://schemas.microsoft.com/office/drawing/2014/main" id="{9CF362C9-C977-3F4D-87D0-FD890DD4999E}"/>
              </a:ext>
            </a:extLst>
          </p:cNvPr>
          <p:cNvSpPr txBox="1"/>
          <p:nvPr/>
        </p:nvSpPr>
        <p:spPr>
          <a:xfrm>
            <a:off x="3298305" y="1240558"/>
            <a:ext cx="1189300" cy="369332"/>
          </a:xfrm>
          <a:prstGeom prst="rect">
            <a:avLst/>
          </a:prstGeom>
          <a:noFill/>
        </p:spPr>
        <p:txBody>
          <a:bodyPr wrap="none" rtlCol="0">
            <a:spAutoFit/>
          </a:bodyPr>
          <a:lstStyle/>
          <a:p>
            <a:r>
              <a:rPr lang="en-US" dirty="0">
                <a:solidFill>
                  <a:srgbClr val="8E0001"/>
                </a:solidFill>
                <a:latin typeface="Helvetica" pitchFamily="2" charset="0"/>
              </a:rPr>
              <a:t>ML model</a:t>
            </a:r>
          </a:p>
        </p:txBody>
      </p:sp>
      <p:sp>
        <p:nvSpPr>
          <p:cNvPr id="6" name="TextBox 5">
            <a:extLst>
              <a:ext uri="{FF2B5EF4-FFF2-40B4-BE49-F238E27FC236}">
                <a16:creationId xmlns:a16="http://schemas.microsoft.com/office/drawing/2014/main" id="{F477B23E-C5C1-8041-B7BF-BF7DE54E954C}"/>
              </a:ext>
            </a:extLst>
          </p:cNvPr>
          <p:cNvSpPr txBox="1"/>
          <p:nvPr/>
        </p:nvSpPr>
        <p:spPr>
          <a:xfrm>
            <a:off x="3976565" y="1634103"/>
            <a:ext cx="1018227" cy="369332"/>
          </a:xfrm>
          <a:prstGeom prst="rect">
            <a:avLst/>
          </a:prstGeom>
          <a:noFill/>
        </p:spPr>
        <p:txBody>
          <a:bodyPr wrap="none" rtlCol="0">
            <a:spAutoFit/>
          </a:bodyPr>
          <a:lstStyle/>
          <a:p>
            <a:r>
              <a:rPr lang="en-US" dirty="0">
                <a:solidFill>
                  <a:srgbClr val="8E0001"/>
                </a:solidFill>
                <a:latin typeface="Helvetica" pitchFamily="2" charset="0"/>
              </a:rPr>
              <a:t>features</a:t>
            </a:r>
          </a:p>
        </p:txBody>
      </p:sp>
      <p:sp>
        <p:nvSpPr>
          <p:cNvPr id="7" name="TextBox 6">
            <a:extLst>
              <a:ext uri="{FF2B5EF4-FFF2-40B4-BE49-F238E27FC236}">
                <a16:creationId xmlns:a16="http://schemas.microsoft.com/office/drawing/2014/main" id="{0FCD7EC0-FFE1-3E42-B0FB-43967C479BF9}"/>
              </a:ext>
            </a:extLst>
          </p:cNvPr>
          <p:cNvSpPr txBox="1"/>
          <p:nvPr/>
        </p:nvSpPr>
        <p:spPr>
          <a:xfrm>
            <a:off x="4982557" y="1774552"/>
            <a:ext cx="1351652" cy="369332"/>
          </a:xfrm>
          <a:prstGeom prst="rect">
            <a:avLst/>
          </a:prstGeom>
          <a:noFill/>
        </p:spPr>
        <p:txBody>
          <a:bodyPr wrap="none" rtlCol="0">
            <a:spAutoFit/>
          </a:bodyPr>
          <a:lstStyle/>
          <a:p>
            <a:r>
              <a:rPr lang="en-US" dirty="0">
                <a:solidFill>
                  <a:srgbClr val="8E0001"/>
                </a:solidFill>
                <a:latin typeface="Helvetica" pitchFamily="2" charset="0"/>
              </a:rPr>
              <a:t>parameters</a:t>
            </a:r>
          </a:p>
        </p:txBody>
      </p:sp>
      <p:sp>
        <p:nvSpPr>
          <p:cNvPr id="8" name="TextBox 7">
            <a:extLst>
              <a:ext uri="{FF2B5EF4-FFF2-40B4-BE49-F238E27FC236}">
                <a16:creationId xmlns:a16="http://schemas.microsoft.com/office/drawing/2014/main" id="{04E04397-5DB2-6D4E-8806-A2B553CEE8F0}"/>
              </a:ext>
            </a:extLst>
          </p:cNvPr>
          <p:cNvSpPr txBox="1"/>
          <p:nvPr/>
        </p:nvSpPr>
        <p:spPr>
          <a:xfrm>
            <a:off x="7281320" y="1536588"/>
            <a:ext cx="1377300" cy="369332"/>
          </a:xfrm>
          <a:prstGeom prst="rect">
            <a:avLst/>
          </a:prstGeom>
          <a:noFill/>
        </p:spPr>
        <p:txBody>
          <a:bodyPr wrap="none" rtlCol="0">
            <a:spAutoFit/>
          </a:bodyPr>
          <a:lstStyle/>
          <a:p>
            <a:r>
              <a:rPr lang="en-US" dirty="0">
                <a:solidFill>
                  <a:srgbClr val="8E0001"/>
                </a:solidFill>
                <a:latin typeface="Helvetica" pitchFamily="2" charset="0"/>
              </a:rPr>
              <a:t>observation</a:t>
            </a:r>
          </a:p>
        </p:txBody>
      </p:sp>
      <p:sp>
        <p:nvSpPr>
          <p:cNvPr id="9" name="TextBox 8">
            <a:extLst>
              <a:ext uri="{FF2B5EF4-FFF2-40B4-BE49-F238E27FC236}">
                <a16:creationId xmlns:a16="http://schemas.microsoft.com/office/drawing/2014/main" id="{9D51CF0A-8AA2-0E46-A4B0-E3DCA3BF7A79}"/>
              </a:ext>
            </a:extLst>
          </p:cNvPr>
          <p:cNvSpPr txBox="1"/>
          <p:nvPr/>
        </p:nvSpPr>
        <p:spPr>
          <a:xfrm>
            <a:off x="6423137" y="1774552"/>
            <a:ext cx="774571" cy="369332"/>
          </a:xfrm>
          <a:prstGeom prst="rect">
            <a:avLst/>
          </a:prstGeom>
          <a:noFill/>
        </p:spPr>
        <p:txBody>
          <a:bodyPr wrap="none" rtlCol="0">
            <a:spAutoFit/>
          </a:bodyPr>
          <a:lstStyle/>
          <a:p>
            <a:r>
              <a:rPr lang="en-US" dirty="0">
                <a:solidFill>
                  <a:srgbClr val="8E0001"/>
                </a:solidFill>
                <a:latin typeface="Helvetica" pitchFamily="2" charset="0"/>
              </a:rPr>
              <a:t>target</a:t>
            </a:r>
          </a:p>
        </p:txBody>
      </p:sp>
      <p:cxnSp>
        <p:nvCxnSpPr>
          <p:cNvPr id="11" name="Straight Connector 10">
            <a:extLst>
              <a:ext uri="{FF2B5EF4-FFF2-40B4-BE49-F238E27FC236}">
                <a16:creationId xmlns:a16="http://schemas.microsoft.com/office/drawing/2014/main" id="{511CD9EE-A261-9043-B197-F443602B8FD1}"/>
              </a:ext>
            </a:extLst>
          </p:cNvPr>
          <p:cNvCxnSpPr>
            <a:cxnSpLocks/>
          </p:cNvCxnSpPr>
          <p:nvPr/>
        </p:nvCxnSpPr>
        <p:spPr>
          <a:xfrm flipV="1">
            <a:off x="4428616" y="1263438"/>
            <a:ext cx="434035" cy="117632"/>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522796-9E4A-B643-A6C1-3C90110A942A}"/>
              </a:ext>
            </a:extLst>
          </p:cNvPr>
          <p:cNvCxnSpPr>
            <a:cxnSpLocks/>
          </p:cNvCxnSpPr>
          <p:nvPr/>
        </p:nvCxnSpPr>
        <p:spPr>
          <a:xfrm flipV="1">
            <a:off x="4803661" y="1240558"/>
            <a:ext cx="424602" cy="455050"/>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C1BDF6-405B-9447-9629-16C00CE0CB1A}"/>
              </a:ext>
            </a:extLst>
          </p:cNvPr>
          <p:cNvCxnSpPr>
            <a:cxnSpLocks/>
          </p:cNvCxnSpPr>
          <p:nvPr/>
        </p:nvCxnSpPr>
        <p:spPr>
          <a:xfrm flipH="1" flipV="1">
            <a:off x="5493597" y="1240558"/>
            <a:ext cx="164786" cy="543138"/>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CEE571-DA29-3B48-A251-6CB280F04F21}"/>
              </a:ext>
            </a:extLst>
          </p:cNvPr>
          <p:cNvCxnSpPr>
            <a:cxnSpLocks/>
          </p:cNvCxnSpPr>
          <p:nvPr/>
        </p:nvCxnSpPr>
        <p:spPr>
          <a:xfrm flipH="1" flipV="1">
            <a:off x="6234255" y="1240558"/>
            <a:ext cx="365288" cy="533994"/>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9FBB6D-9E83-024B-86DD-E676983717E0}"/>
              </a:ext>
            </a:extLst>
          </p:cNvPr>
          <p:cNvCxnSpPr>
            <a:cxnSpLocks/>
          </p:cNvCxnSpPr>
          <p:nvPr/>
        </p:nvCxnSpPr>
        <p:spPr>
          <a:xfrm>
            <a:off x="6812016" y="1210775"/>
            <a:ext cx="545718" cy="379111"/>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FA399FD-C38A-6547-9D3E-33BAD75478AE}"/>
              </a:ext>
            </a:extLst>
          </p:cNvPr>
          <p:cNvSpPr txBox="1"/>
          <p:nvPr/>
        </p:nvSpPr>
        <p:spPr>
          <a:xfrm>
            <a:off x="3192014" y="4485901"/>
            <a:ext cx="1082348" cy="369332"/>
          </a:xfrm>
          <a:prstGeom prst="rect">
            <a:avLst/>
          </a:prstGeom>
          <a:noFill/>
        </p:spPr>
        <p:txBody>
          <a:bodyPr wrap="none" rtlCol="0">
            <a:spAutoFit/>
          </a:bodyPr>
          <a:lstStyle/>
          <a:p>
            <a:r>
              <a:rPr lang="en-US" dirty="0">
                <a:solidFill>
                  <a:srgbClr val="8E0001"/>
                </a:solidFill>
                <a:latin typeface="Helvetica" pitchFamily="2" charset="0"/>
              </a:rPr>
              <a:t>posterior</a:t>
            </a:r>
          </a:p>
        </p:txBody>
      </p:sp>
      <p:cxnSp>
        <p:nvCxnSpPr>
          <p:cNvPr id="23" name="Straight Connector 22">
            <a:extLst>
              <a:ext uri="{FF2B5EF4-FFF2-40B4-BE49-F238E27FC236}">
                <a16:creationId xmlns:a16="http://schemas.microsoft.com/office/drawing/2014/main" id="{C94E910C-F145-FA46-9EA9-850416913700}"/>
              </a:ext>
            </a:extLst>
          </p:cNvPr>
          <p:cNvCxnSpPr>
            <a:cxnSpLocks/>
          </p:cNvCxnSpPr>
          <p:nvPr/>
        </p:nvCxnSpPr>
        <p:spPr>
          <a:xfrm flipV="1">
            <a:off x="4256074" y="4552935"/>
            <a:ext cx="540987" cy="117632"/>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110970-FA6A-1046-B971-8400F5FDB197}"/>
              </a:ext>
            </a:extLst>
          </p:cNvPr>
          <p:cNvSpPr txBox="1"/>
          <p:nvPr/>
        </p:nvSpPr>
        <p:spPr>
          <a:xfrm>
            <a:off x="4195127" y="3900930"/>
            <a:ext cx="1190268" cy="369332"/>
          </a:xfrm>
          <a:prstGeom prst="rect">
            <a:avLst/>
          </a:prstGeom>
          <a:noFill/>
        </p:spPr>
        <p:txBody>
          <a:bodyPr wrap="square" rtlCol="0">
            <a:spAutoFit/>
          </a:bodyPr>
          <a:lstStyle/>
          <a:p>
            <a:r>
              <a:rPr lang="en-US" dirty="0">
                <a:solidFill>
                  <a:srgbClr val="8E0001"/>
                </a:solidFill>
                <a:latin typeface="Helvetica" pitchFamily="2" charset="0"/>
              </a:rPr>
              <a:t>likelihood</a:t>
            </a:r>
          </a:p>
        </p:txBody>
      </p:sp>
      <p:cxnSp>
        <p:nvCxnSpPr>
          <p:cNvPr id="25" name="Straight Connector 24">
            <a:extLst>
              <a:ext uri="{FF2B5EF4-FFF2-40B4-BE49-F238E27FC236}">
                <a16:creationId xmlns:a16="http://schemas.microsoft.com/office/drawing/2014/main" id="{12826206-FA22-A44A-BEBF-33A1C75E3755}"/>
              </a:ext>
            </a:extLst>
          </p:cNvPr>
          <p:cNvCxnSpPr>
            <a:cxnSpLocks/>
          </p:cNvCxnSpPr>
          <p:nvPr/>
        </p:nvCxnSpPr>
        <p:spPr>
          <a:xfrm>
            <a:off x="5303520" y="4081656"/>
            <a:ext cx="603504" cy="248155"/>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E5CA355-7515-B143-BF94-E1ED5FC3CA2F}"/>
              </a:ext>
            </a:extLst>
          </p:cNvPr>
          <p:cNvSpPr txBox="1"/>
          <p:nvPr/>
        </p:nvSpPr>
        <p:spPr>
          <a:xfrm>
            <a:off x="7737571" y="3886642"/>
            <a:ext cx="646331" cy="369332"/>
          </a:xfrm>
          <a:prstGeom prst="rect">
            <a:avLst/>
          </a:prstGeom>
          <a:noFill/>
        </p:spPr>
        <p:txBody>
          <a:bodyPr wrap="none" rtlCol="0">
            <a:spAutoFit/>
          </a:bodyPr>
          <a:lstStyle/>
          <a:p>
            <a:r>
              <a:rPr lang="en-US" dirty="0">
                <a:solidFill>
                  <a:srgbClr val="8E0001"/>
                </a:solidFill>
                <a:latin typeface="Helvetica" pitchFamily="2" charset="0"/>
              </a:rPr>
              <a:t>prior</a:t>
            </a:r>
          </a:p>
        </p:txBody>
      </p:sp>
      <p:cxnSp>
        <p:nvCxnSpPr>
          <p:cNvPr id="31" name="Straight Connector 30">
            <a:extLst>
              <a:ext uri="{FF2B5EF4-FFF2-40B4-BE49-F238E27FC236}">
                <a16:creationId xmlns:a16="http://schemas.microsoft.com/office/drawing/2014/main" id="{C648A08D-F37D-5746-8A41-9AE3B1B373CB}"/>
              </a:ext>
            </a:extLst>
          </p:cNvPr>
          <p:cNvCxnSpPr>
            <a:cxnSpLocks/>
          </p:cNvCxnSpPr>
          <p:nvPr/>
        </p:nvCxnSpPr>
        <p:spPr>
          <a:xfrm flipV="1">
            <a:off x="7207468" y="4067368"/>
            <a:ext cx="530103" cy="249806"/>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374D0A5-5E5A-944C-8EC5-46F22CD6D4B7}"/>
              </a:ext>
            </a:extLst>
          </p:cNvPr>
          <p:cNvSpPr txBox="1"/>
          <p:nvPr/>
        </p:nvSpPr>
        <p:spPr>
          <a:xfrm>
            <a:off x="7347274" y="4618029"/>
            <a:ext cx="1107996" cy="369332"/>
          </a:xfrm>
          <a:prstGeom prst="rect">
            <a:avLst/>
          </a:prstGeom>
          <a:noFill/>
        </p:spPr>
        <p:txBody>
          <a:bodyPr wrap="none" rtlCol="0">
            <a:spAutoFit/>
          </a:bodyPr>
          <a:lstStyle/>
          <a:p>
            <a:r>
              <a:rPr lang="en-US" dirty="0">
                <a:solidFill>
                  <a:srgbClr val="8E0001"/>
                </a:solidFill>
                <a:latin typeface="Helvetica" pitchFamily="2" charset="0"/>
              </a:rPr>
              <a:t>evidence</a:t>
            </a:r>
          </a:p>
        </p:txBody>
      </p:sp>
      <p:cxnSp>
        <p:nvCxnSpPr>
          <p:cNvPr id="34" name="Straight Connector 33">
            <a:extLst>
              <a:ext uri="{FF2B5EF4-FFF2-40B4-BE49-F238E27FC236}">
                <a16:creationId xmlns:a16="http://schemas.microsoft.com/office/drawing/2014/main" id="{F51D8FC8-9C9E-DB4E-988E-F552E6B767E7}"/>
              </a:ext>
            </a:extLst>
          </p:cNvPr>
          <p:cNvCxnSpPr>
            <a:cxnSpLocks/>
          </p:cNvCxnSpPr>
          <p:nvPr/>
        </p:nvCxnSpPr>
        <p:spPr>
          <a:xfrm>
            <a:off x="6859229" y="4670567"/>
            <a:ext cx="502333" cy="132128"/>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9F4A955-D3DC-F94C-8C3D-6AE47AC7FBB6}"/>
              </a:ext>
            </a:extLst>
          </p:cNvPr>
          <p:cNvSpPr txBox="1"/>
          <p:nvPr/>
        </p:nvSpPr>
        <p:spPr>
          <a:xfrm>
            <a:off x="7683881" y="1143442"/>
            <a:ext cx="736099" cy="369332"/>
          </a:xfrm>
          <a:prstGeom prst="rect">
            <a:avLst/>
          </a:prstGeom>
          <a:noFill/>
        </p:spPr>
        <p:txBody>
          <a:bodyPr wrap="none" rtlCol="0">
            <a:spAutoFit/>
          </a:bodyPr>
          <a:lstStyle/>
          <a:p>
            <a:r>
              <a:rPr lang="en-US" dirty="0">
                <a:solidFill>
                  <a:srgbClr val="8E0001"/>
                </a:solidFill>
                <a:latin typeface="Helvetica" pitchFamily="2" charset="0"/>
              </a:rPr>
              <a:t>noise</a:t>
            </a:r>
          </a:p>
        </p:txBody>
      </p:sp>
      <p:cxnSp>
        <p:nvCxnSpPr>
          <p:cNvPr id="45" name="Straight Connector 44">
            <a:extLst>
              <a:ext uri="{FF2B5EF4-FFF2-40B4-BE49-F238E27FC236}">
                <a16:creationId xmlns:a16="http://schemas.microsoft.com/office/drawing/2014/main" id="{179D6FB9-C7FF-934F-BCEB-FB1F7D39A849}"/>
              </a:ext>
            </a:extLst>
          </p:cNvPr>
          <p:cNvCxnSpPr>
            <a:cxnSpLocks/>
            <a:endCxn id="44" idx="1"/>
          </p:cNvCxnSpPr>
          <p:nvPr/>
        </p:nvCxnSpPr>
        <p:spPr>
          <a:xfrm>
            <a:off x="7328736" y="1166493"/>
            <a:ext cx="355145" cy="161615"/>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729CEE8B-13D7-518F-1F4C-158EA88ADB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75850145"/>
      </p:ext>
    </p:extLst>
  </p:cSld>
  <p:clrMapOvr>
    <a:masterClrMapping/>
  </p:clrMapOvr>
  <mc:AlternateContent xmlns:mc="http://schemas.openxmlformats.org/markup-compatibility/2006" xmlns:p14="http://schemas.microsoft.com/office/powerpoint/2010/main">
    <mc:Choice Requires="p14">
      <p:transition spd="med" p14:dur="700" advTm="58208">
        <p:fade/>
      </p:transition>
    </mc:Choice>
    <mc:Fallback xmlns="">
      <p:transition spd="med" advTm="58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Transferal of “Learning” in a Probabilistic Setting</a:t>
            </a:r>
            <a:endParaRPr lang="en-US" dirty="0">
              <a:solidFill>
                <a:srgbClr val="008B98"/>
              </a:solidFill>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lnSpc>
                    <a:spcPct val="100000"/>
                  </a:lnSpc>
                  <a:spcBef>
                    <a:spcPts val="0"/>
                  </a:spcBef>
                </a:pPr>
                <a:r>
                  <a:rPr lang="en-US" sz="2000" dirty="0">
                    <a:solidFill>
                      <a:schemeClr val="accent1">
                        <a:lumMod val="50000"/>
                      </a:schemeClr>
                    </a:solidFill>
                    <a:latin typeface="Helvetica" pitchFamily="2" charset="0"/>
                  </a:rPr>
                  <a:t>In a transfer learning context, we have a target task of interest (regression/classification) with associated target data </a:t>
                </a:r>
                <a14:m>
                  <m:oMath xmlns:m="http://schemas.openxmlformats.org/officeDocument/2006/math">
                    <m:sSub>
                      <m:sSubPr>
                        <m:ctrlP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e>
                      <m: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𝑇</m:t>
                        </m:r>
                      </m:sub>
                    </m:s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𝑋</m:t>
                        </m:r>
                      </m:e>
                      <m: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𝑇</m:t>
                        </m:r>
                      </m:sub>
                    </m:s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solidFill>
                      <a:schemeClr val="accent1">
                        <a:lumMod val="50000"/>
                      </a:schemeClr>
                    </a:solidFill>
                    <a:latin typeface="Helvetica" pitchFamily="2" charset="0"/>
                  </a:rPr>
                  <a:t>. We also have access to ”supplementary” source data </a:t>
                </a:r>
                <a14:m>
                  <m:oMath xmlns:m="http://schemas.openxmlformats.org/officeDocument/2006/math">
                    <m:sSub>
                      <m:sSubPr>
                        <m:ctrlP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𝐷</m:t>
                        </m:r>
                      </m:e>
                      <m: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𝑆</m:t>
                        </m:r>
                      </m:sub>
                    </m:sSub>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𝑋</m:t>
                        </m:r>
                      </m:e>
                      <m:sub>
                        <m:r>
                          <a:rPr lang="en-US" sz="2000" b="0" i="1" smtClean="0">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𝑆</m:t>
                        </m:r>
                      </m:sub>
                    </m:sSub>
                    <m:r>
                      <a:rPr lang="en-US" sz="2000" i="1">
                        <a:solidFill>
                          <a:schemeClr val="accent1">
                            <a:lumMod val="50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000" dirty="0">
                    <a:solidFill>
                      <a:schemeClr val="accent1">
                        <a:lumMod val="50000"/>
                      </a:schemeClr>
                    </a:solidFill>
                    <a:latin typeface="Helvetica" pitchFamily="2" charset="0"/>
                  </a:rPr>
                  <a:t>.</a:t>
                </a:r>
              </a:p>
              <a:p>
                <a:pPr marL="238125">
                  <a:lnSpc>
                    <a:spcPct val="100000"/>
                  </a:lnSpc>
                  <a:spcBef>
                    <a:spcPts val="0"/>
                  </a:spcBef>
                </a:pPr>
                <a:r>
                  <a:rPr lang="en-US" sz="2000" dirty="0">
                    <a:solidFill>
                      <a:schemeClr val="accent1">
                        <a:lumMod val="50000"/>
                      </a:schemeClr>
                    </a:solidFill>
                    <a:latin typeface="Helvetica" pitchFamily="2" charset="0"/>
                  </a:rPr>
                  <a:t>Extending on mechanisms of propagating knowledge in sequential data assimilation (e.g. Kalman-based filters), we can take the captured knowledge from the source data in the form of the likelihood function and use it as prior knowledge in the target task:</a:t>
                </a:r>
              </a:p>
              <a:p>
                <a:pPr marL="9525" indent="0">
                  <a:lnSpc>
                    <a:spcPct val="100000"/>
                  </a:lnSpc>
                  <a:spcBef>
                    <a:spcPts val="0"/>
                  </a:spcBef>
                  <a:buNone/>
                </a:pPr>
                <a:endParaRPr lang="en-US" sz="3200" i="1" dirty="0">
                  <a:solidFill>
                    <a:schemeClr val="accent1">
                      <a:lumMod val="50000"/>
                    </a:schemeClr>
                  </a:solidFill>
                  <a:latin typeface="Cambria Math" panose="02040503050406030204" pitchFamily="18" charset="0"/>
                </a:endParaRPr>
              </a:p>
              <a:p>
                <a:pPr marL="9525" indent="0">
                  <a:lnSpc>
                    <a:spcPct val="100000"/>
                  </a:lnSpc>
                  <a:spcBef>
                    <a:spcPts val="0"/>
                  </a:spcBef>
                  <a:buNone/>
                </a:pPr>
                <a14:m>
                  <m:oMathPara xmlns:m="http://schemas.openxmlformats.org/officeDocument/2006/math">
                    <m:oMathParaPr>
                      <m:jc m:val="centerGroup"/>
                    </m:oMathParaPr>
                    <m:oMath xmlns:m="http://schemas.openxmlformats.org/officeDocument/2006/math">
                      <m:r>
                        <a:rPr lang="en-US" sz="2000" i="1">
                          <a:solidFill>
                            <a:schemeClr val="accent1">
                              <a:lumMod val="50000"/>
                            </a:schemeClr>
                          </a:solidFill>
                          <a:latin typeface="Cambria Math" panose="02040503050406030204" pitchFamily="18" charset="0"/>
                        </a:rPr>
                        <m:t>𝑝</m:t>
                      </m:r>
                      <m:d>
                        <m:dPr>
                          <m:ctrlPr>
                            <a:rPr lang="en-US" sz="2000" i="1">
                              <a:solidFill>
                                <a:schemeClr val="accent1">
                                  <a:lumMod val="50000"/>
                                </a:schemeClr>
                              </a:solidFill>
                              <a:latin typeface="Cambria Math" panose="02040503050406030204" pitchFamily="18" charset="0"/>
                            </a:rPr>
                          </m:ctrlPr>
                        </m:dPr>
                        <m:e>
                          <m:r>
                            <a:rPr lang="en-US" sz="2000" i="1">
                              <a:solidFill>
                                <a:schemeClr val="accent1">
                                  <a:lumMod val="50000"/>
                                </a:schemeClr>
                              </a:solidFill>
                              <a:latin typeface="Cambria Math" panose="02040503050406030204" pitchFamily="18" charset="0"/>
                            </a:rPr>
                            <m:t>𝜃</m:t>
                          </m:r>
                        </m:e>
                        <m:e>
                          <m:sSub>
                            <m:sSubPr>
                              <m:ctrlPr>
                                <a:rPr lang="en-US" sz="2000" b="0" i="1" smtClean="0">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𝐷</m:t>
                              </m:r>
                            </m:e>
                            <m:sub>
                              <m:r>
                                <a:rPr lang="en-US" sz="2000" b="0" i="1" smtClean="0">
                                  <a:solidFill>
                                    <a:schemeClr val="accent1">
                                      <a:lumMod val="50000"/>
                                    </a:schemeClr>
                                  </a:solidFill>
                                  <a:latin typeface="Cambria Math" panose="02040503050406030204" pitchFamily="18" charset="0"/>
                                </a:rPr>
                                <m:t>𝑇</m:t>
                              </m:r>
                            </m:sub>
                          </m:sSub>
                          <m:r>
                            <a:rPr lang="en-US" sz="2000" b="0" i="1" smtClean="0">
                              <a:solidFill>
                                <a:schemeClr val="accent1">
                                  <a:lumMod val="50000"/>
                                </a:schemeClr>
                              </a:solidFill>
                              <a:latin typeface="Cambria Math" panose="02040503050406030204" pitchFamily="18" charset="0"/>
                            </a:rPr>
                            <m:t>, </m:t>
                          </m:r>
                          <m:sSub>
                            <m:sSubPr>
                              <m:ctrlPr>
                                <a:rPr lang="en-US" sz="2000" b="0" i="1" smtClean="0">
                                  <a:solidFill>
                                    <a:schemeClr val="accent1">
                                      <a:lumMod val="50000"/>
                                    </a:schemeClr>
                                  </a:solidFill>
                                  <a:latin typeface="Cambria Math" panose="02040503050406030204" pitchFamily="18" charset="0"/>
                                </a:rPr>
                              </m:ctrlPr>
                            </m:sSubPr>
                            <m:e>
                              <m:r>
                                <a:rPr lang="en-US" sz="2000" b="0" i="1" smtClean="0">
                                  <a:solidFill>
                                    <a:schemeClr val="accent1">
                                      <a:lumMod val="50000"/>
                                    </a:schemeClr>
                                  </a:solidFill>
                                  <a:latin typeface="Cambria Math" panose="02040503050406030204" pitchFamily="18" charset="0"/>
                                </a:rPr>
                                <m:t>𝐷</m:t>
                              </m:r>
                            </m:e>
                            <m:sub>
                              <m:r>
                                <a:rPr lang="en-US" sz="2000" b="0" i="1" smtClean="0">
                                  <a:solidFill>
                                    <a:schemeClr val="accent1">
                                      <a:lumMod val="50000"/>
                                    </a:schemeClr>
                                  </a:solidFill>
                                  <a:latin typeface="Cambria Math" panose="02040503050406030204" pitchFamily="18" charset="0"/>
                                </a:rPr>
                                <m:t>𝑆</m:t>
                              </m:r>
                            </m:sub>
                          </m:sSub>
                        </m:e>
                      </m:d>
                      <m:r>
                        <a:rPr lang="en-US" sz="2000" i="1">
                          <a:solidFill>
                            <a:schemeClr val="accent1">
                              <a:lumMod val="50000"/>
                            </a:schemeClr>
                          </a:solidFill>
                          <a:latin typeface="Cambria Math" panose="02040503050406030204" pitchFamily="18" charset="0"/>
                        </a:rPr>
                        <m:t> </m:t>
                      </m:r>
                      <m:r>
                        <a:rPr lang="en-US" sz="2000" i="1" smtClean="0">
                          <a:solidFill>
                            <a:schemeClr val="accent1">
                              <a:lumMod val="50000"/>
                            </a:schemeClr>
                          </a:solidFill>
                          <a:latin typeface="Cambria Math" panose="02040503050406030204" pitchFamily="18" charset="0"/>
                          <a:ea typeface="Cambria Math" panose="02040503050406030204" pitchFamily="18" charset="0"/>
                        </a:rPr>
                        <m:t>∝</m:t>
                      </m:r>
                      <m:r>
                        <a:rPr lang="en-US" sz="2000" i="1">
                          <a:solidFill>
                            <a:schemeClr val="accent1">
                              <a:lumMod val="50000"/>
                            </a:schemeClr>
                          </a:solidFill>
                          <a:latin typeface="Cambria Math" panose="02040503050406030204" pitchFamily="18" charset="0"/>
                        </a:rPr>
                        <m:t>𝑝</m:t>
                      </m:r>
                      <m:d>
                        <m:dPr>
                          <m:ctrlPr>
                            <a:rPr lang="en-US" sz="2000" i="1">
                              <a:solidFill>
                                <a:schemeClr val="accent1">
                                  <a:lumMod val="50000"/>
                                </a:schemeClr>
                              </a:solidFill>
                              <a:latin typeface="Cambria Math" panose="02040503050406030204" pitchFamily="18" charset="0"/>
                            </a:rPr>
                          </m:ctrlPr>
                        </m:dPr>
                        <m:e>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𝐷</m:t>
                              </m:r>
                            </m:e>
                            <m:sub>
                              <m:r>
                                <a:rPr lang="en-US" sz="2000" i="1">
                                  <a:solidFill>
                                    <a:schemeClr val="accent1">
                                      <a:lumMod val="50000"/>
                                    </a:schemeClr>
                                  </a:solidFill>
                                  <a:latin typeface="Cambria Math" panose="02040503050406030204" pitchFamily="18" charset="0"/>
                                </a:rPr>
                                <m:t>𝑇</m:t>
                              </m:r>
                            </m:sub>
                          </m:sSub>
                        </m:e>
                        <m:e>
                          <m:r>
                            <a:rPr lang="en-US" sz="2000" i="1">
                              <a:solidFill>
                                <a:schemeClr val="accent1">
                                  <a:lumMod val="50000"/>
                                </a:schemeClr>
                              </a:solidFill>
                              <a:latin typeface="Cambria Math" panose="02040503050406030204" pitchFamily="18" charset="0"/>
                            </a:rPr>
                            <m:t>𝜃</m:t>
                          </m:r>
                        </m:e>
                      </m:d>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𝑝</m:t>
                          </m:r>
                        </m:e>
                        <m:sub>
                          <m:r>
                            <a:rPr lang="en-US" sz="2000" i="1">
                              <a:solidFill>
                                <a:schemeClr val="accent1">
                                  <a:lumMod val="50000"/>
                                </a:schemeClr>
                              </a:solidFill>
                              <a:latin typeface="Cambria Math" panose="02040503050406030204" pitchFamily="18" charset="0"/>
                            </a:rPr>
                            <m:t>𝑆</m:t>
                          </m:r>
                        </m:sub>
                      </m:sSub>
                      <m:r>
                        <a:rPr lang="en-US" sz="2000" i="1">
                          <a:solidFill>
                            <a:schemeClr val="accent1">
                              <a:lumMod val="50000"/>
                            </a:schemeClr>
                          </a:solidFill>
                          <a:latin typeface="Cambria Math" panose="02040503050406030204" pitchFamily="18" charset="0"/>
                        </a:rPr>
                        <m:t>(</m:t>
                      </m:r>
                      <m:r>
                        <a:rPr lang="en-US" sz="2000" i="1">
                          <a:solidFill>
                            <a:schemeClr val="accent1">
                              <a:lumMod val="50000"/>
                            </a:schemeClr>
                          </a:solidFill>
                          <a:latin typeface="Cambria Math" panose="02040503050406030204" pitchFamily="18" charset="0"/>
                        </a:rPr>
                        <m:t>𝜃</m:t>
                      </m:r>
                      <m:r>
                        <a:rPr lang="en-US" sz="2000" i="1">
                          <a:solidFill>
                            <a:schemeClr val="accent1">
                              <a:lumMod val="50000"/>
                            </a:schemeClr>
                          </a:solidFill>
                          <a:latin typeface="Cambria Math" panose="02040503050406030204" pitchFamily="18" charset="0"/>
                        </a:rPr>
                        <m:t>)</m:t>
                      </m:r>
                    </m:oMath>
                  </m:oMathPara>
                </a14:m>
                <a:endParaRPr lang="en-US" sz="2000" dirty="0">
                  <a:solidFill>
                    <a:schemeClr val="accent1">
                      <a:lumMod val="50000"/>
                    </a:schemeClr>
                  </a:solidFill>
                  <a:latin typeface="Helvetica" pitchFamily="2" charset="0"/>
                </a:endParaRPr>
              </a:p>
              <a:p>
                <a:pPr marL="238125">
                  <a:lnSpc>
                    <a:spcPct val="100000"/>
                  </a:lnSpc>
                  <a:spcBef>
                    <a:spcPts val="0"/>
                  </a:spcBef>
                </a:pPr>
                <a:endParaRPr lang="en-US" sz="2000" dirty="0">
                  <a:solidFill>
                    <a:schemeClr val="accent1">
                      <a:lumMod val="50000"/>
                    </a:schemeClr>
                  </a:solidFill>
                  <a:latin typeface="Helvetica" pitchFamily="2" charset="0"/>
                </a:endParaRPr>
              </a:p>
              <a:p>
                <a:pPr marL="238125">
                  <a:lnSpc>
                    <a:spcPct val="100000"/>
                  </a:lnSpc>
                  <a:spcBef>
                    <a:spcPts val="0"/>
                  </a:spcBef>
                </a:pPr>
                <a:r>
                  <a:rPr lang="en-US" sz="2000" dirty="0">
                    <a:solidFill>
                      <a:schemeClr val="accent1">
                        <a:lumMod val="50000"/>
                      </a:schemeClr>
                    </a:solidFill>
                    <a:latin typeface="Helvetica" pitchFamily="2" charset="0"/>
                  </a:rPr>
                  <a:t>Sequential data assimilation would dictate that the prior PDF is in fact the likelihood PDF obtained using the source data, i.e. </a:t>
                </a:r>
                <a14:m>
                  <m:oMath xmlns:m="http://schemas.openxmlformats.org/officeDocument/2006/math">
                    <m:sSub>
                      <m:sSubPr>
                        <m:ctrlPr>
                          <a:rPr lang="en-US" sz="2000" i="1" smtClean="0">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𝑝</m:t>
                        </m:r>
                      </m:e>
                      <m:sub>
                        <m:r>
                          <a:rPr lang="en-US" sz="2000" i="1">
                            <a:solidFill>
                              <a:schemeClr val="accent1">
                                <a:lumMod val="50000"/>
                              </a:schemeClr>
                            </a:solidFill>
                            <a:latin typeface="Cambria Math" panose="02040503050406030204" pitchFamily="18" charset="0"/>
                          </a:rPr>
                          <m:t>𝑆</m:t>
                        </m:r>
                      </m:sub>
                    </m:sSub>
                    <m:d>
                      <m:dPr>
                        <m:ctrlPr>
                          <a:rPr lang="en-US" sz="2000" i="1">
                            <a:solidFill>
                              <a:schemeClr val="accent1">
                                <a:lumMod val="50000"/>
                              </a:schemeClr>
                            </a:solidFill>
                            <a:latin typeface="Cambria Math" panose="02040503050406030204" pitchFamily="18" charset="0"/>
                          </a:rPr>
                        </m:ctrlPr>
                      </m:dPr>
                      <m:e>
                        <m:r>
                          <a:rPr lang="en-US" sz="2000" i="1">
                            <a:solidFill>
                              <a:schemeClr val="accent1">
                                <a:lumMod val="50000"/>
                              </a:schemeClr>
                            </a:solidFill>
                            <a:latin typeface="Cambria Math" panose="02040503050406030204" pitchFamily="18" charset="0"/>
                          </a:rPr>
                          <m:t>𝜃</m:t>
                        </m:r>
                      </m:e>
                    </m:d>
                    <m:r>
                      <a:rPr lang="en-US" sz="2000" b="0" i="1" smtClean="0">
                        <a:solidFill>
                          <a:schemeClr val="accent1">
                            <a:lumMod val="50000"/>
                          </a:schemeClr>
                        </a:solidFill>
                        <a:latin typeface="Cambria Math" panose="02040503050406030204" pitchFamily="18" charset="0"/>
                      </a:rPr>
                      <m:t>=</m:t>
                    </m:r>
                    <m:r>
                      <a:rPr lang="en-US" sz="2000" i="1">
                        <a:solidFill>
                          <a:schemeClr val="accent1">
                            <a:lumMod val="50000"/>
                          </a:schemeClr>
                        </a:solidFill>
                        <a:latin typeface="Cambria Math" panose="02040503050406030204" pitchFamily="18" charset="0"/>
                      </a:rPr>
                      <m:t>𝑝</m:t>
                    </m:r>
                    <m:d>
                      <m:dPr>
                        <m:ctrlPr>
                          <a:rPr lang="en-US" sz="2000" i="1">
                            <a:solidFill>
                              <a:schemeClr val="accent1">
                                <a:lumMod val="50000"/>
                              </a:schemeClr>
                            </a:solidFill>
                            <a:latin typeface="Cambria Math" panose="02040503050406030204" pitchFamily="18" charset="0"/>
                          </a:rPr>
                        </m:ctrlPr>
                      </m:dPr>
                      <m:e>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𝐷</m:t>
                            </m:r>
                          </m:e>
                          <m:sub>
                            <m:r>
                              <a:rPr lang="en-US" sz="2000" b="0" i="1" smtClean="0">
                                <a:solidFill>
                                  <a:schemeClr val="accent1">
                                    <a:lumMod val="50000"/>
                                  </a:schemeClr>
                                </a:solidFill>
                                <a:latin typeface="Cambria Math" panose="02040503050406030204" pitchFamily="18" charset="0"/>
                              </a:rPr>
                              <m:t>𝑆</m:t>
                            </m:r>
                          </m:sub>
                        </m:sSub>
                      </m:e>
                      <m:e>
                        <m:r>
                          <a:rPr lang="en-US" sz="2000" i="1">
                            <a:solidFill>
                              <a:schemeClr val="accent1">
                                <a:lumMod val="50000"/>
                              </a:schemeClr>
                            </a:solidFill>
                            <a:latin typeface="Cambria Math" panose="02040503050406030204" pitchFamily="18" charset="0"/>
                          </a:rPr>
                          <m:t>𝜃</m:t>
                        </m:r>
                      </m:e>
                    </m:d>
                  </m:oMath>
                </a14:m>
                <a:endParaRPr lang="en-US" sz="2000" dirty="0">
                  <a:solidFill>
                    <a:schemeClr val="accent1">
                      <a:lumMod val="50000"/>
                    </a:schemeClr>
                  </a:solidFill>
                  <a:latin typeface="Helvetica" pitchFamily="2" charset="0"/>
                </a:endParaRPr>
              </a:p>
              <a:p>
                <a:pPr>
                  <a:lnSpc>
                    <a:spcPct val="100000"/>
                  </a:lnSpc>
                  <a:spcBef>
                    <a:spcPts val="0"/>
                  </a:spcBef>
                  <a:buClr>
                    <a:srgbClr val="C00000"/>
                  </a:buClr>
                  <a:buFont typeface="Zapf Dingbats"/>
                  <a:buChar char="✘"/>
                </a:pPr>
                <a:r>
                  <a:rPr lang="en-US" sz="2000" dirty="0">
                    <a:solidFill>
                      <a:schemeClr val="accent1">
                        <a:lumMod val="50000"/>
                      </a:schemeClr>
                    </a:solidFill>
                    <a:latin typeface="Helvetica" pitchFamily="2" charset="0"/>
                  </a:rPr>
                  <a:t>This approach does not provide flexibility in allowing the modeler to dictate how much knowledge, if any, is transferred:</a:t>
                </a:r>
              </a:p>
              <a:p>
                <a:pPr lvl="1">
                  <a:lnSpc>
                    <a:spcPct val="100000"/>
                  </a:lnSpc>
                  <a:spcBef>
                    <a:spcPts val="0"/>
                  </a:spcBef>
                  <a:buClr>
                    <a:schemeClr val="accent1">
                      <a:lumMod val="50000"/>
                    </a:schemeClr>
                  </a:buClr>
                </a:pPr>
                <a:r>
                  <a:rPr lang="en-US" sz="2000" dirty="0">
                    <a:solidFill>
                      <a:schemeClr val="accent1">
                        <a:lumMod val="50000"/>
                      </a:schemeClr>
                    </a:solidFill>
                    <a:latin typeface="Helvetica" pitchFamily="2" charset="0"/>
                  </a:rPr>
                  <a:t>In a traditional setting of data assimilation, all data, whether source or target, can be captured by the same model with the same parameter values (or PDFs). This assumption is not longer guaranteed to be valid in a transfer learning setting</a:t>
                </a:r>
              </a:p>
              <a:p>
                <a:pPr>
                  <a:lnSpc>
                    <a:spcPct val="100000"/>
                  </a:lnSpc>
                  <a:spcBef>
                    <a:spcPts val="0"/>
                  </a:spcBef>
                  <a:buClr>
                    <a:schemeClr val="accent1">
                      <a:lumMod val="50000"/>
                    </a:schemeClr>
                  </a:buClr>
                </a:pPr>
                <a:r>
                  <a:rPr lang="en-US" sz="2000" dirty="0">
                    <a:solidFill>
                      <a:srgbClr val="8E0001"/>
                    </a:solidFill>
                    <a:latin typeface="Helvetica" pitchFamily="2" charset="0"/>
                  </a:rPr>
                  <a:t>Need a mechanism to control how much knowledge, if any, is transferred from source task to target task</a:t>
                </a: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771" t="-682" r="-110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p:txBody>
          <a:bodyPr/>
          <a:lstStyle/>
          <a:p>
            <a:pPr algn="r"/>
            <a:fld id="{4FAB73BC-B049-4115-A692-8D63A059BFB8}" type="slidenum">
              <a:rPr lang="en-US" smtClean="0"/>
              <a:pPr algn="r"/>
              <a:t>7</a:t>
            </a:fld>
            <a:endParaRPr lang="en-US" dirty="0"/>
          </a:p>
        </p:txBody>
      </p:sp>
      <p:sp>
        <p:nvSpPr>
          <p:cNvPr id="8" name="TextBox 7">
            <a:extLst>
              <a:ext uri="{FF2B5EF4-FFF2-40B4-BE49-F238E27FC236}">
                <a16:creationId xmlns:a16="http://schemas.microsoft.com/office/drawing/2014/main" id="{FCEE2A4E-A49F-8E4E-A0E6-1312F297E887}"/>
              </a:ext>
            </a:extLst>
          </p:cNvPr>
          <p:cNvSpPr txBox="1"/>
          <p:nvPr/>
        </p:nvSpPr>
        <p:spPr>
          <a:xfrm>
            <a:off x="8195316" y="3072099"/>
            <a:ext cx="2441694" cy="369332"/>
          </a:xfrm>
          <a:prstGeom prst="rect">
            <a:avLst/>
          </a:prstGeom>
          <a:noFill/>
        </p:spPr>
        <p:txBody>
          <a:bodyPr wrap="none" rtlCol="0">
            <a:spAutoFit/>
          </a:bodyPr>
          <a:lstStyle/>
          <a:p>
            <a:r>
              <a:rPr lang="en-US" dirty="0">
                <a:solidFill>
                  <a:srgbClr val="8E0001"/>
                </a:solidFill>
                <a:latin typeface="Helvetica" pitchFamily="2" charset="0"/>
              </a:rPr>
              <a:t>prior from source data</a:t>
            </a:r>
          </a:p>
        </p:txBody>
      </p:sp>
      <p:cxnSp>
        <p:nvCxnSpPr>
          <p:cNvPr id="9" name="Straight Connector 8">
            <a:extLst>
              <a:ext uri="{FF2B5EF4-FFF2-40B4-BE49-F238E27FC236}">
                <a16:creationId xmlns:a16="http://schemas.microsoft.com/office/drawing/2014/main" id="{FE07F381-D4FA-C642-8181-0834CE32679E}"/>
              </a:ext>
            </a:extLst>
          </p:cNvPr>
          <p:cNvCxnSpPr>
            <a:cxnSpLocks/>
            <a:endCxn id="8" idx="1"/>
          </p:cNvCxnSpPr>
          <p:nvPr/>
        </p:nvCxnSpPr>
        <p:spPr>
          <a:xfrm>
            <a:off x="7648950" y="3139133"/>
            <a:ext cx="546366" cy="117632"/>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DA24C0-0ED5-134F-B21F-1D0126072652}"/>
              </a:ext>
            </a:extLst>
          </p:cNvPr>
          <p:cNvSpPr txBox="1"/>
          <p:nvPr/>
        </p:nvSpPr>
        <p:spPr>
          <a:xfrm>
            <a:off x="7838881" y="2524580"/>
            <a:ext cx="2569934" cy="369332"/>
          </a:xfrm>
          <a:prstGeom prst="rect">
            <a:avLst/>
          </a:prstGeom>
          <a:noFill/>
        </p:spPr>
        <p:txBody>
          <a:bodyPr wrap="none" rtlCol="0">
            <a:spAutoFit/>
          </a:bodyPr>
          <a:lstStyle/>
          <a:p>
            <a:r>
              <a:rPr lang="en-US" dirty="0">
                <a:solidFill>
                  <a:srgbClr val="8E0001"/>
                </a:solidFill>
                <a:latin typeface="Helvetica" pitchFamily="2" charset="0"/>
              </a:rPr>
              <a:t>likelihood of target data</a:t>
            </a:r>
          </a:p>
        </p:txBody>
      </p:sp>
      <p:cxnSp>
        <p:nvCxnSpPr>
          <p:cNvPr id="11" name="Straight Connector 10">
            <a:extLst>
              <a:ext uri="{FF2B5EF4-FFF2-40B4-BE49-F238E27FC236}">
                <a16:creationId xmlns:a16="http://schemas.microsoft.com/office/drawing/2014/main" id="{253C672E-A009-AE40-B424-B0415556649F}"/>
              </a:ext>
            </a:extLst>
          </p:cNvPr>
          <p:cNvCxnSpPr>
            <a:cxnSpLocks/>
            <a:endCxn id="10" idx="1"/>
          </p:cNvCxnSpPr>
          <p:nvPr/>
        </p:nvCxnSpPr>
        <p:spPr>
          <a:xfrm flipV="1">
            <a:off x="6643688" y="2709246"/>
            <a:ext cx="1195193" cy="245222"/>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74D4C10-2C95-FA43-BF81-F3ADDC13782C}"/>
              </a:ext>
            </a:extLst>
          </p:cNvPr>
          <p:cNvSpPr txBox="1"/>
          <p:nvPr/>
        </p:nvSpPr>
        <p:spPr>
          <a:xfrm>
            <a:off x="2879287" y="3072099"/>
            <a:ext cx="1082348" cy="369332"/>
          </a:xfrm>
          <a:prstGeom prst="rect">
            <a:avLst/>
          </a:prstGeom>
          <a:noFill/>
        </p:spPr>
        <p:txBody>
          <a:bodyPr wrap="square" rtlCol="0">
            <a:spAutoFit/>
          </a:bodyPr>
          <a:lstStyle/>
          <a:p>
            <a:r>
              <a:rPr lang="en-US" dirty="0">
                <a:solidFill>
                  <a:srgbClr val="8E0001"/>
                </a:solidFill>
                <a:latin typeface="Helvetica" pitchFamily="2" charset="0"/>
              </a:rPr>
              <a:t>posterior</a:t>
            </a:r>
          </a:p>
        </p:txBody>
      </p:sp>
      <p:cxnSp>
        <p:nvCxnSpPr>
          <p:cNvPr id="14" name="Straight Connector 13">
            <a:extLst>
              <a:ext uri="{FF2B5EF4-FFF2-40B4-BE49-F238E27FC236}">
                <a16:creationId xmlns:a16="http://schemas.microsoft.com/office/drawing/2014/main" id="{FE2924EC-C7E2-6741-A0A6-83C056AD23B2}"/>
              </a:ext>
            </a:extLst>
          </p:cNvPr>
          <p:cNvCxnSpPr>
            <a:cxnSpLocks/>
            <a:stCxn id="13" idx="3"/>
          </p:cNvCxnSpPr>
          <p:nvPr/>
        </p:nvCxnSpPr>
        <p:spPr>
          <a:xfrm flipV="1">
            <a:off x="3961635" y="3139133"/>
            <a:ext cx="438915" cy="117632"/>
          </a:xfrm>
          <a:prstGeom prst="line">
            <a:avLst/>
          </a:prstGeom>
          <a:ln>
            <a:solidFill>
              <a:srgbClr val="8E000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CFD646C-D286-8304-9C59-B61CCDC373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575414"/>
      </p:ext>
    </p:extLst>
  </p:cSld>
  <p:clrMapOvr>
    <a:masterClrMapping/>
  </p:clrMapOvr>
  <mc:AlternateContent xmlns:mc="http://schemas.openxmlformats.org/markup-compatibility/2006" xmlns:p14="http://schemas.microsoft.com/office/powerpoint/2010/main">
    <mc:Choice Requires="p14">
      <p:transition spd="med" p14:dur="700" advTm="33202">
        <p:fade/>
      </p:transition>
    </mc:Choice>
    <mc:Fallback xmlns="">
      <p:transition spd="med" advTm="33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Tempering-based Diffusion of Knowledge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2000" dirty="0">
                    <a:solidFill>
                      <a:schemeClr val="accent1">
                        <a:lumMod val="50000"/>
                      </a:schemeClr>
                    </a:solidFill>
                    <a:latin typeface="Helvetica" pitchFamily="2" charset="0"/>
                  </a:rPr>
                  <a:t>How much knowledge to transfer: Tempering-based methodologies</a:t>
                </a:r>
              </a:p>
              <a:p>
                <a:pPr marL="238125">
                  <a:spcBef>
                    <a:spcPts val="0"/>
                  </a:spcBef>
                  <a:spcAft>
                    <a:spcPts val="300"/>
                  </a:spcAft>
                </a:pPr>
                <a:r>
                  <a:rPr lang="en-US" sz="2000" dirty="0">
                    <a:solidFill>
                      <a:schemeClr val="accent1">
                        <a:lumMod val="50000"/>
                      </a:schemeClr>
                    </a:solidFill>
                    <a:latin typeface="Helvetica" pitchFamily="2" charset="0"/>
                  </a:rPr>
                  <a:t>Tempering transformations allow us to “diffuse” or “concentrate” probabilistic knowledge (PDFs) gained through source domain learning tasks, effectively dictating how much knowledge is transferred to the target learning task</a:t>
                </a:r>
              </a:p>
              <a:p>
                <a:pPr marL="238125">
                  <a:spcBef>
                    <a:spcPts val="0"/>
                  </a:spcBef>
                  <a:spcAft>
                    <a:spcPts val="300"/>
                  </a:spcAft>
                </a:pPr>
                <a:r>
                  <a:rPr lang="en-US" sz="2000" dirty="0">
                    <a:solidFill>
                      <a:schemeClr val="accent1">
                        <a:lumMod val="50000"/>
                      </a:schemeClr>
                    </a:solidFill>
                    <a:latin typeface="Helvetica" pitchFamily="2" charset="0"/>
                  </a:rPr>
                  <a:t>Many PDF-tempering transformations that dictate how knowledge is transferred are envisaged</a:t>
                </a:r>
              </a:p>
              <a:p>
                <a:pPr marL="238125">
                  <a:spcBef>
                    <a:spcPts val="0"/>
                  </a:spcBef>
                  <a:spcAft>
                    <a:spcPts val="300"/>
                  </a:spcAft>
                </a:pPr>
                <a:r>
                  <a:rPr lang="en-US" sz="2000" dirty="0">
                    <a:solidFill>
                      <a:schemeClr val="accent1">
                        <a:lumMod val="50000"/>
                      </a:schemeClr>
                    </a:solidFill>
                    <a:latin typeface="Helvetica" pitchFamily="2" charset="0"/>
                  </a:rPr>
                  <a:t>Two proposed strategies consist of extensions/modifications of existing Bayesian priors:</a:t>
                </a:r>
              </a:p>
              <a:p>
                <a:pPr marL="695325" lvl="1">
                  <a:spcBef>
                    <a:spcPts val="0"/>
                  </a:spcBef>
                  <a:spcAft>
                    <a:spcPts val="300"/>
                  </a:spcAft>
                </a:pPr>
                <a14:m>
                  <m:oMath xmlns:m="http://schemas.openxmlformats.org/officeDocument/2006/math">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𝑝</m:t>
                        </m:r>
                      </m:e>
                      <m:sub>
                        <m:r>
                          <a:rPr lang="en-US" sz="2000" i="1">
                            <a:solidFill>
                              <a:schemeClr val="accent1">
                                <a:lumMod val="50000"/>
                              </a:schemeClr>
                            </a:solidFill>
                            <a:latin typeface="Cambria Math" panose="02040503050406030204" pitchFamily="18" charset="0"/>
                          </a:rPr>
                          <m:t>𝑆</m:t>
                        </m:r>
                      </m:sub>
                    </m:sSub>
                    <m:d>
                      <m:dPr>
                        <m:ctrlPr>
                          <a:rPr lang="en-US" sz="2000" i="1">
                            <a:solidFill>
                              <a:schemeClr val="accent1">
                                <a:lumMod val="50000"/>
                              </a:schemeClr>
                            </a:solidFill>
                            <a:latin typeface="Cambria Math" panose="02040503050406030204" pitchFamily="18" charset="0"/>
                          </a:rPr>
                        </m:ctrlPr>
                      </m:dPr>
                      <m:e>
                        <m:r>
                          <a:rPr lang="en-US" sz="2000" i="1">
                            <a:solidFill>
                              <a:schemeClr val="accent1">
                                <a:lumMod val="50000"/>
                              </a:schemeClr>
                            </a:solidFill>
                            <a:latin typeface="Cambria Math" panose="02040503050406030204" pitchFamily="18" charset="0"/>
                          </a:rPr>
                          <m:t>𝜃</m:t>
                        </m:r>
                        <m:r>
                          <a:rPr lang="en-US" sz="2000" b="0" i="1" smtClean="0">
                            <a:solidFill>
                              <a:schemeClr val="accent1">
                                <a:lumMod val="50000"/>
                              </a:schemeClr>
                            </a:solidFill>
                            <a:latin typeface="Cambria Math" panose="02040503050406030204" pitchFamily="18" charset="0"/>
                          </a:rPr>
                          <m:t> | </m:t>
                        </m:r>
                        <m:r>
                          <a:rPr lang="en-US" sz="2000" b="0" i="1" smtClean="0">
                            <a:solidFill>
                              <a:schemeClr val="accent1">
                                <a:lumMod val="50000"/>
                              </a:schemeClr>
                            </a:solidFill>
                            <a:latin typeface="Cambria Math" panose="02040503050406030204" pitchFamily="18" charset="0"/>
                          </a:rPr>
                          <m:t>𝛽</m:t>
                        </m:r>
                      </m:e>
                    </m:d>
                    <m:r>
                      <a:rPr lang="en-US" sz="2000" b="0" i="1" smtClean="0">
                        <a:solidFill>
                          <a:schemeClr val="accent1">
                            <a:lumMod val="50000"/>
                          </a:schemeClr>
                        </a:solidFill>
                        <a:latin typeface="Cambria Math" panose="02040503050406030204" pitchFamily="18" charset="0"/>
                        <a:ea typeface="Cambria Math" panose="02040503050406030204" pitchFamily="18" charset="0"/>
                      </a:rPr>
                      <m:t>∝</m:t>
                    </m:r>
                    <m:r>
                      <a:rPr lang="en-US" sz="2000" i="1">
                        <a:solidFill>
                          <a:schemeClr val="accent1">
                            <a:lumMod val="50000"/>
                          </a:schemeClr>
                        </a:solidFill>
                        <a:latin typeface="Cambria Math" panose="02040503050406030204" pitchFamily="18" charset="0"/>
                      </a:rPr>
                      <m:t>𝑝</m:t>
                    </m:r>
                    <m:d>
                      <m:dPr>
                        <m:ctrlPr>
                          <a:rPr lang="en-US" sz="2000" i="1">
                            <a:solidFill>
                              <a:schemeClr val="accent1">
                                <a:lumMod val="50000"/>
                              </a:schemeClr>
                            </a:solidFill>
                            <a:latin typeface="Cambria Math" panose="02040503050406030204" pitchFamily="18" charset="0"/>
                          </a:rPr>
                        </m:ctrlPr>
                      </m:dPr>
                      <m:e>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𝐷</m:t>
                            </m:r>
                          </m:e>
                          <m:sub>
                            <m:r>
                              <a:rPr lang="en-US" sz="2000" b="0" i="1" smtClean="0">
                                <a:solidFill>
                                  <a:schemeClr val="accent1">
                                    <a:lumMod val="50000"/>
                                  </a:schemeClr>
                                </a:solidFill>
                                <a:latin typeface="Cambria Math" panose="02040503050406030204" pitchFamily="18" charset="0"/>
                              </a:rPr>
                              <m:t>𝑆</m:t>
                            </m:r>
                          </m:sub>
                        </m:sSub>
                      </m:e>
                      <m:e>
                        <m:r>
                          <a:rPr lang="en-US" sz="2000" i="1">
                            <a:solidFill>
                              <a:schemeClr val="accent1">
                                <a:lumMod val="50000"/>
                              </a:schemeClr>
                            </a:solidFill>
                            <a:latin typeface="Cambria Math" panose="02040503050406030204" pitchFamily="18" charset="0"/>
                          </a:rPr>
                          <m:t>𝜃</m:t>
                        </m:r>
                      </m:e>
                    </m:d>
                    <m:r>
                      <a:rPr lang="en-US" sz="2000" b="0" i="1" baseline="30000" smtClean="0">
                        <a:solidFill>
                          <a:schemeClr val="accent1">
                            <a:lumMod val="50000"/>
                          </a:schemeClr>
                        </a:solidFill>
                        <a:latin typeface="Cambria Math" panose="02040503050406030204" pitchFamily="18" charset="0"/>
                      </a:rPr>
                      <m:t>𝛽</m:t>
                    </m:r>
                  </m:oMath>
                </a14:m>
                <a:r>
                  <a:rPr lang="en-US" sz="2000" b="0" dirty="0">
                    <a:solidFill>
                      <a:schemeClr val="accent1">
                        <a:lumMod val="50000"/>
                      </a:schemeClr>
                    </a:solidFill>
                    <a:latin typeface="Helvetica" pitchFamily="2" charset="0"/>
                  </a:rPr>
                  <a:t>		</a:t>
                </a:r>
                <a:r>
                  <a:rPr lang="en-US" sz="2000" dirty="0">
                    <a:solidFill>
                      <a:schemeClr val="accent1">
                        <a:lumMod val="50000"/>
                      </a:schemeClr>
                    </a:solidFill>
                    <a:latin typeface="Helvetica" pitchFamily="2" charset="0"/>
                  </a:rPr>
                  <a:t> 		Based on “power” priors</a:t>
                </a:r>
                <a:endParaRPr lang="en-US" sz="2000" b="0" dirty="0">
                  <a:solidFill>
                    <a:schemeClr val="accent1">
                      <a:lumMod val="50000"/>
                    </a:schemeClr>
                  </a:solidFill>
                  <a:latin typeface="Helvetica" pitchFamily="2" charset="0"/>
                </a:endParaRPr>
              </a:p>
              <a:p>
                <a:pPr marL="695325" lvl="1">
                  <a:spcBef>
                    <a:spcPts val="0"/>
                  </a:spcBef>
                  <a:spcAft>
                    <a:spcPts val="300"/>
                  </a:spcAft>
                </a:pPr>
                <a14:m>
                  <m:oMath xmlns:m="http://schemas.openxmlformats.org/officeDocument/2006/math">
                    <m:sSub>
                      <m:sSubPr>
                        <m:ctrlPr>
                          <a:rPr lang="en-US" sz="2000" i="1" smtClean="0">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𝑝</m:t>
                        </m:r>
                      </m:e>
                      <m:sub>
                        <m:r>
                          <a:rPr lang="en-US" sz="2000" i="1">
                            <a:solidFill>
                              <a:schemeClr val="accent1">
                                <a:lumMod val="50000"/>
                              </a:schemeClr>
                            </a:solidFill>
                            <a:latin typeface="Cambria Math" panose="02040503050406030204" pitchFamily="18" charset="0"/>
                          </a:rPr>
                          <m:t>𝑆</m:t>
                        </m:r>
                      </m:sub>
                    </m:sSub>
                    <m:d>
                      <m:dPr>
                        <m:ctrlPr>
                          <a:rPr lang="en-US" sz="2000" i="1">
                            <a:solidFill>
                              <a:schemeClr val="accent1">
                                <a:lumMod val="50000"/>
                              </a:schemeClr>
                            </a:solidFill>
                            <a:latin typeface="Cambria Math" panose="02040503050406030204" pitchFamily="18" charset="0"/>
                          </a:rPr>
                        </m:ctrlPr>
                      </m:dPr>
                      <m:e>
                        <m:r>
                          <a:rPr lang="en-US" sz="2000" i="1">
                            <a:solidFill>
                              <a:schemeClr val="accent1">
                                <a:lumMod val="50000"/>
                              </a:schemeClr>
                            </a:solidFill>
                            <a:latin typeface="Cambria Math" panose="02040503050406030204" pitchFamily="18" charset="0"/>
                          </a:rPr>
                          <m:t>𝜃</m:t>
                        </m:r>
                        <m:r>
                          <a:rPr lang="en-US" sz="2000" b="0" i="1" smtClean="0">
                            <a:solidFill>
                              <a:schemeClr val="accent1">
                                <a:lumMod val="50000"/>
                              </a:schemeClr>
                            </a:solidFill>
                            <a:latin typeface="Cambria Math" panose="02040503050406030204" pitchFamily="18" charset="0"/>
                          </a:rPr>
                          <m:t> | </m:t>
                        </m:r>
                        <m:r>
                          <a:rPr lang="en-US" sz="2000" b="0" i="1" smtClean="0">
                            <a:solidFill>
                              <a:schemeClr val="accent1">
                                <a:lumMod val="50000"/>
                              </a:schemeClr>
                            </a:solidFill>
                            <a:latin typeface="Cambria Math" panose="02040503050406030204" pitchFamily="18" charset="0"/>
                          </a:rPr>
                          <m:t>𝛽</m:t>
                        </m:r>
                      </m:e>
                    </m:d>
                    <m:r>
                      <a:rPr lang="en-US" sz="2000" i="1">
                        <a:solidFill>
                          <a:schemeClr val="accent1">
                            <a:lumMod val="50000"/>
                          </a:schemeClr>
                        </a:solidFill>
                        <a:latin typeface="Cambria Math" panose="02040503050406030204" pitchFamily="18" charset="0"/>
                      </a:rPr>
                      <m:t>=</m:t>
                    </m:r>
                    <m:r>
                      <a:rPr lang="en-US" sz="2000" b="0" i="1" smtClean="0">
                        <a:solidFill>
                          <a:schemeClr val="accent1">
                            <a:lumMod val="50000"/>
                          </a:schemeClr>
                        </a:solidFill>
                        <a:latin typeface="Cambria Math" panose="02040503050406030204" pitchFamily="18" charset="0"/>
                      </a:rPr>
                      <m:t>𝛽</m:t>
                    </m:r>
                    <m:r>
                      <a:rPr lang="en-US" sz="2000" b="0" i="1" smtClean="0">
                        <a:solidFill>
                          <a:schemeClr val="accent1">
                            <a:lumMod val="50000"/>
                          </a:schemeClr>
                        </a:solidFill>
                        <a:latin typeface="Cambria Math" panose="02040503050406030204" pitchFamily="18" charset="0"/>
                      </a:rPr>
                      <m:t> </m:t>
                    </m:r>
                    <m:r>
                      <a:rPr lang="en-US" sz="2000" i="1">
                        <a:solidFill>
                          <a:schemeClr val="accent1">
                            <a:lumMod val="50000"/>
                          </a:schemeClr>
                        </a:solidFill>
                        <a:latin typeface="Cambria Math" panose="02040503050406030204" pitchFamily="18" charset="0"/>
                      </a:rPr>
                      <m:t>𝑝</m:t>
                    </m:r>
                    <m:d>
                      <m:dPr>
                        <m:ctrlPr>
                          <a:rPr lang="en-US" sz="2000" i="1">
                            <a:solidFill>
                              <a:schemeClr val="accent1">
                                <a:lumMod val="50000"/>
                              </a:schemeClr>
                            </a:solidFill>
                            <a:latin typeface="Cambria Math" panose="02040503050406030204" pitchFamily="18" charset="0"/>
                          </a:rPr>
                        </m:ctrlPr>
                      </m:dPr>
                      <m:e>
                        <m:sSub>
                          <m:sSubPr>
                            <m:ctrlPr>
                              <a:rPr lang="en-US" sz="2000" i="1">
                                <a:solidFill>
                                  <a:schemeClr val="accent1">
                                    <a:lumMod val="50000"/>
                                  </a:schemeClr>
                                </a:solidFill>
                                <a:latin typeface="Cambria Math" panose="02040503050406030204" pitchFamily="18" charset="0"/>
                              </a:rPr>
                            </m:ctrlPr>
                          </m:sSubPr>
                          <m:e>
                            <m:r>
                              <a:rPr lang="en-US" sz="2000" i="1">
                                <a:solidFill>
                                  <a:schemeClr val="accent1">
                                    <a:lumMod val="50000"/>
                                  </a:schemeClr>
                                </a:solidFill>
                                <a:latin typeface="Cambria Math" panose="02040503050406030204" pitchFamily="18" charset="0"/>
                              </a:rPr>
                              <m:t>𝐷</m:t>
                            </m:r>
                          </m:e>
                          <m:sub>
                            <m:r>
                              <a:rPr lang="en-US" sz="2000" i="1">
                                <a:solidFill>
                                  <a:schemeClr val="accent1">
                                    <a:lumMod val="50000"/>
                                  </a:schemeClr>
                                </a:solidFill>
                                <a:latin typeface="Cambria Math" panose="02040503050406030204" pitchFamily="18" charset="0"/>
                              </a:rPr>
                              <m:t>𝑆</m:t>
                            </m:r>
                          </m:sub>
                        </m:sSub>
                      </m:e>
                      <m:e>
                        <m:r>
                          <a:rPr lang="en-US" sz="2000" i="1">
                            <a:solidFill>
                              <a:schemeClr val="accent1">
                                <a:lumMod val="50000"/>
                              </a:schemeClr>
                            </a:solidFill>
                            <a:latin typeface="Cambria Math" panose="02040503050406030204" pitchFamily="18" charset="0"/>
                          </a:rPr>
                          <m:t>𝜃</m:t>
                        </m:r>
                      </m:e>
                    </m:d>
                    <m:r>
                      <a:rPr lang="en-US" sz="2000" b="0" i="1" smtClean="0">
                        <a:solidFill>
                          <a:schemeClr val="accent1">
                            <a:lumMod val="50000"/>
                          </a:schemeClr>
                        </a:solidFill>
                        <a:latin typeface="Cambria Math" panose="02040503050406030204" pitchFamily="18" charset="0"/>
                      </a:rPr>
                      <m:t>+</m:t>
                    </m:r>
                    <m:d>
                      <m:dPr>
                        <m:ctrlPr>
                          <a:rPr lang="en-US" sz="2000" b="0" i="1" smtClean="0">
                            <a:solidFill>
                              <a:schemeClr val="accent1">
                                <a:lumMod val="50000"/>
                              </a:schemeClr>
                            </a:solidFill>
                            <a:latin typeface="Cambria Math" panose="02040503050406030204" pitchFamily="18" charset="0"/>
                          </a:rPr>
                        </m:ctrlPr>
                      </m:dPr>
                      <m:e>
                        <m:r>
                          <a:rPr lang="en-US" sz="2000" b="0" i="1" smtClean="0">
                            <a:solidFill>
                              <a:schemeClr val="accent1">
                                <a:lumMod val="50000"/>
                              </a:schemeClr>
                            </a:solidFill>
                            <a:latin typeface="Cambria Math" panose="02040503050406030204" pitchFamily="18" charset="0"/>
                          </a:rPr>
                          <m:t>1−</m:t>
                        </m:r>
                        <m:r>
                          <a:rPr lang="en-US" sz="2000" b="0" i="1" smtClean="0">
                            <a:solidFill>
                              <a:schemeClr val="accent1">
                                <a:lumMod val="50000"/>
                              </a:schemeClr>
                            </a:solidFill>
                            <a:latin typeface="Cambria Math" panose="02040503050406030204" pitchFamily="18" charset="0"/>
                          </a:rPr>
                          <m:t>𝛽</m:t>
                        </m:r>
                      </m:e>
                    </m:d>
                    <m:r>
                      <m:rPr>
                        <m:nor/>
                      </m:rPr>
                      <a:rPr lang="en-US" sz="2000" b="0" i="0" smtClean="0">
                        <a:solidFill>
                          <a:schemeClr val="accent1">
                            <a:lumMod val="50000"/>
                          </a:schemeClr>
                        </a:solidFill>
                        <a:latin typeface="Lucida Calligraphy" panose="03010101010101010101" pitchFamily="66" charset="77"/>
                      </a:rPr>
                      <m:t>N</m:t>
                    </m:r>
                    <m:r>
                      <m:rPr>
                        <m:nor/>
                      </m:rPr>
                      <a:rPr lang="en-US" sz="2000" b="0" i="0" smtClean="0">
                        <a:solidFill>
                          <a:schemeClr val="accent1">
                            <a:lumMod val="50000"/>
                          </a:schemeClr>
                        </a:solidFill>
                        <a:latin typeface="Lucida Calligraphy" panose="03010101010101010101" pitchFamily="66" charset="77"/>
                      </a:rPr>
                      <m:t> </m:t>
                    </m:r>
                    <m:r>
                      <m:rPr>
                        <m:nor/>
                      </m:rPr>
                      <a:rPr lang="en-US" sz="2000" b="0" i="0" smtClean="0">
                        <a:solidFill>
                          <a:schemeClr val="accent1">
                            <a:lumMod val="50000"/>
                          </a:schemeClr>
                        </a:solidFill>
                        <a:latin typeface="Cambria Math" panose="02040503050406030204" pitchFamily="18" charset="0"/>
                      </a:rPr>
                      <m:t>(</m:t>
                    </m:r>
                    <m:r>
                      <m:rPr>
                        <m:sty m:val="p"/>
                      </m:rPr>
                      <a:rPr lang="en-US" sz="2000" b="0" i="1" smtClean="0">
                        <a:solidFill>
                          <a:schemeClr val="accent1">
                            <a:lumMod val="50000"/>
                          </a:schemeClr>
                        </a:solidFill>
                        <a:latin typeface="Cambria Math" panose="02040503050406030204" pitchFamily="18" charset="0"/>
                      </a:rPr>
                      <m:t>θ</m:t>
                    </m:r>
                    <m:r>
                      <a:rPr lang="en-US" sz="2000" b="0" i="1" smtClean="0">
                        <a:solidFill>
                          <a:schemeClr val="accent1">
                            <a:lumMod val="50000"/>
                          </a:schemeClr>
                        </a:solidFill>
                        <a:latin typeface="Cambria Math" panose="02040503050406030204" pitchFamily="18" charset="0"/>
                      </a:rPr>
                      <m:t>;0,</m:t>
                    </m:r>
                    <m:sSup>
                      <m:sSupPr>
                        <m:ctrlPr>
                          <a:rPr lang="en-US" sz="2000" b="0" i="1" smtClean="0">
                            <a:solidFill>
                              <a:schemeClr val="accent1">
                                <a:lumMod val="50000"/>
                              </a:schemeClr>
                            </a:solidFill>
                            <a:latin typeface="Cambria Math" panose="02040503050406030204" pitchFamily="18" charset="0"/>
                          </a:rPr>
                        </m:ctrlPr>
                      </m:sSupPr>
                      <m:e>
                        <m:r>
                          <m:rPr>
                            <m:sty m:val="p"/>
                          </m:rPr>
                          <a:rPr lang="en-US" sz="2000" b="0" i="1" smtClean="0">
                            <a:solidFill>
                              <a:schemeClr val="accent1">
                                <a:lumMod val="50000"/>
                              </a:schemeClr>
                            </a:solidFill>
                            <a:latin typeface="Cambria Math" panose="02040503050406030204" pitchFamily="18" charset="0"/>
                          </a:rPr>
                          <m:t>σ</m:t>
                        </m:r>
                      </m:e>
                      <m:sup>
                        <m:r>
                          <a:rPr lang="en-US" sz="2000" b="0" i="1" smtClean="0">
                            <a:solidFill>
                              <a:schemeClr val="accent1">
                                <a:lumMod val="50000"/>
                              </a:schemeClr>
                            </a:solidFill>
                            <a:latin typeface="Cambria Math" panose="02040503050406030204" pitchFamily="18" charset="0"/>
                          </a:rPr>
                          <m:t>2</m:t>
                        </m:r>
                      </m:sup>
                    </m:sSup>
                    <m:r>
                      <a:rPr lang="en-US" sz="2000" b="0" i="1" smtClean="0">
                        <a:solidFill>
                          <a:schemeClr val="accent1">
                            <a:lumMod val="50000"/>
                          </a:schemeClr>
                        </a:solidFill>
                        <a:latin typeface="Cambria Math" panose="02040503050406030204" pitchFamily="18" charset="0"/>
                      </a:rPr>
                      <m:t>𝐼</m:t>
                    </m:r>
                    <m:r>
                      <m:rPr>
                        <m:nor/>
                      </m:rPr>
                      <a:rPr lang="en-US" sz="2000" b="0" i="0" smtClean="0">
                        <a:solidFill>
                          <a:schemeClr val="accent1">
                            <a:lumMod val="50000"/>
                          </a:schemeClr>
                        </a:solidFill>
                        <a:latin typeface="Cambria Math" panose="02040503050406030204" pitchFamily="18" charset="0"/>
                      </a:rPr>
                      <m:t>)</m:t>
                    </m:r>
                  </m:oMath>
                </a14:m>
                <a:r>
                  <a:rPr lang="en-US" sz="2000" dirty="0">
                    <a:solidFill>
                      <a:schemeClr val="accent1">
                        <a:lumMod val="50000"/>
                      </a:schemeClr>
                    </a:solidFill>
                    <a:latin typeface="Helvetica" pitchFamily="2" charset="0"/>
                  </a:rPr>
                  <a:t>   	Based on “mixture” priors</a:t>
                </a:r>
              </a:p>
              <a:p>
                <a:pPr marL="238125">
                  <a:spcBef>
                    <a:spcPts val="600"/>
                  </a:spcBef>
                  <a:spcAft>
                    <a:spcPts val="300"/>
                  </a:spcAft>
                </a:pPr>
                <a:r>
                  <a:rPr lang="en-US" sz="2000" dirty="0">
                    <a:solidFill>
                      <a:schemeClr val="accent1">
                        <a:lumMod val="50000"/>
                      </a:schemeClr>
                    </a:solidFill>
                    <a:latin typeface="Helvetica" pitchFamily="2" charset="0"/>
                  </a:rPr>
                  <a:t>For the two types of transformations above</a:t>
                </a:r>
              </a:p>
              <a:p>
                <a:pPr marL="695325" lvl="1">
                  <a:spcBef>
                    <a:spcPts val="0"/>
                  </a:spcBef>
                  <a:spcAft>
                    <a:spcPts val="300"/>
                  </a:spcAft>
                </a:pPr>
                <a:r>
                  <a:rPr lang="en-US" sz="2000" dirty="0">
                    <a:solidFill>
                      <a:srgbClr val="8E0001"/>
                    </a:solidFill>
                    <a:latin typeface="Helvetica" pitchFamily="2" charset="0"/>
                  </a:rPr>
                  <a:t>Full transfer: </a:t>
                </a:r>
                <a:r>
                  <a:rPr lang="en-US" sz="2000" dirty="0">
                    <a:solidFill>
                      <a:schemeClr val="accent1">
                        <a:lumMod val="50000"/>
                      </a:schemeClr>
                    </a:solidFill>
                    <a:latin typeface="Helvetica" pitchFamily="2" charset="0"/>
                  </a:rPr>
                  <a:t>𝛽 ⇾ 1 reverts back to the full likelihood from the source training task (i.e. traditional Bayes)</a:t>
                </a:r>
              </a:p>
              <a:p>
                <a:pPr marL="695325" lvl="1">
                  <a:spcBef>
                    <a:spcPts val="0"/>
                  </a:spcBef>
                  <a:spcAft>
                    <a:spcPts val="300"/>
                  </a:spcAft>
                </a:pPr>
                <a:r>
                  <a:rPr lang="en-US" sz="2000" dirty="0">
                    <a:solidFill>
                      <a:srgbClr val="8E0001"/>
                    </a:solidFill>
                    <a:latin typeface="Helvetica" pitchFamily="2" charset="0"/>
                  </a:rPr>
                  <a:t>No transfer:</a:t>
                </a:r>
                <a:r>
                  <a:rPr lang="en-US" sz="2000" dirty="0">
                    <a:solidFill>
                      <a:srgbClr val="C00000"/>
                    </a:solidFill>
                    <a:latin typeface="Helvetica" pitchFamily="2" charset="0"/>
                  </a:rPr>
                  <a:t> </a:t>
                </a:r>
                <a:r>
                  <a:rPr lang="en-US" sz="2000" dirty="0">
                    <a:solidFill>
                      <a:schemeClr val="accent1">
                        <a:lumMod val="50000"/>
                      </a:schemeClr>
                    </a:solidFill>
                    <a:latin typeface="Helvetica" pitchFamily="2" charset="0"/>
                  </a:rPr>
                  <a:t>𝛽 ⇾ 0 results in a flat prior </a:t>
                </a:r>
              </a:p>
              <a:p>
                <a:pPr marL="695325" lvl="1">
                  <a:spcBef>
                    <a:spcPts val="0"/>
                  </a:spcBef>
                  <a:spcAft>
                    <a:spcPts val="300"/>
                  </a:spcAft>
                </a:pPr>
                <a:r>
                  <a:rPr lang="en-US" sz="2000" dirty="0">
                    <a:solidFill>
                      <a:srgbClr val="8E0001"/>
                    </a:solidFill>
                    <a:latin typeface="Helvetica" pitchFamily="2" charset="0"/>
                  </a:rPr>
                  <a:t>Partial transfer:</a:t>
                </a:r>
                <a:r>
                  <a:rPr lang="en-US" sz="2000" dirty="0">
                    <a:solidFill>
                      <a:srgbClr val="C00000"/>
                    </a:solidFill>
                    <a:latin typeface="Helvetica" pitchFamily="2" charset="0"/>
                  </a:rPr>
                  <a:t> </a:t>
                </a:r>
                <a:r>
                  <a:rPr lang="en-US" sz="2000" dirty="0">
                    <a:solidFill>
                      <a:schemeClr val="accent1">
                        <a:lumMod val="50000"/>
                      </a:schemeClr>
                    </a:solidFill>
                    <a:latin typeface="Helvetica" pitchFamily="2" charset="0"/>
                  </a:rPr>
                  <a:t>0 &lt; 𝛽 &lt; 1</a:t>
                </a:r>
              </a:p>
              <a:p>
                <a:pPr marL="238125">
                  <a:spcBef>
                    <a:spcPts val="0"/>
                  </a:spcBef>
                  <a:spcAft>
                    <a:spcPts val="300"/>
                  </a:spcAft>
                </a:pPr>
                <a:r>
                  <a:rPr lang="en-US" sz="2000" dirty="0">
                    <a:solidFill>
                      <a:schemeClr val="accent1">
                        <a:lumMod val="50000"/>
                      </a:schemeClr>
                    </a:solidFill>
                    <a:latin typeface="Helvetica" pitchFamily="2" charset="0"/>
                  </a:rPr>
                  <a:t>Optimal choice of 𝛽 depends on many factors, including:</a:t>
                </a:r>
              </a:p>
              <a:p>
                <a:pPr marL="695325" lvl="1">
                  <a:spcBef>
                    <a:spcPts val="0"/>
                  </a:spcBef>
                  <a:spcAft>
                    <a:spcPts val="300"/>
                  </a:spcAft>
                </a:pPr>
                <a:r>
                  <a:rPr lang="en-US" sz="2000" dirty="0">
                    <a:solidFill>
                      <a:schemeClr val="accent1">
                        <a:lumMod val="50000"/>
                      </a:schemeClr>
                    </a:solidFill>
                    <a:latin typeface="Helvetica" pitchFamily="2" charset="0"/>
                  </a:rPr>
                  <a:t>ML model used (can capture local vs global trends)</a:t>
                </a:r>
              </a:p>
              <a:p>
                <a:pPr marL="695325" lvl="1">
                  <a:spcBef>
                    <a:spcPts val="0"/>
                  </a:spcBef>
                  <a:spcAft>
                    <a:spcPts val="300"/>
                  </a:spcAft>
                </a:pPr>
                <a:r>
                  <a:rPr lang="en-US" sz="2000" dirty="0">
                    <a:solidFill>
                      <a:schemeClr val="accent1">
                        <a:lumMod val="50000"/>
                      </a:schemeClr>
                    </a:solidFill>
                    <a:latin typeface="Helvetica" pitchFamily="2" charset="0"/>
                  </a:rPr>
                  <a:t>Disparity between source and target domains</a:t>
                </a:r>
              </a:p>
              <a:p>
                <a:pPr marL="695325" lvl="1">
                  <a:spcBef>
                    <a:spcPts val="0"/>
                  </a:spcBef>
                  <a:spcAft>
                    <a:spcPts val="300"/>
                  </a:spcAft>
                </a:pPr>
                <a:r>
                  <a:rPr lang="en-US" sz="2000" dirty="0">
                    <a:solidFill>
                      <a:schemeClr val="accent1">
                        <a:lumMod val="50000"/>
                      </a:schemeClr>
                    </a:solidFill>
                    <a:latin typeface="Helvetica" pitchFamily="2" charset="0"/>
                  </a:rPr>
                  <a:t>Degree of relative data sparsity (between source and target domains)</a:t>
                </a:r>
              </a:p>
              <a:p>
                <a:pPr marL="695325" lvl="1">
                  <a:spcBef>
                    <a:spcPts val="0"/>
                  </a:spcBef>
                  <a:spcAft>
                    <a:spcPts val="300"/>
                  </a:spcAft>
                </a:pPr>
                <a:r>
                  <a:rPr lang="en-US" sz="2000" dirty="0">
                    <a:solidFill>
                      <a:schemeClr val="accent1">
                        <a:lumMod val="50000"/>
                      </a:schemeClr>
                    </a:solidFill>
                    <a:latin typeface="Helvetica" pitchFamily="2" charset="0"/>
                  </a:rPr>
                  <a:t>Relative intensity of noise in source and target domain data</a:t>
                </a:r>
              </a:p>
              <a:p>
                <a:pPr marL="695325" lvl="1">
                  <a:spcBef>
                    <a:spcPts val="0"/>
                  </a:spcBef>
                  <a:spcAft>
                    <a:spcPts val="300"/>
                  </a:spcAft>
                </a:pPr>
                <a:endParaRPr lang="en-US" sz="1500" dirty="0">
                  <a:solidFill>
                    <a:schemeClr val="accent1">
                      <a:lumMod val="50000"/>
                    </a:schemeClr>
                  </a:solidFill>
                  <a:latin typeface="Helvetica" pitchFamily="2" charset="0"/>
                </a:endParaRP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330" t="-1136" b="-295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p:txBody>
          <a:bodyPr/>
          <a:lstStyle/>
          <a:p>
            <a:pPr algn="r"/>
            <a:fld id="{4FAB73BC-B049-4115-A692-8D63A059BFB8}" type="slidenum">
              <a:rPr lang="en-US" smtClean="0"/>
              <a:pPr algn="r"/>
              <a:t>8</a:t>
            </a:fld>
            <a:endParaRPr lang="en-US" dirty="0"/>
          </a:p>
        </p:txBody>
      </p:sp>
      <p:pic>
        <p:nvPicPr>
          <p:cNvPr id="11" name="Audio 10">
            <a:hlinkClick r:id="" action="ppaction://media"/>
            <a:extLst>
              <a:ext uri="{FF2B5EF4-FFF2-40B4-BE49-F238E27FC236}">
                <a16:creationId xmlns:a16="http://schemas.microsoft.com/office/drawing/2014/main" id="{C89CE96F-8EBE-6ABB-DBEC-B445AA81A7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78140978"/>
      </p:ext>
    </p:extLst>
  </p:cSld>
  <p:clrMapOvr>
    <a:masterClrMapping/>
  </p:clrMapOvr>
  <mc:AlternateContent xmlns:mc="http://schemas.openxmlformats.org/markup-compatibility/2006" xmlns:p14="http://schemas.microsoft.com/office/powerpoint/2010/main">
    <mc:Choice Requires="p14">
      <p:transition spd="med" p14:dur="700" advTm="43115">
        <p:fade/>
      </p:transition>
    </mc:Choice>
    <mc:Fallback xmlns="">
      <p:transition spd="med" advTm="43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DEC0F0F9-0F4A-F54D-B3DE-29501A35B315}"/>
                  </a:ext>
                </a:extLst>
              </p:cNvPr>
              <p:cNvSpPr>
                <a:spLocks noGrp="1"/>
              </p:cNvSpPr>
              <p:nvPr>
                <p:ph type="body" sz="quarter" idx="10"/>
              </p:nvPr>
            </p:nvSpPr>
            <p:spPr>
              <a:xfrm>
                <a:off x="274320" y="914400"/>
                <a:ext cx="11520411" cy="5582229"/>
              </a:xfrm>
            </p:spPr>
            <p:txBody>
              <a:bodyPr>
                <a:noAutofit/>
              </a:bodyPr>
              <a:lstStyle/>
              <a:p>
                <a:pPr marL="238125">
                  <a:spcBef>
                    <a:spcPts val="0"/>
                  </a:spcBef>
                  <a:spcAft>
                    <a:spcPts val="300"/>
                  </a:spcAft>
                </a:pPr>
                <a:r>
                  <a:rPr lang="en-US" sz="1600" dirty="0">
                    <a:solidFill>
                      <a:schemeClr val="accent1">
                        <a:lumMod val="50000"/>
                      </a:schemeClr>
                    </a:solidFill>
                    <a:latin typeface="Helvetica" pitchFamily="2" charset="0"/>
                  </a:rPr>
                  <a:t>The following is an example of the extension of power-based and mixture-based prior tempering transformation to “diffuse” knowledge in the prior PDF</a:t>
                </a:r>
              </a:p>
              <a:p>
                <a:pPr marL="238125">
                  <a:spcBef>
                    <a:spcPts val="0"/>
                  </a:spcBef>
                  <a:spcAft>
                    <a:spcPts val="300"/>
                  </a:spcAft>
                </a:pPr>
                <a:r>
                  <a:rPr lang="en-US" sz="1600" dirty="0">
                    <a:solidFill>
                      <a:schemeClr val="accent1">
                        <a:lumMod val="50000"/>
                      </a:schemeClr>
                    </a:solidFill>
                    <a:latin typeface="Helvetica" pitchFamily="2" charset="0"/>
                  </a:rPr>
                  <a:t>The prior and likelihood PDFs are chosen to be Gaussian</a:t>
                </a:r>
              </a:p>
              <a:p>
                <a:pPr marL="238125">
                  <a:spcBef>
                    <a:spcPts val="0"/>
                  </a:spcBef>
                  <a:spcAft>
                    <a:spcPts val="300"/>
                  </a:spcAft>
                </a:pPr>
                <a:r>
                  <a:rPr lang="en-US" sz="1600" dirty="0">
                    <a:solidFill>
                      <a:schemeClr val="accent1">
                        <a:lumMod val="50000"/>
                      </a:schemeClr>
                    </a:solidFill>
                    <a:latin typeface="Helvetica" pitchFamily="2" charset="0"/>
                  </a:rPr>
                  <a:t>Note: one can show that for a Gaussian PDF, raising it to a power </a:t>
                </a:r>
                <a14:m>
                  <m:oMath xmlns:m="http://schemas.openxmlformats.org/officeDocument/2006/math">
                    <m:r>
                      <a:rPr lang="en-US" sz="1600" i="1">
                        <a:solidFill>
                          <a:schemeClr val="accent1">
                            <a:lumMod val="50000"/>
                          </a:schemeClr>
                        </a:solidFill>
                        <a:latin typeface="Cambria Math" panose="02040503050406030204" pitchFamily="18" charset="0"/>
                      </a:rPr>
                      <m:t>𝛽</m:t>
                    </m:r>
                  </m:oMath>
                </a14:m>
                <a:r>
                  <a:rPr lang="en-US" sz="1600" dirty="0">
                    <a:solidFill>
                      <a:schemeClr val="accent1">
                        <a:lumMod val="50000"/>
                      </a:schemeClr>
                    </a:solidFill>
                    <a:latin typeface="Helvetica" pitchFamily="2" charset="0"/>
                  </a:rPr>
                  <a:t> is equivalent to scaling the associated covariance matrix by the same </a:t>
                </a:r>
                <a14:m>
                  <m:oMath xmlns:m="http://schemas.openxmlformats.org/officeDocument/2006/math">
                    <m:r>
                      <a:rPr lang="en-US" sz="1600" i="1">
                        <a:solidFill>
                          <a:schemeClr val="accent1">
                            <a:lumMod val="50000"/>
                          </a:schemeClr>
                        </a:solidFill>
                        <a:latin typeface="Cambria Math" panose="02040503050406030204" pitchFamily="18" charset="0"/>
                      </a:rPr>
                      <m:t>𝛽</m:t>
                    </m:r>
                  </m:oMath>
                </a14:m>
                <a:r>
                  <a:rPr lang="en-US" sz="1600" dirty="0">
                    <a:solidFill>
                      <a:schemeClr val="accent1">
                        <a:lumMod val="50000"/>
                      </a:schemeClr>
                    </a:solidFill>
                    <a:latin typeface="Helvetica" pitchFamily="2" charset="0"/>
                  </a:rPr>
                  <a:t> (mean vector unaffected)</a:t>
                </a:r>
              </a:p>
              <a:p>
                <a:pPr marL="238125">
                  <a:spcBef>
                    <a:spcPts val="0"/>
                  </a:spcBef>
                  <a:spcAft>
                    <a:spcPts val="300"/>
                  </a:spcAft>
                </a:pPr>
                <a:r>
                  <a:rPr lang="en-US" sz="1600" dirty="0">
                    <a:solidFill>
                      <a:schemeClr val="accent1">
                        <a:lumMod val="50000"/>
                      </a:schemeClr>
                    </a:solidFill>
                    <a:latin typeface="Helvetica" pitchFamily="2" charset="0"/>
                  </a:rPr>
                  <a:t>Power prior: Gaussian posterior</a:t>
                </a:r>
              </a:p>
              <a:p>
                <a:pPr marL="9525" indent="0">
                  <a:spcBef>
                    <a:spcPts val="0"/>
                  </a:spcBef>
                  <a:spcAft>
                    <a:spcPts val="300"/>
                  </a:spcAft>
                  <a:buNone/>
                </a:pPr>
                <a14:m>
                  <m:oMathPara xmlns:m="http://schemas.openxmlformats.org/officeDocument/2006/math">
                    <m:oMathParaPr>
                      <m:jc m:val="centerGroup"/>
                    </m:oMathParaPr>
                    <m:oMath xmlns:m="http://schemas.openxmlformats.org/officeDocument/2006/math">
                      <m:r>
                        <a:rPr lang="en-US" sz="1600" i="1" smtClean="0">
                          <a:solidFill>
                            <a:srgbClr val="8E0001"/>
                          </a:solidFill>
                          <a:latin typeface="Cambria Math" panose="02040503050406030204" pitchFamily="18" charset="0"/>
                        </a:rPr>
                        <m:t>𝑝</m:t>
                      </m:r>
                      <m:d>
                        <m:dPr>
                          <m:ctrlPr>
                            <a:rPr lang="en-US" sz="1600" i="1">
                              <a:solidFill>
                                <a:srgbClr val="8E0001"/>
                              </a:solidFill>
                              <a:latin typeface="Cambria Math" panose="02040503050406030204" pitchFamily="18" charset="0"/>
                            </a:rPr>
                          </m:ctrlPr>
                        </m:dPr>
                        <m:e>
                          <m:r>
                            <a:rPr lang="en-US" sz="1600" i="1">
                              <a:solidFill>
                                <a:srgbClr val="8E0001"/>
                              </a:solidFill>
                              <a:latin typeface="Cambria Math" panose="02040503050406030204" pitchFamily="18" charset="0"/>
                            </a:rPr>
                            <m:t>𝜃</m:t>
                          </m:r>
                        </m:e>
                        <m:e>
                          <m:r>
                            <a:rPr lang="en-US" sz="1600" b="0" i="1" smtClean="0">
                              <a:solidFill>
                                <a:srgbClr val="8E0001"/>
                              </a:solidFill>
                              <a:latin typeface="Cambria Math" panose="02040503050406030204" pitchFamily="18" charset="0"/>
                            </a:rPr>
                            <m:t>𝐷</m:t>
                          </m:r>
                          <m:r>
                            <a:rPr lang="en-US" sz="1600" b="0" i="1" smtClean="0">
                              <a:solidFill>
                                <a:srgbClr val="8E0001"/>
                              </a:solidFill>
                              <a:latin typeface="Cambria Math" panose="02040503050406030204" pitchFamily="18" charset="0"/>
                            </a:rPr>
                            <m:t>,</m:t>
                          </m:r>
                          <m:r>
                            <a:rPr lang="en-US" sz="1600" b="0" i="1" smtClean="0">
                              <a:solidFill>
                                <a:srgbClr val="8E0001"/>
                              </a:solidFill>
                              <a:latin typeface="Cambria Math" panose="02040503050406030204" pitchFamily="18" charset="0"/>
                            </a:rPr>
                            <m:t>𝛽</m:t>
                          </m:r>
                        </m:e>
                      </m:d>
                      <m:r>
                        <a:rPr lang="en-US" sz="1600" i="1">
                          <a:solidFill>
                            <a:srgbClr val="8E0001"/>
                          </a:solidFill>
                          <a:latin typeface="Cambria Math" panose="020405030504060302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rPr>
                        <m:t>∝</m:t>
                      </m:r>
                      <m:r>
                        <a:rPr lang="en-US" sz="1600" i="1" smtClean="0">
                          <a:solidFill>
                            <a:srgbClr val="3AAB00"/>
                          </a:solidFill>
                          <a:latin typeface="Cambria Math" panose="02040503050406030204" pitchFamily="18" charset="0"/>
                        </a:rPr>
                        <m:t>𝑝</m:t>
                      </m:r>
                      <m:d>
                        <m:dPr>
                          <m:ctrlPr>
                            <a:rPr lang="en-US" sz="1600" i="1">
                              <a:solidFill>
                                <a:srgbClr val="3AAB00"/>
                              </a:solidFill>
                              <a:latin typeface="Cambria Math" panose="02040503050406030204" pitchFamily="18" charset="0"/>
                            </a:rPr>
                          </m:ctrlPr>
                        </m:dPr>
                        <m:e>
                          <m:r>
                            <a:rPr lang="en-US" sz="1600" b="0" i="1" smtClean="0">
                              <a:solidFill>
                                <a:srgbClr val="3AAB00"/>
                              </a:solidFill>
                              <a:latin typeface="Cambria Math" panose="02040503050406030204" pitchFamily="18" charset="0"/>
                            </a:rPr>
                            <m:t>𝐷</m:t>
                          </m:r>
                        </m:e>
                        <m:e>
                          <m:r>
                            <a:rPr lang="en-US" sz="1600" i="1">
                              <a:solidFill>
                                <a:srgbClr val="3AAB00"/>
                              </a:solidFill>
                              <a:latin typeface="Cambria Math" panose="02040503050406030204" pitchFamily="18" charset="0"/>
                            </a:rPr>
                            <m:t>𝜃</m:t>
                          </m:r>
                        </m:e>
                      </m:d>
                      <m:r>
                        <a:rPr lang="en-US" sz="1600" i="1" smtClean="0">
                          <a:solidFill>
                            <a:srgbClr val="261EBB"/>
                          </a:solidFill>
                          <a:latin typeface="Cambria Math" panose="02040503050406030204" pitchFamily="18" charset="0"/>
                        </a:rPr>
                        <m:t>𝑝</m:t>
                      </m:r>
                      <m:r>
                        <a:rPr lang="en-US" sz="1600" b="0" i="1" smtClean="0">
                          <a:solidFill>
                            <a:srgbClr val="261EBB"/>
                          </a:solidFill>
                          <a:latin typeface="Cambria Math" panose="02040503050406030204" pitchFamily="18" charset="0"/>
                        </a:rPr>
                        <m:t>(</m:t>
                      </m:r>
                      <m:r>
                        <a:rPr lang="en-US" sz="1600" b="0" i="1" smtClean="0">
                          <a:solidFill>
                            <a:srgbClr val="261EBB"/>
                          </a:solidFill>
                          <a:latin typeface="Cambria Math" panose="02040503050406030204" pitchFamily="18" charset="0"/>
                        </a:rPr>
                        <m:t>𝜃</m:t>
                      </m:r>
                      <m:r>
                        <a:rPr lang="en-US" sz="1600" b="0" i="1" smtClean="0">
                          <a:solidFill>
                            <a:srgbClr val="261EBB"/>
                          </a:solidFill>
                          <a:latin typeface="Cambria Math" panose="02040503050406030204" pitchFamily="18" charset="0"/>
                        </a:rPr>
                        <m:t>)</m:t>
                      </m:r>
                      <m:r>
                        <a:rPr lang="en-US" sz="1600" i="1" baseline="30000" smtClean="0">
                          <a:solidFill>
                            <a:srgbClr val="261EBB"/>
                          </a:solidFill>
                          <a:latin typeface="Cambria Math" panose="02040503050406030204" pitchFamily="18" charset="0"/>
                        </a:rPr>
                        <m:t>𝛽</m:t>
                      </m:r>
                    </m:oMath>
                  </m:oMathPara>
                </a14:m>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238125">
                  <a:spcBef>
                    <a:spcPts val="0"/>
                  </a:spcBef>
                  <a:spcAft>
                    <a:spcPts val="300"/>
                  </a:spcAft>
                </a:pPr>
                <a:endParaRPr lang="en-US" sz="1600" dirty="0">
                  <a:solidFill>
                    <a:schemeClr val="accent1">
                      <a:lumMod val="50000"/>
                    </a:schemeClr>
                  </a:solidFill>
                  <a:latin typeface="Helvetica" pitchFamily="2" charset="0"/>
                </a:endParaRPr>
              </a:p>
              <a:p>
                <a:pPr marL="9525" indent="0">
                  <a:spcBef>
                    <a:spcPts val="0"/>
                  </a:spcBef>
                  <a:spcAft>
                    <a:spcPts val="300"/>
                  </a:spcAft>
                  <a:buNone/>
                </a:pPr>
                <a:endParaRPr lang="en-US" sz="1600" dirty="0">
                  <a:solidFill>
                    <a:schemeClr val="accent1">
                      <a:lumMod val="50000"/>
                    </a:schemeClr>
                  </a:solidFill>
                  <a:latin typeface="Helvetica" pitchFamily="2" charset="0"/>
                </a:endParaRPr>
              </a:p>
              <a:p>
                <a:pPr marL="238125">
                  <a:spcBef>
                    <a:spcPts val="0"/>
                  </a:spcBef>
                  <a:spcAft>
                    <a:spcPts val="300"/>
                  </a:spcAft>
                </a:pPr>
                <a:r>
                  <a:rPr lang="en-US" sz="1600" dirty="0">
                    <a:solidFill>
                      <a:schemeClr val="accent1">
                        <a:lumMod val="50000"/>
                      </a:schemeClr>
                    </a:solidFill>
                    <a:latin typeface="Helvetica" pitchFamily="2" charset="0"/>
                  </a:rPr>
                  <a:t>Mixture prior: Gaussian-mixture posterior</a:t>
                </a:r>
              </a:p>
              <a:p>
                <a:pPr marL="238125">
                  <a:spcBef>
                    <a:spcPts val="0"/>
                  </a:spcBef>
                  <a:spcAft>
                    <a:spcPts val="300"/>
                  </a:spcAft>
                </a:pPr>
                <a:endParaRPr lang="en-US" sz="800" dirty="0">
                  <a:solidFill>
                    <a:schemeClr val="accent1">
                      <a:lumMod val="50000"/>
                    </a:schemeClr>
                  </a:solidFill>
                  <a:latin typeface="Helvetica" pitchFamily="2" charset="0"/>
                </a:endParaRPr>
              </a:p>
              <a:p>
                <a:pPr marL="9525" indent="0" algn="ctr">
                  <a:spcBef>
                    <a:spcPts val="0"/>
                  </a:spcBef>
                  <a:spcAft>
                    <a:spcPts val="300"/>
                  </a:spcAft>
                  <a:buNone/>
                </a:pPr>
                <a14:m>
                  <m:oMath xmlns:m="http://schemas.openxmlformats.org/officeDocument/2006/math">
                    <m:r>
                      <a:rPr lang="en-US" sz="1600" i="1">
                        <a:solidFill>
                          <a:srgbClr val="8E0001"/>
                        </a:solidFill>
                        <a:latin typeface="Cambria Math" panose="02040503050406030204" pitchFamily="18" charset="0"/>
                      </a:rPr>
                      <m:t>𝑝</m:t>
                    </m:r>
                    <m:d>
                      <m:dPr>
                        <m:ctrlPr>
                          <a:rPr lang="en-US" sz="1600" i="1">
                            <a:solidFill>
                              <a:srgbClr val="8E0001"/>
                            </a:solidFill>
                            <a:latin typeface="Cambria Math" panose="02040503050406030204" pitchFamily="18" charset="0"/>
                          </a:rPr>
                        </m:ctrlPr>
                      </m:dPr>
                      <m:e>
                        <m:r>
                          <a:rPr lang="en-US" sz="1600" i="1">
                            <a:solidFill>
                              <a:srgbClr val="8E0001"/>
                            </a:solidFill>
                            <a:latin typeface="Cambria Math" panose="02040503050406030204" pitchFamily="18" charset="0"/>
                          </a:rPr>
                          <m:t>𝜃</m:t>
                        </m:r>
                      </m:e>
                      <m:e>
                        <m:r>
                          <a:rPr lang="en-US" sz="1600" i="1">
                            <a:solidFill>
                              <a:srgbClr val="8E0001"/>
                            </a:solidFill>
                            <a:latin typeface="Cambria Math" panose="02040503050406030204" pitchFamily="18" charset="0"/>
                          </a:rPr>
                          <m:t>𝐷</m:t>
                        </m:r>
                        <m:r>
                          <a:rPr lang="en-US" sz="1600" b="0" i="1" smtClean="0">
                            <a:solidFill>
                              <a:srgbClr val="8E0001"/>
                            </a:solidFill>
                            <a:latin typeface="Cambria Math" panose="02040503050406030204" pitchFamily="18" charset="0"/>
                          </a:rPr>
                          <m:t>,</m:t>
                        </m:r>
                        <m:r>
                          <a:rPr lang="en-US" sz="1600" b="0" i="1" smtClean="0">
                            <a:solidFill>
                              <a:srgbClr val="8E0001"/>
                            </a:solidFill>
                            <a:latin typeface="Cambria Math" panose="02040503050406030204" pitchFamily="18" charset="0"/>
                          </a:rPr>
                          <m:t>𝛽</m:t>
                        </m:r>
                      </m:e>
                    </m:d>
                    <m:r>
                      <a:rPr lang="en-US" sz="1600" i="1">
                        <a:solidFill>
                          <a:srgbClr val="8E0001"/>
                        </a:solidFill>
                        <a:latin typeface="Cambria Math" panose="02040503050406030204" pitchFamily="18" charset="0"/>
                      </a:rPr>
                      <m:t> </m:t>
                    </m:r>
                    <m:r>
                      <a:rPr lang="en-US" sz="1600" i="1">
                        <a:solidFill>
                          <a:schemeClr val="accent1">
                            <a:lumMod val="50000"/>
                          </a:schemeClr>
                        </a:solidFill>
                        <a:latin typeface="Cambria Math" panose="02040503050406030204" pitchFamily="18" charset="0"/>
                        <a:ea typeface="Cambria Math" panose="02040503050406030204" pitchFamily="18" charset="0"/>
                      </a:rPr>
                      <m:t>∝</m:t>
                    </m:r>
                    <m:r>
                      <a:rPr lang="en-US" sz="1600" i="1">
                        <a:solidFill>
                          <a:srgbClr val="3AAB00"/>
                        </a:solidFill>
                        <a:latin typeface="Cambria Math" panose="02040503050406030204" pitchFamily="18" charset="0"/>
                      </a:rPr>
                      <m:t>𝑝</m:t>
                    </m:r>
                    <m:d>
                      <m:dPr>
                        <m:ctrlPr>
                          <a:rPr lang="en-US" sz="1600" i="1">
                            <a:solidFill>
                              <a:srgbClr val="3AAB00"/>
                            </a:solidFill>
                            <a:latin typeface="Cambria Math" panose="02040503050406030204" pitchFamily="18" charset="0"/>
                          </a:rPr>
                        </m:ctrlPr>
                      </m:dPr>
                      <m:e>
                        <m:r>
                          <a:rPr lang="en-US" sz="1600" i="1">
                            <a:solidFill>
                              <a:srgbClr val="3AAB00"/>
                            </a:solidFill>
                            <a:latin typeface="Cambria Math" panose="02040503050406030204" pitchFamily="18" charset="0"/>
                          </a:rPr>
                          <m:t>𝐷</m:t>
                        </m:r>
                      </m:e>
                      <m:e>
                        <m:r>
                          <a:rPr lang="en-US" sz="1600" i="1">
                            <a:solidFill>
                              <a:srgbClr val="3AAB00"/>
                            </a:solidFill>
                            <a:latin typeface="Cambria Math" panose="02040503050406030204" pitchFamily="18" charset="0"/>
                          </a:rPr>
                          <m:t>𝜃</m:t>
                        </m:r>
                      </m:e>
                    </m:d>
                    <m:r>
                      <a:rPr lang="en-US" sz="1600" b="0" i="1" smtClean="0">
                        <a:solidFill>
                          <a:srgbClr val="261EBB"/>
                        </a:solidFill>
                        <a:latin typeface="Cambria Math" panose="02040503050406030204" pitchFamily="18" charset="0"/>
                      </a:rPr>
                      <m:t>[</m:t>
                    </m:r>
                    <m:r>
                      <a:rPr lang="en-US" sz="1600" b="0" i="1" smtClean="0">
                        <a:solidFill>
                          <a:srgbClr val="261EBB"/>
                        </a:solidFill>
                        <a:latin typeface="Cambria Math" panose="02040503050406030204" pitchFamily="18" charset="0"/>
                      </a:rPr>
                      <m:t>𝛽</m:t>
                    </m:r>
                    <m:r>
                      <a:rPr lang="en-US" sz="1600" b="0" i="1" smtClean="0">
                        <a:solidFill>
                          <a:srgbClr val="261EBB"/>
                        </a:solidFill>
                        <a:latin typeface="Cambria Math" panose="02040503050406030204" pitchFamily="18" charset="0"/>
                      </a:rPr>
                      <m:t> </m:t>
                    </m:r>
                    <m:r>
                      <a:rPr lang="en-US" sz="1600" i="1">
                        <a:solidFill>
                          <a:srgbClr val="261EBB"/>
                        </a:solidFill>
                        <a:latin typeface="Cambria Math" panose="02040503050406030204" pitchFamily="18" charset="0"/>
                      </a:rPr>
                      <m:t>𝑝</m:t>
                    </m:r>
                    <m:d>
                      <m:dPr>
                        <m:ctrlPr>
                          <a:rPr lang="en-US" sz="1600" i="1">
                            <a:solidFill>
                              <a:srgbClr val="261EBB"/>
                            </a:solidFill>
                            <a:latin typeface="Cambria Math" panose="02040503050406030204" pitchFamily="18" charset="0"/>
                          </a:rPr>
                        </m:ctrlPr>
                      </m:dPr>
                      <m:e>
                        <m:r>
                          <a:rPr lang="en-US" sz="1600" i="1">
                            <a:solidFill>
                              <a:srgbClr val="261EBB"/>
                            </a:solidFill>
                            <a:latin typeface="Cambria Math" panose="02040503050406030204" pitchFamily="18" charset="0"/>
                          </a:rPr>
                          <m:t>𝜃</m:t>
                        </m:r>
                      </m:e>
                    </m:d>
                    <m:r>
                      <a:rPr lang="en-US" sz="1600" b="0" i="1" smtClean="0">
                        <a:solidFill>
                          <a:srgbClr val="261EBB"/>
                        </a:solidFill>
                        <a:latin typeface="Cambria Math" panose="02040503050406030204" pitchFamily="18" charset="0"/>
                      </a:rPr>
                      <m:t>+(1−</m:t>
                    </m:r>
                    <m:r>
                      <a:rPr lang="en-US" sz="1600" b="0" i="1" smtClean="0">
                        <a:solidFill>
                          <a:srgbClr val="261EBB"/>
                        </a:solidFill>
                        <a:latin typeface="Cambria Math" panose="02040503050406030204" pitchFamily="18" charset="0"/>
                      </a:rPr>
                      <m:t>𝛽</m:t>
                    </m:r>
                    <m:r>
                      <a:rPr lang="en-US" sz="1600" b="0" i="1" smtClean="0">
                        <a:solidFill>
                          <a:srgbClr val="261EBB"/>
                        </a:solidFill>
                        <a:latin typeface="Cambria Math" panose="02040503050406030204" pitchFamily="18" charset="0"/>
                      </a:rPr>
                      <m:t>)</m:t>
                    </m:r>
                  </m:oMath>
                </a14:m>
                <a:r>
                  <a:rPr lang="en-US" sz="1600" dirty="0">
                    <a:solidFill>
                      <a:schemeClr val="accent1">
                        <a:lumMod val="50000"/>
                      </a:schemeClr>
                    </a:solidFill>
                  </a:rPr>
                  <a:t> </a:t>
                </a:r>
                <a14:m>
                  <m:oMath xmlns:m="http://schemas.openxmlformats.org/officeDocument/2006/math">
                    <m:r>
                      <m:rPr>
                        <m:nor/>
                      </m:rPr>
                      <a:rPr lang="en-US" sz="1600" smtClean="0">
                        <a:solidFill>
                          <a:srgbClr val="261EBB"/>
                        </a:solidFill>
                        <a:latin typeface="Lucida Calligraphy" panose="03010101010101010101" pitchFamily="66" charset="77"/>
                      </a:rPr>
                      <m:t>N</m:t>
                    </m:r>
                    <m:r>
                      <m:rPr>
                        <m:nor/>
                      </m:rPr>
                      <a:rPr lang="en-US" sz="1600" smtClean="0">
                        <a:solidFill>
                          <a:srgbClr val="261EBB"/>
                        </a:solidFill>
                        <a:latin typeface="Lucida Calligraphy" panose="03010101010101010101" pitchFamily="66" charset="77"/>
                      </a:rPr>
                      <m:t> </m:t>
                    </m:r>
                    <m:r>
                      <m:rPr>
                        <m:nor/>
                      </m:rPr>
                      <a:rPr lang="en-US" sz="1600" smtClean="0">
                        <a:solidFill>
                          <a:srgbClr val="261EBB"/>
                        </a:solidFill>
                        <a:latin typeface="Cambria Math" panose="02040503050406030204" pitchFamily="18" charset="0"/>
                      </a:rPr>
                      <m:t>(</m:t>
                    </m:r>
                    <m:r>
                      <m:rPr>
                        <m:sty m:val="p"/>
                      </m:rPr>
                      <a:rPr lang="en-US" sz="1600" i="1">
                        <a:solidFill>
                          <a:srgbClr val="261EBB"/>
                        </a:solidFill>
                        <a:latin typeface="Cambria Math" panose="02040503050406030204" pitchFamily="18" charset="0"/>
                      </a:rPr>
                      <m:t>θ</m:t>
                    </m:r>
                    <m:r>
                      <a:rPr lang="en-US" sz="1600" i="1">
                        <a:solidFill>
                          <a:srgbClr val="261EBB"/>
                        </a:solidFill>
                        <a:latin typeface="Cambria Math" panose="02040503050406030204" pitchFamily="18" charset="0"/>
                      </a:rPr>
                      <m:t>;0,1×</m:t>
                    </m:r>
                    <m:r>
                      <m:rPr>
                        <m:nor/>
                      </m:rPr>
                      <a:rPr lang="en-US" sz="1600" b="0" i="0" smtClean="0">
                        <a:solidFill>
                          <a:srgbClr val="261EBB"/>
                        </a:solidFill>
                        <a:latin typeface="Cambria Math" panose="02040503050406030204" pitchFamily="18" charset="0"/>
                        <a:ea typeface="Cambria Math" panose="02040503050406030204" pitchFamily="18" charset="0"/>
                      </a:rPr>
                      <m:t>10</m:t>
                    </m:r>
                    <m:r>
                      <m:rPr>
                        <m:nor/>
                      </m:rPr>
                      <a:rPr lang="en-US" sz="1600" b="0" i="0" baseline="30000" smtClean="0">
                        <a:solidFill>
                          <a:srgbClr val="261EBB"/>
                        </a:solidFill>
                        <a:latin typeface="Cambria Math" panose="02040503050406030204" pitchFamily="18" charset="0"/>
                        <a:ea typeface="Cambria Math" panose="02040503050406030204" pitchFamily="18" charset="0"/>
                      </a:rPr>
                      <m:t>4</m:t>
                    </m:r>
                    <m:r>
                      <m:rPr>
                        <m:nor/>
                      </m:rPr>
                      <a:rPr lang="en-US" sz="1600">
                        <a:solidFill>
                          <a:srgbClr val="261EBB"/>
                        </a:solidFill>
                        <a:latin typeface="Cambria Math" panose="02040503050406030204" pitchFamily="18" charset="0"/>
                      </a:rPr>
                      <m:t>)</m:t>
                    </m:r>
                  </m:oMath>
                </a14:m>
                <a:r>
                  <a:rPr lang="en-US" sz="1600" dirty="0">
                    <a:solidFill>
                      <a:srgbClr val="261EBB"/>
                    </a:solidFill>
                    <a:latin typeface="Helvetica" pitchFamily="2" charset="0"/>
                  </a:rPr>
                  <a:t>]</a:t>
                </a:r>
                <a:endParaRPr lang="en-US" sz="1600" dirty="0">
                  <a:solidFill>
                    <a:schemeClr val="accent1">
                      <a:lumMod val="50000"/>
                    </a:schemeClr>
                  </a:solidFill>
                  <a:latin typeface="Helvetica" pitchFamily="2" charset="0"/>
                </a:endParaRPr>
              </a:p>
              <a:p>
                <a:pPr marL="238125">
                  <a:spcBef>
                    <a:spcPts val="0"/>
                  </a:spcBef>
                  <a:spcAft>
                    <a:spcPts val="300"/>
                  </a:spcAft>
                </a:pPr>
                <a:endParaRPr lang="en-US" sz="2000" dirty="0">
                  <a:solidFill>
                    <a:schemeClr val="accent1">
                      <a:lumMod val="50000"/>
                    </a:schemeClr>
                  </a:solidFill>
                  <a:latin typeface="Helvetica" pitchFamily="2" charset="0"/>
                </a:endParaRPr>
              </a:p>
            </p:txBody>
          </p:sp>
        </mc:Choice>
        <mc:Fallback xmlns="">
          <p:sp>
            <p:nvSpPr>
              <p:cNvPr id="3" name="Text Placeholder 2">
                <a:extLst>
                  <a:ext uri="{FF2B5EF4-FFF2-40B4-BE49-F238E27FC236}">
                    <a16:creationId xmlns:a16="http://schemas.microsoft.com/office/drawing/2014/main" id="{DEC0F0F9-0F4A-F54D-B3DE-29501A35B315}"/>
                  </a:ext>
                </a:extLst>
              </p:cNvPr>
              <p:cNvSpPr>
                <a:spLocks noGrp="1" noRot="1" noChangeAspect="1" noMove="1" noResize="1" noEditPoints="1" noAdjustHandles="1" noChangeArrowheads="1" noChangeShapeType="1" noTextEdit="1"/>
              </p:cNvSpPr>
              <p:nvPr>
                <p:ph type="body" sz="quarter" idx="10"/>
              </p:nvPr>
            </p:nvSpPr>
            <p:spPr>
              <a:xfrm>
                <a:off x="274320" y="914400"/>
                <a:ext cx="11520411" cy="5582229"/>
              </a:xfrm>
              <a:blipFill>
                <a:blip r:embed="rId5"/>
                <a:stretch>
                  <a:fillRect l="-110" t="-909"/>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C206592-CDD8-124D-BFC8-D5DB7BB2C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4457" y="2989585"/>
            <a:ext cx="2103120" cy="1402080"/>
          </a:xfrm>
          <a:prstGeom prst="rect">
            <a:avLst/>
          </a:prstGeom>
        </p:spPr>
      </p:pic>
      <p:pic>
        <p:nvPicPr>
          <p:cNvPr id="18" name="Picture 17">
            <a:extLst>
              <a:ext uri="{FF2B5EF4-FFF2-40B4-BE49-F238E27FC236}">
                <a16:creationId xmlns:a16="http://schemas.microsoft.com/office/drawing/2014/main" id="{7D722BE2-CB52-1140-A64C-D0BA80DC5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8813" y="2999795"/>
            <a:ext cx="2105644" cy="1403763"/>
          </a:xfrm>
          <a:prstGeom prst="rect">
            <a:avLst/>
          </a:prstGeom>
        </p:spPr>
      </p:pic>
      <p:pic>
        <p:nvPicPr>
          <p:cNvPr id="20" name="Picture 19">
            <a:extLst>
              <a:ext uri="{FF2B5EF4-FFF2-40B4-BE49-F238E27FC236}">
                <a16:creationId xmlns:a16="http://schemas.microsoft.com/office/drawing/2014/main" id="{C2ED398F-6DD1-CF49-878C-8283692D9D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3168" y="2994663"/>
            <a:ext cx="2105644" cy="1403763"/>
          </a:xfrm>
          <a:prstGeom prst="rect">
            <a:avLst/>
          </a:prstGeom>
        </p:spPr>
      </p:pic>
      <p:pic>
        <p:nvPicPr>
          <p:cNvPr id="22" name="Picture 21">
            <a:extLst>
              <a:ext uri="{FF2B5EF4-FFF2-40B4-BE49-F238E27FC236}">
                <a16:creationId xmlns:a16="http://schemas.microsoft.com/office/drawing/2014/main" id="{6ACBA8D7-F82C-074A-8E52-04471237C4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524" y="2993224"/>
            <a:ext cx="2105644" cy="1403763"/>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67FCB07-F57E-6C4E-BA64-FF3492108BA8}"/>
                  </a:ext>
                </a:extLst>
              </p:cNvPr>
              <p:cNvSpPr txBox="1"/>
              <p:nvPr/>
            </p:nvSpPr>
            <p:spPr>
              <a:xfrm>
                <a:off x="2538603" y="2684801"/>
                <a:ext cx="703486" cy="314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50000"/>
                            </a:schemeClr>
                          </a:solidFill>
                          <a:latin typeface="Cambria Math" panose="02040503050406030204" pitchFamily="18" charset="0"/>
                        </a:rPr>
                        <m:t>𝛽</m:t>
                      </m:r>
                      <m:r>
                        <a:rPr lang="en-US" b="0" i="1" smtClean="0">
                          <a:solidFill>
                            <a:schemeClr val="accent1">
                              <a:lumMod val="50000"/>
                            </a:schemeClr>
                          </a:solidFill>
                          <a:latin typeface="Cambria Math" panose="02040503050406030204" pitchFamily="18" charset="0"/>
                        </a:rPr>
                        <m:t>=1</m:t>
                      </m:r>
                    </m:oMath>
                  </m:oMathPara>
                </a14:m>
                <a:endParaRPr lang="en-US" dirty="0">
                  <a:solidFill>
                    <a:schemeClr val="accent1">
                      <a:lumMod val="50000"/>
                    </a:schemeClr>
                  </a:solidFill>
                  <a:latin typeface="Helvetica" pitchFamily="2" charset="0"/>
                </a:endParaRPr>
              </a:p>
            </p:txBody>
          </p:sp>
        </mc:Choice>
        <mc:Fallback xmlns="">
          <p:sp>
            <p:nvSpPr>
              <p:cNvPr id="23" name="TextBox 22">
                <a:extLst>
                  <a:ext uri="{FF2B5EF4-FFF2-40B4-BE49-F238E27FC236}">
                    <a16:creationId xmlns:a16="http://schemas.microsoft.com/office/drawing/2014/main" id="{867FCB07-F57E-6C4E-BA64-FF3492108BA8}"/>
                  </a:ext>
                </a:extLst>
              </p:cNvPr>
              <p:cNvSpPr txBox="1">
                <a:spLocks noRot="1" noChangeAspect="1" noMove="1" noResize="1" noEditPoints="1" noAdjustHandles="1" noChangeArrowheads="1" noChangeShapeType="1" noTextEdit="1"/>
              </p:cNvSpPr>
              <p:nvPr/>
            </p:nvSpPr>
            <p:spPr>
              <a:xfrm>
                <a:off x="2538603" y="2684801"/>
                <a:ext cx="703486" cy="314994"/>
              </a:xfrm>
              <a:prstGeom prst="rect">
                <a:avLst/>
              </a:prstGeom>
              <a:blipFill>
                <a:blip r:embed="rId10"/>
                <a:stretch>
                  <a:fillRect l="-1754" r="-5263"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B777AA6-8747-6646-B590-5F1F7697C60C}"/>
                  </a:ext>
                </a:extLst>
              </p:cNvPr>
              <p:cNvSpPr txBox="1"/>
              <p:nvPr/>
            </p:nvSpPr>
            <p:spPr>
              <a:xfrm>
                <a:off x="4569053" y="2684801"/>
                <a:ext cx="853874" cy="314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50000"/>
                            </a:schemeClr>
                          </a:solidFill>
                          <a:latin typeface="Cambria Math" panose="02040503050406030204" pitchFamily="18" charset="0"/>
                        </a:rPr>
                        <m:t>𝛽</m:t>
                      </m:r>
                      <m:r>
                        <a:rPr lang="en-US" b="0" i="1" smtClean="0">
                          <a:solidFill>
                            <a:schemeClr val="accent1">
                              <a:lumMod val="50000"/>
                            </a:schemeClr>
                          </a:solidFill>
                          <a:latin typeface="Cambria Math" panose="02040503050406030204" pitchFamily="18" charset="0"/>
                        </a:rPr>
                        <m:t>=0.5</m:t>
                      </m:r>
                    </m:oMath>
                  </m:oMathPara>
                </a14:m>
                <a:endParaRPr lang="en-US" dirty="0">
                  <a:solidFill>
                    <a:schemeClr val="accent1">
                      <a:lumMod val="50000"/>
                    </a:schemeClr>
                  </a:solidFill>
                  <a:latin typeface="Helvetica" pitchFamily="2" charset="0"/>
                </a:endParaRPr>
              </a:p>
            </p:txBody>
          </p:sp>
        </mc:Choice>
        <mc:Fallback xmlns="">
          <p:sp>
            <p:nvSpPr>
              <p:cNvPr id="24" name="TextBox 23">
                <a:extLst>
                  <a:ext uri="{FF2B5EF4-FFF2-40B4-BE49-F238E27FC236}">
                    <a16:creationId xmlns:a16="http://schemas.microsoft.com/office/drawing/2014/main" id="{BB777AA6-8747-6646-B590-5F1F7697C60C}"/>
                  </a:ext>
                </a:extLst>
              </p:cNvPr>
              <p:cNvSpPr txBox="1">
                <a:spLocks noRot="1" noChangeAspect="1" noMove="1" noResize="1" noEditPoints="1" noAdjustHandles="1" noChangeArrowheads="1" noChangeShapeType="1" noTextEdit="1"/>
              </p:cNvSpPr>
              <p:nvPr/>
            </p:nvSpPr>
            <p:spPr>
              <a:xfrm>
                <a:off x="4569053" y="2684801"/>
                <a:ext cx="853874" cy="314994"/>
              </a:xfrm>
              <a:prstGeom prst="rect">
                <a:avLst/>
              </a:prstGeom>
              <a:blipFill>
                <a:blip r:embed="rId11"/>
                <a:stretch>
                  <a:fillRect l="-2941" r="-7353"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F22BCB3-861D-1043-9B46-4C43365A10D9}"/>
                  </a:ext>
                </a:extLst>
              </p:cNvPr>
              <p:cNvSpPr txBox="1"/>
              <p:nvPr/>
            </p:nvSpPr>
            <p:spPr>
              <a:xfrm>
                <a:off x="6674698" y="2678230"/>
                <a:ext cx="853874" cy="314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50000"/>
                            </a:schemeClr>
                          </a:solidFill>
                          <a:latin typeface="Cambria Math" panose="02040503050406030204" pitchFamily="18" charset="0"/>
                        </a:rPr>
                        <m:t>𝛽</m:t>
                      </m:r>
                      <m:r>
                        <a:rPr lang="en-US" b="0" i="1" smtClean="0">
                          <a:solidFill>
                            <a:schemeClr val="accent1">
                              <a:lumMod val="50000"/>
                            </a:schemeClr>
                          </a:solidFill>
                          <a:latin typeface="Cambria Math" panose="02040503050406030204" pitchFamily="18" charset="0"/>
                        </a:rPr>
                        <m:t>=0.3</m:t>
                      </m:r>
                    </m:oMath>
                  </m:oMathPara>
                </a14:m>
                <a:endParaRPr lang="en-US" dirty="0">
                  <a:solidFill>
                    <a:schemeClr val="accent1">
                      <a:lumMod val="50000"/>
                    </a:schemeClr>
                  </a:solidFill>
                  <a:latin typeface="Helvetica" pitchFamily="2" charset="0"/>
                </a:endParaRPr>
              </a:p>
            </p:txBody>
          </p:sp>
        </mc:Choice>
        <mc:Fallback xmlns="">
          <p:sp>
            <p:nvSpPr>
              <p:cNvPr id="25" name="TextBox 24">
                <a:extLst>
                  <a:ext uri="{FF2B5EF4-FFF2-40B4-BE49-F238E27FC236}">
                    <a16:creationId xmlns:a16="http://schemas.microsoft.com/office/drawing/2014/main" id="{CF22BCB3-861D-1043-9B46-4C43365A10D9}"/>
                  </a:ext>
                </a:extLst>
              </p:cNvPr>
              <p:cNvSpPr txBox="1">
                <a:spLocks noRot="1" noChangeAspect="1" noMove="1" noResize="1" noEditPoints="1" noAdjustHandles="1" noChangeArrowheads="1" noChangeShapeType="1" noTextEdit="1"/>
              </p:cNvSpPr>
              <p:nvPr/>
            </p:nvSpPr>
            <p:spPr>
              <a:xfrm>
                <a:off x="6674698" y="2678230"/>
                <a:ext cx="853874" cy="314994"/>
              </a:xfrm>
              <a:prstGeom prst="rect">
                <a:avLst/>
              </a:prstGeom>
              <a:blipFill>
                <a:blip r:embed="rId12"/>
                <a:stretch>
                  <a:fillRect l="-1471" r="-7353" b="-3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77626C0-44FF-6749-B57D-253CEC533E29}"/>
                  </a:ext>
                </a:extLst>
              </p:cNvPr>
              <p:cNvSpPr txBox="1"/>
              <p:nvPr/>
            </p:nvSpPr>
            <p:spPr>
              <a:xfrm>
                <a:off x="8725656" y="2678230"/>
                <a:ext cx="963246" cy="3149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accent1">
                              <a:lumMod val="50000"/>
                            </a:schemeClr>
                          </a:solidFill>
                          <a:latin typeface="Cambria Math" panose="02040503050406030204" pitchFamily="18" charset="0"/>
                        </a:rPr>
                        <m:t>𝛽</m:t>
                      </m:r>
                      <m:r>
                        <a:rPr lang="en-US" b="0" i="1" smtClean="0">
                          <a:solidFill>
                            <a:schemeClr val="accent1">
                              <a:lumMod val="50000"/>
                            </a:schemeClr>
                          </a:solidFill>
                          <a:latin typeface="Cambria Math" panose="02040503050406030204" pitchFamily="18" charset="0"/>
                        </a:rPr>
                        <m:t>=0.15</m:t>
                      </m:r>
                    </m:oMath>
                  </m:oMathPara>
                </a14:m>
                <a:endParaRPr lang="en-US" dirty="0">
                  <a:solidFill>
                    <a:schemeClr val="accent1">
                      <a:lumMod val="50000"/>
                    </a:schemeClr>
                  </a:solidFill>
                  <a:latin typeface="Helvetica" pitchFamily="2" charset="0"/>
                </a:endParaRPr>
              </a:p>
            </p:txBody>
          </p:sp>
        </mc:Choice>
        <mc:Fallback xmlns="">
          <p:sp>
            <p:nvSpPr>
              <p:cNvPr id="26" name="TextBox 25">
                <a:extLst>
                  <a:ext uri="{FF2B5EF4-FFF2-40B4-BE49-F238E27FC236}">
                    <a16:creationId xmlns:a16="http://schemas.microsoft.com/office/drawing/2014/main" id="{B77626C0-44FF-6749-B57D-253CEC533E29}"/>
                  </a:ext>
                </a:extLst>
              </p:cNvPr>
              <p:cNvSpPr txBox="1">
                <a:spLocks noRot="1" noChangeAspect="1" noMove="1" noResize="1" noEditPoints="1" noAdjustHandles="1" noChangeArrowheads="1" noChangeShapeType="1" noTextEdit="1"/>
              </p:cNvSpPr>
              <p:nvPr/>
            </p:nvSpPr>
            <p:spPr>
              <a:xfrm>
                <a:off x="8725656" y="2678230"/>
                <a:ext cx="963246" cy="314994"/>
              </a:xfrm>
              <a:prstGeom prst="rect">
                <a:avLst/>
              </a:prstGeom>
              <a:blipFill>
                <a:blip r:embed="rId13"/>
                <a:stretch>
                  <a:fillRect l="-1299" r="-9091" b="-34615"/>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58E15B0C-7DCB-9B40-8635-44F2DF0432C6}"/>
              </a:ext>
            </a:extLst>
          </p:cNvPr>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Tempering-based Diffusion of Knowledge</a:t>
            </a:r>
          </a:p>
        </p:txBody>
      </p:sp>
      <p:sp>
        <p:nvSpPr>
          <p:cNvPr id="5" name="Slide Number Placeholder 4">
            <a:extLst>
              <a:ext uri="{FF2B5EF4-FFF2-40B4-BE49-F238E27FC236}">
                <a16:creationId xmlns:a16="http://schemas.microsoft.com/office/drawing/2014/main" id="{49574F26-D67B-B746-A361-0BD98FD86EE8}"/>
              </a:ext>
            </a:extLst>
          </p:cNvPr>
          <p:cNvSpPr>
            <a:spLocks noGrp="1"/>
          </p:cNvSpPr>
          <p:nvPr>
            <p:ph type="sldNum" sz="quarter" idx="12"/>
          </p:nvPr>
        </p:nvSpPr>
        <p:spPr/>
        <p:txBody>
          <a:bodyPr/>
          <a:lstStyle/>
          <a:p>
            <a:pPr algn="r"/>
            <a:fld id="{4FAB73BC-B049-4115-A692-8D63A059BFB8}" type="slidenum">
              <a:rPr lang="en-US" smtClean="0"/>
              <a:pPr algn="r"/>
              <a:t>9</a:t>
            </a:fld>
            <a:endParaRPr lang="en-US" dirty="0"/>
          </a:p>
        </p:txBody>
      </p:sp>
      <p:pic>
        <p:nvPicPr>
          <p:cNvPr id="31" name="Picture 30">
            <a:extLst>
              <a:ext uri="{FF2B5EF4-FFF2-40B4-BE49-F238E27FC236}">
                <a16:creationId xmlns:a16="http://schemas.microsoft.com/office/drawing/2014/main" id="{65FDD61D-26E7-5C44-B20E-C3FC4CEF04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4457" y="5149934"/>
            <a:ext cx="2103120" cy="1402080"/>
          </a:xfrm>
          <a:prstGeom prst="rect">
            <a:avLst/>
          </a:prstGeom>
        </p:spPr>
      </p:pic>
      <p:pic>
        <p:nvPicPr>
          <p:cNvPr id="33" name="Picture 32">
            <a:extLst>
              <a:ext uri="{FF2B5EF4-FFF2-40B4-BE49-F238E27FC236}">
                <a16:creationId xmlns:a16="http://schemas.microsoft.com/office/drawing/2014/main" id="{0C836498-3FF2-F443-87D6-2FB942B33D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51337" y="5149934"/>
            <a:ext cx="2103120" cy="1402080"/>
          </a:xfrm>
          <a:prstGeom prst="rect">
            <a:avLst/>
          </a:prstGeom>
        </p:spPr>
      </p:pic>
      <p:pic>
        <p:nvPicPr>
          <p:cNvPr id="35" name="Picture 34">
            <a:extLst>
              <a:ext uri="{FF2B5EF4-FFF2-40B4-BE49-F238E27FC236}">
                <a16:creationId xmlns:a16="http://schemas.microsoft.com/office/drawing/2014/main" id="{024E844D-3A11-7645-9EB1-74B0E10C7E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48217" y="5149934"/>
            <a:ext cx="2103120" cy="1402080"/>
          </a:xfrm>
          <a:prstGeom prst="rect">
            <a:avLst/>
          </a:prstGeom>
        </p:spPr>
      </p:pic>
      <p:pic>
        <p:nvPicPr>
          <p:cNvPr id="37" name="Picture 36">
            <a:extLst>
              <a:ext uri="{FF2B5EF4-FFF2-40B4-BE49-F238E27FC236}">
                <a16:creationId xmlns:a16="http://schemas.microsoft.com/office/drawing/2014/main" id="{9B799B84-D9FA-4042-9F07-1758313C7D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37524" y="5149934"/>
            <a:ext cx="2103120" cy="1402080"/>
          </a:xfrm>
          <a:prstGeom prst="rect">
            <a:avLst/>
          </a:prstGeom>
        </p:spPr>
      </p:pic>
      <p:pic>
        <p:nvPicPr>
          <p:cNvPr id="4" name="Audio 3">
            <a:hlinkClick r:id="" action="ppaction://media"/>
            <a:extLst>
              <a:ext uri="{FF2B5EF4-FFF2-40B4-BE49-F238E27FC236}">
                <a16:creationId xmlns:a16="http://schemas.microsoft.com/office/drawing/2014/main" id="{BB865D6B-C3D1-0A22-C078-6B1A0DE8D8A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65737047"/>
      </p:ext>
    </p:extLst>
  </p:cSld>
  <p:clrMapOvr>
    <a:masterClrMapping/>
  </p:clrMapOvr>
  <mc:AlternateContent xmlns:mc="http://schemas.openxmlformats.org/markup-compatibility/2006" xmlns:p14="http://schemas.microsoft.com/office/powerpoint/2010/main">
    <mc:Choice Requires="p14">
      <p:transition spd="med" p14:dur="700" advTm="48544">
        <p:fade/>
      </p:transition>
    </mc:Choice>
    <mc:Fallback xmlns="">
      <p:transition spd="med" advTm="48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15020</TotalTime>
  <Words>5679</Words>
  <Application>Microsoft Macintosh PowerPoint</Application>
  <PresentationFormat>Widescreen</PresentationFormat>
  <Paragraphs>425</Paragraphs>
  <Slides>17</Slides>
  <Notes>17</Notes>
  <HiddenSlides>0</HiddenSlides>
  <MMClips>17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Arial Unicode MS</vt:lpstr>
      <vt:lpstr>Arial</vt:lpstr>
      <vt:lpstr>Calibri</vt:lpstr>
      <vt:lpstr>Calibri Light</vt:lpstr>
      <vt:lpstr>Cambria Math</vt:lpstr>
      <vt:lpstr>Century Gothic</vt:lpstr>
      <vt:lpstr>Garamond</vt:lpstr>
      <vt:lpstr>Gill Sans MT</vt:lpstr>
      <vt:lpstr>Helvetica</vt:lpstr>
      <vt:lpstr>Lucida Calligraphy</vt:lpstr>
      <vt:lpstr>Times New Roman</vt:lpstr>
      <vt:lpstr>Zapf Dingbats</vt:lpstr>
      <vt:lpstr>Office Theme</vt:lpstr>
      <vt:lpstr>Probabilistic Approaches to Transfer Learning</vt:lpstr>
      <vt:lpstr>Alleviating Ill-Posedness in Training of ML Models with Sparse Data</vt:lpstr>
      <vt:lpstr>Shortcomings of existing TL methodologies</vt:lpstr>
      <vt:lpstr>Technical Approach</vt:lpstr>
      <vt:lpstr>Technical Approach</vt:lpstr>
      <vt:lpstr>Training of ML Models – Bayesian Approach</vt:lpstr>
      <vt:lpstr>Transferal of “Learning” in a Probabilistic Setting</vt:lpstr>
      <vt:lpstr>Tempering-based Diffusion of Knowledge</vt:lpstr>
      <vt:lpstr>Tempering-based Diffusion of Knowledge</vt:lpstr>
      <vt:lpstr>PowerPoint Presentation</vt:lpstr>
      <vt:lpstr>Degree of Knowledge/Learning to Transfer - Hierarchical Bayes</vt:lpstr>
      <vt:lpstr>Degree of Knowledge/Learning to Transfer - Empirical Bayes</vt:lpstr>
      <vt:lpstr>Probabilistic Transfer Learning at Work – Polynomial Surrogates</vt:lpstr>
      <vt:lpstr>Probabilistic Transfer Learning at Work – Polynomial Surrogates</vt:lpstr>
      <vt:lpstr>Probabilistic Transfer Learning at Work – Polynomial Surrogates</vt:lpstr>
      <vt:lpstr>Probabilistic Transfer Learning at Work – Polynomial Surrogates DELETE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Feddema, John T</dc:creator>
  <cp:lastModifiedBy>Bridgman, Wyatt Haynes</cp:lastModifiedBy>
  <cp:revision>448</cp:revision>
  <cp:lastPrinted>2021-03-31T19:53:18Z</cp:lastPrinted>
  <dcterms:created xsi:type="dcterms:W3CDTF">2018-03-18T18:33:27Z</dcterms:created>
  <dcterms:modified xsi:type="dcterms:W3CDTF">2022-07-13T17:07:09Z</dcterms:modified>
</cp:coreProperties>
</file>