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3" r:id="rId3"/>
    <p:sldId id="262" r:id="rId4"/>
    <p:sldId id="265" r:id="rId5"/>
    <p:sldId id="266" r:id="rId6"/>
    <p:sldId id="267" r:id="rId7"/>
    <p:sldId id="268" r:id="rId8"/>
    <p:sldId id="282" r:id="rId9"/>
    <p:sldId id="280" r:id="rId10"/>
    <p:sldId id="281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4"/>
    <p:restoredTop sz="94525"/>
  </p:normalViewPr>
  <p:slideViewPr>
    <p:cSldViewPr>
      <p:cViewPr varScale="1">
        <p:scale>
          <a:sx n="101" d="100"/>
          <a:sy n="101" d="100"/>
        </p:scale>
        <p:origin x="42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BCE2F-D61D-4E62-9703-CE4355CD4BE1}" type="datetimeFigureOut">
              <a:rPr lang="en-US"/>
              <a:pPr>
                <a:defRPr/>
              </a:pPr>
              <a:t>8/1/24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89C0AE-FA5D-4CAC-A347-B98AF004D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87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A9F68A-0DBD-43D5-954F-5B0E34CD104D}" type="datetimeFigureOut">
              <a:rPr lang="en-US"/>
              <a:pPr>
                <a:defRPr/>
              </a:pPr>
              <a:t>8/1/24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3FFB0F-448F-4553-814C-95956908C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2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9D18D-4FE8-4E69-AB97-47DCCDB42C7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62A5-E79A-1543-A973-E584C87AA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63E6B-2891-4F4E-9B32-34F48BA87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34E5-4137-944F-BC0B-05C97288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5B8F1-32C4-4FA6-8475-9736D3D6E897}" type="datetime1">
              <a:rPr lang="en-US" smtClean="0"/>
              <a:pPr>
                <a:defRPr/>
              </a:pPr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D1F42-BB8B-A34E-9B01-E2BC7FFE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E40D9-D0EB-814A-BE10-C11FBC90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C20E-1F2E-4809-B9E2-100F2AADB4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2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82CB-B9BD-6F45-9B6E-969295A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2C5DD-CCC4-224C-BFF0-47539CBD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D4169-F2A8-D548-A06C-D1AFED38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3F55A-A4D5-4B86-8122-8AFC95685EE5}" type="datetime1">
              <a:rPr lang="en-US" smtClean="0"/>
              <a:pPr>
                <a:defRPr/>
              </a:pPr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3F1BB-B2DD-C64E-8902-569EF414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1AAE-4F03-C441-B2A6-924F6528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46EEC-13A4-413A-89D0-B2CAFE7902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6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CBE29-2153-A44D-BA29-BA92DACF4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5D9DC-8773-AA4F-9B57-F4D75AED3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869AB-92C1-BE4A-8E2D-A1A6CE8E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6A766-C7D8-4D98-ACCC-A19565F1367B}" type="datetime1">
              <a:rPr lang="en-US" smtClean="0"/>
              <a:pPr>
                <a:defRPr/>
              </a:pPr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E2FAB-B6BF-3744-BE94-540CB168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389AE-BE84-544F-B0E0-A1E395FA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BCCEA-27B6-4C84-9D21-A548A690A6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0000" y="64770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5B8F1-32C4-4FA6-8475-9736D3D6E897}" type="datetime1">
              <a:rPr lang="en-US"/>
              <a:pPr>
                <a:defRPr/>
              </a:pPr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7700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C20E-1F2E-4809-B9E2-100F2AADB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43000" y="1714500"/>
            <a:ext cx="10668000" cy="4572001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8/1/24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42EA-33C9-8942-9503-3BF91252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C225-CAD3-654C-8B18-88191A0F5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24411-3F91-B74D-8CA3-8613D599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8B409-A68F-45CE-BA1A-AB9D1DC02882}" type="datetime1">
              <a:rPr lang="en-US" smtClean="0"/>
              <a:pPr>
                <a:defRPr/>
              </a:pPr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74F20-039B-1742-BFDE-B9F3D71E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52C29-877A-D14D-BC07-957443F1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4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F051-619B-0E49-88EB-1247E172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8F797-05E8-1541-932A-1E624162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0C7CF-876C-804B-94A9-656491B0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0853B-E912-45C7-84AE-E7FB77CE837C}" type="datetime1">
              <a:rPr lang="en-US" smtClean="0"/>
              <a:pPr>
                <a:defRPr/>
              </a:pPr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1A27B-9EC0-CD4B-ADB6-012B6FB1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9E401-7B14-2D49-9E21-7FBA1F88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E44AA-0150-4A50-A27C-0310240D41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3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BF62-103F-B74E-AD82-2936D1D5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8262-E3EF-5F40-BC52-3F6A22630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56D24-149E-A240-8F38-97E1AF6EC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EB488-1D12-674D-9ED3-9E421DF78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179EC6-8B01-4B40-8478-17258611CA64}" type="datetime1">
              <a:rPr lang="en-US" smtClean="0"/>
              <a:pPr>
                <a:defRPr/>
              </a:pPr>
              <a:t>8/1/24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8C208-4AE9-5C4A-9AEF-A3062037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1A153-1AB3-C848-83EE-CBE67A2E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821DF-A11E-4644-91CD-53DC8D5D7B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4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53F7-B58B-B247-AAEE-15AFD347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05303-9DC5-8546-9E3F-3400E153A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A60F9-69FE-CF4C-9516-68E515C0A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EFE7B-451A-2C4E-87D5-E6C42DC40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D6396-0743-574C-B913-921641BB7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14EC7-2207-8F41-8E60-2E5AA6A8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3998C-1701-446A-9C46-D70577BCF9E9}" type="datetime1">
              <a:rPr lang="en-US" smtClean="0"/>
              <a:pPr>
                <a:defRPr/>
              </a:pPr>
              <a:t>8/1/24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48F350-6533-0544-A548-DECEE928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0E07C-374F-9640-93DE-3BFFC014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2E9A-6385-4C30-BDC6-E81C10C422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AE85-BA5C-3947-86E3-E0455241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F6041-0819-4D46-88BE-5BDBD812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091E7-AFA4-4D48-BA7B-D775766DCBAE}" type="datetime1">
              <a:rPr lang="en-US" smtClean="0"/>
              <a:pPr>
                <a:defRPr/>
              </a:pPr>
              <a:t>8/1/24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F3EA5-FC44-F847-BE13-6940A7FA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5D010-3CE1-9D4E-8A37-D1921AD5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E3F67-2221-4A6C-A554-369E8559B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8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BCFA5-FE0D-E644-976A-1E807E7A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9363A-8EF7-4FF5-8770-A37D92B16B0D}" type="datetime1">
              <a:rPr lang="en-US" smtClean="0"/>
              <a:pPr>
                <a:defRPr/>
              </a:pPr>
              <a:t>8/1/24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08AC9-4356-884D-B360-F16753B6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7C679-E9C4-2040-BACD-18B793B2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F8EDC-486C-486D-91C3-F0BB61E194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3B78-4244-1645-BDAE-6A327C11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60098-6A46-5644-9B95-E79A3A84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4DBC5-2F9A-F14A-B616-E04F466B5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6B5CF-8613-2441-A1B0-BBD88246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AF787-0912-409D-AAE9-FD1773A7772B}" type="datetime1">
              <a:rPr lang="en-US" smtClean="0"/>
              <a:pPr>
                <a:defRPr/>
              </a:pPr>
              <a:t>8/1/24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9FF50-DF85-1F46-915A-C30BDB1E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010FE-0D49-C640-AD31-D28C2EFB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E6279-1404-4E11-81FA-B82ECB6FD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0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6944-CF83-D744-9418-140358C2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CAEF9-72FE-D94A-AC17-DBFED7252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57CC4-0541-A848-B62B-CFC3F5F73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A52D5-4E24-9F47-9863-F31EB1ED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ECAC5-C6B8-433A-9C87-46EDF975B513}" type="datetime1">
              <a:rPr lang="en-US" smtClean="0"/>
              <a:pPr>
                <a:defRPr/>
              </a:pPr>
              <a:t>8/1/24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886BB-3E81-9D4D-A041-46A35B60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7FC30-41DC-114E-B414-F5888F45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DB8F-D98A-42F3-AE15-FEC73D37FF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3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0D691-CDB4-F449-9E21-22E720D1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F5430-75F8-C84E-AF71-131506D57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42ED3-CB69-F14F-8374-F3245D088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DD9B-B476-5042-B5A0-522E59EC1A7C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32DA8-C23F-6140-86DE-25C7740D7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8DE72-3E9A-D74E-9ABC-EB35ED28F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3CEE0F-0A67-4BAA-86C5-A7ABFBF9A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5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31" r:id="rId12"/>
    <p:sldLayoutId id="214748374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anhlong.vu@pnn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8600" y="1440954"/>
            <a:ext cx="115062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Reinforcement learning to support the security and resilience of power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7788"/>
            <a:ext cx="9144000" cy="165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Thanh Long Vu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3"/>
              </a:rPr>
              <a:t>thanhlong.vu@pnnl.gov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35504-A795-49E7-B3EC-537AD170FF4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B6AA0-7CA7-4CB1-AB81-DB3882364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97495"/>
            <a:ext cx="1447800" cy="14128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B84C2C-83F3-4599-8D45-97C0D874BFA0}"/>
              </a:ext>
            </a:extLst>
          </p:cNvPr>
          <p:cNvSpPr/>
          <p:nvPr/>
        </p:nvSpPr>
        <p:spPr>
          <a:xfrm>
            <a:off x="457200" y="6243123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This work is funded by the DOE Microgrid R&amp;D Program and ARPA-E HADREC project 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E88E2-1D88-044E-AC82-290EB6C4D10C}"/>
              </a:ext>
            </a:extLst>
          </p:cNvPr>
          <p:cNvSpPr/>
          <p:nvPr/>
        </p:nvSpPr>
        <p:spPr>
          <a:xfrm>
            <a:off x="838200" y="5038288"/>
            <a:ext cx="10515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2024 Sandia Machine Learning and Deep Learning (MLDL) Workshop </a:t>
            </a:r>
          </a:p>
          <a:p>
            <a:pPr algn="ctr"/>
            <a:r>
              <a:rPr lang="en-US" dirty="0"/>
              <a:t>September 9-12, 2024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8"/>
    </mc:Choice>
    <mc:Fallback xmlns="">
      <p:transition spd="slow" advTm="124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297578-BD9A-547A-F2F6-79047E74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67ED3FE-9EAC-FC9A-3039-F0F37A0A1F8A}"/>
                  </a:ext>
                </a:extLst>
              </p:cNvPr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605280" y="1553769"/>
                <a:ext cx="3879253" cy="4635501"/>
              </a:xfrm>
            </p:spPr>
            <p:txBody>
              <a:bodyPr vert="horz" lIns="76200" tIns="38100" rIns="76200" bIns="38100" rtlCol="0" anchor="t">
                <a:normAutofit/>
              </a:bodyPr>
              <a:lstStyle/>
              <a:p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The RL control was trained in a disconnected microgrid </a:t>
                </a:r>
              </a:p>
              <a:p>
                <a:endParaRPr lang="en-US" sz="1800" dirty="0">
                  <a:latin typeface="+mn-lt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RL-tuned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 gains improve the frequency response when the GFL/GFM ratio or load/GFM ratio changes (even in relatively weak system)</a:t>
                </a:r>
              </a:p>
              <a:p>
                <a:pPr marL="0" indent="0">
                  <a:buNone/>
                </a:pPr>
                <a:endParaRPr lang="en-US" sz="1800" dirty="0">
                  <a:latin typeface="+mn-lt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RL-tuned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 gains result in good frequency response when the system topology changes</a:t>
                </a:r>
              </a:p>
              <a:p>
                <a:endParaRPr lang="en-US" sz="1667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67ED3FE-9EAC-FC9A-3039-F0F37A0A1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605280" y="1553769"/>
                <a:ext cx="3879253" cy="4635501"/>
              </a:xfrm>
              <a:blipFill>
                <a:blip r:embed="rId2"/>
                <a:stretch>
                  <a:fillRect l="-1303" t="-1366" r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E54A04E7-1415-F21A-0833-A8DFFDAEB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55" y="1225005"/>
            <a:ext cx="2567547" cy="1925659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012D96B2-8462-E1C6-096B-5256BE037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715" y="1239531"/>
            <a:ext cx="2566993" cy="1925244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8C14D446-9527-42F8-1579-892BB1286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233" y="1259397"/>
            <a:ext cx="2437983" cy="1828487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CC48255A-3BFE-4420-610E-198EE6AB2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296" y="2948009"/>
            <a:ext cx="2462697" cy="1847023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85D1A423-FC9B-793D-7322-AD778EDDA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774" y="2982275"/>
            <a:ext cx="2502488" cy="1876866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28FF60F3-0566-09A1-491F-85955611B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1233" y="3010140"/>
            <a:ext cx="2439761" cy="18298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960D69-C4E3-C329-8D03-8165BBCD6091}"/>
              </a:ext>
            </a:extLst>
          </p:cNvPr>
          <p:cNvSpPr txBox="1"/>
          <p:nvPr/>
        </p:nvSpPr>
        <p:spPr>
          <a:xfrm>
            <a:off x="5254516" y="2441341"/>
            <a:ext cx="133328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</a:rPr>
              <a:t>GFL/GFM =3</a:t>
            </a:r>
          </a:p>
          <a:p>
            <a:r>
              <a:rPr lang="el-GR" sz="1333" dirty="0">
                <a:solidFill>
                  <a:srgbClr val="FF0000"/>
                </a:solidFill>
              </a:rPr>
              <a:t>Δ</a:t>
            </a:r>
            <a:r>
              <a:rPr lang="en-US" sz="1333" dirty="0">
                <a:solidFill>
                  <a:srgbClr val="FF0000"/>
                </a:solidFill>
              </a:rPr>
              <a:t>P=17.8%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2B718-50D8-31A6-0039-C8038FED47B6}"/>
              </a:ext>
            </a:extLst>
          </p:cNvPr>
          <p:cNvSpPr txBox="1"/>
          <p:nvPr/>
        </p:nvSpPr>
        <p:spPr>
          <a:xfrm>
            <a:off x="7631333" y="2477884"/>
            <a:ext cx="133328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</a:rPr>
              <a:t>GFL/GFM =3</a:t>
            </a:r>
          </a:p>
          <a:p>
            <a:r>
              <a:rPr lang="el-GR" sz="1333" dirty="0">
                <a:solidFill>
                  <a:srgbClr val="FF0000"/>
                </a:solidFill>
              </a:rPr>
              <a:t>Δ</a:t>
            </a:r>
            <a:r>
              <a:rPr lang="en-US" sz="1333" dirty="0">
                <a:solidFill>
                  <a:srgbClr val="FF0000"/>
                </a:solidFill>
              </a:rPr>
              <a:t>P=35.6%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DE07E-26F6-C370-5641-CFF024214B03}"/>
              </a:ext>
            </a:extLst>
          </p:cNvPr>
          <p:cNvSpPr txBox="1"/>
          <p:nvPr/>
        </p:nvSpPr>
        <p:spPr>
          <a:xfrm>
            <a:off x="10040544" y="2403517"/>
            <a:ext cx="133328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</a:rPr>
              <a:t>GFL/GFM =3</a:t>
            </a:r>
          </a:p>
          <a:p>
            <a:r>
              <a:rPr lang="el-GR" sz="1333" dirty="0">
                <a:solidFill>
                  <a:srgbClr val="FF0000"/>
                </a:solidFill>
              </a:rPr>
              <a:t>Δ</a:t>
            </a:r>
            <a:r>
              <a:rPr lang="en-US" sz="1333" dirty="0">
                <a:solidFill>
                  <a:srgbClr val="FF0000"/>
                </a:solidFill>
              </a:rPr>
              <a:t>P =22 %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8D54ED-2693-F4A3-8085-CD248DAFB4C8}"/>
              </a:ext>
            </a:extLst>
          </p:cNvPr>
          <p:cNvSpPr txBox="1"/>
          <p:nvPr/>
        </p:nvSpPr>
        <p:spPr>
          <a:xfrm>
            <a:off x="5310795" y="4123344"/>
            <a:ext cx="133328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</a:rPr>
              <a:t>GFL/GFM =1</a:t>
            </a:r>
          </a:p>
          <a:p>
            <a:r>
              <a:rPr lang="el-GR" sz="1333" dirty="0">
                <a:solidFill>
                  <a:srgbClr val="FF0000"/>
                </a:solidFill>
              </a:rPr>
              <a:t>Δ</a:t>
            </a:r>
            <a:r>
              <a:rPr lang="en-US" sz="1333" dirty="0">
                <a:solidFill>
                  <a:srgbClr val="FF0000"/>
                </a:solidFill>
              </a:rPr>
              <a:t>P=17.8%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400A14-1CDC-9E8B-3C99-BF40B1450A3C}"/>
              </a:ext>
            </a:extLst>
          </p:cNvPr>
          <p:cNvSpPr txBox="1"/>
          <p:nvPr/>
        </p:nvSpPr>
        <p:spPr>
          <a:xfrm>
            <a:off x="7681254" y="4123344"/>
            <a:ext cx="133328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</a:rPr>
              <a:t>GFL/GFM =1</a:t>
            </a:r>
          </a:p>
          <a:p>
            <a:r>
              <a:rPr lang="el-GR" sz="1333" dirty="0">
                <a:solidFill>
                  <a:srgbClr val="FF0000"/>
                </a:solidFill>
              </a:rPr>
              <a:t>Δ</a:t>
            </a:r>
            <a:r>
              <a:rPr lang="en-US" sz="1333" dirty="0">
                <a:solidFill>
                  <a:srgbClr val="FF0000"/>
                </a:solidFill>
              </a:rPr>
              <a:t>P=35.6%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AEA8CB-4AFA-3456-2A87-9C799A014131}"/>
              </a:ext>
            </a:extLst>
          </p:cNvPr>
          <p:cNvSpPr txBox="1"/>
          <p:nvPr/>
        </p:nvSpPr>
        <p:spPr>
          <a:xfrm>
            <a:off x="10111523" y="4160915"/>
            <a:ext cx="133328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</a:rPr>
              <a:t>GFL/GFM =1</a:t>
            </a:r>
          </a:p>
          <a:p>
            <a:r>
              <a:rPr lang="el-GR" sz="1333" dirty="0">
                <a:solidFill>
                  <a:srgbClr val="FF0000"/>
                </a:solidFill>
              </a:rPr>
              <a:t>Δ</a:t>
            </a:r>
            <a:r>
              <a:rPr lang="en-US" sz="1333" dirty="0">
                <a:solidFill>
                  <a:srgbClr val="FF0000"/>
                </a:solidFill>
              </a:rPr>
              <a:t>P =22 %</a:t>
            </a:r>
          </a:p>
        </p:txBody>
      </p:sp>
      <p:pic>
        <p:nvPicPr>
          <p:cNvPr id="22" name="Picture 21" descr="A graph of a graph&#10;&#10;Description automatically generated">
            <a:extLst>
              <a:ext uri="{FF2B5EF4-FFF2-40B4-BE49-F238E27FC236}">
                <a16:creationId xmlns:a16="http://schemas.microsoft.com/office/drawing/2014/main" id="{5A6BA009-4148-BBB0-FFCB-54971469FD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1047" y="4623166"/>
            <a:ext cx="2334499" cy="1750874"/>
          </a:xfrm>
          <a:prstGeom prst="rect">
            <a:avLst/>
          </a:prstGeom>
        </p:spPr>
      </p:pic>
      <p:pic>
        <p:nvPicPr>
          <p:cNvPr id="24" name="Picture 23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443E0554-DB0A-5DCB-169B-78A2644226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8771" y="4683905"/>
            <a:ext cx="2439760" cy="18298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48A1E5-F102-4D02-7FF7-4D916ABCBCAE}"/>
              </a:ext>
            </a:extLst>
          </p:cNvPr>
          <p:cNvSpPr txBox="1"/>
          <p:nvPr/>
        </p:nvSpPr>
        <p:spPr>
          <a:xfrm>
            <a:off x="5329925" y="6359865"/>
            <a:ext cx="2515758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33" dirty="0">
                <a:latin typeface="Arial"/>
                <a:cs typeface="Arial"/>
              </a:rPr>
              <a:t>Use-case: A segment in </a:t>
            </a:r>
            <a:r>
              <a:rPr lang="en-US" sz="1333">
                <a:latin typeface="Arial"/>
                <a:cs typeface="Arial"/>
              </a:rPr>
              <a:t>the microgrid </a:t>
            </a:r>
            <a:r>
              <a:rPr lang="en-US" sz="1333" dirty="0">
                <a:latin typeface="Arial"/>
                <a:cs typeface="Arial"/>
              </a:rPr>
              <a:t>is tripped</a:t>
            </a:r>
            <a:endParaRPr lang="en-US" sz="1333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9EF285-CA14-B48D-AB11-7D19A9FB7A42}"/>
              </a:ext>
            </a:extLst>
          </p:cNvPr>
          <p:cNvSpPr txBox="1"/>
          <p:nvPr/>
        </p:nvSpPr>
        <p:spPr>
          <a:xfrm>
            <a:off x="8823285" y="6343318"/>
            <a:ext cx="2515758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33" dirty="0">
                <a:latin typeface="Arial"/>
                <a:cs typeface="Arial"/>
              </a:rPr>
              <a:t>Use-case: One microgrid to 2-microgrid interconnection</a:t>
            </a:r>
            <a:endParaRPr lang="en-US" sz="1333" dirty="0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C1A29993-AE66-524C-4E0A-0E340466EDE9}"/>
              </a:ext>
            </a:extLst>
          </p:cNvPr>
          <p:cNvSpPr txBox="1">
            <a:spLocks/>
          </p:cNvSpPr>
          <p:nvPr/>
        </p:nvSpPr>
        <p:spPr>
          <a:xfrm>
            <a:off x="522467" y="877480"/>
            <a:ext cx="11147914" cy="435171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Adaptive RL-tuned internal control of grid-following inverters in networked microgrids</a:t>
            </a:r>
          </a:p>
        </p:txBody>
      </p:sp>
    </p:spTree>
    <p:extLst>
      <p:ext uri="{BB962C8B-B14F-4D97-AF65-F5344CB8AC3E}">
        <p14:creationId xmlns:p14="http://schemas.microsoft.com/office/powerpoint/2010/main" val="10685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7B24484-4195-4684-9782-ACDA4D2E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2663934" cy="870314"/>
          </a:xfrm>
        </p:spPr>
        <p:txBody>
          <a:bodyPr>
            <a:normAutofit/>
          </a:bodyPr>
          <a:lstStyle/>
          <a:p>
            <a:pPr algn="ctr"/>
            <a:r>
              <a:rPr lang="en-US" altLang="zh-CN" sz="3000" b="1" dirty="0">
                <a:latin typeface="+mn-lt"/>
                <a:cs typeface="Times New Roman" panose="02020603050405020304" pitchFamily="18" charset="0"/>
              </a:rPr>
              <a:t>Conclusions</a:t>
            </a:r>
            <a:endParaRPr lang="zh-CN" altLang="en-US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D4669BCF-09FB-4860-ADED-B66F1BAD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9144000" cy="2971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zh-CN" sz="1800" dirty="0">
                <a:cs typeface="Times New Roman" panose="02020603050405020304" pitchFamily="18" charset="0"/>
              </a:rPr>
              <a:t>Safe RL control can ensure the system safety and adapt to faults not seen during the training, while enabling more efficient load shedding in emergency control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Adaptive observer-based RL helps to automatically tune the device controllers without knowing the model of the system</a:t>
            </a:r>
            <a:endParaRPr lang="en-US" altLang="zh-CN" sz="18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Adaptive observer-based RL enables the operational flexibility since the distributed controllers in distributed GFL inverters can be adapted to different system configurations with different system strengths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cs typeface="Times New Roman" panose="02020603050405020304" pitchFamily="18" charset="0"/>
              </a:rPr>
              <a:t>Support continuous integration of renewables into power systems for decarbonization without the need to re-program the existing device’s controllers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39"/>
    </mc:Choice>
    <mc:Fallback xmlns="">
      <p:transition spd="slow" advTm="339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64BFDF5B-8650-43FE-8564-28084788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55" y="433112"/>
            <a:ext cx="7419505" cy="638092"/>
          </a:xfrm>
        </p:spPr>
        <p:txBody>
          <a:bodyPr>
            <a:normAutofit/>
          </a:bodyPr>
          <a:lstStyle/>
          <a:p>
            <a:pPr algn="l"/>
            <a:r>
              <a:rPr lang="en-US" altLang="zh-CN" sz="3000" b="1" dirty="0">
                <a:latin typeface="+mn-lt"/>
                <a:cs typeface="Times New Roman" panose="02020603050405020304" pitchFamily="18" charset="0"/>
              </a:rPr>
              <a:t>Outline</a:t>
            </a:r>
            <a:endParaRPr lang="zh-CN" altLang="en-US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04608-070C-4D5A-A4C1-678EF9CA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D072DF1B-9DBA-4C87-BF36-2AB84E02E132}"/>
              </a:ext>
            </a:extLst>
          </p:cNvPr>
          <p:cNvSpPr txBox="1"/>
          <p:nvPr/>
        </p:nvSpPr>
        <p:spPr>
          <a:xfrm>
            <a:off x="571500" y="1705450"/>
            <a:ext cx="99441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Motivations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/>
              <a:t>Safe reinforcement learning (RL) for emergency load shedding of bulk power systems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/>
              <a:t>Adaptive RL-tuned internal control of grid-following inverters in networked microgrids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Conclusions – Take away messages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685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68"/>
    </mc:Choice>
    <mc:Fallback xmlns="">
      <p:transition spd="slow" advTm="4326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64BFDF5B-8650-43FE-8564-28084788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55" y="433112"/>
            <a:ext cx="7419505" cy="638092"/>
          </a:xfrm>
        </p:spPr>
        <p:txBody>
          <a:bodyPr>
            <a:normAutofit/>
          </a:bodyPr>
          <a:lstStyle/>
          <a:p>
            <a:pPr algn="l"/>
            <a:r>
              <a:rPr lang="en-US" altLang="zh-CN" sz="3000" b="1" dirty="0">
                <a:latin typeface="+mn-lt"/>
                <a:cs typeface="Times New Roman" panose="02020603050405020304" pitchFamily="18" charset="0"/>
              </a:rPr>
              <a:t>Motivations</a:t>
            </a:r>
            <a:endParaRPr lang="zh-CN" altLang="en-US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04608-070C-4D5A-A4C1-678EF9CA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D072DF1B-9DBA-4C87-BF36-2AB84E02E132}"/>
              </a:ext>
            </a:extLst>
          </p:cNvPr>
          <p:cNvSpPr txBox="1"/>
          <p:nvPr/>
        </p:nvSpPr>
        <p:spPr>
          <a:xfrm>
            <a:off x="571500" y="1705450"/>
            <a:ext cx="99441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High penetration of inverter-based resources introduces high uncertainty in operation and can compromise the stability and security of power systems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The changing operations of power systems, e.g., networked microgrids, and the installation of new inverter-based resources can result in several system configurations with different system strengths. The optimal optimal control settings in one configuration may compromise system performance in another configuration</a:t>
            </a:r>
            <a:endParaRPr lang="en-US" altLang="zh-CN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Existing control and modeling approaches, largely developed for a vertically integrated utility with minimal fluctuating generation, now need to be reassessed and adopted to more stressed and rapidly changing operating condition.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Reinforcement learning has been examined as a promising approach for several stability and control problems in power systems. However, existing machine learning-based control approaches usually do not ensure the stability or safety of the system.</a:t>
            </a:r>
            <a:endParaRPr lang="en-US" altLang="zh-CN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68"/>
    </mc:Choice>
    <mc:Fallback xmlns="">
      <p:transition spd="slow" advTm="432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D438A520-52FB-4A2E-B35B-2FEC0F6E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5" y="473053"/>
            <a:ext cx="11147914" cy="435171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latin typeface="+mn-lt"/>
                <a:cs typeface="Times New Roman" panose="02020603050405020304" pitchFamily="18" charset="0"/>
              </a:rPr>
              <a:t>Safe reinforcement learning for emergency load shedding of bulk power systems</a:t>
            </a:r>
            <a:endParaRPr lang="zh-CN" altLang="en-US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21E0-A5CA-4845-B744-C26961C3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09D329-10AF-4231-8896-311C40F8E654}"/>
              </a:ext>
            </a:extLst>
          </p:cNvPr>
          <p:cNvSpPr txBox="1"/>
          <p:nvPr/>
        </p:nvSpPr>
        <p:spPr>
          <a:xfrm>
            <a:off x="7789859" y="313784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RL for load shedding in power systems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E3FDE1-E77F-4770-BDB4-F691A5D88A0C}"/>
              </a:ext>
            </a:extLst>
          </p:cNvPr>
          <p:cNvSpPr txBox="1"/>
          <p:nvPr/>
        </p:nvSpPr>
        <p:spPr>
          <a:xfrm>
            <a:off x="8994421" y="4126864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Simulation Results</a:t>
            </a: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514CB5BA-67C3-476C-8CFE-2D34E1C3B898}"/>
              </a:ext>
            </a:extLst>
          </p:cNvPr>
          <p:cNvSpPr txBox="1"/>
          <p:nvPr/>
        </p:nvSpPr>
        <p:spPr>
          <a:xfrm>
            <a:off x="152400" y="1106515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u="sng" dirty="0"/>
              <a:t>Objective:</a:t>
            </a:r>
            <a:r>
              <a:rPr lang="en-US" dirty="0"/>
              <a:t> RL-based emergency load shedding for voltage recovery</a:t>
            </a:r>
            <a:endParaRPr lang="en-US" u="sng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u="sng" dirty="0"/>
              <a:t>Environment</a:t>
            </a:r>
            <a:r>
              <a:rPr lang="en-US" dirty="0"/>
              <a:t>: Grid dynamic simulation for power system using </a:t>
            </a:r>
            <a:r>
              <a:rPr lang="en-US" dirty="0" err="1"/>
              <a:t>GridPACK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u="sng" dirty="0"/>
              <a:t>Agent</a:t>
            </a:r>
            <a:r>
              <a:rPr lang="en-US" dirty="0"/>
              <a:t>: load shedding controller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u="sng" dirty="0"/>
              <a:t>Action</a:t>
            </a:r>
            <a:r>
              <a:rPr lang="en-US" dirty="0"/>
              <a:t>: load shedding (0-20%) at actionable buses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u="sng" dirty="0"/>
              <a:t>State:</a:t>
            </a:r>
            <a:r>
              <a:rPr lang="en-US" dirty="0"/>
              <a:t> voltage magnitude at observable buses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u="sng" dirty="0">
                <a:cs typeface="Times New Roman" panose="02020603050405020304" pitchFamily="18" charset="0"/>
              </a:rPr>
              <a:t>Penalty-based RL training: </a:t>
            </a:r>
            <a:r>
              <a:rPr lang="en-US" altLang="zh-CN" dirty="0">
                <a:cs typeface="Times New Roman" panose="02020603050405020304" pitchFamily="18" charset="0"/>
              </a:rPr>
              <a:t>The agent searches over the policy parameter space to find the optimal amount of load shedding in a way to maximize the reward function with penalty on the safety violation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01D01-31AA-344B-A2D3-E9763AFC6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35" y="3672243"/>
            <a:ext cx="4032255" cy="20581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4576F8-E290-7447-9F5E-4A35FC1DD2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62800" y="1274851"/>
            <a:ext cx="4683127" cy="16671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736F54-8DCB-DA41-8CFE-05E7608E61E7}"/>
              </a:ext>
            </a:extLst>
          </p:cNvPr>
          <p:cNvSpPr txBox="1"/>
          <p:nvPr/>
        </p:nvSpPr>
        <p:spPr>
          <a:xfrm>
            <a:off x="8372475" y="5786029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Voltage recovery requirement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CAE514-C25A-9D42-825E-FE7411891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47067"/>
            <a:ext cx="5215587" cy="9974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99C16B-A63F-A54B-A0D1-38A6557E5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232400"/>
            <a:ext cx="5410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FC1F1F84-4401-4927-AA6C-48515329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2" y="543939"/>
            <a:ext cx="8458200" cy="56189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latin typeface="+mn-lt"/>
                <a:cs typeface="Times New Roman" panose="02020603050405020304" pitchFamily="18" charset="0"/>
              </a:rPr>
              <a:t>Barrier function-based safe RL</a:t>
            </a:r>
            <a:endParaRPr lang="zh-CN" altLang="en-US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7AA5-42EB-4BBB-B677-A0003C55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7">
                <a:extLst>
                  <a:ext uri="{FF2B5EF4-FFF2-40B4-BE49-F238E27FC236}">
                    <a16:creationId xmlns:a16="http://schemas.microsoft.com/office/drawing/2014/main" id="{2CD41A0D-58A8-415F-B4AD-0F0A35AEAB16}"/>
                  </a:ext>
                </a:extLst>
              </p:cNvPr>
              <p:cNvSpPr txBox="1"/>
              <p:nvPr/>
            </p:nvSpPr>
            <p:spPr>
              <a:xfrm>
                <a:off x="381000" y="1447800"/>
                <a:ext cx="10058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altLang="zh-CN" dirty="0">
                    <a:cs typeface="Times New Roman" panose="02020603050405020304" pitchFamily="18" charset="0"/>
                  </a:rPr>
                  <a:t>A Barrier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</a:rPr>
                  <a:t> that goes to infinity as the voltage tends to the safety bounds is integrated into the reward function </a:t>
                </a:r>
                <a:r>
                  <a:rPr lang="en-US" altLang="zh-CN" i="1" dirty="0">
                    <a:cs typeface="Times New Roman" panose="02020603050405020304" pitchFamily="18" charset="0"/>
                  </a:rPr>
                  <a:t>R(t)</a:t>
                </a:r>
              </a:p>
            </p:txBody>
          </p:sp>
        </mc:Choice>
        <mc:Fallback xmlns="">
          <p:sp>
            <p:nvSpPr>
              <p:cNvPr id="15" name="文本框 7">
                <a:extLst>
                  <a:ext uri="{FF2B5EF4-FFF2-40B4-BE49-F238E27FC236}">
                    <a16:creationId xmlns:a16="http://schemas.microsoft.com/office/drawing/2014/main" id="{2CD41A0D-58A8-415F-B4AD-0F0A35AE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10058400" cy="646331"/>
              </a:xfrm>
              <a:prstGeom prst="rect">
                <a:avLst/>
              </a:prstGeom>
              <a:blipFill>
                <a:blip r:embed="rId2"/>
                <a:stretch>
                  <a:fillRect l="-504" t="-576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BC71137-C8BD-2A46-BECB-A092DD81885C}"/>
              </a:ext>
            </a:extLst>
          </p:cNvPr>
          <p:cNvSpPr/>
          <p:nvPr/>
        </p:nvSpPr>
        <p:spPr>
          <a:xfrm>
            <a:off x="428752" y="4419600"/>
            <a:ext cx="9957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dirty="0">
                <a:cs typeface="Times New Roman" panose="02020603050405020304" pitchFamily="18" charset="0"/>
              </a:rPr>
              <a:t>Using Augmented Random Search algorithm, the agent searches over the policy parameter space to find the optimal amount of load shedding in a way to maximize the Barrier function-integrated reward </a:t>
            </a:r>
          </a:p>
          <a:p>
            <a:r>
              <a:rPr lang="en-US" altLang="zh-CN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75758A-3AE3-AF42-9E37-FAF97E02E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48" y="2283118"/>
            <a:ext cx="23749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6CB75B-A842-8042-AA47-1F137D6D4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2862364"/>
            <a:ext cx="6273800" cy="157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626E1A-70BE-9A48-9BF3-8129C9685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98" y="5207000"/>
            <a:ext cx="32385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5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4A44719-3224-44B8-A8DD-24B12FDB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90571"/>
            <a:ext cx="8458200" cy="56189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latin typeface="+mn-lt"/>
                <a:cs typeface="Times New Roman" panose="02020603050405020304" pitchFamily="18" charset="0"/>
              </a:rPr>
              <a:t>Simulations</a:t>
            </a:r>
            <a:endParaRPr lang="zh-CN" altLang="en-US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74C4A-4BD5-4E4C-B828-A5260CFA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2" name="文本框 7">
            <a:extLst>
              <a:ext uri="{FF2B5EF4-FFF2-40B4-BE49-F238E27FC236}">
                <a16:creationId xmlns:a16="http://schemas.microsoft.com/office/drawing/2014/main" id="{D7D74F2E-E2A7-49E5-93F9-45CF1D6077E5}"/>
              </a:ext>
            </a:extLst>
          </p:cNvPr>
          <p:cNvSpPr txBox="1"/>
          <p:nvPr/>
        </p:nvSpPr>
        <p:spPr>
          <a:xfrm>
            <a:off x="501805" y="1084213"/>
            <a:ext cx="1219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>
                <a:cs typeface="Times New Roman" panose="02020603050405020304" pitchFamily="18" charset="0"/>
              </a:rPr>
              <a:t>Emergency load shedding is necessary to recover the voltage of power system experiencing contingencies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>
                <a:cs typeface="Times New Roman" panose="02020603050405020304" pitchFamily="18" charset="0"/>
              </a:rPr>
              <a:t>The control validation is performed on the IEEE 39-bus system with 10 generators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92169-B47D-3747-8163-40465D512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5" y="1839238"/>
            <a:ext cx="3897466" cy="3558557"/>
          </a:xfrm>
          <a:prstGeom prst="rect">
            <a:avLst/>
          </a:prstGeom>
        </p:spPr>
      </p:pic>
      <p:pic>
        <p:nvPicPr>
          <p:cNvPr id="36" name="Picture 35" descr="Chart&#10;&#10;Description automatically generated">
            <a:extLst>
              <a:ext uri="{FF2B5EF4-FFF2-40B4-BE49-F238E27FC236}">
                <a16:creationId xmlns:a16="http://schemas.microsoft.com/office/drawing/2014/main" id="{A91DAA0A-EA80-1049-9C63-41C0F1010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235" y="1769824"/>
            <a:ext cx="5158635" cy="386897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F19D235-FB59-564B-9E0C-83743B2EA25B}"/>
              </a:ext>
            </a:extLst>
          </p:cNvPr>
          <p:cNvSpPr/>
          <p:nvPr/>
        </p:nvSpPr>
        <p:spPr>
          <a:xfrm>
            <a:off x="8925384" y="4267200"/>
            <a:ext cx="180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No load shedding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2137F9-6FE7-3147-8A0C-0ABBA7849D37}"/>
              </a:ext>
            </a:extLst>
          </p:cNvPr>
          <p:cNvSpPr/>
          <p:nvPr/>
        </p:nvSpPr>
        <p:spPr>
          <a:xfrm>
            <a:off x="501805" y="5538549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IEEE 39-bus test system with 10 generators</a:t>
            </a:r>
          </a:p>
          <a:p>
            <a:r>
              <a:rPr lang="en-US" dirty="0"/>
              <a:t>     : action buses</a:t>
            </a:r>
          </a:p>
          <a:p>
            <a:r>
              <a:rPr lang="en-US" dirty="0"/>
              <a:t>     : observable buses</a:t>
            </a:r>
          </a:p>
          <a:p>
            <a:r>
              <a:rPr lang="en-US" dirty="0"/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98995-4082-7B45-8540-6B1FE18E2D35}"/>
              </a:ext>
            </a:extLst>
          </p:cNvPr>
          <p:cNvSpPr/>
          <p:nvPr/>
        </p:nvSpPr>
        <p:spPr>
          <a:xfrm>
            <a:off x="6634442" y="5538549"/>
            <a:ext cx="4736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Voltage profile without load shedding when there is a fault at bus 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653B592-CC5C-B64C-995E-4C7E24C7B83D}"/>
              </a:ext>
            </a:extLst>
          </p:cNvPr>
          <p:cNvSpPr/>
          <p:nvPr/>
        </p:nvSpPr>
        <p:spPr>
          <a:xfrm>
            <a:off x="1333500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E01DC9-8C8D-BB49-9782-50BC40D0E6A1}"/>
              </a:ext>
            </a:extLst>
          </p:cNvPr>
          <p:cNvSpPr/>
          <p:nvPr/>
        </p:nvSpPr>
        <p:spPr>
          <a:xfrm>
            <a:off x="1895321" y="290529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E550B9-5470-4F48-B9BE-F65DF37A1A14}"/>
              </a:ext>
            </a:extLst>
          </p:cNvPr>
          <p:cNvSpPr/>
          <p:nvPr/>
        </p:nvSpPr>
        <p:spPr>
          <a:xfrm>
            <a:off x="1219200" y="4267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16050F-7710-7A4C-954C-1A943A5710EF}"/>
              </a:ext>
            </a:extLst>
          </p:cNvPr>
          <p:cNvSpPr/>
          <p:nvPr/>
        </p:nvSpPr>
        <p:spPr>
          <a:xfrm>
            <a:off x="597569" y="590788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DF57B643-161B-5142-B217-B4E8768852EC}"/>
              </a:ext>
            </a:extLst>
          </p:cNvPr>
          <p:cNvSpPr/>
          <p:nvPr/>
        </p:nvSpPr>
        <p:spPr>
          <a:xfrm>
            <a:off x="1543050" y="3473450"/>
            <a:ext cx="228600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2FBEBE-3080-6C42-90EE-2BC403777CF3}"/>
              </a:ext>
            </a:extLst>
          </p:cNvPr>
          <p:cNvSpPr/>
          <p:nvPr/>
        </p:nvSpPr>
        <p:spPr>
          <a:xfrm>
            <a:off x="1543050" y="4254981"/>
            <a:ext cx="228600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035EF0BD-BAB9-9245-B103-A5268AE251DD}"/>
              </a:ext>
            </a:extLst>
          </p:cNvPr>
          <p:cNvSpPr/>
          <p:nvPr/>
        </p:nvSpPr>
        <p:spPr>
          <a:xfrm>
            <a:off x="1219200" y="4506843"/>
            <a:ext cx="228600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23ED21F1-7903-C54A-86E4-324D8791D65B}"/>
              </a:ext>
            </a:extLst>
          </p:cNvPr>
          <p:cNvSpPr/>
          <p:nvPr/>
        </p:nvSpPr>
        <p:spPr>
          <a:xfrm>
            <a:off x="2123921" y="2895600"/>
            <a:ext cx="228600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105A7AAE-58CA-4747-B52E-B4A3DDA3656B}"/>
              </a:ext>
            </a:extLst>
          </p:cNvPr>
          <p:cNvSpPr/>
          <p:nvPr/>
        </p:nvSpPr>
        <p:spPr>
          <a:xfrm>
            <a:off x="602582" y="6162935"/>
            <a:ext cx="228600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2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4A44719-3224-44B8-A8DD-24B12FDB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84" y="449588"/>
            <a:ext cx="8458200" cy="56189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latin typeface="+mn-lt"/>
                <a:cs typeface="Times New Roman" panose="02020603050405020304" pitchFamily="18" charset="0"/>
              </a:rPr>
              <a:t>Safe voltage recovery</a:t>
            </a:r>
            <a:endParaRPr lang="zh-CN" altLang="en-US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74C4A-4BD5-4E4C-B828-A5260CFA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8" name="Picture 37" descr="Chart&#10;&#10;Description automatically generated">
            <a:extLst>
              <a:ext uri="{FF2B5EF4-FFF2-40B4-BE49-F238E27FC236}">
                <a16:creationId xmlns:a16="http://schemas.microsoft.com/office/drawing/2014/main" id="{BAD18BC7-5D14-0346-8F92-6015C8959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14" y="1989509"/>
            <a:ext cx="2758372" cy="2068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F62E8C-7059-7B4F-B739-D1CC52673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9508"/>
            <a:ext cx="2758372" cy="206877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8237ABA8-9504-7849-9D8E-43996896D5AC}"/>
              </a:ext>
            </a:extLst>
          </p:cNvPr>
          <p:cNvSpPr txBox="1"/>
          <p:nvPr/>
        </p:nvSpPr>
        <p:spPr>
          <a:xfrm>
            <a:off x="501805" y="1084214"/>
            <a:ext cx="114615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>
                <a:cs typeface="Times New Roman" panose="02020603050405020304" pitchFamily="18" charset="0"/>
              </a:rPr>
              <a:t>The safe reinforcement learning-based load shedding can ensure the voltage recovery requirement in both transient stage and steady state of the IEEE 39-bus system, while standard RL leads to violation at transient stage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>
                <a:cs typeface="Times New Roman" panose="02020603050405020304" pitchFamily="18" charset="0"/>
              </a:rPr>
              <a:t>The safe reinforcement learning-based load shedding can adapt to new fault not seen during the training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en-US" altLang="zh-CN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47CF0F-15D3-04DC-7D8E-FD8832726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19" y="3929193"/>
            <a:ext cx="2758373" cy="2068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4C0DF6-D727-6B41-7005-C2C1497AA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12" y="4001926"/>
            <a:ext cx="2758375" cy="2068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FF3FC0-485C-92AC-5B1A-7ECB852C96F2}"/>
              </a:ext>
            </a:extLst>
          </p:cNvPr>
          <p:cNvSpPr txBox="1"/>
          <p:nvPr/>
        </p:nvSpPr>
        <p:spPr>
          <a:xfrm>
            <a:off x="2126319" y="6088322"/>
            <a:ext cx="2609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cs typeface="Times New Roman" panose="02020603050405020304" pitchFamily="18" charset="0"/>
              </a:rPr>
              <a:t>Voltage profile with standard RL-based load shedding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020CE-3596-213B-798E-F96B61EF0FAD}"/>
              </a:ext>
            </a:extLst>
          </p:cNvPr>
          <p:cNvSpPr txBox="1"/>
          <p:nvPr/>
        </p:nvSpPr>
        <p:spPr>
          <a:xfrm>
            <a:off x="5410200" y="6014906"/>
            <a:ext cx="2609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cs typeface="Times New Roman" panose="02020603050405020304" pitchFamily="18" charset="0"/>
              </a:rPr>
              <a:t>Voltage profile with safe RL-based load shedding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275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297578-BD9A-547A-F2F6-79047E74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D3FE-9EAC-FC9A-3039-F0F37A0A1F8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4326" y="1234151"/>
            <a:ext cx="3364555" cy="4746369"/>
          </a:xfrm>
        </p:spPr>
        <p:txBody>
          <a:bodyPr vert="horz" lIns="76200" tIns="38100" rIns="76200" bIns="38100" rtlCol="0" anchor="t"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Switching operations of networked microgrids encounter changing GFM/GFL generation ratio and dynamic load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The fixed PLL gains of GFL inverters may compromise system performance when the GFM/GFL generation ratio changes</a:t>
            </a:r>
          </a:p>
          <a:p>
            <a:pPr marL="0" indent="0">
              <a:buNone/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The fixed PLL gains of GFL inverters may also compromise system performance when total load in the system significantly changes</a:t>
            </a:r>
          </a:p>
          <a:p>
            <a:endParaRPr lang="en-US" sz="166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670610-38E7-7472-8511-F3A3CD463009}"/>
                  </a:ext>
                </a:extLst>
              </p:cNvPr>
              <p:cNvSpPr txBox="1"/>
              <p:nvPr/>
            </p:nvSpPr>
            <p:spPr>
              <a:xfrm>
                <a:off x="4709410" y="3820918"/>
                <a:ext cx="6952503" cy="50334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333" dirty="0">
                    <a:latin typeface="Arial" panose="020B0604020202020204" pitchFamily="34" charset="0"/>
                  </a:rPr>
                  <a:t>The fixed gains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33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33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333" i="1">
                        <a:latin typeface="Cambria Math" panose="02040503050406030204" pitchFamily="18" charset="0"/>
                      </a:rPr>
                      <m:t>=10, </m:t>
                    </m:r>
                    <m:sSub>
                      <m:sSubPr>
                        <m:ctrlPr>
                          <a:rPr lang="en-US" sz="13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33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33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33" i="1">
                        <a:latin typeface="Cambria Math" panose="02040503050406030204" pitchFamily="18" charset="0"/>
                      </a:rPr>
                      <m:t>=100 </m:t>
                    </m:r>
                  </m:oMath>
                </a14:m>
                <a:r>
                  <a:rPr lang="en-US" sz="1333" dirty="0">
                    <a:latin typeface="Arial" panose="020B0604020202020204" pitchFamily="34" charset="0"/>
                  </a:rPr>
                  <a:t>give the best frequency</a:t>
                </a:r>
                <a:r>
                  <a:rPr lang="en-US" sz="1333" dirty="0"/>
                  <a:t> </a:t>
                </a:r>
                <a:r>
                  <a:rPr lang="en-US" sz="1333" dirty="0">
                    <a:latin typeface="Arial" panose="020B0604020202020204" pitchFamily="34" charset="0"/>
                  </a:rPr>
                  <a:t>response in </a:t>
                </a:r>
                <a:r>
                  <a:rPr lang="en-US" sz="1333" dirty="0" err="1">
                    <a:latin typeface="Arial" panose="020B0604020202020204" pitchFamily="34" charset="0"/>
                  </a:rPr>
                  <a:t>usecases</a:t>
                </a:r>
                <a:r>
                  <a:rPr lang="en-US" sz="1333" dirty="0">
                    <a:latin typeface="Arial" panose="020B0604020202020204" pitchFamily="34" charset="0"/>
                  </a:rPr>
                  <a:t> (a) and (b), yet lead to sustained oscillation in the last </a:t>
                </a:r>
                <a:r>
                  <a:rPr lang="en-US" sz="1333" dirty="0" err="1">
                    <a:latin typeface="Arial" panose="020B0604020202020204" pitchFamily="34" charset="0"/>
                  </a:rPr>
                  <a:t>usecase</a:t>
                </a:r>
                <a:r>
                  <a:rPr lang="en-US" sz="1333" dirty="0">
                    <a:latin typeface="Arial" panose="020B0604020202020204" pitchFamily="34" charset="0"/>
                  </a:rPr>
                  <a:t> when the GFL/GFM</a:t>
                </a:r>
                <a:r>
                  <a:rPr lang="en-US" sz="1333" dirty="0"/>
                  <a:t> ratio </a:t>
                </a:r>
                <a:r>
                  <a:rPr lang="en-US" sz="1333" dirty="0">
                    <a:latin typeface="Arial" panose="020B0604020202020204" pitchFamily="34" charset="0"/>
                  </a:rPr>
                  <a:t>changes</a:t>
                </a:r>
                <a:endParaRPr lang="en-US" sz="1333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670610-38E7-7472-8511-F3A3CD463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10" y="3820918"/>
                <a:ext cx="6952503" cy="503343"/>
              </a:xfrm>
              <a:prstGeom prst="rect">
                <a:avLst/>
              </a:prstGeom>
              <a:blipFill>
                <a:blip r:embed="rId3"/>
                <a:stretch>
                  <a:fillRect t="-2439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of a graph with numbers and lines&#10;&#10;Description automatically generated">
            <a:extLst>
              <a:ext uri="{FF2B5EF4-FFF2-40B4-BE49-F238E27FC236}">
                <a16:creationId xmlns:a16="http://schemas.microsoft.com/office/drawing/2014/main" id="{37910D20-54C8-0AE5-072A-1A72F6060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953" y="1624734"/>
            <a:ext cx="2699078" cy="2014804"/>
          </a:xfrm>
          <a:prstGeom prst="rect">
            <a:avLst/>
          </a:prstGeom>
        </p:spPr>
      </p:pic>
      <p:pic>
        <p:nvPicPr>
          <p:cNvPr id="18" name="Picture 17" descr="A graph of a graph with numbers and lines&#10;&#10;Description automatically generated">
            <a:extLst>
              <a:ext uri="{FF2B5EF4-FFF2-40B4-BE49-F238E27FC236}">
                <a16:creationId xmlns:a16="http://schemas.microsoft.com/office/drawing/2014/main" id="{03D84AE0-30E3-D8F3-D3C2-77E0BED3B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280" y="1623864"/>
            <a:ext cx="2633308" cy="1965708"/>
          </a:xfrm>
          <a:prstGeom prst="rect">
            <a:avLst/>
          </a:prstGeom>
        </p:spPr>
      </p:pic>
      <p:pic>
        <p:nvPicPr>
          <p:cNvPr id="20" name="Picture 19" descr="A graph of a graph&#10;&#10;Description automatically generated">
            <a:extLst>
              <a:ext uri="{FF2B5EF4-FFF2-40B4-BE49-F238E27FC236}">
                <a16:creationId xmlns:a16="http://schemas.microsoft.com/office/drawing/2014/main" id="{C99EBFE4-1761-0BEE-64EF-4ECA47456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42" y="1644138"/>
            <a:ext cx="2633308" cy="19250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C5C359-EBE5-A310-3FC8-AC1BCA5B1CD0}"/>
              </a:ext>
            </a:extLst>
          </p:cNvPr>
          <p:cNvSpPr txBox="1"/>
          <p:nvPr/>
        </p:nvSpPr>
        <p:spPr>
          <a:xfrm>
            <a:off x="5076932" y="3563774"/>
            <a:ext cx="1967788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</a:rPr>
              <a:t>(</a:t>
            </a:r>
            <a:r>
              <a:rPr lang="en-US" sz="1167" dirty="0">
                <a:latin typeface="Arial" panose="020B0604020202020204" pitchFamily="34" charset="0"/>
              </a:rPr>
              <a:t>a) GFL/GFM=1/3</a:t>
            </a:r>
            <a:endParaRPr lang="en-US" sz="1167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2B7231-2807-C62E-1891-EEDB8BDCD0AC}"/>
              </a:ext>
            </a:extLst>
          </p:cNvPr>
          <p:cNvSpPr txBox="1"/>
          <p:nvPr/>
        </p:nvSpPr>
        <p:spPr>
          <a:xfrm>
            <a:off x="7776010" y="3537975"/>
            <a:ext cx="1967788" cy="27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67" dirty="0">
                <a:latin typeface="Arial" panose="020B0604020202020204" pitchFamily="34" charset="0"/>
              </a:rPr>
              <a:t>(b) GFL/GFM=3/5</a:t>
            </a:r>
            <a:endParaRPr lang="en-US" sz="1167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BE003D-6CF8-99F3-448C-134064CA5435}"/>
              </a:ext>
            </a:extLst>
          </p:cNvPr>
          <p:cNvSpPr txBox="1"/>
          <p:nvPr/>
        </p:nvSpPr>
        <p:spPr>
          <a:xfrm>
            <a:off x="10261081" y="3535948"/>
            <a:ext cx="1967788" cy="27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67" dirty="0">
                <a:latin typeface="Arial" panose="020B0604020202020204" pitchFamily="34" charset="0"/>
              </a:rPr>
              <a:t>(c) GFL/GFM=1</a:t>
            </a:r>
            <a:endParaRPr lang="en-US" sz="1167" dirty="0"/>
          </a:p>
        </p:txBody>
      </p:sp>
      <p:pic>
        <p:nvPicPr>
          <p:cNvPr id="26" name="Picture 25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1D0FFF1D-F5F2-B55E-82BE-E6D5B907F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171" y="4350510"/>
            <a:ext cx="2284832" cy="1684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C32A6A-4090-1855-19A3-7B4208FFBE85}"/>
                  </a:ext>
                </a:extLst>
              </p:cNvPr>
              <p:cNvSpPr txBox="1"/>
              <p:nvPr/>
            </p:nvSpPr>
            <p:spPr>
              <a:xfrm>
                <a:off x="5222434" y="6009868"/>
                <a:ext cx="1967788" cy="297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333" dirty="0">
                    <a:latin typeface="Arial" panose="020B0604020202020204" pitchFamily="34" charset="0"/>
                  </a:rPr>
                  <a:t>(</a:t>
                </a:r>
                <a:r>
                  <a:rPr lang="en-US" sz="1167" dirty="0">
                    <a:latin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167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167" dirty="0">
                    <a:latin typeface="Arial" panose="020B0604020202020204" pitchFamily="34" charset="0"/>
                  </a:rPr>
                  <a:t>P = 8.9%</a:t>
                </a:r>
                <a:endParaRPr lang="en-US" sz="1167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C32A6A-4090-1855-19A3-7B4208FFB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434" y="6009868"/>
                <a:ext cx="1967788" cy="297454"/>
              </a:xfrm>
              <a:prstGeom prst="rect">
                <a:avLst/>
              </a:prstGeom>
              <a:blipFill>
                <a:blip r:embed="rId8"/>
                <a:stretch>
                  <a:fillRect l="-645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D340FC6-DB47-3B04-C31E-8AE232BDA1F4}"/>
                  </a:ext>
                </a:extLst>
              </p:cNvPr>
              <p:cNvSpPr txBox="1"/>
              <p:nvPr/>
            </p:nvSpPr>
            <p:spPr>
              <a:xfrm>
                <a:off x="4580171" y="6284225"/>
                <a:ext cx="7359228" cy="518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3" dirty="0">
                    <a:latin typeface="Arial" panose="020B0604020202020204" pitchFamily="34" charset="0"/>
                  </a:rPr>
                  <a:t>The fixed gains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33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33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333" i="1">
                        <a:latin typeface="Cambria Math" panose="02040503050406030204" pitchFamily="18" charset="0"/>
                      </a:rPr>
                      <m:t>=50, </m:t>
                    </m:r>
                    <m:sSub>
                      <m:sSubPr>
                        <m:ctrlPr>
                          <a:rPr lang="en-US" sz="13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33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33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33" i="1">
                        <a:latin typeface="Cambria Math" panose="02040503050406030204" pitchFamily="18" charset="0"/>
                      </a:rPr>
                      <m:t>=900 </m:t>
                    </m:r>
                  </m:oMath>
                </a14:m>
                <a:r>
                  <a:rPr lang="en-US" sz="1333" dirty="0">
                    <a:latin typeface="Arial" panose="020B0604020202020204" pitchFamily="34" charset="0"/>
                  </a:rPr>
                  <a:t>give the best frequency response (in green color) in the first 2 </a:t>
                </a:r>
                <a:r>
                  <a:rPr lang="en-US" sz="1333" dirty="0" err="1">
                    <a:latin typeface="Arial" panose="020B0604020202020204" pitchFamily="34" charset="0"/>
                  </a:rPr>
                  <a:t>usecases</a:t>
                </a:r>
                <a:r>
                  <a:rPr lang="en-US" sz="1333" dirty="0">
                    <a:latin typeface="Arial" panose="020B0604020202020204" pitchFamily="34" charset="0"/>
                  </a:rPr>
                  <a:t>, yet lead to very high frequency nadir when the total load/GFM ratio changes</a:t>
                </a:r>
                <a:endParaRPr lang="en-US" sz="1333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D340FC6-DB47-3B04-C31E-8AE232BDA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71" y="6284225"/>
                <a:ext cx="7359228" cy="518732"/>
              </a:xfrm>
              <a:prstGeom prst="rect">
                <a:avLst/>
              </a:prstGeom>
              <a:blipFill>
                <a:blip r:embed="rId9"/>
                <a:stretch>
                  <a:fillRect r="-516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A graph of a graph&#10;&#10;Description automatically generated">
            <a:extLst>
              <a:ext uri="{FF2B5EF4-FFF2-40B4-BE49-F238E27FC236}">
                <a16:creationId xmlns:a16="http://schemas.microsoft.com/office/drawing/2014/main" id="{7A36FA9A-4154-6881-C112-D43459A2B7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7517" y="4332642"/>
            <a:ext cx="2284833" cy="1684996"/>
          </a:xfrm>
          <a:prstGeom prst="rect">
            <a:avLst/>
          </a:prstGeom>
        </p:spPr>
      </p:pic>
      <p:pic>
        <p:nvPicPr>
          <p:cNvPr id="39" name="Picture 3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C1E1E07-1AE3-0307-8F1C-3E5355822D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7149" y="4332643"/>
            <a:ext cx="2284833" cy="1684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11FAFB-8F89-3642-4AA5-38484ADF6136}"/>
                  </a:ext>
                </a:extLst>
              </p:cNvPr>
              <p:cNvSpPr txBox="1"/>
              <p:nvPr/>
            </p:nvSpPr>
            <p:spPr>
              <a:xfrm>
                <a:off x="7832484" y="6035506"/>
                <a:ext cx="1967788" cy="297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333" dirty="0">
                    <a:latin typeface="Arial" panose="020B0604020202020204" pitchFamily="34" charset="0"/>
                  </a:rPr>
                  <a:t>(</a:t>
                </a:r>
                <a:r>
                  <a:rPr lang="en-US" sz="1167" dirty="0">
                    <a:latin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167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167" dirty="0">
                    <a:latin typeface="Arial" panose="020B0604020202020204" pitchFamily="34" charset="0"/>
                  </a:rPr>
                  <a:t>P=17.8%</a:t>
                </a:r>
                <a:endParaRPr lang="en-US" sz="1167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11FAFB-8F89-3642-4AA5-38484ADF6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84" y="6035506"/>
                <a:ext cx="1967788" cy="297454"/>
              </a:xfrm>
              <a:prstGeom prst="rect">
                <a:avLst/>
              </a:prstGeom>
              <a:blipFill>
                <a:blip r:embed="rId12"/>
                <a:stretch>
                  <a:fillRect l="-641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BF1D31-A491-9CC2-5C17-C2233260E136}"/>
                  </a:ext>
                </a:extLst>
              </p:cNvPr>
              <p:cNvSpPr txBox="1"/>
              <p:nvPr/>
            </p:nvSpPr>
            <p:spPr>
              <a:xfrm>
                <a:off x="10369411" y="6009868"/>
                <a:ext cx="1967788" cy="297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333" dirty="0">
                    <a:latin typeface="Arial" panose="020B0604020202020204" pitchFamily="34" charset="0"/>
                  </a:rPr>
                  <a:t>(</a:t>
                </a:r>
                <a:r>
                  <a:rPr lang="en-US" sz="1167" dirty="0">
                    <a:latin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167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167" dirty="0">
                    <a:latin typeface="Arial" panose="020B0604020202020204" pitchFamily="34" charset="0"/>
                  </a:rPr>
                  <a:t>P=35.6%</a:t>
                </a:r>
                <a:endParaRPr lang="en-US" sz="1167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BF1D31-A491-9CC2-5C17-C2233260E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411" y="6009868"/>
                <a:ext cx="1967788" cy="297454"/>
              </a:xfrm>
              <a:prstGeom prst="rect">
                <a:avLst/>
              </a:prstGeom>
              <a:blipFill>
                <a:blip r:embed="rId13"/>
                <a:stretch>
                  <a:fillRect l="-641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>
            <a:extLst>
              <a:ext uri="{FF2B5EF4-FFF2-40B4-BE49-F238E27FC236}">
                <a16:creationId xmlns:a16="http://schemas.microsoft.com/office/drawing/2014/main" id="{B08668A3-4EA3-BF48-7AA2-98A3BD806CEC}"/>
              </a:ext>
            </a:extLst>
          </p:cNvPr>
          <p:cNvSpPr txBox="1">
            <a:spLocks/>
          </p:cNvSpPr>
          <p:nvPr/>
        </p:nvSpPr>
        <p:spPr>
          <a:xfrm>
            <a:off x="522467" y="877480"/>
            <a:ext cx="11147914" cy="435171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Adaptive RL-tuned internal control of grid-following inverters in networked microgrids</a:t>
            </a:r>
          </a:p>
        </p:txBody>
      </p:sp>
    </p:spTree>
    <p:extLst>
      <p:ext uri="{BB962C8B-B14F-4D97-AF65-F5344CB8AC3E}">
        <p14:creationId xmlns:p14="http://schemas.microsoft.com/office/powerpoint/2010/main" val="29886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297578-BD9A-547A-F2F6-79047E74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67ED3FE-9EAC-FC9A-3039-F0F37A0A1F8A}"/>
                  </a:ext>
                </a:extLst>
              </p:cNvPr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734293" y="1512216"/>
                <a:ext cx="4807671" cy="4964784"/>
              </a:xfrm>
            </p:spPr>
            <p:txBody>
              <a:bodyPr vert="horz" lIns="76200" tIns="38100" rIns="76200" bIns="38100" rtlCol="0" anchor="t">
                <a:normAutofit lnSpcReduction="10000"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Observer-based reinforcement learning was utilized to automatically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 gains of PLL controller of GFL inverter according to GFL/GFM and upper-bound of load/GFM (which are predicted by an observer from local frequency/voltage measurement)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1800" dirty="0" err="1">
                    <a:latin typeface="+mn-lt"/>
                    <a:cs typeface="Times New Roman" panose="02020603050405020304" pitchFamily="18" charset="0"/>
                  </a:rPr>
                  <a:t>μPMU</a:t>
                </a: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 at PCC is used to estimate the total load, which enables real-time prediction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 gains are changed only when GFL/GFM changes or when load/GFM reaches some pre-defied thresholds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The local observers help to coordinate the collective behavior of distributed controllers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Safe RL with Barrier reward function is developed to guide the frequency response to not violate the IEEE 1547 cutout </a:t>
                </a: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1800" dirty="0">
                            <a:latin typeface="+mn-lt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0.95−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1800" dirty="0">
                                <a:latin typeface="+mn-lt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>
                  <a:latin typeface="+mn-lt"/>
                  <a:cs typeface="Times New Roman" panose="02020603050405020304" pitchFamily="18" charset="0"/>
                </a:endParaRPr>
              </a:p>
              <a:p>
                <a:endParaRPr lang="en-US" sz="1667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67ED3FE-9EAC-FC9A-3039-F0F37A0A1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734293" y="1512216"/>
                <a:ext cx="4807671" cy="4964784"/>
              </a:xfrm>
              <a:blipFill>
                <a:blip r:embed="rId2"/>
                <a:stretch>
                  <a:fillRect l="-1053" t="-1786" r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C7D293F-FF6E-212E-B093-DC6C3DE9B5E5}"/>
              </a:ext>
            </a:extLst>
          </p:cNvPr>
          <p:cNvSpPr txBox="1"/>
          <p:nvPr/>
        </p:nvSpPr>
        <p:spPr>
          <a:xfrm>
            <a:off x="5953241" y="4420051"/>
            <a:ext cx="6112138" cy="4871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33" dirty="0">
                <a:solidFill>
                  <a:srgbClr val="000000"/>
                </a:solidFill>
              </a:rPr>
              <a:t>RL-tuned of PLL control for GFL inverters to adapt to different configurations of SCL by using predicted static and dynamic system strengths</a:t>
            </a:r>
            <a:endParaRPr lang="en-US" sz="15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7D974B-D13E-9FE3-8C46-CA480C2A2AAC}"/>
              </a:ext>
            </a:extLst>
          </p:cNvPr>
          <p:cNvGrpSpPr/>
          <p:nvPr/>
        </p:nvGrpSpPr>
        <p:grpSpPr>
          <a:xfrm>
            <a:off x="5839548" y="1797014"/>
            <a:ext cx="6339525" cy="2540523"/>
            <a:chOff x="6942841" y="4546548"/>
            <a:chExt cx="7607430" cy="3048628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5DB08EC4-4C03-9172-7A5B-0F2A3C84E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2841" y="4546548"/>
              <a:ext cx="7607430" cy="3048628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26E7E25A-3346-698F-A8FA-FEFD05F6A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5182" y="6067201"/>
              <a:ext cx="350520" cy="183105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27D4DA4-D627-9CBE-AD06-67AD5F4FDFF8}"/>
              </a:ext>
            </a:extLst>
          </p:cNvPr>
          <p:cNvSpPr/>
          <p:nvPr/>
        </p:nvSpPr>
        <p:spPr>
          <a:xfrm>
            <a:off x="4021668" y="5714999"/>
            <a:ext cx="1817880" cy="10467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32BD0-B480-70A3-22D8-2D07A55CFA2C}"/>
              </a:ext>
            </a:extLst>
          </p:cNvPr>
          <p:cNvSpPr txBox="1"/>
          <p:nvPr/>
        </p:nvSpPr>
        <p:spPr>
          <a:xfrm>
            <a:off x="6241331" y="5943445"/>
            <a:ext cx="6096000" cy="605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Arial"/>
                <a:cs typeface="Arial"/>
              </a:rPr>
              <a:t>The Barrier term goes to minus infinity when the frequency goes to the 0.95 bound. Maximizing the reward during the training prevents this violation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15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DE6064-DB65-4F6D-FE86-004B80F16DA0}"/>
              </a:ext>
            </a:extLst>
          </p:cNvPr>
          <p:cNvCxnSpPr>
            <a:cxnSpLocks/>
            <a:stCxn id="5" idx="6"/>
            <a:endCxn id="17" idx="1"/>
          </p:cNvCxnSpPr>
          <p:nvPr/>
        </p:nvCxnSpPr>
        <p:spPr>
          <a:xfrm>
            <a:off x="5839548" y="6238398"/>
            <a:ext cx="401783" cy="76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>
            <a:extLst>
              <a:ext uri="{FF2B5EF4-FFF2-40B4-BE49-F238E27FC236}">
                <a16:creationId xmlns:a16="http://schemas.microsoft.com/office/drawing/2014/main" id="{49D269B6-CD74-AFEC-1AE0-84C2ED1BBE68}"/>
              </a:ext>
            </a:extLst>
          </p:cNvPr>
          <p:cNvSpPr txBox="1">
            <a:spLocks/>
          </p:cNvSpPr>
          <p:nvPr/>
        </p:nvSpPr>
        <p:spPr>
          <a:xfrm>
            <a:off x="522467" y="877480"/>
            <a:ext cx="11147914" cy="435171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Adaptive RL-tuned internal control of grid-following inverters in networked microgrids</a:t>
            </a:r>
          </a:p>
        </p:txBody>
      </p:sp>
    </p:spTree>
    <p:extLst>
      <p:ext uri="{BB962C8B-B14F-4D97-AF65-F5344CB8AC3E}">
        <p14:creationId xmlns:p14="http://schemas.microsoft.com/office/powerpoint/2010/main" val="364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3540</TotalTime>
  <Words>1128</Words>
  <Application>Microsoft Macintosh PowerPoint</Application>
  <PresentationFormat>Widescreen</PresentationFormat>
  <Paragraphs>106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Reinforcement learning to support the security and resilience of power systems</vt:lpstr>
      <vt:lpstr>Outline</vt:lpstr>
      <vt:lpstr>Motivations</vt:lpstr>
      <vt:lpstr>Safe reinforcement learning for emergency load shedding of bulk power systems</vt:lpstr>
      <vt:lpstr>Barrier function-based safe RL</vt:lpstr>
      <vt:lpstr>Simulations</vt:lpstr>
      <vt:lpstr>Safe voltage recovery</vt:lpstr>
      <vt:lpstr>PowerPoint Presentation</vt:lpstr>
      <vt:lpstr>PowerPoint Presentation</vt:lpstr>
      <vt:lpstr>PowerPoint Presentation</vt:lpstr>
      <vt:lpstr>Conclusions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IEEE</dc:creator>
  <cp:lastModifiedBy>Microsoft Office User</cp:lastModifiedBy>
  <cp:revision>104</cp:revision>
  <cp:lastPrinted>2021-11-11T03:56:31Z</cp:lastPrinted>
  <dcterms:created xsi:type="dcterms:W3CDTF">2010-10-12T18:25:44Z</dcterms:created>
  <dcterms:modified xsi:type="dcterms:W3CDTF">2024-08-02T03:25:40Z</dcterms:modified>
</cp:coreProperties>
</file>