
<file path=[Content_Types].xml><?xml version="1.0" encoding="utf-8"?>
<Types xmlns="http://schemas.openxmlformats.org/package/2006/content-types">
  <Default Extension="fntdata" ContentType="application/x-fontdata"/>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92" r:id="rId1"/>
    <p:sldMasterId id="2147483753" r:id="rId2"/>
  </p:sldMasterIdLst>
  <p:notesMasterIdLst>
    <p:notesMasterId r:id="rId28"/>
  </p:notesMasterIdLst>
  <p:sldIdLst>
    <p:sldId id="1796" r:id="rId3"/>
    <p:sldId id="1801" r:id="rId4"/>
    <p:sldId id="1804" r:id="rId5"/>
    <p:sldId id="1805" r:id="rId6"/>
    <p:sldId id="1806" r:id="rId7"/>
    <p:sldId id="1809" r:id="rId8"/>
    <p:sldId id="1808" r:id="rId9"/>
    <p:sldId id="1817" r:id="rId10"/>
    <p:sldId id="1813" r:id="rId11"/>
    <p:sldId id="1827" r:id="rId12"/>
    <p:sldId id="1845" r:id="rId13"/>
    <p:sldId id="1852" r:id="rId14"/>
    <p:sldId id="1814" r:id="rId15"/>
    <p:sldId id="1850" r:id="rId16"/>
    <p:sldId id="1851" r:id="rId17"/>
    <p:sldId id="1839" r:id="rId18"/>
    <p:sldId id="1846" r:id="rId19"/>
    <p:sldId id="1847" r:id="rId20"/>
    <p:sldId id="1848" r:id="rId21"/>
    <p:sldId id="1849" r:id="rId22"/>
    <p:sldId id="1853" r:id="rId23"/>
    <p:sldId id="1818" r:id="rId24"/>
    <p:sldId id="1831" r:id="rId25"/>
    <p:sldId id="1836" r:id="rId26"/>
    <p:sldId id="1854" r:id="rId27"/>
  </p:sldIdLst>
  <p:sldSz cx="12192000" cy="6858000"/>
  <p:notesSz cx="6858000" cy="9144000"/>
  <p:embeddedFontLst>
    <p:embeddedFont>
      <p:font typeface="Calibri" panose="020F0502020204030204" pitchFamily="34" charset="0"/>
      <p:regular r:id="rId29"/>
      <p:bold r:id="rId30"/>
      <p:italic r:id="rId31"/>
      <p:boldItalic r:id="rId32"/>
    </p:embeddedFont>
    <p:embeddedFont>
      <p:font typeface="Chiller" panose="04020404031007020602" pitchFamily="82" charset="0"/>
      <p:regular r:id="rId33"/>
    </p:embeddedFont>
    <p:embeddedFont>
      <p:font typeface="Exo 2 SemiBold" panose="020B0604020202020204" charset="0"/>
      <p:regular r:id="rId34"/>
      <p:bold r:id="rId35"/>
      <p:italic r:id="rId36"/>
      <p:boldItalic r:id="rId37"/>
    </p:embeddedFont>
    <p:embeddedFont>
      <p:font typeface="Fairwater Script" panose="02000507000000020003" pitchFamily="2" charset="0"/>
      <p:regular r:id="rId38"/>
      <p:bold r:id="rId39"/>
    </p:embeddedFont>
    <p:embeddedFont>
      <p:font typeface="Gigi" panose="04040504061007020D02" pitchFamily="82" charset="0"/>
      <p:regular r:id="rId40"/>
    </p:embeddedFont>
    <p:embeddedFont>
      <p:font typeface="Open Sans" panose="020B0606030504020204" pitchFamily="34" charset="0"/>
      <p:regular r:id="rId41"/>
      <p:bold r:id="rId42"/>
      <p:italic r:id="rId43"/>
      <p:boldItalic r:id="rId44"/>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oblem Intro" id="{12071116-5396-8A40-964D-A2307C474208}">
          <p14:sldIdLst>
            <p14:sldId id="1796"/>
            <p14:sldId id="1801"/>
            <p14:sldId id="1804"/>
            <p14:sldId id="1805"/>
            <p14:sldId id="1806"/>
          </p14:sldIdLst>
        </p14:section>
        <p14:section name="Techniques" id="{A3722479-C13A-4E87-B4B3-AA37956455AB}">
          <p14:sldIdLst>
            <p14:sldId id="1809"/>
            <p14:sldId id="1808"/>
            <p14:sldId id="1817"/>
            <p14:sldId id="1813"/>
            <p14:sldId id="1827"/>
            <p14:sldId id="1845"/>
            <p14:sldId id="1852"/>
            <p14:sldId id="1814"/>
            <p14:sldId id="1850"/>
            <p14:sldId id="1851"/>
            <p14:sldId id="1839"/>
            <p14:sldId id="1846"/>
            <p14:sldId id="1847"/>
            <p14:sldId id="1848"/>
            <p14:sldId id="1849"/>
            <p14:sldId id="1853"/>
          </p14:sldIdLst>
        </p14:section>
        <p14:section name="Recap" id="{62AD649B-616E-ED47-9D01-A44A49670BFC}">
          <p14:sldIdLst>
            <p14:sldId id="1818"/>
            <p14:sldId id="1831"/>
            <p14:sldId id="1836"/>
            <p14:sldId id="1854"/>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Office"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1B16B"/>
    <a:srgbClr val="FFFFFF"/>
    <a:srgbClr val="DA5926"/>
    <a:srgbClr val="0092C0"/>
    <a:srgbClr val="5EA3B5"/>
    <a:srgbClr val="000000"/>
    <a:srgbClr val="C00000"/>
    <a:srgbClr val="CF705A"/>
    <a:srgbClr val="92D050"/>
    <a:srgbClr val="A1A87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129" autoAdjust="0"/>
    <p:restoredTop sz="96314" autoAdjust="0"/>
  </p:normalViewPr>
  <p:slideViewPr>
    <p:cSldViewPr snapToGrid="0" snapToObjects="1">
      <p:cViewPr varScale="1">
        <p:scale>
          <a:sx n="88" d="100"/>
          <a:sy n="88" d="100"/>
        </p:scale>
        <p:origin x="542" y="82"/>
      </p:cViewPr>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1.fntdata"/><Relationship Id="rId21" Type="http://schemas.openxmlformats.org/officeDocument/2006/relationships/slide" Target="slides/slide19.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1.fntdata"/><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36" Type="http://schemas.openxmlformats.org/officeDocument/2006/relationships/font" Target="fonts/font8.fntdata"/><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3.fntdata"/><Relationship Id="rId44" Type="http://schemas.openxmlformats.org/officeDocument/2006/relationships/font" Target="fonts/font1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Open Sans" panose="020B0606030504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Open Sans" panose="020B0606030504020204" pitchFamily="34" charset="0"/>
              </a:defRPr>
            </a:lvl1pPr>
          </a:lstStyle>
          <a:p>
            <a:fld id="{2F1C89B6-0167-0549-A9D3-815C20C90D38}" type="datetimeFigureOut">
              <a:rPr lang="en-US" smtClean="0"/>
              <a:pPr/>
              <a:t>9/10/2024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Open Sans" panose="020B0606030504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Open Sans" panose="020B0606030504020204" pitchFamily="34" charset="0"/>
              </a:defRPr>
            </a:lvl1pPr>
          </a:lstStyle>
          <a:p>
            <a:fld id="{A2430F75-B5EC-044F-A636-30352D0A1350}" type="slidenum">
              <a:rPr lang="en-US" smtClean="0"/>
              <a:pPr/>
              <a:t>‹#›</a:t>
            </a:fld>
            <a:endParaRPr lang="en-US" dirty="0"/>
          </a:p>
        </p:txBody>
      </p:sp>
    </p:spTree>
    <p:extLst>
      <p:ext uri="{BB962C8B-B14F-4D97-AF65-F5344CB8AC3E}">
        <p14:creationId xmlns:p14="http://schemas.microsoft.com/office/powerpoint/2010/main" val="160283764"/>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Open Sans" panose="020B0606030504020204" pitchFamily="34" charset="0"/>
        <a:ea typeface="+mn-ea"/>
        <a:cs typeface="+mn-cs"/>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430F75-B5EC-044F-A636-30352D0A1350}" type="slidenum">
              <a:rPr lang="en-US" smtClean="0"/>
              <a:pPr/>
              <a:t>1</a:t>
            </a:fld>
            <a:endParaRPr lang="en-US" dirty="0"/>
          </a:p>
        </p:txBody>
      </p:sp>
    </p:spTree>
    <p:extLst>
      <p:ext uri="{BB962C8B-B14F-4D97-AF65-F5344CB8AC3E}">
        <p14:creationId xmlns:p14="http://schemas.microsoft.com/office/powerpoint/2010/main" val="3199447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le_Slide_NM&amp;CA_UU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1" name="TextBox 30">
            <a:extLst>
              <a:ext uri="{FF2B5EF4-FFF2-40B4-BE49-F238E27FC236}">
                <a16:creationId xmlns:a16="http://schemas.microsoft.com/office/drawing/2014/main" id="{2405A7D0-A065-44E8-BD31-2D1AF2D5E0D2}"/>
              </a:ext>
            </a:extLst>
          </p:cNvPr>
          <p:cNvSpPr txBox="1"/>
          <p:nvPr userDrawn="1"/>
        </p:nvSpPr>
        <p:spPr>
          <a:xfrm>
            <a:off x="10193121" y="5382134"/>
            <a:ext cx="1998880" cy="1200329"/>
          </a:xfrm>
          <a:prstGeom prst="rect">
            <a:avLst/>
          </a:prstGeom>
          <a:noFill/>
        </p:spPr>
        <p:txBody>
          <a:bodyPr wrap="square" rtlCol="0">
            <a:spAutoFit/>
          </a:bodyPr>
          <a:lstStyle/>
          <a:p>
            <a:pPr algn="ctr"/>
            <a:r>
              <a:rPr lang="en-US" sz="800" b="0" i="0" u="none" strike="noStrike" kern="1200" dirty="0">
                <a:solidFill>
                  <a:schemeClr val="tx1"/>
                </a:solidFill>
                <a:effectLst/>
                <a:latin typeface="Open Sans" panose="020B0606030504020204" pitchFamily="34" charset="0"/>
                <a:ea typeface="+mn-ea"/>
                <a:cs typeface="+mn-cs"/>
              </a:rPr>
              <a:t>Sandia National Laboratories is a </a:t>
            </a:r>
            <a:r>
              <a:rPr lang="en-US" sz="800" b="0" i="0" u="none" strike="noStrike" kern="1200" dirty="0" err="1">
                <a:solidFill>
                  <a:schemeClr val="tx1"/>
                </a:solidFill>
                <a:effectLst/>
                <a:latin typeface="Open Sans" panose="020B0606030504020204" pitchFamily="34" charset="0"/>
                <a:ea typeface="+mn-ea"/>
                <a:cs typeface="+mn-cs"/>
              </a:rPr>
              <a:t>multimission</a:t>
            </a:r>
            <a:r>
              <a:rPr lang="en-US" sz="800" b="0" i="0" u="none" strike="noStrike" kern="1200" dirty="0">
                <a:solidFill>
                  <a:schemeClr val="tx1"/>
                </a:solidFill>
                <a:effectLst/>
                <a:latin typeface="Open Sans" panose="020B0606030504020204" pitchFamily="34" charset="0"/>
                <a:ea typeface="+mn-ea"/>
                <a:cs typeface="+mn-cs"/>
              </a:rPr>
              <a:t> laboratory managed and operated by National Technology &amp; Engineering Solutions of Sandia, LLC, a wholly owned subsidiary of Honeywell International Inc., for the U.S. Department of Energy’s National Nuclear Security Administration under contract DE-NA0003525.</a:t>
            </a:r>
            <a:endParaRPr lang="en-US" sz="800" b="0" i="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p:cNvSpPr>
            <a:spLocks noGrp="1"/>
          </p:cNvSpPr>
          <p:nvPr userDrawn="1">
            <p:ph type="ctrTitle" hasCustomPrompt="1"/>
          </p:nvPr>
        </p:nvSpPr>
        <p:spPr>
          <a:xfrm>
            <a:off x="773147" y="1194099"/>
            <a:ext cx="6351553" cy="1727005"/>
          </a:xfrm>
        </p:spPr>
        <p:txBody>
          <a:bodyPr lIns="0" tIns="91440" rIns="0" bIns="91440" anchor="ctr">
            <a:normAutofit/>
          </a:bodyPr>
          <a:lstStyle>
            <a:lvl1pPr algn="l">
              <a:lnSpc>
                <a:spcPts val="3700"/>
              </a:lnSpc>
              <a:defRPr sz="3600" b="0" i="0" spc="31" baseline="0">
                <a:solidFill>
                  <a:schemeClr val="bg1"/>
                </a:solidFill>
                <a:latin typeface="+mj-lt"/>
                <a:ea typeface="Open Sans SemiBold" panose="020B0606030504020204" pitchFamily="34" charset="0"/>
                <a:cs typeface="Open Sans SemiBold" panose="020B0606030504020204" pitchFamily="34" charset="0"/>
              </a:defRPr>
            </a:lvl1pPr>
          </a:lstStyle>
          <a:p>
            <a:r>
              <a:rPr lang="en-US" dirty="0"/>
              <a:t>Click to add title</a:t>
            </a:r>
          </a:p>
        </p:txBody>
      </p:sp>
      <p:sp>
        <p:nvSpPr>
          <p:cNvPr id="28" name="Text Placeholder 24">
            <a:extLst>
              <a:ext uri="{FF2B5EF4-FFF2-40B4-BE49-F238E27FC236}">
                <a16:creationId xmlns:a16="http://schemas.microsoft.com/office/drawing/2014/main" id="{F50582B7-4485-2444-8D1C-E899F3EE07AB}"/>
              </a:ext>
            </a:extLst>
          </p:cNvPr>
          <p:cNvSpPr>
            <a:spLocks noGrp="1"/>
          </p:cNvSpPr>
          <p:nvPr userDrawn="1">
            <p:ph type="body" sz="quarter" idx="15" hasCustomPrompt="1"/>
          </p:nvPr>
        </p:nvSpPr>
        <p:spPr>
          <a:xfrm>
            <a:off x="10286421" y="6586868"/>
            <a:ext cx="1828800" cy="136525"/>
          </a:xfrm>
        </p:spPr>
        <p:txBody>
          <a:bodyPr lIns="0" tIns="0" rIns="0" bIns="0">
            <a:normAutofit/>
          </a:bodyPr>
          <a:lstStyle>
            <a:lvl1pPr marL="0" indent="0" algn="ctr">
              <a:buNone/>
              <a:defRPr sz="800" b="1"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CLICK TO ADD SAND XXXX-XXXX P</a:t>
            </a:r>
          </a:p>
        </p:txBody>
      </p:sp>
      <p:sp>
        <p:nvSpPr>
          <p:cNvPr id="24" name="Subtitle 2">
            <a:extLst>
              <a:ext uri="{FF2B5EF4-FFF2-40B4-BE49-F238E27FC236}">
                <a16:creationId xmlns:a16="http://schemas.microsoft.com/office/drawing/2014/main" id="{E8D43900-98D7-A44C-A2C8-C8E5D501587A}"/>
              </a:ext>
            </a:extLst>
          </p:cNvPr>
          <p:cNvSpPr>
            <a:spLocks noGrp="1"/>
          </p:cNvSpPr>
          <p:nvPr>
            <p:ph type="subTitle" idx="1" hasCustomPrompt="1"/>
          </p:nvPr>
        </p:nvSpPr>
        <p:spPr>
          <a:xfrm>
            <a:off x="773147" y="4142965"/>
            <a:ext cx="6351553" cy="914399"/>
          </a:xfrm>
        </p:spPr>
        <p:txBody>
          <a:bodyPr lIns="0" tIns="0" rIns="0" bIns="0" anchor="b">
            <a:normAutofit/>
          </a:bodyPr>
          <a:lstStyle>
            <a:lvl1pPr marL="0" indent="0" algn="l">
              <a:buNone/>
              <a:defRPr sz="1800" b="0" i="0" cap="none" spc="200"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457178" indent="0" algn="ctr">
              <a:buNone/>
              <a:defRPr sz="2400"/>
            </a:lvl2pPr>
            <a:lvl3pPr marL="914354" indent="0" algn="ctr">
              <a:buNone/>
              <a:defRPr sz="2400"/>
            </a:lvl3pPr>
            <a:lvl4pPr marL="1371532" indent="0" algn="ctr">
              <a:buNone/>
              <a:defRPr sz="2000"/>
            </a:lvl4pPr>
            <a:lvl5pPr marL="1828709" indent="0" algn="ctr">
              <a:buNone/>
              <a:defRPr sz="2000"/>
            </a:lvl5pPr>
            <a:lvl6pPr marL="2285886" indent="0" algn="ctr">
              <a:buNone/>
              <a:defRPr sz="2000"/>
            </a:lvl6pPr>
            <a:lvl7pPr marL="2743062" indent="0" algn="ctr">
              <a:buNone/>
              <a:defRPr sz="2000"/>
            </a:lvl7pPr>
            <a:lvl8pPr marL="3200240" indent="0" algn="ctr">
              <a:buNone/>
              <a:defRPr sz="2000"/>
            </a:lvl8pPr>
            <a:lvl9pPr marL="3657418" indent="0" algn="ctr">
              <a:buNone/>
              <a:defRPr sz="2000"/>
            </a:lvl9pPr>
          </a:lstStyle>
          <a:p>
            <a:r>
              <a:rPr lang="en-US" dirty="0"/>
              <a:t>CLICK TO ADD PRESENTER/AUTHOR NAMES</a:t>
            </a:r>
          </a:p>
        </p:txBody>
      </p:sp>
      <p:sp>
        <p:nvSpPr>
          <p:cNvPr id="32" name="Picture Placeholder 30">
            <a:extLst>
              <a:ext uri="{FF2B5EF4-FFF2-40B4-BE49-F238E27FC236}">
                <a16:creationId xmlns:a16="http://schemas.microsoft.com/office/drawing/2014/main" id="{F1AEF7CB-72B7-B743-A375-6E9BEACA8799}"/>
              </a:ext>
            </a:extLst>
          </p:cNvPr>
          <p:cNvSpPr>
            <a:spLocks noGrp="1"/>
          </p:cNvSpPr>
          <p:nvPr>
            <p:ph type="pic" sz="quarter" idx="17" hasCustomPrompt="1"/>
          </p:nvPr>
        </p:nvSpPr>
        <p:spPr>
          <a:xfrm>
            <a:off x="2732140" y="2921104"/>
            <a:ext cx="1302311" cy="914400"/>
          </a:xfrm>
        </p:spPr>
        <p:txBody>
          <a:bodyPr/>
          <a:lstStyle>
            <a:lvl1pPr marL="0" indent="0">
              <a:buFontTx/>
              <a:buNone/>
              <a:defRPr sz="1200" b="0" i="0">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icon to add image</a:t>
            </a:r>
          </a:p>
        </p:txBody>
      </p:sp>
      <p:sp>
        <p:nvSpPr>
          <p:cNvPr id="34" name="Picture Placeholder 32">
            <a:extLst>
              <a:ext uri="{FF2B5EF4-FFF2-40B4-BE49-F238E27FC236}">
                <a16:creationId xmlns:a16="http://schemas.microsoft.com/office/drawing/2014/main" id="{34437CB5-4FD1-BD4C-9E3F-DE0347134F2E}"/>
              </a:ext>
            </a:extLst>
          </p:cNvPr>
          <p:cNvSpPr>
            <a:spLocks noGrp="1"/>
          </p:cNvSpPr>
          <p:nvPr>
            <p:ph type="pic" sz="quarter" idx="18" hasCustomPrompt="1"/>
          </p:nvPr>
        </p:nvSpPr>
        <p:spPr>
          <a:xfrm>
            <a:off x="791894" y="2921104"/>
            <a:ext cx="1828800" cy="914400"/>
          </a:xfrm>
        </p:spPr>
        <p:txBody>
          <a:bodyPr/>
          <a:lstStyle>
            <a:lvl1pPr marL="0" indent="0" algn="l">
              <a:buFontTx/>
              <a:buNone/>
              <a:defRPr sz="1200" b="0" i="0">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icon to add image</a:t>
            </a:r>
          </a:p>
        </p:txBody>
      </p:sp>
      <p:sp>
        <p:nvSpPr>
          <p:cNvPr id="36" name="Picture Placeholder 34">
            <a:extLst>
              <a:ext uri="{FF2B5EF4-FFF2-40B4-BE49-F238E27FC236}">
                <a16:creationId xmlns:a16="http://schemas.microsoft.com/office/drawing/2014/main" id="{7D39CEF2-EAFF-1F4F-8C1B-1AFC16A91F45}"/>
              </a:ext>
            </a:extLst>
          </p:cNvPr>
          <p:cNvSpPr>
            <a:spLocks noGrp="1"/>
          </p:cNvSpPr>
          <p:nvPr>
            <p:ph type="pic" sz="quarter" idx="19" hasCustomPrompt="1"/>
          </p:nvPr>
        </p:nvSpPr>
        <p:spPr>
          <a:xfrm>
            <a:off x="4145897" y="2921104"/>
            <a:ext cx="2167575" cy="914400"/>
          </a:xfrm>
        </p:spPr>
        <p:txBody>
          <a:bodyPr/>
          <a:lstStyle>
            <a:lvl1pPr>
              <a:buFontTx/>
              <a:buNone/>
              <a:defRPr sz="1200" b="0" i="0">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icon to add image</a:t>
            </a:r>
          </a:p>
        </p:txBody>
      </p:sp>
      <p:sp>
        <p:nvSpPr>
          <p:cNvPr id="37" name="Picture Placeholder 18">
            <a:extLst>
              <a:ext uri="{FF2B5EF4-FFF2-40B4-BE49-F238E27FC236}">
                <a16:creationId xmlns:a16="http://schemas.microsoft.com/office/drawing/2014/main" id="{55971632-141A-4A41-AE8A-7917773F35A5}"/>
              </a:ext>
            </a:extLst>
          </p:cNvPr>
          <p:cNvSpPr>
            <a:spLocks noGrp="1"/>
          </p:cNvSpPr>
          <p:nvPr>
            <p:ph type="pic" sz="quarter" idx="14" hasCustomPrompt="1"/>
          </p:nvPr>
        </p:nvSpPr>
        <p:spPr>
          <a:xfrm>
            <a:off x="7565571" y="1342125"/>
            <a:ext cx="2623459" cy="1461583"/>
          </a:xfrm>
        </p:spPr>
        <p:txBody>
          <a:bodyPr/>
          <a:lstStyle>
            <a:lvl1pPr algn="ctr">
              <a:buFontTx/>
              <a:buNone/>
              <a:defRPr sz="1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icon to add image</a:t>
            </a:r>
          </a:p>
        </p:txBody>
      </p:sp>
      <p:sp>
        <p:nvSpPr>
          <p:cNvPr id="38" name="Picture Placeholder 30">
            <a:extLst>
              <a:ext uri="{FF2B5EF4-FFF2-40B4-BE49-F238E27FC236}">
                <a16:creationId xmlns:a16="http://schemas.microsoft.com/office/drawing/2014/main" id="{3A1840DD-E6D4-FF44-BEE3-04222F6806E5}"/>
              </a:ext>
            </a:extLst>
          </p:cNvPr>
          <p:cNvSpPr>
            <a:spLocks noGrp="1"/>
          </p:cNvSpPr>
          <p:nvPr>
            <p:ph type="pic" sz="quarter" idx="20" hasCustomPrompt="1"/>
          </p:nvPr>
        </p:nvSpPr>
        <p:spPr>
          <a:xfrm>
            <a:off x="6424919" y="2921812"/>
            <a:ext cx="1135118" cy="914400"/>
          </a:xfrm>
        </p:spPr>
        <p:txBody>
          <a:bodyPr/>
          <a:lstStyle>
            <a:lvl1pPr marL="0" indent="0">
              <a:buFontTx/>
              <a:buNone/>
              <a:defRPr sz="1200" b="0" i="0">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icon to add image</a:t>
            </a:r>
          </a:p>
        </p:txBody>
      </p:sp>
      <p:sp>
        <p:nvSpPr>
          <p:cNvPr id="17" name="Text Placeholder 4">
            <a:extLst>
              <a:ext uri="{FF2B5EF4-FFF2-40B4-BE49-F238E27FC236}">
                <a16:creationId xmlns:a16="http://schemas.microsoft.com/office/drawing/2014/main" id="{C02D1180-C050-974C-B328-F450BBE244DD}"/>
              </a:ext>
            </a:extLst>
          </p:cNvPr>
          <p:cNvSpPr>
            <a:spLocks noGrp="1"/>
          </p:cNvSpPr>
          <p:nvPr>
            <p:ph type="body" sz="quarter" idx="22" hasCustomPrompt="1"/>
          </p:nvPr>
        </p:nvSpPr>
        <p:spPr>
          <a:xfrm>
            <a:off x="773147" y="5382133"/>
            <a:ext cx="6351553" cy="1142491"/>
          </a:xfrm>
        </p:spPr>
        <p:txBody>
          <a:bodyPr lIns="0" tIns="0" rIns="0" bIns="0"/>
          <a:lstStyle>
            <a:lvl1pPr>
              <a:buFontTx/>
              <a:buNone/>
              <a:defRPr sz="1400" b="0" i="0">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Click to add date, location, or additional content</a:t>
            </a:r>
          </a:p>
        </p:txBody>
      </p:sp>
      <p:pic>
        <p:nvPicPr>
          <p:cNvPr id="4" name="Picture 3">
            <a:extLst>
              <a:ext uri="{FF2B5EF4-FFF2-40B4-BE49-F238E27FC236}">
                <a16:creationId xmlns:a16="http://schemas.microsoft.com/office/drawing/2014/main" id="{C9BEC3E3-A630-AA4F-992A-001F1FFBCBA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932928" y="206264"/>
            <a:ext cx="1899562" cy="827777"/>
          </a:xfrm>
          <a:prstGeom prst="rect">
            <a:avLst/>
          </a:prstGeom>
        </p:spPr>
      </p:pic>
      <p:pic>
        <p:nvPicPr>
          <p:cNvPr id="6" name="Picture 5">
            <a:extLst>
              <a:ext uri="{FF2B5EF4-FFF2-40B4-BE49-F238E27FC236}">
                <a16:creationId xmlns:a16="http://schemas.microsoft.com/office/drawing/2014/main" id="{3E4DA566-7623-2445-81B1-57244B033C05}"/>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330507" y="5068122"/>
            <a:ext cx="1740628" cy="253070"/>
          </a:xfrm>
          <a:prstGeom prst="rect">
            <a:avLst/>
          </a:prstGeom>
        </p:spPr>
      </p:pic>
    </p:spTree>
    <p:extLst>
      <p:ext uri="{BB962C8B-B14F-4D97-AF65-F5344CB8AC3E}">
        <p14:creationId xmlns:p14="http://schemas.microsoft.com/office/powerpoint/2010/main" val="2242314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2_Title_Only_UU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0648" y="359772"/>
            <a:ext cx="10480752" cy="570225"/>
          </a:xfrm>
          <a:prstGeom prst="rect">
            <a:avLst/>
          </a:prstGeom>
        </p:spPr>
        <p:txBody>
          <a:bodyPr/>
          <a:lstStyle>
            <a:lvl1pPr>
              <a:defRPr b="0">
                <a:latin typeface="+mj-lt"/>
              </a:defRPr>
            </a:lvl1pPr>
          </a:lstStyle>
          <a:p>
            <a:r>
              <a:rPr lang="en-US" dirty="0"/>
              <a:t>Title Only - Click to add title</a:t>
            </a:r>
          </a:p>
        </p:txBody>
      </p:sp>
      <p:sp>
        <p:nvSpPr>
          <p:cNvPr id="9" name="Slide Number Placeholder 7">
            <a:extLst>
              <a:ext uri="{FF2B5EF4-FFF2-40B4-BE49-F238E27FC236}">
                <a16:creationId xmlns:a16="http://schemas.microsoft.com/office/drawing/2014/main" id="{D9194FF3-FB44-4F4A-BEA2-4A866309EC42}"/>
              </a:ext>
            </a:extLst>
          </p:cNvPr>
          <p:cNvSpPr>
            <a:spLocks noGrp="1"/>
          </p:cNvSpPr>
          <p:nvPr>
            <p:ph type="sldNum" sz="quarter" idx="4"/>
          </p:nvPr>
        </p:nvSpPr>
        <p:spPr>
          <a:xfrm>
            <a:off x="0" y="356686"/>
            <a:ext cx="559397" cy="570225"/>
          </a:xfrm>
          <a:prstGeom prst="rect">
            <a:avLst/>
          </a:prstGeom>
        </p:spPr>
        <p:txBody>
          <a:bodyPr vert="horz" lIns="45720" tIns="45720" rIns="45720" bIns="45720" rtlCol="0" anchor="ctr"/>
          <a:lstStyle>
            <a:lvl1pPr algn="ctr">
              <a:defRPr sz="1400" b="0" i="0">
                <a:solidFill>
                  <a:schemeClr val="bg1"/>
                </a:solidFill>
                <a:latin typeface="Open Sans" panose="020B0606030504020204" pitchFamily="34" charset="0"/>
              </a:defRPr>
            </a:lvl1pPr>
          </a:lstStyle>
          <a:p>
            <a:fld id="{F6B149FD-26F7-3645-B4E7-BA8B8CC5EEA8}" type="slidenum">
              <a:rPr lang="en-US" smtClean="0"/>
              <a:pPr/>
              <a:t>‹#›</a:t>
            </a:fld>
            <a:endParaRPr lang="en-US" dirty="0"/>
          </a:p>
        </p:txBody>
      </p:sp>
      <p:sp>
        <p:nvSpPr>
          <p:cNvPr id="10" name="Date Placeholder 8">
            <a:extLst>
              <a:ext uri="{FF2B5EF4-FFF2-40B4-BE49-F238E27FC236}">
                <a16:creationId xmlns:a16="http://schemas.microsoft.com/office/drawing/2014/main" id="{E5A6C9AA-8F75-6E4A-9E5F-9953F798B908}"/>
              </a:ext>
            </a:extLst>
          </p:cNvPr>
          <p:cNvSpPr>
            <a:spLocks noGrp="1"/>
          </p:cNvSpPr>
          <p:nvPr>
            <p:ph type="dt" sz="half" idx="2"/>
          </p:nvPr>
        </p:nvSpPr>
        <p:spPr>
          <a:xfrm>
            <a:off x="0" y="6572013"/>
            <a:ext cx="1088571" cy="277823"/>
          </a:xfrm>
          <a:prstGeom prst="rect">
            <a:avLst/>
          </a:prstGeom>
        </p:spPr>
        <p:txBody>
          <a:bodyPr vert="horz" lIns="91440" tIns="45720" rIns="45720" bIns="45720" rtlCol="0" anchor="ctr"/>
          <a:lstStyle>
            <a:lvl1pPr algn="l">
              <a:defRPr sz="1000" b="0" i="0">
                <a:solidFill>
                  <a:schemeClr val="bg1"/>
                </a:solidFill>
                <a:latin typeface="Open Sans" panose="020B0606030504020204" pitchFamily="34" charset="0"/>
              </a:defRPr>
            </a:lvl1pPr>
          </a:lstStyle>
          <a:p>
            <a:fld id="{DC07D2C2-EEDA-094F-A4D5-546DE82D3808}" type="datetimeFigureOut">
              <a:rPr lang="en-US" smtClean="0"/>
              <a:pPr/>
              <a:t>9/10/2024</a:t>
            </a:fld>
            <a:endParaRPr lang="en-US" dirty="0"/>
          </a:p>
        </p:txBody>
      </p:sp>
      <p:sp>
        <p:nvSpPr>
          <p:cNvPr id="11" name="Footer Placeholder 9">
            <a:extLst>
              <a:ext uri="{FF2B5EF4-FFF2-40B4-BE49-F238E27FC236}">
                <a16:creationId xmlns:a16="http://schemas.microsoft.com/office/drawing/2014/main" id="{8BF130D3-3334-8F4F-B697-35A9F2814C0B}"/>
              </a:ext>
            </a:extLst>
          </p:cNvPr>
          <p:cNvSpPr>
            <a:spLocks noGrp="1"/>
          </p:cNvSpPr>
          <p:nvPr>
            <p:ph type="ftr" sz="quarter" idx="3"/>
          </p:nvPr>
        </p:nvSpPr>
        <p:spPr>
          <a:xfrm>
            <a:off x="1400287" y="6572013"/>
            <a:ext cx="9391426" cy="285987"/>
          </a:xfrm>
          <a:prstGeom prst="rect">
            <a:avLst/>
          </a:prstGeom>
        </p:spPr>
        <p:txBody>
          <a:bodyPr vert="horz" lIns="45720" tIns="45720" rIns="45720" bIns="45720" rtlCol="0" anchor="ctr">
            <a:normAutofit/>
          </a:bodyPr>
          <a:lstStyle>
            <a:lvl1pPr algn="ctr">
              <a:defRPr sz="1000" b="0" i="0">
                <a:solidFill>
                  <a:schemeClr val="bg1"/>
                </a:solidFill>
                <a:latin typeface="Open Sans" panose="020B0606030504020204" pitchFamily="34" charset="0"/>
              </a:defRPr>
            </a:lvl1pPr>
          </a:lstStyle>
          <a:p>
            <a:r>
              <a:rPr lang="en-US"/>
              <a:t>FOOTER</a:t>
            </a:r>
            <a:endParaRPr lang="en-US" dirty="0"/>
          </a:p>
        </p:txBody>
      </p:sp>
    </p:spTree>
    <p:extLst>
      <p:ext uri="{BB962C8B-B14F-4D97-AF65-F5344CB8AC3E}">
        <p14:creationId xmlns:p14="http://schemas.microsoft.com/office/powerpoint/2010/main" val="2290014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Blank_Slide_UUR">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3826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Section_Break_NM&amp;CA_UU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130694" y="5064546"/>
            <a:ext cx="7070704" cy="993354"/>
          </a:xfrm>
        </p:spPr>
        <p:txBody>
          <a:bodyPr lIns="0" rIns="0">
            <a:normAutofit/>
          </a:bodyPr>
          <a:lstStyle>
            <a:lvl1pPr marL="0" indent="0" algn="l">
              <a:buNone/>
              <a:defRPr sz="1800" b="0" i="0" cap="none" spc="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178" indent="0" algn="ctr">
              <a:buNone/>
              <a:defRPr sz="2400"/>
            </a:lvl2pPr>
            <a:lvl3pPr marL="914354" indent="0" algn="ctr">
              <a:buNone/>
              <a:defRPr sz="2400"/>
            </a:lvl3pPr>
            <a:lvl4pPr marL="1371532" indent="0" algn="ctr">
              <a:buNone/>
              <a:defRPr sz="2000"/>
            </a:lvl4pPr>
            <a:lvl5pPr marL="1828709" indent="0" algn="ctr">
              <a:buNone/>
              <a:defRPr sz="2000"/>
            </a:lvl5pPr>
            <a:lvl6pPr marL="2285886" indent="0" algn="ctr">
              <a:buNone/>
              <a:defRPr sz="2000"/>
            </a:lvl6pPr>
            <a:lvl7pPr marL="2743062" indent="0" algn="ctr">
              <a:buNone/>
              <a:defRPr sz="2000"/>
            </a:lvl7pPr>
            <a:lvl8pPr marL="3200240" indent="0" algn="ctr">
              <a:buNone/>
              <a:defRPr sz="2000"/>
            </a:lvl8pPr>
            <a:lvl9pPr marL="3657418" indent="0" algn="ctr">
              <a:buNone/>
              <a:defRPr sz="2000"/>
            </a:lvl9pPr>
          </a:lstStyle>
          <a:p>
            <a:r>
              <a:rPr lang="en-US" dirty="0"/>
              <a:t>Click to add subtitle</a:t>
            </a:r>
          </a:p>
        </p:txBody>
      </p:sp>
      <p:sp>
        <p:nvSpPr>
          <p:cNvPr id="2" name="Title 1"/>
          <p:cNvSpPr>
            <a:spLocks noGrp="1"/>
          </p:cNvSpPr>
          <p:nvPr>
            <p:ph type="ctrTitle" hasCustomPrompt="1"/>
          </p:nvPr>
        </p:nvSpPr>
        <p:spPr>
          <a:xfrm>
            <a:off x="4130694" y="3112607"/>
            <a:ext cx="7070706" cy="1690255"/>
          </a:xfrm>
        </p:spPr>
        <p:txBody>
          <a:bodyPr lIns="0" rIns="0" anchor="ctr">
            <a:normAutofit/>
          </a:bodyPr>
          <a:lstStyle>
            <a:lvl1pPr algn="l">
              <a:lnSpc>
                <a:spcPts val="3700"/>
              </a:lnSpc>
              <a:defRPr sz="3600" b="0" i="0" spc="31" baseline="0">
                <a:solidFill>
                  <a:schemeClr val="bg1"/>
                </a:solidFill>
                <a:latin typeface="+mj-lt"/>
                <a:ea typeface="Open Sans SemiBold" panose="020B0606030504020204" pitchFamily="34" charset="0"/>
                <a:cs typeface="Open Sans SemiBold" panose="020B0606030504020204" pitchFamily="34" charset="0"/>
              </a:defRPr>
            </a:lvl1pPr>
          </a:lstStyle>
          <a:p>
            <a:r>
              <a:rPr lang="en-US" dirty="0"/>
              <a:t>Click to add section title</a:t>
            </a:r>
          </a:p>
        </p:txBody>
      </p:sp>
      <p:sp>
        <p:nvSpPr>
          <p:cNvPr id="8" name="Date Placeholder 8">
            <a:extLst>
              <a:ext uri="{FF2B5EF4-FFF2-40B4-BE49-F238E27FC236}">
                <a16:creationId xmlns:a16="http://schemas.microsoft.com/office/drawing/2014/main" id="{3BEBB9B5-AA21-3743-AE6F-D669D968EB9E}"/>
              </a:ext>
            </a:extLst>
          </p:cNvPr>
          <p:cNvSpPr>
            <a:spLocks noGrp="1"/>
          </p:cNvSpPr>
          <p:nvPr>
            <p:ph type="dt" sz="half" idx="2"/>
          </p:nvPr>
        </p:nvSpPr>
        <p:spPr>
          <a:xfrm>
            <a:off x="0" y="6572013"/>
            <a:ext cx="1088571" cy="277823"/>
          </a:xfrm>
          <a:prstGeom prst="rect">
            <a:avLst/>
          </a:prstGeom>
        </p:spPr>
        <p:txBody>
          <a:bodyPr vert="horz" lIns="91440" tIns="45720" rIns="45720" bIns="45720" rtlCol="0" anchor="ctr"/>
          <a:lstStyle>
            <a:lvl1pPr algn="l">
              <a:defRPr sz="1000" b="0" i="0">
                <a:solidFill>
                  <a:schemeClr val="bg1">
                    <a:lumMod val="50000"/>
                  </a:schemeClr>
                </a:solidFill>
                <a:latin typeface="Open Sans" panose="020B0606030504020204" pitchFamily="34" charset="0"/>
              </a:defRPr>
            </a:lvl1pPr>
          </a:lstStyle>
          <a:p>
            <a:fld id="{DC07D2C2-EEDA-094F-A4D5-546DE82D3808}" type="datetimeFigureOut">
              <a:rPr lang="en-US" smtClean="0"/>
              <a:pPr/>
              <a:t>9/10/2024</a:t>
            </a:fld>
            <a:endParaRPr lang="en-US" dirty="0"/>
          </a:p>
        </p:txBody>
      </p:sp>
      <p:sp>
        <p:nvSpPr>
          <p:cNvPr id="9" name="Footer Placeholder 9">
            <a:extLst>
              <a:ext uri="{FF2B5EF4-FFF2-40B4-BE49-F238E27FC236}">
                <a16:creationId xmlns:a16="http://schemas.microsoft.com/office/drawing/2014/main" id="{4B41CB23-D8A4-634B-8696-A8C38E3AC15F}"/>
              </a:ext>
            </a:extLst>
          </p:cNvPr>
          <p:cNvSpPr>
            <a:spLocks noGrp="1"/>
          </p:cNvSpPr>
          <p:nvPr>
            <p:ph type="ftr" sz="quarter" idx="3"/>
          </p:nvPr>
        </p:nvSpPr>
        <p:spPr>
          <a:xfrm>
            <a:off x="1400287" y="6572013"/>
            <a:ext cx="9391426" cy="285987"/>
          </a:xfrm>
          <a:prstGeom prst="rect">
            <a:avLst/>
          </a:prstGeom>
        </p:spPr>
        <p:txBody>
          <a:bodyPr vert="horz" lIns="45720" tIns="45720" rIns="45720" bIns="45720" rtlCol="0" anchor="ctr">
            <a:normAutofit/>
          </a:bodyPr>
          <a:lstStyle>
            <a:lvl1pPr algn="ctr">
              <a:defRPr sz="1000" b="0" i="0">
                <a:solidFill>
                  <a:schemeClr val="bg1">
                    <a:lumMod val="50000"/>
                  </a:schemeClr>
                </a:solidFill>
                <a:latin typeface="Open Sans" panose="020B0606030504020204" pitchFamily="34" charset="0"/>
              </a:defRPr>
            </a:lvl1pPr>
          </a:lstStyle>
          <a:p>
            <a:r>
              <a:rPr lang="en-US"/>
              <a:t>FOOTER</a:t>
            </a:r>
            <a:endParaRPr lang="en-US" dirty="0"/>
          </a:p>
        </p:txBody>
      </p:sp>
    </p:spTree>
    <p:extLst>
      <p:ext uri="{BB962C8B-B14F-4D97-AF65-F5344CB8AC3E}">
        <p14:creationId xmlns:p14="http://schemas.microsoft.com/office/powerpoint/2010/main" val="1336030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50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_and_Double_Content_UU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Title and Double Content - Click to add title</a:t>
            </a:r>
          </a:p>
        </p:txBody>
      </p:sp>
      <p:sp>
        <p:nvSpPr>
          <p:cNvPr id="9" name="Content Placeholder 8"/>
          <p:cNvSpPr>
            <a:spLocks noGrp="1"/>
          </p:cNvSpPr>
          <p:nvPr>
            <p:ph sz="quarter" idx="14" hasCustomPrompt="1"/>
          </p:nvPr>
        </p:nvSpPr>
        <p:spPr>
          <a:xfrm>
            <a:off x="6158660" y="1409700"/>
            <a:ext cx="5029200" cy="4648200"/>
          </a:xfrm>
        </p:spPr>
        <p:txBody>
          <a:bodyPr lIns="45720"/>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6">
            <a:extLst>
              <a:ext uri="{FF2B5EF4-FFF2-40B4-BE49-F238E27FC236}">
                <a16:creationId xmlns:a16="http://schemas.microsoft.com/office/drawing/2014/main" id="{AFE68596-C998-4449-AA72-201F663B1080}"/>
              </a:ext>
            </a:extLst>
          </p:cNvPr>
          <p:cNvSpPr>
            <a:spLocks noGrp="1"/>
          </p:cNvSpPr>
          <p:nvPr>
            <p:ph sz="quarter" idx="13" hasCustomPrompt="1"/>
          </p:nvPr>
        </p:nvSpPr>
        <p:spPr>
          <a:xfrm>
            <a:off x="720724" y="1409700"/>
            <a:ext cx="5029200" cy="4648200"/>
          </a:xfrm>
        </p:spPr>
        <p:txBody>
          <a:bodyPr/>
          <a:lstStyle>
            <a:lvl1pPr>
              <a:lnSpc>
                <a:spcPct val="100000"/>
              </a:lnSpc>
              <a:defRPr b="0" i="0">
                <a:latin typeface="Open Sans" panose="020B0606030504020204" pitchFamily="34" charset="0"/>
                <a:ea typeface="Open Sans" panose="020B0606030504020204" pitchFamily="34" charset="0"/>
                <a:cs typeface="Open Sans" panose="020B0606030504020204" pitchFamily="34" charset="0"/>
              </a:defRPr>
            </a:lvl1pPr>
            <a:lvl2pPr>
              <a:lnSpc>
                <a:spcPct val="100000"/>
              </a:lnSpc>
              <a:defRPr b="0" i="0">
                <a:latin typeface="Open Sans" panose="020B0606030504020204" pitchFamily="34" charset="0"/>
                <a:ea typeface="Open Sans" panose="020B0606030504020204" pitchFamily="34" charset="0"/>
                <a:cs typeface="Open Sans" panose="020B0606030504020204" pitchFamily="34" charset="0"/>
              </a:defRPr>
            </a:lvl2pPr>
            <a:lvl3pPr>
              <a:lnSpc>
                <a:spcPct val="100000"/>
              </a:lnSpc>
              <a:defRPr b="0" i="0">
                <a:latin typeface="Open Sans" panose="020B0606030504020204" pitchFamily="34" charset="0"/>
                <a:ea typeface="Open Sans" panose="020B0606030504020204" pitchFamily="34" charset="0"/>
                <a:cs typeface="Open Sans" panose="020B0606030504020204" pitchFamily="34" charset="0"/>
              </a:defRPr>
            </a:lvl3pPr>
            <a:lvl4pPr>
              <a:lnSpc>
                <a:spcPct val="100000"/>
              </a:lnSpc>
              <a:defRPr b="0" i="0">
                <a:latin typeface="Open Sans" panose="020B0606030504020204" pitchFamily="34" charset="0"/>
                <a:ea typeface="Open Sans" panose="020B0606030504020204" pitchFamily="34" charset="0"/>
                <a:cs typeface="Open Sans" panose="020B0606030504020204" pitchFamily="34" charset="0"/>
              </a:defRPr>
            </a:lvl4pPr>
            <a:lvl5pPr>
              <a:lnSpc>
                <a:spcPct val="100000"/>
              </a:lnSpc>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7">
            <a:extLst>
              <a:ext uri="{FF2B5EF4-FFF2-40B4-BE49-F238E27FC236}">
                <a16:creationId xmlns:a16="http://schemas.microsoft.com/office/drawing/2014/main" id="{88CC8865-9B06-F04A-B596-67CF2250F53A}"/>
              </a:ext>
            </a:extLst>
          </p:cNvPr>
          <p:cNvSpPr>
            <a:spLocks noGrp="1"/>
          </p:cNvSpPr>
          <p:nvPr>
            <p:ph type="sldNum" sz="quarter" idx="4"/>
          </p:nvPr>
        </p:nvSpPr>
        <p:spPr>
          <a:xfrm>
            <a:off x="0" y="356686"/>
            <a:ext cx="559397" cy="570225"/>
          </a:xfrm>
          <a:prstGeom prst="rect">
            <a:avLst/>
          </a:prstGeom>
        </p:spPr>
        <p:txBody>
          <a:bodyPr vert="horz" lIns="45720" tIns="45720" rIns="45720" bIns="45720" rtlCol="0" anchor="ctr"/>
          <a:lstStyle>
            <a:lvl1pPr algn="ctr">
              <a:defRPr sz="1400" b="0" i="0">
                <a:solidFill>
                  <a:schemeClr val="bg1">
                    <a:lumMod val="50000"/>
                  </a:schemeClr>
                </a:solidFill>
                <a:latin typeface="Open Sans" panose="020B0606030504020204" pitchFamily="34" charset="0"/>
              </a:defRPr>
            </a:lvl1pPr>
          </a:lstStyle>
          <a:p>
            <a:pPr algn="ctr"/>
            <a:fld id="{F6B149FD-26F7-3645-B4E7-BA8B8CC5EEA8}" type="slidenum">
              <a:rPr lang="en-US" smtClean="0"/>
              <a:pPr/>
              <a:t>‹#›</a:t>
            </a:fld>
            <a:endParaRPr lang="en-US" dirty="0"/>
          </a:p>
        </p:txBody>
      </p:sp>
      <p:sp>
        <p:nvSpPr>
          <p:cNvPr id="14" name="Date Placeholder 8">
            <a:extLst>
              <a:ext uri="{FF2B5EF4-FFF2-40B4-BE49-F238E27FC236}">
                <a16:creationId xmlns:a16="http://schemas.microsoft.com/office/drawing/2014/main" id="{8984D5BE-3984-D642-8048-62E970BD9DC4}"/>
              </a:ext>
            </a:extLst>
          </p:cNvPr>
          <p:cNvSpPr>
            <a:spLocks noGrp="1"/>
          </p:cNvSpPr>
          <p:nvPr>
            <p:ph type="dt" sz="half" idx="2"/>
          </p:nvPr>
        </p:nvSpPr>
        <p:spPr>
          <a:xfrm>
            <a:off x="0" y="6572013"/>
            <a:ext cx="1088571" cy="277823"/>
          </a:xfrm>
          <a:prstGeom prst="rect">
            <a:avLst/>
          </a:prstGeom>
        </p:spPr>
        <p:txBody>
          <a:bodyPr vert="horz" lIns="91440" tIns="45720" rIns="45720" bIns="45720" rtlCol="0" anchor="ctr"/>
          <a:lstStyle>
            <a:lvl1pPr algn="l">
              <a:defRPr sz="1000" b="0" i="0">
                <a:solidFill>
                  <a:schemeClr val="bg1">
                    <a:lumMod val="50000"/>
                  </a:schemeClr>
                </a:solidFill>
                <a:latin typeface="Open Sans" panose="020B0606030504020204" pitchFamily="34" charset="0"/>
              </a:defRPr>
            </a:lvl1pPr>
          </a:lstStyle>
          <a:p>
            <a:fld id="{DC07D2C2-EEDA-094F-A4D5-546DE82D3808}" type="datetimeFigureOut">
              <a:rPr lang="en-US" smtClean="0"/>
              <a:pPr/>
              <a:t>9/10/2024</a:t>
            </a:fld>
            <a:endParaRPr lang="en-US" dirty="0"/>
          </a:p>
        </p:txBody>
      </p:sp>
      <p:sp>
        <p:nvSpPr>
          <p:cNvPr id="15" name="Footer Placeholder 9">
            <a:extLst>
              <a:ext uri="{FF2B5EF4-FFF2-40B4-BE49-F238E27FC236}">
                <a16:creationId xmlns:a16="http://schemas.microsoft.com/office/drawing/2014/main" id="{D37F498F-8C04-8E41-B8E2-2CF797996E17}"/>
              </a:ext>
            </a:extLst>
          </p:cNvPr>
          <p:cNvSpPr>
            <a:spLocks noGrp="1"/>
          </p:cNvSpPr>
          <p:nvPr>
            <p:ph type="ftr" sz="quarter" idx="3"/>
          </p:nvPr>
        </p:nvSpPr>
        <p:spPr>
          <a:xfrm>
            <a:off x="1400287" y="6572013"/>
            <a:ext cx="9391426" cy="285987"/>
          </a:xfrm>
          <a:prstGeom prst="rect">
            <a:avLst/>
          </a:prstGeom>
        </p:spPr>
        <p:txBody>
          <a:bodyPr vert="horz" lIns="45720" tIns="45720" rIns="45720" bIns="45720" rtlCol="0" anchor="ctr">
            <a:normAutofit/>
          </a:bodyPr>
          <a:lstStyle>
            <a:lvl1pPr algn="ctr">
              <a:defRPr sz="1000" b="0" i="0">
                <a:solidFill>
                  <a:schemeClr val="bg1">
                    <a:lumMod val="50000"/>
                  </a:schemeClr>
                </a:solidFill>
                <a:latin typeface="Open Sans" panose="020B0606030504020204" pitchFamily="34" charset="0"/>
              </a:defRPr>
            </a:lvl1pPr>
          </a:lstStyle>
          <a:p>
            <a:r>
              <a:rPr lang="en-US"/>
              <a:t>FOOTER</a:t>
            </a:r>
            <a:endParaRPr lang="en-US" dirty="0"/>
          </a:p>
        </p:txBody>
      </p:sp>
    </p:spTree>
    <p:extLst>
      <p:ext uri="{BB962C8B-B14F-4D97-AF65-F5344CB8AC3E}">
        <p14:creationId xmlns:p14="http://schemas.microsoft.com/office/powerpoint/2010/main" val="4110794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1_Title_Only_UU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0">
                <a:latin typeface="+mj-lt"/>
              </a:defRPr>
            </a:lvl1pPr>
          </a:lstStyle>
          <a:p>
            <a:r>
              <a:rPr lang="en-US" dirty="0"/>
              <a:t>Title Only - Click to add title</a:t>
            </a:r>
          </a:p>
        </p:txBody>
      </p:sp>
      <p:sp>
        <p:nvSpPr>
          <p:cNvPr id="9" name="Slide Number Placeholder 7">
            <a:extLst>
              <a:ext uri="{FF2B5EF4-FFF2-40B4-BE49-F238E27FC236}">
                <a16:creationId xmlns:a16="http://schemas.microsoft.com/office/drawing/2014/main" id="{047140F4-9603-3740-AC59-61030724EC20}"/>
              </a:ext>
            </a:extLst>
          </p:cNvPr>
          <p:cNvSpPr>
            <a:spLocks noGrp="1"/>
          </p:cNvSpPr>
          <p:nvPr>
            <p:ph type="sldNum" sz="quarter" idx="4"/>
          </p:nvPr>
        </p:nvSpPr>
        <p:spPr>
          <a:xfrm>
            <a:off x="0" y="356686"/>
            <a:ext cx="559397" cy="570225"/>
          </a:xfrm>
          <a:prstGeom prst="rect">
            <a:avLst/>
          </a:prstGeom>
        </p:spPr>
        <p:txBody>
          <a:bodyPr vert="horz" lIns="45720" tIns="45720" rIns="45720" bIns="45720" rtlCol="0" anchor="ctr"/>
          <a:lstStyle>
            <a:lvl1pPr algn="ctr">
              <a:defRPr sz="1400" b="0" i="0">
                <a:solidFill>
                  <a:schemeClr val="bg1">
                    <a:lumMod val="50000"/>
                  </a:schemeClr>
                </a:solidFill>
                <a:latin typeface="Open Sans" panose="020B0606030504020204" pitchFamily="34" charset="0"/>
              </a:defRPr>
            </a:lvl1pPr>
          </a:lstStyle>
          <a:p>
            <a:pPr algn="ctr"/>
            <a:fld id="{F6B149FD-26F7-3645-B4E7-BA8B8CC5EEA8}" type="slidenum">
              <a:rPr lang="en-US" smtClean="0"/>
              <a:pPr/>
              <a:t>‹#›</a:t>
            </a:fld>
            <a:endParaRPr lang="en-US" dirty="0"/>
          </a:p>
        </p:txBody>
      </p:sp>
      <p:sp>
        <p:nvSpPr>
          <p:cNvPr id="10" name="Date Placeholder 8">
            <a:extLst>
              <a:ext uri="{FF2B5EF4-FFF2-40B4-BE49-F238E27FC236}">
                <a16:creationId xmlns:a16="http://schemas.microsoft.com/office/drawing/2014/main" id="{32A26D86-2879-4B46-86CA-D69ABD3FE84D}"/>
              </a:ext>
            </a:extLst>
          </p:cNvPr>
          <p:cNvSpPr>
            <a:spLocks noGrp="1"/>
          </p:cNvSpPr>
          <p:nvPr>
            <p:ph type="dt" sz="half" idx="2"/>
          </p:nvPr>
        </p:nvSpPr>
        <p:spPr>
          <a:xfrm>
            <a:off x="0" y="6572013"/>
            <a:ext cx="1088571" cy="277823"/>
          </a:xfrm>
          <a:prstGeom prst="rect">
            <a:avLst/>
          </a:prstGeom>
        </p:spPr>
        <p:txBody>
          <a:bodyPr vert="horz" lIns="91440" tIns="45720" rIns="45720" bIns="45720" rtlCol="0" anchor="ctr"/>
          <a:lstStyle>
            <a:lvl1pPr algn="l">
              <a:defRPr sz="1000" b="0" i="0">
                <a:solidFill>
                  <a:schemeClr val="bg1">
                    <a:lumMod val="50000"/>
                  </a:schemeClr>
                </a:solidFill>
                <a:latin typeface="Open Sans" panose="020B0606030504020204" pitchFamily="34" charset="0"/>
              </a:defRPr>
            </a:lvl1pPr>
          </a:lstStyle>
          <a:p>
            <a:fld id="{DC07D2C2-EEDA-094F-A4D5-546DE82D3808}" type="datetimeFigureOut">
              <a:rPr lang="en-US" smtClean="0"/>
              <a:pPr/>
              <a:t>9/10/2024</a:t>
            </a:fld>
            <a:endParaRPr lang="en-US" dirty="0"/>
          </a:p>
        </p:txBody>
      </p:sp>
      <p:sp>
        <p:nvSpPr>
          <p:cNvPr id="11" name="Footer Placeholder 9">
            <a:extLst>
              <a:ext uri="{FF2B5EF4-FFF2-40B4-BE49-F238E27FC236}">
                <a16:creationId xmlns:a16="http://schemas.microsoft.com/office/drawing/2014/main" id="{5B861089-20B6-544A-BC46-4CA4C9A1BB22}"/>
              </a:ext>
            </a:extLst>
          </p:cNvPr>
          <p:cNvSpPr>
            <a:spLocks noGrp="1"/>
          </p:cNvSpPr>
          <p:nvPr>
            <p:ph type="ftr" sz="quarter" idx="3"/>
          </p:nvPr>
        </p:nvSpPr>
        <p:spPr>
          <a:xfrm>
            <a:off x="1400287" y="6572013"/>
            <a:ext cx="9391426" cy="285987"/>
          </a:xfrm>
          <a:prstGeom prst="rect">
            <a:avLst/>
          </a:prstGeom>
        </p:spPr>
        <p:txBody>
          <a:bodyPr vert="horz" lIns="45720" tIns="45720" rIns="45720" bIns="45720" rtlCol="0" anchor="ctr">
            <a:normAutofit/>
          </a:bodyPr>
          <a:lstStyle>
            <a:lvl1pPr algn="ctr">
              <a:defRPr sz="1000" b="0" i="0">
                <a:solidFill>
                  <a:schemeClr val="bg1">
                    <a:lumMod val="50000"/>
                  </a:schemeClr>
                </a:solidFill>
                <a:latin typeface="Open Sans" panose="020B0606030504020204" pitchFamily="34" charset="0"/>
              </a:defRPr>
            </a:lvl1pPr>
          </a:lstStyle>
          <a:p>
            <a:r>
              <a:rPr lang="en-US"/>
              <a:t>FOOTER</a:t>
            </a:r>
            <a:endParaRPr lang="en-US" dirty="0"/>
          </a:p>
        </p:txBody>
      </p:sp>
    </p:spTree>
    <p:extLst>
      <p:ext uri="{BB962C8B-B14F-4D97-AF65-F5344CB8AC3E}">
        <p14:creationId xmlns:p14="http://schemas.microsoft.com/office/powerpoint/2010/main" val="2056806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Blank_Slide_UUR">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0139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Title_Slide_NM&amp;CA_UU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1" name="TextBox 30">
            <a:extLst>
              <a:ext uri="{FF2B5EF4-FFF2-40B4-BE49-F238E27FC236}">
                <a16:creationId xmlns:a16="http://schemas.microsoft.com/office/drawing/2014/main" id="{2405A7D0-A065-44E8-BD31-2D1AF2D5E0D2}"/>
              </a:ext>
            </a:extLst>
          </p:cNvPr>
          <p:cNvSpPr txBox="1"/>
          <p:nvPr userDrawn="1"/>
        </p:nvSpPr>
        <p:spPr>
          <a:xfrm>
            <a:off x="10193121" y="5382134"/>
            <a:ext cx="1998880" cy="1200329"/>
          </a:xfrm>
          <a:prstGeom prst="rect">
            <a:avLst/>
          </a:prstGeom>
          <a:noFill/>
        </p:spPr>
        <p:txBody>
          <a:bodyPr wrap="square" rtlCol="0">
            <a:spAutoFit/>
          </a:bodyPr>
          <a:lstStyle/>
          <a:p>
            <a:pPr algn="ctr"/>
            <a:r>
              <a:rPr lang="en-US" sz="800" b="0" i="0" u="none" strike="noStrike" kern="1200" dirty="0">
                <a:solidFill>
                  <a:schemeClr val="bg1"/>
                </a:solidFill>
                <a:effectLst/>
                <a:latin typeface="Open Sans" panose="020B0606030504020204" pitchFamily="34" charset="0"/>
                <a:ea typeface="+mn-ea"/>
                <a:cs typeface="+mn-cs"/>
              </a:rPr>
              <a:t>Sandia National Laboratories is a </a:t>
            </a:r>
            <a:r>
              <a:rPr lang="en-US" sz="800" b="0" i="0" u="none" strike="noStrike" kern="1200" dirty="0" err="1">
                <a:solidFill>
                  <a:schemeClr val="bg1"/>
                </a:solidFill>
                <a:effectLst/>
                <a:latin typeface="Open Sans" panose="020B0606030504020204" pitchFamily="34" charset="0"/>
                <a:ea typeface="+mn-ea"/>
                <a:cs typeface="+mn-cs"/>
              </a:rPr>
              <a:t>multimission</a:t>
            </a:r>
            <a:r>
              <a:rPr lang="en-US" sz="800" b="0" i="0" u="none" strike="noStrike" kern="1200" dirty="0">
                <a:solidFill>
                  <a:schemeClr val="bg1"/>
                </a:solidFill>
                <a:effectLst/>
                <a:latin typeface="Open Sans" panose="020B0606030504020204" pitchFamily="34" charset="0"/>
                <a:ea typeface="+mn-ea"/>
                <a:cs typeface="+mn-cs"/>
              </a:rPr>
              <a:t> laboratory managed and operated by National Technology &amp; Engineering Solutions of Sandia, LLC, a wholly owned subsidiary of Honeywell International Inc., for the U.S. Department of Energy’s National Nuclear Security Administration under contract DE-NA0003525.</a:t>
            </a:r>
            <a:endParaRPr lang="en-US" sz="800" b="0" i="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2" name="Picture Placeholder 30">
            <a:extLst>
              <a:ext uri="{FF2B5EF4-FFF2-40B4-BE49-F238E27FC236}">
                <a16:creationId xmlns:a16="http://schemas.microsoft.com/office/drawing/2014/main" id="{F1AEF7CB-72B7-B743-A375-6E9BEACA8799}"/>
              </a:ext>
            </a:extLst>
          </p:cNvPr>
          <p:cNvSpPr>
            <a:spLocks noGrp="1"/>
          </p:cNvSpPr>
          <p:nvPr>
            <p:ph type="pic" sz="quarter" idx="17" hasCustomPrompt="1"/>
          </p:nvPr>
        </p:nvSpPr>
        <p:spPr>
          <a:xfrm>
            <a:off x="2732140" y="2921104"/>
            <a:ext cx="1302311" cy="914400"/>
          </a:xfrm>
          <a:prstGeom prst="rect">
            <a:avLst/>
          </a:prstGeom>
        </p:spPr>
        <p:txBody>
          <a:bodyPr/>
          <a:lstStyle>
            <a:lvl1pPr marL="0" indent="0">
              <a:buFontTx/>
              <a:buNone/>
              <a:defRPr sz="1200" b="0" i="0">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icon to add image</a:t>
            </a:r>
          </a:p>
        </p:txBody>
      </p:sp>
      <p:sp>
        <p:nvSpPr>
          <p:cNvPr id="34" name="Picture Placeholder 32">
            <a:extLst>
              <a:ext uri="{FF2B5EF4-FFF2-40B4-BE49-F238E27FC236}">
                <a16:creationId xmlns:a16="http://schemas.microsoft.com/office/drawing/2014/main" id="{34437CB5-4FD1-BD4C-9E3F-DE0347134F2E}"/>
              </a:ext>
            </a:extLst>
          </p:cNvPr>
          <p:cNvSpPr>
            <a:spLocks noGrp="1"/>
          </p:cNvSpPr>
          <p:nvPr>
            <p:ph type="pic" sz="quarter" idx="18" hasCustomPrompt="1"/>
          </p:nvPr>
        </p:nvSpPr>
        <p:spPr>
          <a:xfrm>
            <a:off x="791894" y="2921104"/>
            <a:ext cx="1828800" cy="914400"/>
          </a:xfrm>
          <a:prstGeom prst="rect">
            <a:avLst/>
          </a:prstGeom>
        </p:spPr>
        <p:txBody>
          <a:bodyPr/>
          <a:lstStyle>
            <a:lvl1pPr marL="0" indent="0" algn="l">
              <a:buFontTx/>
              <a:buNone/>
              <a:defRPr sz="1200" b="0" i="0">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icon to add image</a:t>
            </a:r>
          </a:p>
        </p:txBody>
      </p:sp>
      <p:sp>
        <p:nvSpPr>
          <p:cNvPr id="36" name="Picture Placeholder 34">
            <a:extLst>
              <a:ext uri="{FF2B5EF4-FFF2-40B4-BE49-F238E27FC236}">
                <a16:creationId xmlns:a16="http://schemas.microsoft.com/office/drawing/2014/main" id="{7D39CEF2-EAFF-1F4F-8C1B-1AFC16A91F45}"/>
              </a:ext>
            </a:extLst>
          </p:cNvPr>
          <p:cNvSpPr>
            <a:spLocks noGrp="1"/>
          </p:cNvSpPr>
          <p:nvPr>
            <p:ph type="pic" sz="quarter" idx="19" hasCustomPrompt="1"/>
          </p:nvPr>
        </p:nvSpPr>
        <p:spPr>
          <a:xfrm>
            <a:off x="4145897" y="2921104"/>
            <a:ext cx="2167575" cy="914400"/>
          </a:xfrm>
          <a:prstGeom prst="rect">
            <a:avLst/>
          </a:prstGeom>
        </p:spPr>
        <p:txBody>
          <a:bodyPr/>
          <a:lstStyle>
            <a:lvl1pPr>
              <a:buFontTx/>
              <a:buNone/>
              <a:defRPr sz="1200" b="0" i="0">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icon to add image</a:t>
            </a:r>
          </a:p>
        </p:txBody>
      </p:sp>
      <p:sp>
        <p:nvSpPr>
          <p:cNvPr id="37" name="Picture Placeholder 18">
            <a:extLst>
              <a:ext uri="{FF2B5EF4-FFF2-40B4-BE49-F238E27FC236}">
                <a16:creationId xmlns:a16="http://schemas.microsoft.com/office/drawing/2014/main" id="{55971632-141A-4A41-AE8A-7917773F35A5}"/>
              </a:ext>
            </a:extLst>
          </p:cNvPr>
          <p:cNvSpPr>
            <a:spLocks noGrp="1"/>
          </p:cNvSpPr>
          <p:nvPr>
            <p:ph type="pic" sz="quarter" idx="14" hasCustomPrompt="1"/>
          </p:nvPr>
        </p:nvSpPr>
        <p:spPr>
          <a:xfrm>
            <a:off x="7565571" y="1342125"/>
            <a:ext cx="2623459" cy="1461583"/>
          </a:xfrm>
          <a:prstGeom prst="rect">
            <a:avLst/>
          </a:prstGeom>
        </p:spPr>
        <p:txBody>
          <a:bodyPr/>
          <a:lstStyle>
            <a:lvl1pPr algn="ctr">
              <a:buFontTx/>
              <a:buNone/>
              <a:defRPr sz="18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icon to add image</a:t>
            </a:r>
          </a:p>
        </p:txBody>
      </p:sp>
      <p:sp>
        <p:nvSpPr>
          <p:cNvPr id="38" name="Picture Placeholder 30">
            <a:extLst>
              <a:ext uri="{FF2B5EF4-FFF2-40B4-BE49-F238E27FC236}">
                <a16:creationId xmlns:a16="http://schemas.microsoft.com/office/drawing/2014/main" id="{3A1840DD-E6D4-FF44-BEE3-04222F6806E5}"/>
              </a:ext>
            </a:extLst>
          </p:cNvPr>
          <p:cNvSpPr>
            <a:spLocks noGrp="1"/>
          </p:cNvSpPr>
          <p:nvPr>
            <p:ph type="pic" sz="quarter" idx="20" hasCustomPrompt="1"/>
          </p:nvPr>
        </p:nvSpPr>
        <p:spPr>
          <a:xfrm>
            <a:off x="6424919" y="2921812"/>
            <a:ext cx="1135118" cy="914400"/>
          </a:xfrm>
          <a:prstGeom prst="rect">
            <a:avLst/>
          </a:prstGeom>
        </p:spPr>
        <p:txBody>
          <a:bodyPr/>
          <a:lstStyle>
            <a:lvl1pPr marL="0" indent="0">
              <a:buFontTx/>
              <a:buNone/>
              <a:defRPr sz="1200" b="0" i="0">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icon to add image</a:t>
            </a:r>
          </a:p>
        </p:txBody>
      </p:sp>
      <p:sp>
        <p:nvSpPr>
          <p:cNvPr id="16" name="Title 1">
            <a:extLst>
              <a:ext uri="{FF2B5EF4-FFF2-40B4-BE49-F238E27FC236}">
                <a16:creationId xmlns:a16="http://schemas.microsoft.com/office/drawing/2014/main" id="{6A640D0C-6768-054F-A9E5-72433DED96A0}"/>
              </a:ext>
            </a:extLst>
          </p:cNvPr>
          <p:cNvSpPr>
            <a:spLocks noGrp="1"/>
          </p:cNvSpPr>
          <p:nvPr>
            <p:ph type="ctrTitle" hasCustomPrompt="1"/>
          </p:nvPr>
        </p:nvSpPr>
        <p:spPr>
          <a:xfrm>
            <a:off x="773147" y="1194099"/>
            <a:ext cx="6351553" cy="1727005"/>
          </a:xfrm>
        </p:spPr>
        <p:txBody>
          <a:bodyPr lIns="0" tIns="91440" rIns="0" bIns="91440" anchor="ctr">
            <a:normAutofit/>
          </a:bodyPr>
          <a:lstStyle>
            <a:lvl1pPr algn="l">
              <a:lnSpc>
                <a:spcPts val="3700"/>
              </a:lnSpc>
              <a:defRPr sz="3600" b="0" i="0" spc="31" baseline="0">
                <a:solidFill>
                  <a:schemeClr val="bg1"/>
                </a:solidFill>
                <a:latin typeface="+mj-lt"/>
                <a:ea typeface="Open Sans SemiBold" panose="020B0606030504020204" pitchFamily="34" charset="0"/>
                <a:cs typeface="Open Sans SemiBold" panose="020B0606030504020204" pitchFamily="34" charset="0"/>
              </a:defRPr>
            </a:lvl1pPr>
          </a:lstStyle>
          <a:p>
            <a:r>
              <a:rPr lang="en-US" dirty="0"/>
              <a:t>Click to add title</a:t>
            </a:r>
          </a:p>
        </p:txBody>
      </p:sp>
      <p:sp>
        <p:nvSpPr>
          <p:cNvPr id="17" name="Text Placeholder 24">
            <a:extLst>
              <a:ext uri="{FF2B5EF4-FFF2-40B4-BE49-F238E27FC236}">
                <a16:creationId xmlns:a16="http://schemas.microsoft.com/office/drawing/2014/main" id="{49EC6533-A0BD-5E46-AF14-AB8CC26AA90C}"/>
              </a:ext>
            </a:extLst>
          </p:cNvPr>
          <p:cNvSpPr>
            <a:spLocks noGrp="1"/>
          </p:cNvSpPr>
          <p:nvPr>
            <p:ph type="body" sz="quarter" idx="15" hasCustomPrompt="1"/>
          </p:nvPr>
        </p:nvSpPr>
        <p:spPr>
          <a:xfrm>
            <a:off x="10286421" y="6586868"/>
            <a:ext cx="1828800" cy="136525"/>
          </a:xfrm>
        </p:spPr>
        <p:txBody>
          <a:bodyPr lIns="0" tIns="0" rIns="0" bIns="0">
            <a:normAutofit/>
          </a:bodyPr>
          <a:lstStyle>
            <a:lvl1pPr marL="0" indent="0" algn="ctr">
              <a:buNone/>
              <a:defRPr sz="8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CLICK TO ADD SAND XXXX-XXXX P</a:t>
            </a:r>
          </a:p>
        </p:txBody>
      </p:sp>
      <p:sp>
        <p:nvSpPr>
          <p:cNvPr id="18" name="Subtitle 2">
            <a:extLst>
              <a:ext uri="{FF2B5EF4-FFF2-40B4-BE49-F238E27FC236}">
                <a16:creationId xmlns:a16="http://schemas.microsoft.com/office/drawing/2014/main" id="{B7B0D49C-82E5-0B42-A64F-A7234DA2B09F}"/>
              </a:ext>
            </a:extLst>
          </p:cNvPr>
          <p:cNvSpPr>
            <a:spLocks noGrp="1"/>
          </p:cNvSpPr>
          <p:nvPr>
            <p:ph type="subTitle" idx="1" hasCustomPrompt="1"/>
          </p:nvPr>
        </p:nvSpPr>
        <p:spPr>
          <a:xfrm>
            <a:off x="773147" y="4142965"/>
            <a:ext cx="6351553" cy="914399"/>
          </a:xfrm>
        </p:spPr>
        <p:txBody>
          <a:bodyPr lIns="0" tIns="0" rIns="0" bIns="0" anchor="b">
            <a:normAutofit/>
          </a:bodyPr>
          <a:lstStyle>
            <a:lvl1pPr marL="0" indent="0" algn="l">
              <a:buNone/>
              <a:defRPr sz="1800" b="0" i="0" cap="none" spc="200" baseline="0">
                <a:solidFill>
                  <a:schemeClr val="accent1">
                    <a:lumMod val="40000"/>
                    <a:lumOff val="60000"/>
                  </a:schemeClr>
                </a:solidFill>
                <a:latin typeface="Open Sans" panose="020B0606030504020204" pitchFamily="34" charset="0"/>
                <a:ea typeface="Open Sans" panose="020B0606030504020204" pitchFamily="34" charset="0"/>
                <a:cs typeface="Open Sans" panose="020B0606030504020204" pitchFamily="34" charset="0"/>
              </a:defRPr>
            </a:lvl1pPr>
            <a:lvl2pPr marL="457178" indent="0" algn="ctr">
              <a:buNone/>
              <a:defRPr sz="2400"/>
            </a:lvl2pPr>
            <a:lvl3pPr marL="914354" indent="0" algn="ctr">
              <a:buNone/>
              <a:defRPr sz="2400"/>
            </a:lvl3pPr>
            <a:lvl4pPr marL="1371532" indent="0" algn="ctr">
              <a:buNone/>
              <a:defRPr sz="2000"/>
            </a:lvl4pPr>
            <a:lvl5pPr marL="1828709" indent="0" algn="ctr">
              <a:buNone/>
              <a:defRPr sz="2000"/>
            </a:lvl5pPr>
            <a:lvl6pPr marL="2285886" indent="0" algn="ctr">
              <a:buNone/>
              <a:defRPr sz="2000"/>
            </a:lvl6pPr>
            <a:lvl7pPr marL="2743062" indent="0" algn="ctr">
              <a:buNone/>
              <a:defRPr sz="2000"/>
            </a:lvl7pPr>
            <a:lvl8pPr marL="3200240" indent="0" algn="ctr">
              <a:buNone/>
              <a:defRPr sz="2000"/>
            </a:lvl8pPr>
            <a:lvl9pPr marL="3657418" indent="0" algn="ctr">
              <a:buNone/>
              <a:defRPr sz="2000"/>
            </a:lvl9pPr>
          </a:lstStyle>
          <a:p>
            <a:r>
              <a:rPr lang="en-US" dirty="0"/>
              <a:t>CLICK TO ADD PRESENTER/AUTHOR NAMES</a:t>
            </a:r>
          </a:p>
        </p:txBody>
      </p:sp>
      <p:sp>
        <p:nvSpPr>
          <p:cNvPr id="19" name="Text Placeholder 4">
            <a:extLst>
              <a:ext uri="{FF2B5EF4-FFF2-40B4-BE49-F238E27FC236}">
                <a16:creationId xmlns:a16="http://schemas.microsoft.com/office/drawing/2014/main" id="{044566E6-F23A-E842-B04D-8E74C1E5C088}"/>
              </a:ext>
            </a:extLst>
          </p:cNvPr>
          <p:cNvSpPr>
            <a:spLocks noGrp="1"/>
          </p:cNvSpPr>
          <p:nvPr>
            <p:ph type="body" sz="quarter" idx="22" hasCustomPrompt="1"/>
          </p:nvPr>
        </p:nvSpPr>
        <p:spPr>
          <a:xfrm>
            <a:off x="773147" y="5382133"/>
            <a:ext cx="6351553" cy="1142491"/>
          </a:xfrm>
        </p:spPr>
        <p:txBody>
          <a:bodyPr lIns="0" tIns="0" rIns="0" bIns="0"/>
          <a:lstStyle>
            <a:lvl1pPr>
              <a:buFontTx/>
              <a:buNone/>
              <a:defRPr sz="1400" b="0" i="0">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Click to add date, location, or additional content</a:t>
            </a:r>
          </a:p>
        </p:txBody>
      </p:sp>
      <p:pic>
        <p:nvPicPr>
          <p:cNvPr id="12" name="Picture 11">
            <a:extLst>
              <a:ext uri="{FF2B5EF4-FFF2-40B4-BE49-F238E27FC236}">
                <a16:creationId xmlns:a16="http://schemas.microsoft.com/office/drawing/2014/main" id="{4509C096-9973-EF42-BC88-D6ADDE589AE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932928" y="206264"/>
            <a:ext cx="1899562" cy="827777"/>
          </a:xfrm>
          <a:prstGeom prst="rect">
            <a:avLst/>
          </a:prstGeom>
        </p:spPr>
      </p:pic>
      <p:pic>
        <p:nvPicPr>
          <p:cNvPr id="13" name="Picture 12">
            <a:extLst>
              <a:ext uri="{FF2B5EF4-FFF2-40B4-BE49-F238E27FC236}">
                <a16:creationId xmlns:a16="http://schemas.microsoft.com/office/drawing/2014/main" id="{7B30676C-5F7C-9C42-9914-B73F06BACB0C}"/>
              </a:ext>
            </a:extLst>
          </p:cNvPr>
          <p:cNvPicPr>
            <a:picLocks noChangeAspect="1"/>
          </p:cNvPicPr>
          <p:nvPr userDrawn="1"/>
        </p:nvPicPr>
        <p:blipFill>
          <a:blip r:embed="rId4" cstate="print">
            <a:extLst>
              <a:ext uri="{28A0092B-C50C-407E-A947-70E740481C1C}">
                <a14:useLocalDpi xmlns:a14="http://schemas.microsoft.com/office/drawing/2010/main"/>
              </a:ext>
            </a:extLst>
          </a:blip>
          <a:srcRect/>
          <a:stretch/>
        </p:blipFill>
        <p:spPr>
          <a:xfrm>
            <a:off x="10272826" y="5073548"/>
            <a:ext cx="1863045" cy="257655"/>
          </a:xfrm>
          <a:prstGeom prst="rect">
            <a:avLst/>
          </a:prstGeom>
        </p:spPr>
      </p:pic>
    </p:spTree>
    <p:extLst>
      <p:ext uri="{BB962C8B-B14F-4D97-AF65-F5344CB8AC3E}">
        <p14:creationId xmlns:p14="http://schemas.microsoft.com/office/powerpoint/2010/main" val="1602920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Section_Break_NM&amp;CA_UU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0F807EE3-5A7B-7B43-9CD9-05809754EE92}"/>
              </a:ext>
            </a:extLst>
          </p:cNvPr>
          <p:cNvSpPr>
            <a:spLocks noGrp="1"/>
          </p:cNvSpPr>
          <p:nvPr>
            <p:ph type="subTitle" idx="1" hasCustomPrompt="1"/>
          </p:nvPr>
        </p:nvSpPr>
        <p:spPr>
          <a:xfrm>
            <a:off x="4130694" y="5064546"/>
            <a:ext cx="7070704" cy="993354"/>
          </a:xfrm>
        </p:spPr>
        <p:txBody>
          <a:bodyPr lIns="0" rIns="0">
            <a:normAutofit/>
          </a:bodyPr>
          <a:lstStyle>
            <a:lvl1pPr marL="0" indent="0" algn="l">
              <a:buNone/>
              <a:defRPr sz="1800" b="0" i="0" cap="none" spc="20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178" indent="0" algn="ctr">
              <a:buNone/>
              <a:defRPr sz="2400"/>
            </a:lvl2pPr>
            <a:lvl3pPr marL="914354" indent="0" algn="ctr">
              <a:buNone/>
              <a:defRPr sz="2400"/>
            </a:lvl3pPr>
            <a:lvl4pPr marL="1371532" indent="0" algn="ctr">
              <a:buNone/>
              <a:defRPr sz="2000"/>
            </a:lvl4pPr>
            <a:lvl5pPr marL="1828709" indent="0" algn="ctr">
              <a:buNone/>
              <a:defRPr sz="2000"/>
            </a:lvl5pPr>
            <a:lvl6pPr marL="2285886" indent="0" algn="ctr">
              <a:buNone/>
              <a:defRPr sz="2000"/>
            </a:lvl6pPr>
            <a:lvl7pPr marL="2743062" indent="0" algn="ctr">
              <a:buNone/>
              <a:defRPr sz="2000"/>
            </a:lvl7pPr>
            <a:lvl8pPr marL="3200240" indent="0" algn="ctr">
              <a:buNone/>
              <a:defRPr sz="2000"/>
            </a:lvl8pPr>
            <a:lvl9pPr marL="3657418" indent="0" algn="ctr">
              <a:buNone/>
              <a:defRPr sz="2000"/>
            </a:lvl9pPr>
          </a:lstStyle>
          <a:p>
            <a:r>
              <a:rPr lang="en-US" dirty="0"/>
              <a:t>Click to add subtitle</a:t>
            </a:r>
          </a:p>
        </p:txBody>
      </p:sp>
      <p:sp>
        <p:nvSpPr>
          <p:cNvPr id="10" name="Title 1">
            <a:extLst>
              <a:ext uri="{FF2B5EF4-FFF2-40B4-BE49-F238E27FC236}">
                <a16:creationId xmlns:a16="http://schemas.microsoft.com/office/drawing/2014/main" id="{AB80C274-88C4-EF40-AFFB-1D3EE28ABA97}"/>
              </a:ext>
            </a:extLst>
          </p:cNvPr>
          <p:cNvSpPr>
            <a:spLocks noGrp="1"/>
          </p:cNvSpPr>
          <p:nvPr>
            <p:ph type="ctrTitle" hasCustomPrompt="1"/>
          </p:nvPr>
        </p:nvSpPr>
        <p:spPr>
          <a:xfrm>
            <a:off x="4130694" y="3112607"/>
            <a:ext cx="7070706" cy="1690255"/>
          </a:xfrm>
        </p:spPr>
        <p:txBody>
          <a:bodyPr lIns="0" rIns="0" anchor="ctr">
            <a:normAutofit/>
          </a:bodyPr>
          <a:lstStyle>
            <a:lvl1pPr algn="l">
              <a:lnSpc>
                <a:spcPts val="3700"/>
              </a:lnSpc>
              <a:defRPr sz="3600" b="0" i="0" spc="31" baseline="0">
                <a:solidFill>
                  <a:schemeClr val="bg1"/>
                </a:solidFill>
                <a:latin typeface="+mj-lt"/>
                <a:ea typeface="Open Sans SemiBold" panose="020B0606030504020204" pitchFamily="34" charset="0"/>
                <a:cs typeface="Open Sans SemiBold" panose="020B0606030504020204" pitchFamily="34" charset="0"/>
              </a:defRPr>
            </a:lvl1pPr>
          </a:lstStyle>
          <a:p>
            <a:r>
              <a:rPr lang="en-US" dirty="0"/>
              <a:t>Click to add section title</a:t>
            </a:r>
          </a:p>
        </p:txBody>
      </p:sp>
      <p:sp>
        <p:nvSpPr>
          <p:cNvPr id="12" name="Date Placeholder 8">
            <a:extLst>
              <a:ext uri="{FF2B5EF4-FFF2-40B4-BE49-F238E27FC236}">
                <a16:creationId xmlns:a16="http://schemas.microsoft.com/office/drawing/2014/main" id="{28F9A4F9-E91B-894E-980A-89E25D983C8D}"/>
              </a:ext>
            </a:extLst>
          </p:cNvPr>
          <p:cNvSpPr>
            <a:spLocks noGrp="1"/>
          </p:cNvSpPr>
          <p:nvPr>
            <p:ph type="dt" sz="half" idx="2"/>
          </p:nvPr>
        </p:nvSpPr>
        <p:spPr>
          <a:xfrm>
            <a:off x="0" y="6572013"/>
            <a:ext cx="1088571" cy="277823"/>
          </a:xfrm>
          <a:prstGeom prst="rect">
            <a:avLst/>
          </a:prstGeom>
        </p:spPr>
        <p:txBody>
          <a:bodyPr vert="horz" lIns="91440" tIns="45720" rIns="45720" bIns="45720" rtlCol="0" anchor="ctr"/>
          <a:lstStyle>
            <a:lvl1pPr algn="l">
              <a:defRPr sz="1000" b="0" i="0">
                <a:solidFill>
                  <a:schemeClr val="bg1"/>
                </a:solidFill>
                <a:latin typeface="Open Sans" panose="020B0606030504020204" pitchFamily="34" charset="0"/>
              </a:defRPr>
            </a:lvl1pPr>
          </a:lstStyle>
          <a:p>
            <a:fld id="{DC07D2C2-EEDA-094F-A4D5-546DE82D3808}" type="datetimeFigureOut">
              <a:rPr lang="en-US" smtClean="0"/>
              <a:pPr/>
              <a:t>9/10/2024</a:t>
            </a:fld>
            <a:endParaRPr lang="en-US" dirty="0"/>
          </a:p>
        </p:txBody>
      </p:sp>
      <p:sp>
        <p:nvSpPr>
          <p:cNvPr id="13" name="Footer Placeholder 9">
            <a:extLst>
              <a:ext uri="{FF2B5EF4-FFF2-40B4-BE49-F238E27FC236}">
                <a16:creationId xmlns:a16="http://schemas.microsoft.com/office/drawing/2014/main" id="{9BB042E6-FFFD-3849-9A9F-1B3E03339F6B}"/>
              </a:ext>
            </a:extLst>
          </p:cNvPr>
          <p:cNvSpPr>
            <a:spLocks noGrp="1"/>
          </p:cNvSpPr>
          <p:nvPr>
            <p:ph type="ftr" sz="quarter" idx="3"/>
          </p:nvPr>
        </p:nvSpPr>
        <p:spPr>
          <a:xfrm>
            <a:off x="1400287" y="6572013"/>
            <a:ext cx="9391426" cy="285987"/>
          </a:xfrm>
          <a:prstGeom prst="rect">
            <a:avLst/>
          </a:prstGeom>
        </p:spPr>
        <p:txBody>
          <a:bodyPr vert="horz" lIns="45720" tIns="45720" rIns="45720" bIns="45720" rtlCol="0" anchor="ctr">
            <a:normAutofit/>
          </a:bodyPr>
          <a:lstStyle>
            <a:lvl1pPr algn="ctr">
              <a:defRPr sz="1000" b="0" i="0">
                <a:solidFill>
                  <a:schemeClr val="bg1"/>
                </a:solidFill>
                <a:latin typeface="Open Sans" panose="020B0606030504020204" pitchFamily="34" charset="0"/>
              </a:defRPr>
            </a:lvl1pPr>
          </a:lstStyle>
          <a:p>
            <a:r>
              <a:rPr lang="en-US"/>
              <a:t>FOOTER</a:t>
            </a:r>
            <a:endParaRPr lang="en-US" dirty="0"/>
          </a:p>
        </p:txBody>
      </p:sp>
    </p:spTree>
    <p:extLst>
      <p:ext uri="{BB962C8B-B14F-4D97-AF65-F5344CB8AC3E}">
        <p14:creationId xmlns:p14="http://schemas.microsoft.com/office/powerpoint/2010/main" val="3627602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50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2_Title_and_Content_UU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0648" y="359772"/>
            <a:ext cx="10480752" cy="570225"/>
          </a:xfrm>
          <a:prstGeom prst="rect">
            <a:avLst/>
          </a:prstGeom>
        </p:spPr>
        <p:txBody>
          <a:bodyPr/>
          <a:lstStyle>
            <a:lvl1pPr marL="0">
              <a:defRPr/>
            </a:lvl1pPr>
          </a:lstStyle>
          <a:p>
            <a:r>
              <a:rPr lang="en-US" dirty="0"/>
              <a:t>Title and Content - Click to add title</a:t>
            </a:r>
          </a:p>
        </p:txBody>
      </p:sp>
      <p:sp>
        <p:nvSpPr>
          <p:cNvPr id="3" name="Content Placeholder 2"/>
          <p:cNvSpPr>
            <a:spLocks noGrp="1"/>
          </p:cNvSpPr>
          <p:nvPr>
            <p:ph idx="1" hasCustomPrompt="1"/>
          </p:nvPr>
        </p:nvSpPr>
        <p:spPr>
          <a:xfrm>
            <a:off x="720647" y="1429233"/>
            <a:ext cx="10480751" cy="4636287"/>
          </a:xfrm>
          <a:prstGeom prst="rect">
            <a:avLst/>
          </a:prstGeom>
        </p:spPr>
        <p:txBody>
          <a:bodyPr/>
          <a:lstStyle>
            <a:lvl1pPr>
              <a:lnSpc>
                <a:spcPct val="100000"/>
              </a:lnSpc>
              <a:defRPr b="0" i="0">
                <a:latin typeface="Open Sans" panose="020B0606030504020204" pitchFamily="34" charset="0"/>
                <a:ea typeface="Open Sans" panose="020B0606030504020204" pitchFamily="34" charset="0"/>
                <a:cs typeface="Open Sans" panose="020B0606030504020204" pitchFamily="34" charset="0"/>
              </a:defRPr>
            </a:lvl1pPr>
            <a:lvl2pPr>
              <a:lnSpc>
                <a:spcPct val="100000"/>
              </a:lnSpc>
              <a:defRPr b="0" i="0">
                <a:latin typeface="Open Sans" panose="020B0606030504020204" pitchFamily="34" charset="0"/>
                <a:ea typeface="Open Sans" panose="020B0606030504020204" pitchFamily="34" charset="0"/>
                <a:cs typeface="Open Sans" panose="020B0606030504020204" pitchFamily="34" charset="0"/>
              </a:defRPr>
            </a:lvl2pPr>
            <a:lvl3pPr>
              <a:lnSpc>
                <a:spcPct val="100000"/>
              </a:lnSpc>
              <a:defRPr b="0" i="0">
                <a:latin typeface="Open Sans" panose="020B0606030504020204" pitchFamily="34" charset="0"/>
                <a:ea typeface="Open Sans" panose="020B0606030504020204" pitchFamily="34" charset="0"/>
                <a:cs typeface="Open Sans" panose="020B0606030504020204" pitchFamily="34" charset="0"/>
              </a:defRPr>
            </a:lvl3pPr>
            <a:lvl4pPr>
              <a:lnSpc>
                <a:spcPct val="100000"/>
              </a:lnSpc>
              <a:defRPr b="0" i="0">
                <a:latin typeface="Open Sans" panose="020B0606030504020204" pitchFamily="34" charset="0"/>
                <a:ea typeface="Open Sans" panose="020B0606030504020204" pitchFamily="34" charset="0"/>
                <a:cs typeface="Open Sans" panose="020B0606030504020204" pitchFamily="34" charset="0"/>
              </a:defRPr>
            </a:lvl4pPr>
            <a:lvl5pPr>
              <a:lnSpc>
                <a:spcPct val="100000"/>
              </a:lnSpc>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7">
            <a:extLst>
              <a:ext uri="{FF2B5EF4-FFF2-40B4-BE49-F238E27FC236}">
                <a16:creationId xmlns:a16="http://schemas.microsoft.com/office/drawing/2014/main" id="{84653370-8875-2C4D-A315-258AE5BBDEBE}"/>
              </a:ext>
            </a:extLst>
          </p:cNvPr>
          <p:cNvSpPr>
            <a:spLocks noGrp="1"/>
          </p:cNvSpPr>
          <p:nvPr>
            <p:ph type="sldNum" sz="quarter" idx="4"/>
          </p:nvPr>
        </p:nvSpPr>
        <p:spPr>
          <a:xfrm>
            <a:off x="0" y="356686"/>
            <a:ext cx="559397" cy="570225"/>
          </a:xfrm>
          <a:prstGeom prst="rect">
            <a:avLst/>
          </a:prstGeom>
        </p:spPr>
        <p:txBody>
          <a:bodyPr vert="horz" lIns="45720" tIns="45720" rIns="45720" bIns="45720" rtlCol="0" anchor="ctr"/>
          <a:lstStyle>
            <a:lvl1pPr algn="ctr">
              <a:defRPr sz="1400" b="0" i="0">
                <a:solidFill>
                  <a:schemeClr val="bg1"/>
                </a:solidFill>
                <a:latin typeface="Open Sans" panose="020B0606030504020204" pitchFamily="34" charset="0"/>
              </a:defRPr>
            </a:lvl1pPr>
          </a:lstStyle>
          <a:p>
            <a:fld id="{F6B149FD-26F7-3645-B4E7-BA8B8CC5EEA8}" type="slidenum">
              <a:rPr lang="en-US" smtClean="0"/>
              <a:pPr/>
              <a:t>‹#›</a:t>
            </a:fld>
            <a:endParaRPr lang="en-US" dirty="0"/>
          </a:p>
        </p:txBody>
      </p:sp>
      <p:sp>
        <p:nvSpPr>
          <p:cNvPr id="11" name="Date Placeholder 8">
            <a:extLst>
              <a:ext uri="{FF2B5EF4-FFF2-40B4-BE49-F238E27FC236}">
                <a16:creationId xmlns:a16="http://schemas.microsoft.com/office/drawing/2014/main" id="{60925A80-6FB1-1F4E-8281-11634B44449A}"/>
              </a:ext>
            </a:extLst>
          </p:cNvPr>
          <p:cNvSpPr>
            <a:spLocks noGrp="1"/>
          </p:cNvSpPr>
          <p:nvPr>
            <p:ph type="dt" sz="half" idx="2"/>
          </p:nvPr>
        </p:nvSpPr>
        <p:spPr>
          <a:xfrm>
            <a:off x="0" y="6572013"/>
            <a:ext cx="1088571" cy="277823"/>
          </a:xfrm>
          <a:prstGeom prst="rect">
            <a:avLst/>
          </a:prstGeom>
        </p:spPr>
        <p:txBody>
          <a:bodyPr vert="horz" lIns="91440" tIns="45720" rIns="45720" bIns="45720" rtlCol="0" anchor="ctr"/>
          <a:lstStyle>
            <a:lvl1pPr algn="l">
              <a:defRPr sz="1000" b="0" i="0">
                <a:solidFill>
                  <a:schemeClr val="bg1"/>
                </a:solidFill>
                <a:latin typeface="Open Sans" panose="020B0606030504020204" pitchFamily="34" charset="0"/>
              </a:defRPr>
            </a:lvl1pPr>
          </a:lstStyle>
          <a:p>
            <a:fld id="{DC07D2C2-EEDA-094F-A4D5-546DE82D3808}" type="datetimeFigureOut">
              <a:rPr lang="en-US" smtClean="0"/>
              <a:pPr/>
              <a:t>9/10/2024</a:t>
            </a:fld>
            <a:endParaRPr lang="en-US" dirty="0"/>
          </a:p>
        </p:txBody>
      </p:sp>
      <p:sp>
        <p:nvSpPr>
          <p:cNvPr id="12" name="Footer Placeholder 9">
            <a:extLst>
              <a:ext uri="{FF2B5EF4-FFF2-40B4-BE49-F238E27FC236}">
                <a16:creationId xmlns:a16="http://schemas.microsoft.com/office/drawing/2014/main" id="{C3CAD971-D42D-864F-B8DE-C3410EC67E06}"/>
              </a:ext>
            </a:extLst>
          </p:cNvPr>
          <p:cNvSpPr>
            <a:spLocks noGrp="1"/>
          </p:cNvSpPr>
          <p:nvPr>
            <p:ph type="ftr" sz="quarter" idx="3"/>
          </p:nvPr>
        </p:nvSpPr>
        <p:spPr>
          <a:xfrm>
            <a:off x="1400287" y="6572013"/>
            <a:ext cx="9391426" cy="285987"/>
          </a:xfrm>
          <a:prstGeom prst="rect">
            <a:avLst/>
          </a:prstGeom>
        </p:spPr>
        <p:txBody>
          <a:bodyPr vert="horz" lIns="45720" tIns="45720" rIns="45720" bIns="45720" rtlCol="0" anchor="ctr">
            <a:normAutofit/>
          </a:bodyPr>
          <a:lstStyle>
            <a:lvl1pPr algn="ctr">
              <a:defRPr sz="1000" b="0" i="0">
                <a:solidFill>
                  <a:schemeClr val="bg1"/>
                </a:solidFill>
                <a:latin typeface="Open Sans" panose="020B0606030504020204" pitchFamily="34" charset="0"/>
              </a:defRPr>
            </a:lvl1pPr>
          </a:lstStyle>
          <a:p>
            <a:r>
              <a:rPr lang="en-US"/>
              <a:t>FOOTER</a:t>
            </a:r>
            <a:endParaRPr lang="en-US" dirty="0"/>
          </a:p>
        </p:txBody>
      </p:sp>
    </p:spTree>
    <p:extLst>
      <p:ext uri="{BB962C8B-B14F-4D97-AF65-F5344CB8AC3E}">
        <p14:creationId xmlns:p14="http://schemas.microsoft.com/office/powerpoint/2010/main" val="2385018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_Title_and_Double_Content_UU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0648" y="359772"/>
            <a:ext cx="10480752" cy="570225"/>
          </a:xfrm>
          <a:prstGeom prst="rect">
            <a:avLst/>
          </a:prstGeom>
        </p:spPr>
        <p:txBody>
          <a:bodyPr/>
          <a:lstStyle>
            <a:lvl1pPr>
              <a:defRPr/>
            </a:lvl1pPr>
          </a:lstStyle>
          <a:p>
            <a:r>
              <a:rPr lang="en-US" dirty="0"/>
              <a:t>Title and Double Content - Click to add title</a:t>
            </a:r>
          </a:p>
        </p:txBody>
      </p:sp>
      <p:sp>
        <p:nvSpPr>
          <p:cNvPr id="7" name="Content Placeholder 6"/>
          <p:cNvSpPr>
            <a:spLocks noGrp="1"/>
          </p:cNvSpPr>
          <p:nvPr>
            <p:ph sz="quarter" idx="13" hasCustomPrompt="1"/>
          </p:nvPr>
        </p:nvSpPr>
        <p:spPr>
          <a:xfrm>
            <a:off x="720724" y="1409700"/>
            <a:ext cx="5029200" cy="4648200"/>
          </a:xfrm>
          <a:prstGeom prst="rect">
            <a:avLst/>
          </a:prstGeom>
        </p:spPr>
        <p:txBody>
          <a:bodyPr/>
          <a:lstStyle>
            <a:lvl1pPr>
              <a:lnSpc>
                <a:spcPct val="100000"/>
              </a:lnSpc>
              <a:defRPr b="0" i="0">
                <a:latin typeface="Open Sans" panose="020B0606030504020204" pitchFamily="34" charset="0"/>
                <a:ea typeface="Open Sans" panose="020B0606030504020204" pitchFamily="34" charset="0"/>
                <a:cs typeface="Open Sans" panose="020B0606030504020204" pitchFamily="34" charset="0"/>
              </a:defRPr>
            </a:lvl1pPr>
            <a:lvl2pPr>
              <a:lnSpc>
                <a:spcPct val="100000"/>
              </a:lnSpc>
              <a:defRPr b="0" i="0">
                <a:latin typeface="Open Sans" panose="020B0606030504020204" pitchFamily="34" charset="0"/>
                <a:ea typeface="Open Sans" panose="020B0606030504020204" pitchFamily="34" charset="0"/>
                <a:cs typeface="Open Sans" panose="020B0606030504020204" pitchFamily="34" charset="0"/>
              </a:defRPr>
            </a:lvl2pPr>
            <a:lvl3pPr>
              <a:lnSpc>
                <a:spcPct val="100000"/>
              </a:lnSpc>
              <a:defRPr b="0" i="0">
                <a:latin typeface="Open Sans" panose="020B0606030504020204" pitchFamily="34" charset="0"/>
                <a:ea typeface="Open Sans" panose="020B0606030504020204" pitchFamily="34" charset="0"/>
                <a:cs typeface="Open Sans" panose="020B0606030504020204" pitchFamily="34" charset="0"/>
              </a:defRPr>
            </a:lvl3pPr>
            <a:lvl4pPr>
              <a:lnSpc>
                <a:spcPct val="100000"/>
              </a:lnSpc>
              <a:defRPr b="0" i="0">
                <a:latin typeface="Open Sans" panose="020B0606030504020204" pitchFamily="34" charset="0"/>
                <a:ea typeface="Open Sans" panose="020B0606030504020204" pitchFamily="34" charset="0"/>
                <a:cs typeface="Open Sans" panose="020B0606030504020204" pitchFamily="34" charset="0"/>
              </a:defRPr>
            </a:lvl4pPr>
            <a:lvl5pPr>
              <a:lnSpc>
                <a:spcPct val="100000"/>
              </a:lnSpc>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8"/>
          <p:cNvSpPr>
            <a:spLocks noGrp="1"/>
          </p:cNvSpPr>
          <p:nvPr>
            <p:ph sz="quarter" idx="14" hasCustomPrompt="1"/>
          </p:nvPr>
        </p:nvSpPr>
        <p:spPr>
          <a:xfrm>
            <a:off x="6158660" y="1409700"/>
            <a:ext cx="5029200" cy="4648200"/>
          </a:xfrm>
          <a:prstGeom prst="rect">
            <a:avLst/>
          </a:prstGeom>
        </p:spPr>
        <p:txBody>
          <a:bodyPr/>
          <a:lstStyle>
            <a:lvl1pPr>
              <a:defRPr b="0" i="0">
                <a:latin typeface="Open Sans" panose="020B0606030504020204" pitchFamily="34" charset="0"/>
                <a:ea typeface="Open Sans" panose="020B0606030504020204" pitchFamily="34" charset="0"/>
                <a:cs typeface="Open Sans" panose="020B0606030504020204" pitchFamily="34" charset="0"/>
              </a:defRPr>
            </a:lvl1pPr>
            <a:lvl2pPr>
              <a:defRPr b="0" i="0">
                <a:latin typeface="Open Sans" panose="020B0606030504020204" pitchFamily="34" charset="0"/>
                <a:ea typeface="Open Sans" panose="020B0606030504020204" pitchFamily="34" charset="0"/>
                <a:cs typeface="Open Sans" panose="020B0606030504020204" pitchFamily="34" charset="0"/>
              </a:defRPr>
            </a:lvl2pPr>
            <a:lvl3pPr>
              <a:defRPr b="0" i="0">
                <a:latin typeface="Open Sans" panose="020B0606030504020204" pitchFamily="34" charset="0"/>
                <a:ea typeface="Open Sans" panose="020B0606030504020204" pitchFamily="34" charset="0"/>
                <a:cs typeface="Open Sans" panose="020B0606030504020204" pitchFamily="34" charset="0"/>
              </a:defRPr>
            </a:lvl3pPr>
            <a:lvl4pPr>
              <a:defRPr b="0" i="0">
                <a:latin typeface="Open Sans" panose="020B0606030504020204" pitchFamily="34" charset="0"/>
                <a:ea typeface="Open Sans" panose="020B0606030504020204" pitchFamily="34" charset="0"/>
                <a:cs typeface="Open Sans" panose="020B0606030504020204" pitchFamily="34" charset="0"/>
              </a:defRPr>
            </a:lvl4pPr>
            <a:lvl5pP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7">
            <a:extLst>
              <a:ext uri="{FF2B5EF4-FFF2-40B4-BE49-F238E27FC236}">
                <a16:creationId xmlns:a16="http://schemas.microsoft.com/office/drawing/2014/main" id="{533CBC10-5638-7E46-81C8-B530E4D766CD}"/>
              </a:ext>
            </a:extLst>
          </p:cNvPr>
          <p:cNvSpPr>
            <a:spLocks noGrp="1"/>
          </p:cNvSpPr>
          <p:nvPr>
            <p:ph type="sldNum" sz="quarter" idx="4"/>
          </p:nvPr>
        </p:nvSpPr>
        <p:spPr>
          <a:xfrm>
            <a:off x="0" y="356686"/>
            <a:ext cx="559397" cy="570225"/>
          </a:xfrm>
          <a:prstGeom prst="rect">
            <a:avLst/>
          </a:prstGeom>
        </p:spPr>
        <p:txBody>
          <a:bodyPr vert="horz" lIns="45720" tIns="45720" rIns="45720" bIns="45720" rtlCol="0" anchor="ctr"/>
          <a:lstStyle>
            <a:lvl1pPr algn="ctr">
              <a:defRPr sz="1400" b="0" i="0">
                <a:solidFill>
                  <a:schemeClr val="bg1"/>
                </a:solidFill>
                <a:latin typeface="Open Sans" panose="020B0606030504020204" pitchFamily="34" charset="0"/>
              </a:defRPr>
            </a:lvl1pPr>
          </a:lstStyle>
          <a:p>
            <a:fld id="{F6B149FD-26F7-3645-B4E7-BA8B8CC5EEA8}" type="slidenum">
              <a:rPr lang="en-US" smtClean="0"/>
              <a:pPr/>
              <a:t>‹#›</a:t>
            </a:fld>
            <a:endParaRPr lang="en-US" dirty="0"/>
          </a:p>
        </p:txBody>
      </p:sp>
      <p:sp>
        <p:nvSpPr>
          <p:cNvPr id="13" name="Date Placeholder 8">
            <a:extLst>
              <a:ext uri="{FF2B5EF4-FFF2-40B4-BE49-F238E27FC236}">
                <a16:creationId xmlns:a16="http://schemas.microsoft.com/office/drawing/2014/main" id="{CC0FC208-2094-5247-B442-914250E198CE}"/>
              </a:ext>
            </a:extLst>
          </p:cNvPr>
          <p:cNvSpPr>
            <a:spLocks noGrp="1"/>
          </p:cNvSpPr>
          <p:nvPr>
            <p:ph type="dt" sz="half" idx="2"/>
          </p:nvPr>
        </p:nvSpPr>
        <p:spPr>
          <a:xfrm>
            <a:off x="0" y="6572013"/>
            <a:ext cx="1088571" cy="277823"/>
          </a:xfrm>
          <a:prstGeom prst="rect">
            <a:avLst/>
          </a:prstGeom>
        </p:spPr>
        <p:txBody>
          <a:bodyPr vert="horz" lIns="91440" tIns="45720" rIns="45720" bIns="45720" rtlCol="0" anchor="ctr"/>
          <a:lstStyle>
            <a:lvl1pPr algn="l">
              <a:defRPr sz="1000" b="0" i="0">
                <a:solidFill>
                  <a:schemeClr val="bg1"/>
                </a:solidFill>
                <a:latin typeface="Open Sans" panose="020B0606030504020204" pitchFamily="34" charset="0"/>
              </a:defRPr>
            </a:lvl1pPr>
          </a:lstStyle>
          <a:p>
            <a:fld id="{DC07D2C2-EEDA-094F-A4D5-546DE82D3808}" type="datetimeFigureOut">
              <a:rPr lang="en-US" smtClean="0"/>
              <a:pPr/>
              <a:t>9/10/2024</a:t>
            </a:fld>
            <a:endParaRPr lang="en-US" dirty="0"/>
          </a:p>
        </p:txBody>
      </p:sp>
      <p:sp>
        <p:nvSpPr>
          <p:cNvPr id="14" name="Footer Placeholder 9">
            <a:extLst>
              <a:ext uri="{FF2B5EF4-FFF2-40B4-BE49-F238E27FC236}">
                <a16:creationId xmlns:a16="http://schemas.microsoft.com/office/drawing/2014/main" id="{93BA4CF5-05C5-E44F-BFA8-5F66D79FCD39}"/>
              </a:ext>
            </a:extLst>
          </p:cNvPr>
          <p:cNvSpPr>
            <a:spLocks noGrp="1"/>
          </p:cNvSpPr>
          <p:nvPr>
            <p:ph type="ftr" sz="quarter" idx="3"/>
          </p:nvPr>
        </p:nvSpPr>
        <p:spPr>
          <a:xfrm>
            <a:off x="1400287" y="6572013"/>
            <a:ext cx="9391426" cy="285987"/>
          </a:xfrm>
          <a:prstGeom prst="rect">
            <a:avLst/>
          </a:prstGeom>
        </p:spPr>
        <p:txBody>
          <a:bodyPr vert="horz" lIns="45720" tIns="45720" rIns="45720" bIns="45720" rtlCol="0" anchor="ctr">
            <a:normAutofit/>
          </a:bodyPr>
          <a:lstStyle>
            <a:lvl1pPr algn="ctr">
              <a:defRPr sz="1000" b="0" i="0">
                <a:solidFill>
                  <a:schemeClr val="bg1"/>
                </a:solidFill>
                <a:latin typeface="Open Sans" panose="020B0606030504020204" pitchFamily="34" charset="0"/>
              </a:defRPr>
            </a:lvl1pPr>
          </a:lstStyle>
          <a:p>
            <a:r>
              <a:rPr lang="en-US"/>
              <a:t>FOOTER</a:t>
            </a:r>
            <a:endParaRPr lang="en-US" dirty="0"/>
          </a:p>
        </p:txBody>
      </p:sp>
    </p:spTree>
    <p:extLst>
      <p:ext uri="{BB962C8B-B14F-4D97-AF65-F5344CB8AC3E}">
        <p14:creationId xmlns:p14="http://schemas.microsoft.com/office/powerpoint/2010/main" val="3834541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8.xml"/><Relationship Id="rId7"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20648" y="359772"/>
            <a:ext cx="10480752" cy="570225"/>
          </a:xfrm>
          <a:prstGeom prst="rect">
            <a:avLst/>
          </a:prstGeom>
        </p:spPr>
        <p:txBody>
          <a:bodyPr vert="horz" lIns="45720" tIns="45720" rIns="45720" bIns="45720" rtlCol="0" anchor="t">
            <a:normAutofit/>
          </a:bodyPr>
          <a:lstStyle/>
          <a:p>
            <a:r>
              <a:rPr lang="en-US" dirty="0"/>
              <a:t>Click to add title</a:t>
            </a:r>
          </a:p>
        </p:txBody>
      </p:sp>
      <p:sp>
        <p:nvSpPr>
          <p:cNvPr id="3" name="Text Placeholder 2"/>
          <p:cNvSpPr>
            <a:spLocks noGrp="1"/>
          </p:cNvSpPr>
          <p:nvPr>
            <p:ph type="body" idx="1"/>
          </p:nvPr>
        </p:nvSpPr>
        <p:spPr>
          <a:xfrm>
            <a:off x="720647" y="1429233"/>
            <a:ext cx="10480751" cy="4636287"/>
          </a:xfrm>
          <a:prstGeom prst="rect">
            <a:avLst/>
          </a:prstGeom>
        </p:spPr>
        <p:txBody>
          <a:bodyPr vert="horz" lIns="45720" tIns="45720" rIns="45720" bIns="45720" rtlCol="0">
            <a:normAutofit/>
          </a:body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AD1E2D48-26E4-F540-8A4B-081EC834D04C}"/>
              </a:ext>
            </a:extLst>
          </p:cNvPr>
          <p:cNvSpPr>
            <a:spLocks noGrp="1"/>
          </p:cNvSpPr>
          <p:nvPr>
            <p:ph type="sldNum" sz="quarter" idx="4"/>
          </p:nvPr>
        </p:nvSpPr>
        <p:spPr>
          <a:xfrm>
            <a:off x="0" y="356686"/>
            <a:ext cx="559397" cy="570225"/>
          </a:xfrm>
          <a:prstGeom prst="rect">
            <a:avLst/>
          </a:prstGeom>
        </p:spPr>
        <p:txBody>
          <a:bodyPr vert="horz" lIns="45720" tIns="45720" rIns="45720" bIns="45720" rtlCol="0" anchor="ctr"/>
          <a:lstStyle>
            <a:lvl1pPr algn="ctr">
              <a:defRPr sz="1400" b="0" i="0">
                <a:solidFill>
                  <a:schemeClr val="bg1">
                    <a:lumMod val="50000"/>
                  </a:schemeClr>
                </a:solidFill>
                <a:latin typeface="Open Sans" panose="020B0606030504020204" pitchFamily="34" charset="0"/>
              </a:defRPr>
            </a:lvl1pPr>
          </a:lstStyle>
          <a:p>
            <a:pPr algn="ctr"/>
            <a:fld id="{F6B149FD-26F7-3645-B4E7-BA8B8CC5EEA8}" type="slidenum">
              <a:rPr lang="en-US" smtClean="0"/>
              <a:pPr/>
              <a:t>‹#›</a:t>
            </a:fld>
            <a:endParaRPr lang="en-US" dirty="0"/>
          </a:p>
        </p:txBody>
      </p:sp>
      <p:sp>
        <p:nvSpPr>
          <p:cNvPr id="9" name="Date Placeholder 8">
            <a:extLst>
              <a:ext uri="{FF2B5EF4-FFF2-40B4-BE49-F238E27FC236}">
                <a16:creationId xmlns:a16="http://schemas.microsoft.com/office/drawing/2014/main" id="{F27CFCD6-42D6-CF46-A09D-23B16AA07F0A}"/>
              </a:ext>
            </a:extLst>
          </p:cNvPr>
          <p:cNvSpPr>
            <a:spLocks noGrp="1"/>
          </p:cNvSpPr>
          <p:nvPr>
            <p:ph type="dt" sz="half" idx="2"/>
          </p:nvPr>
        </p:nvSpPr>
        <p:spPr>
          <a:xfrm>
            <a:off x="0" y="6572013"/>
            <a:ext cx="1088571" cy="277823"/>
          </a:xfrm>
          <a:prstGeom prst="rect">
            <a:avLst/>
          </a:prstGeom>
        </p:spPr>
        <p:txBody>
          <a:bodyPr vert="horz" lIns="91440" tIns="45720" rIns="45720" bIns="45720" rtlCol="0" anchor="ctr"/>
          <a:lstStyle>
            <a:lvl1pPr algn="l">
              <a:defRPr sz="1000" b="0" i="0">
                <a:solidFill>
                  <a:schemeClr val="bg1">
                    <a:lumMod val="50000"/>
                  </a:schemeClr>
                </a:solidFill>
                <a:latin typeface="Open Sans" panose="020B0606030504020204" pitchFamily="34" charset="0"/>
              </a:defRPr>
            </a:lvl1pPr>
          </a:lstStyle>
          <a:p>
            <a:fld id="{DC07D2C2-EEDA-094F-A4D5-546DE82D3808}" type="datetimeFigureOut">
              <a:rPr lang="en-US" smtClean="0"/>
              <a:pPr/>
              <a:t>9/10/2024</a:t>
            </a:fld>
            <a:endParaRPr lang="en-US" dirty="0"/>
          </a:p>
        </p:txBody>
      </p:sp>
      <p:sp>
        <p:nvSpPr>
          <p:cNvPr id="10" name="Footer Placeholder 9">
            <a:extLst>
              <a:ext uri="{FF2B5EF4-FFF2-40B4-BE49-F238E27FC236}">
                <a16:creationId xmlns:a16="http://schemas.microsoft.com/office/drawing/2014/main" id="{AC1FC436-ACD0-714D-A860-1E9467D1FE58}"/>
              </a:ext>
            </a:extLst>
          </p:cNvPr>
          <p:cNvSpPr>
            <a:spLocks noGrp="1"/>
          </p:cNvSpPr>
          <p:nvPr>
            <p:ph type="ftr" sz="quarter" idx="3"/>
          </p:nvPr>
        </p:nvSpPr>
        <p:spPr>
          <a:xfrm>
            <a:off x="1400287" y="6572013"/>
            <a:ext cx="9391426" cy="285987"/>
          </a:xfrm>
          <a:prstGeom prst="rect">
            <a:avLst/>
          </a:prstGeom>
        </p:spPr>
        <p:txBody>
          <a:bodyPr vert="horz" lIns="45720" tIns="45720" rIns="45720" bIns="45720" rtlCol="0" anchor="ctr">
            <a:normAutofit/>
          </a:bodyPr>
          <a:lstStyle>
            <a:lvl1pPr algn="ctr">
              <a:defRPr sz="1000" b="0" i="0">
                <a:solidFill>
                  <a:schemeClr val="bg1">
                    <a:lumMod val="50000"/>
                  </a:schemeClr>
                </a:solidFill>
                <a:latin typeface="Open Sans" panose="020B0606030504020204" pitchFamily="34" charset="0"/>
              </a:defRPr>
            </a:lvl1pPr>
          </a:lstStyle>
          <a:p>
            <a:r>
              <a:rPr lang="en-US"/>
              <a:t>FOOTER</a:t>
            </a:r>
            <a:endParaRPr lang="en-US" dirty="0"/>
          </a:p>
        </p:txBody>
      </p:sp>
    </p:spTree>
    <p:extLst>
      <p:ext uri="{BB962C8B-B14F-4D97-AF65-F5344CB8AC3E}">
        <p14:creationId xmlns:p14="http://schemas.microsoft.com/office/powerpoint/2010/main" val="3996895408"/>
      </p:ext>
    </p:extLst>
  </p:cSld>
  <p:clrMap bg1="lt1" tx1="dk1" bg2="lt2" tx2="dk2" accent1="accent1" accent2="accent2" accent3="accent3" accent4="accent4" accent5="accent5" accent6="accent6" hlink="hlink" folHlink="folHlink"/>
  <p:sldLayoutIdLst>
    <p:sldLayoutId id="2147483806" r:id="rId1"/>
    <p:sldLayoutId id="2147483701" r:id="rId2"/>
    <p:sldLayoutId id="2147483697" r:id="rId3"/>
    <p:sldLayoutId id="2147483698" r:id="rId4"/>
    <p:sldLayoutId id="2147483769"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354" rtl="0" eaLnBrk="1" latinLnBrk="0" hangingPunct="1">
        <a:lnSpc>
          <a:spcPct val="85000"/>
        </a:lnSpc>
        <a:spcBef>
          <a:spcPct val="0"/>
        </a:spcBef>
        <a:buNone/>
        <a:defRPr sz="2800" b="0" i="0" kern="1200" spc="100" baseline="0">
          <a:solidFill>
            <a:schemeClr val="bg2">
              <a:lumMod val="25000"/>
            </a:schemeClr>
          </a:solidFill>
          <a:latin typeface="+mj-lt"/>
          <a:ea typeface="Open Sans SemiBold" panose="020B0606030504020204" pitchFamily="34" charset="0"/>
          <a:cs typeface="Open Sans SemiBold" panose="020B0606030504020204" pitchFamily="34" charset="0"/>
        </a:defRPr>
      </a:lvl1pPr>
    </p:titleStyle>
    <p:bodyStyle>
      <a:lvl1pPr marL="0" indent="0" algn="l" defTabSz="914354" rtl="0" eaLnBrk="1" latinLnBrk="0" hangingPunct="0">
        <a:lnSpc>
          <a:spcPct val="100000"/>
        </a:lnSpc>
        <a:spcBef>
          <a:spcPts val="1200"/>
        </a:spcBef>
        <a:spcAft>
          <a:spcPts val="200"/>
        </a:spcAft>
        <a:buClr>
          <a:schemeClr val="accent1"/>
        </a:buClr>
        <a:buSzPct val="100000"/>
        <a:buFontTx/>
        <a:buNone/>
        <a:defRPr sz="20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486909" indent="-285750" algn="l" defTabSz="914354" rtl="0" eaLnBrk="1" latinLnBrk="0" hangingPunct="0">
        <a:lnSpc>
          <a:spcPct val="100000"/>
        </a:lnSpc>
        <a:spcBef>
          <a:spcPts val="200"/>
        </a:spcBef>
        <a:spcAft>
          <a:spcPts val="400"/>
        </a:spcAft>
        <a:buClr>
          <a:schemeClr val="accent1"/>
        </a:buClr>
        <a:buFont typeface="Wingdings" pitchFamily="2" charset="2"/>
        <a:buChar char="§"/>
        <a:defRPr sz="18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669780" indent="-285750" algn="l" defTabSz="914354" rtl="0" eaLnBrk="1" latinLnBrk="0" hangingPunct="0">
        <a:lnSpc>
          <a:spcPct val="100000"/>
        </a:lnSpc>
        <a:spcBef>
          <a:spcPts val="200"/>
        </a:spcBef>
        <a:spcAft>
          <a:spcPts val="400"/>
        </a:spcAft>
        <a:buClr>
          <a:schemeClr val="accent1"/>
        </a:buClr>
        <a:buFont typeface="Wingdings" pitchFamily="2" charset="2"/>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852651" indent="-285750" algn="l" defTabSz="914354" rtl="0" eaLnBrk="1" latinLnBrk="0" hangingPunct="0">
        <a:lnSpc>
          <a:spcPct val="100000"/>
        </a:lnSpc>
        <a:spcBef>
          <a:spcPts val="200"/>
        </a:spcBef>
        <a:spcAft>
          <a:spcPts val="400"/>
        </a:spcAft>
        <a:buClr>
          <a:schemeClr val="accent1"/>
        </a:buClr>
        <a:buFont typeface="Wingdings" pitchFamily="2" charset="2"/>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1035522" indent="-285750" algn="l" defTabSz="914354" rtl="0" eaLnBrk="1" latinLnBrk="0" hangingPunct="0">
        <a:lnSpc>
          <a:spcPct val="100000"/>
        </a:lnSpc>
        <a:spcBef>
          <a:spcPts val="200"/>
        </a:spcBef>
        <a:spcAft>
          <a:spcPts val="400"/>
        </a:spcAft>
        <a:buClr>
          <a:schemeClr val="accent1"/>
        </a:buClr>
        <a:buFont typeface="Wingdings" pitchFamily="2" charset="2"/>
        <a:buChar char="§"/>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6A1891C8-40F6-0844-84D7-FB57C74DFCAB}"/>
              </a:ext>
            </a:extLst>
          </p:cNvPr>
          <p:cNvSpPr>
            <a:spLocks noGrp="1"/>
          </p:cNvSpPr>
          <p:nvPr>
            <p:ph type="title"/>
          </p:nvPr>
        </p:nvSpPr>
        <p:spPr>
          <a:xfrm>
            <a:off x="720648" y="359772"/>
            <a:ext cx="10480752" cy="570225"/>
          </a:xfrm>
          <a:prstGeom prst="rect">
            <a:avLst/>
          </a:prstGeom>
        </p:spPr>
        <p:txBody>
          <a:bodyPr vert="horz" lIns="45720" tIns="45720" rIns="45720" bIns="45720" rtlCol="0" anchor="t">
            <a:normAutofit/>
          </a:bodyPr>
          <a:lstStyle/>
          <a:p>
            <a:r>
              <a:rPr lang="en-US" dirty="0"/>
              <a:t>Click to add title</a:t>
            </a:r>
          </a:p>
        </p:txBody>
      </p:sp>
      <p:sp>
        <p:nvSpPr>
          <p:cNvPr id="11" name="Text Placeholder 2">
            <a:extLst>
              <a:ext uri="{FF2B5EF4-FFF2-40B4-BE49-F238E27FC236}">
                <a16:creationId xmlns:a16="http://schemas.microsoft.com/office/drawing/2014/main" id="{11E04381-06F4-6A4A-986B-6305FD5236CF}"/>
              </a:ext>
            </a:extLst>
          </p:cNvPr>
          <p:cNvSpPr>
            <a:spLocks noGrp="1"/>
          </p:cNvSpPr>
          <p:nvPr>
            <p:ph type="body" idx="1"/>
          </p:nvPr>
        </p:nvSpPr>
        <p:spPr>
          <a:xfrm>
            <a:off x="720647" y="1429233"/>
            <a:ext cx="10480751" cy="4636287"/>
          </a:xfrm>
          <a:prstGeom prst="rect">
            <a:avLst/>
          </a:prstGeom>
        </p:spPr>
        <p:txBody>
          <a:bodyPr vert="horz" lIns="0" tIns="45720" rIns="0" bIns="45720" rtlCol="0">
            <a:normAutofit/>
          </a:body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7">
            <a:extLst>
              <a:ext uri="{FF2B5EF4-FFF2-40B4-BE49-F238E27FC236}">
                <a16:creationId xmlns:a16="http://schemas.microsoft.com/office/drawing/2014/main" id="{1C83E4D2-C847-754F-86F1-AE63596BA0FB}"/>
              </a:ext>
            </a:extLst>
          </p:cNvPr>
          <p:cNvSpPr>
            <a:spLocks noGrp="1"/>
          </p:cNvSpPr>
          <p:nvPr>
            <p:ph type="sldNum" sz="quarter" idx="4"/>
          </p:nvPr>
        </p:nvSpPr>
        <p:spPr>
          <a:xfrm>
            <a:off x="0" y="356686"/>
            <a:ext cx="559397" cy="570225"/>
          </a:xfrm>
          <a:prstGeom prst="rect">
            <a:avLst/>
          </a:prstGeom>
        </p:spPr>
        <p:txBody>
          <a:bodyPr vert="horz" lIns="45720" tIns="45720" rIns="45720" bIns="45720" rtlCol="0" anchor="ctr"/>
          <a:lstStyle>
            <a:lvl1pPr algn="ctr">
              <a:defRPr sz="1400" b="0" i="0">
                <a:solidFill>
                  <a:schemeClr val="bg1"/>
                </a:solidFill>
                <a:latin typeface="Open Sans" panose="020B0606030504020204" pitchFamily="34" charset="0"/>
              </a:defRPr>
            </a:lvl1pPr>
          </a:lstStyle>
          <a:p>
            <a:fld id="{F6B149FD-26F7-3645-B4E7-BA8B8CC5EEA8}" type="slidenum">
              <a:rPr lang="en-US" smtClean="0"/>
              <a:pPr/>
              <a:t>‹#›</a:t>
            </a:fld>
            <a:endParaRPr lang="en-US" dirty="0"/>
          </a:p>
        </p:txBody>
      </p:sp>
      <p:sp>
        <p:nvSpPr>
          <p:cNvPr id="13" name="Date Placeholder 8">
            <a:extLst>
              <a:ext uri="{FF2B5EF4-FFF2-40B4-BE49-F238E27FC236}">
                <a16:creationId xmlns:a16="http://schemas.microsoft.com/office/drawing/2014/main" id="{D5068D1B-B42E-8343-A696-82B7686B4067}"/>
              </a:ext>
            </a:extLst>
          </p:cNvPr>
          <p:cNvSpPr>
            <a:spLocks noGrp="1"/>
          </p:cNvSpPr>
          <p:nvPr>
            <p:ph type="dt" sz="half" idx="2"/>
          </p:nvPr>
        </p:nvSpPr>
        <p:spPr>
          <a:xfrm>
            <a:off x="0" y="6572013"/>
            <a:ext cx="1088571" cy="277823"/>
          </a:xfrm>
          <a:prstGeom prst="rect">
            <a:avLst/>
          </a:prstGeom>
        </p:spPr>
        <p:txBody>
          <a:bodyPr vert="horz" lIns="91440" tIns="45720" rIns="45720" bIns="45720" rtlCol="0" anchor="ctr"/>
          <a:lstStyle>
            <a:lvl1pPr algn="l">
              <a:defRPr sz="1000" b="0" i="0">
                <a:solidFill>
                  <a:schemeClr val="bg1"/>
                </a:solidFill>
                <a:latin typeface="Open Sans" panose="020B0606030504020204" pitchFamily="34" charset="0"/>
              </a:defRPr>
            </a:lvl1pPr>
          </a:lstStyle>
          <a:p>
            <a:fld id="{DC07D2C2-EEDA-094F-A4D5-546DE82D3808}" type="datetimeFigureOut">
              <a:rPr lang="en-US" smtClean="0"/>
              <a:pPr/>
              <a:t>9/10/2024</a:t>
            </a:fld>
            <a:endParaRPr lang="en-US" dirty="0"/>
          </a:p>
        </p:txBody>
      </p:sp>
      <p:sp>
        <p:nvSpPr>
          <p:cNvPr id="14" name="Footer Placeholder 9">
            <a:extLst>
              <a:ext uri="{FF2B5EF4-FFF2-40B4-BE49-F238E27FC236}">
                <a16:creationId xmlns:a16="http://schemas.microsoft.com/office/drawing/2014/main" id="{1259F7E5-8F2B-7D4F-BF1C-8C5936265044}"/>
              </a:ext>
            </a:extLst>
          </p:cNvPr>
          <p:cNvSpPr>
            <a:spLocks noGrp="1"/>
          </p:cNvSpPr>
          <p:nvPr>
            <p:ph type="ftr" sz="quarter" idx="3"/>
          </p:nvPr>
        </p:nvSpPr>
        <p:spPr>
          <a:xfrm>
            <a:off x="1400287" y="6572013"/>
            <a:ext cx="9391426" cy="285987"/>
          </a:xfrm>
          <a:prstGeom prst="rect">
            <a:avLst/>
          </a:prstGeom>
        </p:spPr>
        <p:txBody>
          <a:bodyPr vert="horz" lIns="45720" tIns="45720" rIns="45720" bIns="45720" rtlCol="0" anchor="ctr">
            <a:normAutofit/>
          </a:bodyPr>
          <a:lstStyle>
            <a:lvl1pPr algn="ctr">
              <a:defRPr sz="1000" b="0" i="0">
                <a:solidFill>
                  <a:schemeClr val="bg1"/>
                </a:solidFill>
                <a:latin typeface="Open Sans" panose="020B0606030504020204" pitchFamily="34" charset="0"/>
              </a:defRPr>
            </a:lvl1pPr>
          </a:lstStyle>
          <a:p>
            <a:r>
              <a:rPr lang="en-US"/>
              <a:t>FOOTER</a:t>
            </a:r>
            <a:endParaRPr lang="en-US" dirty="0"/>
          </a:p>
        </p:txBody>
      </p:sp>
    </p:spTree>
    <p:extLst>
      <p:ext uri="{BB962C8B-B14F-4D97-AF65-F5344CB8AC3E}">
        <p14:creationId xmlns:p14="http://schemas.microsoft.com/office/powerpoint/2010/main" val="2627178048"/>
      </p:ext>
    </p:extLst>
  </p:cSld>
  <p:clrMap bg1="lt1" tx1="dk1" bg2="lt2" tx2="dk2" accent1="accent1" accent2="accent2" accent3="accent3" accent4="accent4" accent5="accent5" accent6="accent6" hlink="hlink" folHlink="folHlink"/>
  <p:sldLayoutIdLst>
    <p:sldLayoutId id="2147483807" r:id="rId1"/>
    <p:sldLayoutId id="2147483756" r:id="rId2"/>
    <p:sldLayoutId id="2147483758" r:id="rId3"/>
    <p:sldLayoutId id="2147483759" r:id="rId4"/>
    <p:sldLayoutId id="2147483765" r:id="rId5"/>
    <p:sldLayoutId id="2147483772"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354" rtl="0" eaLnBrk="1" latinLnBrk="0" hangingPunct="1">
        <a:lnSpc>
          <a:spcPct val="85000"/>
        </a:lnSpc>
        <a:spcBef>
          <a:spcPct val="0"/>
        </a:spcBef>
        <a:buNone/>
        <a:defRPr sz="2800" b="0" i="0" kern="1200" spc="100" baseline="0">
          <a:solidFill>
            <a:schemeClr val="bg1"/>
          </a:solidFill>
          <a:latin typeface="+mj-lt"/>
          <a:ea typeface="Open Sans SemiBold" panose="020B0606030504020204" pitchFamily="34" charset="0"/>
          <a:cs typeface="Open Sans SemiBold" panose="020B0606030504020204" pitchFamily="34" charset="0"/>
        </a:defRPr>
      </a:lvl1pPr>
    </p:titleStyle>
    <p:bodyStyle>
      <a:lvl1pPr marL="91436" indent="-91436" algn="l" defTabSz="914354" rtl="0" eaLnBrk="1" latinLnBrk="0" hangingPunct="1">
        <a:lnSpc>
          <a:spcPct val="100000"/>
        </a:lnSpc>
        <a:spcBef>
          <a:spcPts val="1200"/>
        </a:spcBef>
        <a:spcAft>
          <a:spcPts val="200"/>
        </a:spcAft>
        <a:buClr>
          <a:srgbClr val="00B0F0"/>
        </a:buClr>
        <a:buSzPct val="100000"/>
        <a:buFont typeface="Calibri" panose="020F0502020204030204" pitchFamily="34" charset="0"/>
        <a:buChar char=" "/>
        <a:defRPr sz="2000" b="0"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84029" indent="-182870" algn="l" defTabSz="914354" rtl="0" eaLnBrk="1" latinLnBrk="0" hangingPunct="1">
        <a:lnSpc>
          <a:spcPct val="100000"/>
        </a:lnSpc>
        <a:spcBef>
          <a:spcPts val="200"/>
        </a:spcBef>
        <a:spcAft>
          <a:spcPts val="400"/>
        </a:spcAft>
        <a:buClr>
          <a:srgbClr val="00B0F0"/>
        </a:buClr>
        <a:buFont typeface="Wingdings" pitchFamily="2" charset="2"/>
        <a:buChar char="§"/>
        <a:defRPr sz="1800" b="0"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566900" indent="-182870" algn="l" defTabSz="914354" rtl="0" eaLnBrk="1" latinLnBrk="0" hangingPunct="1">
        <a:lnSpc>
          <a:spcPct val="100000"/>
        </a:lnSpc>
        <a:spcBef>
          <a:spcPts val="200"/>
        </a:spcBef>
        <a:spcAft>
          <a:spcPts val="400"/>
        </a:spcAft>
        <a:buClr>
          <a:srgbClr val="00B0F0"/>
        </a:buClr>
        <a:buFont typeface="Wingdings" pitchFamily="2" charset="2"/>
        <a:buChar char="§"/>
        <a:defRPr sz="1400" b="0"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marL="749771" indent="-182870" algn="l" defTabSz="914354" rtl="0" eaLnBrk="1" latinLnBrk="0" hangingPunct="1">
        <a:lnSpc>
          <a:spcPct val="100000"/>
        </a:lnSpc>
        <a:spcBef>
          <a:spcPts val="200"/>
        </a:spcBef>
        <a:spcAft>
          <a:spcPts val="400"/>
        </a:spcAft>
        <a:buClr>
          <a:srgbClr val="00B0F0"/>
        </a:buClr>
        <a:buFont typeface="Wingdings" pitchFamily="2" charset="2"/>
        <a:buChar char="§"/>
        <a:defRPr sz="1400" b="0"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marL="932642" indent="-182870" algn="l" defTabSz="914354" rtl="0" eaLnBrk="1" latinLnBrk="0" hangingPunct="1">
        <a:lnSpc>
          <a:spcPct val="100000"/>
        </a:lnSpc>
        <a:spcBef>
          <a:spcPts val="200"/>
        </a:spcBef>
        <a:spcAft>
          <a:spcPts val="400"/>
        </a:spcAft>
        <a:buClr>
          <a:srgbClr val="00B0F0"/>
        </a:buClr>
        <a:buFont typeface="Wingdings" pitchFamily="2" charset="2"/>
        <a:buChar char="§"/>
        <a:defRPr sz="1400" b="0"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1.png"/><Relationship Id="rId1" Type="http://schemas.openxmlformats.org/officeDocument/2006/relationships/slideLayout" Target="../slideLayouts/slideLayout9.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1.png"/><Relationship Id="rId1" Type="http://schemas.openxmlformats.org/officeDocument/2006/relationships/slideLayout" Target="../slideLayouts/slideLayout9.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9.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1.xml"/><Relationship Id="rId6" Type="http://schemas.openxmlformats.org/officeDocument/2006/relationships/image" Target="../media/image25.png"/><Relationship Id="rId5" Type="http://schemas.openxmlformats.org/officeDocument/2006/relationships/image" Target="../media/image10.png"/><Relationship Id="rId4"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0.png"/><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0.png"/><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Layout" Target="../slideLayouts/slideLayout9.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9.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AF4D8B3A-FD4A-B145-BF47-2951FF38439F}"/>
              </a:ext>
            </a:extLst>
          </p:cNvPr>
          <p:cNvSpPr>
            <a:spLocks noGrp="1"/>
          </p:cNvSpPr>
          <p:nvPr>
            <p:ph type="ctrTitle"/>
          </p:nvPr>
        </p:nvSpPr>
        <p:spPr/>
        <p:txBody>
          <a:bodyPr/>
          <a:lstStyle/>
          <a:p>
            <a:r>
              <a:rPr lang="en-US" dirty="0"/>
              <a:t>Tadpole: </a:t>
            </a:r>
            <a:br>
              <a:rPr lang="en-US" dirty="0"/>
            </a:br>
            <a:r>
              <a:rPr lang="en-US" dirty="0"/>
              <a:t>Semantic Search with LLMs</a:t>
            </a:r>
          </a:p>
        </p:txBody>
      </p:sp>
      <p:sp>
        <p:nvSpPr>
          <p:cNvPr id="43" name="Text Placeholder 42">
            <a:extLst>
              <a:ext uri="{FF2B5EF4-FFF2-40B4-BE49-F238E27FC236}">
                <a16:creationId xmlns:a16="http://schemas.microsoft.com/office/drawing/2014/main" id="{E7098F3A-868F-4830-9C4E-2669E7F97B70}"/>
              </a:ext>
            </a:extLst>
          </p:cNvPr>
          <p:cNvSpPr>
            <a:spLocks noGrp="1"/>
          </p:cNvSpPr>
          <p:nvPr>
            <p:ph type="body" sz="quarter" idx="15"/>
          </p:nvPr>
        </p:nvSpPr>
        <p:spPr/>
        <p:txBody>
          <a:bodyPr/>
          <a:lstStyle/>
          <a:p>
            <a:r>
              <a:rPr lang="en-US" dirty="0"/>
              <a:t>SAND2024-11919O</a:t>
            </a:r>
          </a:p>
        </p:txBody>
      </p:sp>
      <p:sp>
        <p:nvSpPr>
          <p:cNvPr id="21" name="Subtitle 20">
            <a:extLst>
              <a:ext uri="{FF2B5EF4-FFF2-40B4-BE49-F238E27FC236}">
                <a16:creationId xmlns:a16="http://schemas.microsoft.com/office/drawing/2014/main" id="{05146071-E038-D245-BA97-211FAFC0578B}"/>
              </a:ext>
            </a:extLst>
          </p:cNvPr>
          <p:cNvSpPr>
            <a:spLocks noGrp="1"/>
          </p:cNvSpPr>
          <p:nvPr>
            <p:ph type="subTitle" idx="1"/>
          </p:nvPr>
        </p:nvSpPr>
        <p:spPr>
          <a:xfrm>
            <a:off x="773146" y="5341606"/>
            <a:ext cx="6608961" cy="1245262"/>
          </a:xfrm>
        </p:spPr>
        <p:txBody>
          <a:bodyPr>
            <a:normAutofit/>
          </a:bodyPr>
          <a:lstStyle/>
          <a:p>
            <a:pPr algn="ctr">
              <a:lnSpc>
                <a:spcPct val="150000"/>
              </a:lnSpc>
            </a:pPr>
            <a:r>
              <a:rPr lang="en-US" dirty="0"/>
              <a:t>Sarah Ackerman (6362), Andrew Ackerman (6377), Daniel Crockett (6375)</a:t>
            </a:r>
          </a:p>
          <a:p>
            <a:pPr algn="ctr"/>
            <a:r>
              <a:rPr lang="en-US" sz="1600" dirty="0"/>
              <a:t>Sandia MLDL Workshop, September 2024</a:t>
            </a:r>
          </a:p>
        </p:txBody>
      </p:sp>
      <p:pic>
        <p:nvPicPr>
          <p:cNvPr id="17" name="Picture Placeholder 6">
            <a:extLst>
              <a:ext uri="{FF2B5EF4-FFF2-40B4-BE49-F238E27FC236}">
                <a16:creationId xmlns:a16="http://schemas.microsoft.com/office/drawing/2014/main" id="{4E8F68EF-2AFE-4E23-8FDF-42F411A414D1}"/>
              </a:ext>
            </a:extLst>
          </p:cNvPr>
          <p:cNvPicPr>
            <a:picLocks noChangeAspect="1"/>
          </p:cNvPicPr>
          <p:nvPr/>
        </p:nvPicPr>
        <p:blipFill rotWithShape="1">
          <a:blip r:embed="rId4"/>
          <a:srcRect l="-21310" r="-21310"/>
          <a:stretch/>
        </p:blipFill>
        <p:spPr>
          <a:xfrm>
            <a:off x="859368" y="3227857"/>
            <a:ext cx="2008271" cy="1410080"/>
          </a:xfrm>
          <a:prstGeom prst="rect">
            <a:avLst/>
          </a:prstGeom>
        </p:spPr>
      </p:pic>
      <p:pic>
        <p:nvPicPr>
          <p:cNvPr id="34" name="Picture Placeholder 6">
            <a:extLst>
              <a:ext uri="{FF2B5EF4-FFF2-40B4-BE49-F238E27FC236}">
                <a16:creationId xmlns:a16="http://schemas.microsoft.com/office/drawing/2014/main" id="{6619E90D-10D7-49E3-A9CF-C161DC68C861}"/>
              </a:ext>
            </a:extLst>
          </p:cNvPr>
          <p:cNvPicPr>
            <a:picLocks noChangeAspect="1"/>
          </p:cNvPicPr>
          <p:nvPr/>
        </p:nvPicPr>
        <p:blipFill rotWithShape="1">
          <a:blip r:embed="rId5"/>
          <a:srcRect l="-21310" r="-21310"/>
          <a:stretch/>
        </p:blipFill>
        <p:spPr>
          <a:xfrm>
            <a:off x="2770899" y="3227857"/>
            <a:ext cx="2008271" cy="1410080"/>
          </a:xfrm>
          <a:prstGeom prst="rect">
            <a:avLst/>
          </a:prstGeom>
        </p:spPr>
      </p:pic>
      <p:pic>
        <p:nvPicPr>
          <p:cNvPr id="35" name="Picture Placeholder 6">
            <a:extLst>
              <a:ext uri="{FF2B5EF4-FFF2-40B4-BE49-F238E27FC236}">
                <a16:creationId xmlns:a16="http://schemas.microsoft.com/office/drawing/2014/main" id="{804227F2-CFEC-4669-B97C-6E68167C0E72}"/>
              </a:ext>
            </a:extLst>
          </p:cNvPr>
          <p:cNvPicPr>
            <a:picLocks noChangeAspect="1"/>
          </p:cNvPicPr>
          <p:nvPr/>
        </p:nvPicPr>
        <p:blipFill rotWithShape="1">
          <a:blip r:embed="rId4"/>
          <a:srcRect l="-21310" r="-21310"/>
          <a:stretch/>
        </p:blipFill>
        <p:spPr>
          <a:xfrm>
            <a:off x="4682430" y="3232684"/>
            <a:ext cx="2008271" cy="1410080"/>
          </a:xfrm>
          <a:prstGeom prst="rect">
            <a:avLst/>
          </a:prstGeom>
        </p:spPr>
      </p:pic>
    </p:spTree>
    <p:extLst>
      <p:ext uri="{BB962C8B-B14F-4D97-AF65-F5344CB8AC3E}">
        <p14:creationId xmlns:p14="http://schemas.microsoft.com/office/powerpoint/2010/main" val="11691033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F23D6-37B2-4464-A3EE-C7C02FD8156E}"/>
              </a:ext>
            </a:extLst>
          </p:cNvPr>
          <p:cNvSpPr>
            <a:spLocks noGrp="1"/>
          </p:cNvSpPr>
          <p:nvPr>
            <p:ph type="title"/>
          </p:nvPr>
        </p:nvSpPr>
        <p:spPr/>
        <p:txBody>
          <a:bodyPr/>
          <a:lstStyle/>
          <a:p>
            <a:r>
              <a:rPr lang="en-US" dirty="0"/>
              <a:t>Similar Search: A Close Look at a Document Cluster</a:t>
            </a:r>
          </a:p>
        </p:txBody>
      </p:sp>
      <p:sp>
        <p:nvSpPr>
          <p:cNvPr id="5" name="Slide Number Placeholder 4">
            <a:extLst>
              <a:ext uri="{FF2B5EF4-FFF2-40B4-BE49-F238E27FC236}">
                <a16:creationId xmlns:a16="http://schemas.microsoft.com/office/drawing/2014/main" id="{90B7E8EB-FBD3-44A4-8700-E3B6630BF7EA}"/>
              </a:ext>
            </a:extLst>
          </p:cNvPr>
          <p:cNvSpPr>
            <a:spLocks noGrp="1"/>
          </p:cNvSpPr>
          <p:nvPr>
            <p:ph type="sldNum" sz="quarter" idx="4"/>
          </p:nvPr>
        </p:nvSpPr>
        <p:spPr/>
        <p:txBody>
          <a:bodyPr/>
          <a:lstStyle/>
          <a:p>
            <a:fld id="{F6B149FD-26F7-3645-B4E7-BA8B8CC5EEA8}" type="slidenum">
              <a:rPr lang="en-US" smtClean="0"/>
              <a:pPr/>
              <a:t>10</a:t>
            </a:fld>
            <a:endParaRPr lang="en-US" dirty="0"/>
          </a:p>
        </p:txBody>
      </p:sp>
      <p:pic>
        <p:nvPicPr>
          <p:cNvPr id="13" name="Picture Placeholder 6">
            <a:extLst>
              <a:ext uri="{FF2B5EF4-FFF2-40B4-BE49-F238E27FC236}">
                <a16:creationId xmlns:a16="http://schemas.microsoft.com/office/drawing/2014/main" id="{60EAEA94-F44A-4994-AFA6-496F1073FAB1}"/>
              </a:ext>
            </a:extLst>
          </p:cNvPr>
          <p:cNvPicPr>
            <a:picLocks noChangeAspect="1"/>
          </p:cNvPicPr>
          <p:nvPr/>
        </p:nvPicPr>
        <p:blipFill rotWithShape="1">
          <a:blip r:embed="rId2"/>
          <a:srcRect l="-21310" r="-21310"/>
          <a:stretch/>
        </p:blipFill>
        <p:spPr>
          <a:xfrm>
            <a:off x="10383851" y="92771"/>
            <a:ext cx="1188003" cy="834140"/>
          </a:xfrm>
          <a:prstGeom prst="rect">
            <a:avLst/>
          </a:prstGeom>
        </p:spPr>
      </p:pic>
      <p:pic>
        <p:nvPicPr>
          <p:cNvPr id="15" name="Content Placeholder 14">
            <a:extLst>
              <a:ext uri="{FF2B5EF4-FFF2-40B4-BE49-F238E27FC236}">
                <a16:creationId xmlns:a16="http://schemas.microsoft.com/office/drawing/2014/main" id="{7EC34EDA-EF7E-B867-DE16-AC891ADF9BDD}"/>
              </a:ext>
            </a:extLst>
          </p:cNvPr>
          <p:cNvPicPr>
            <a:picLocks noGrp="1" noChangeAspect="1"/>
          </p:cNvPicPr>
          <p:nvPr>
            <p:ph sz="quarter" idx="13"/>
          </p:nvPr>
        </p:nvPicPr>
        <p:blipFill>
          <a:blip r:embed="rId3"/>
          <a:stretch>
            <a:fillRect/>
          </a:stretch>
        </p:blipFill>
        <p:spPr>
          <a:xfrm>
            <a:off x="279698" y="926911"/>
            <a:ext cx="6464002" cy="5743874"/>
          </a:xfrm>
        </p:spPr>
      </p:pic>
      <p:sp>
        <p:nvSpPr>
          <p:cNvPr id="4" name="Content Placeholder 3">
            <a:extLst>
              <a:ext uri="{FF2B5EF4-FFF2-40B4-BE49-F238E27FC236}">
                <a16:creationId xmlns:a16="http://schemas.microsoft.com/office/drawing/2014/main" id="{0727FA79-478B-6087-5E0A-7C9F31AD2FB6}"/>
              </a:ext>
            </a:extLst>
          </p:cNvPr>
          <p:cNvSpPr>
            <a:spLocks noGrp="1"/>
          </p:cNvSpPr>
          <p:nvPr>
            <p:ph sz="quarter" idx="14"/>
          </p:nvPr>
        </p:nvSpPr>
        <p:spPr>
          <a:xfrm>
            <a:off x="7111702" y="1763485"/>
            <a:ext cx="4800600" cy="4734744"/>
          </a:xfrm>
        </p:spPr>
        <p:txBody>
          <a:bodyPr>
            <a:normAutofit/>
          </a:bodyPr>
          <a:lstStyle/>
          <a:p>
            <a:pPr>
              <a:buFont typeface="Arial" panose="020B0604020202020204" pitchFamily="34" charset="0"/>
              <a:buChar char="•"/>
            </a:pPr>
            <a:r>
              <a:rPr lang="en-US" sz="2400" dirty="0"/>
              <a:t> This is great!</a:t>
            </a:r>
          </a:p>
          <a:p>
            <a:pPr>
              <a:buFont typeface="Arial" panose="020B0604020202020204" pitchFamily="34" charset="0"/>
              <a:buChar char="•"/>
            </a:pPr>
            <a:endParaRPr lang="en-US" sz="2400" dirty="0"/>
          </a:p>
          <a:p>
            <a:pPr>
              <a:buFont typeface="Arial" panose="020B0604020202020204" pitchFamily="34" charset="0"/>
              <a:buChar char="•"/>
            </a:pPr>
            <a:r>
              <a:rPr lang="en-US" sz="2400" dirty="0"/>
              <a:t> Clusters are meaningful and useful</a:t>
            </a:r>
          </a:p>
          <a:p>
            <a:pPr>
              <a:buFont typeface="Arial" panose="020B0604020202020204" pitchFamily="34" charset="0"/>
              <a:buChar char="•"/>
            </a:pPr>
            <a:endParaRPr lang="en-US" sz="2400" dirty="0"/>
          </a:p>
          <a:p>
            <a:pPr>
              <a:buFont typeface="Arial" panose="020B0604020202020204" pitchFamily="34" charset="0"/>
              <a:buChar char="•"/>
            </a:pPr>
            <a:r>
              <a:rPr lang="en-US" sz="2400" dirty="0"/>
              <a:t> Nice gradient / transition between topics</a:t>
            </a:r>
          </a:p>
        </p:txBody>
      </p:sp>
      <p:cxnSp>
        <p:nvCxnSpPr>
          <p:cNvPr id="7" name="Straight Arrow Connector 6">
            <a:extLst>
              <a:ext uri="{FF2B5EF4-FFF2-40B4-BE49-F238E27FC236}">
                <a16:creationId xmlns:a16="http://schemas.microsoft.com/office/drawing/2014/main" id="{39FD798F-1B2A-FBB1-4785-45AFEB12928A}"/>
              </a:ext>
            </a:extLst>
          </p:cNvPr>
          <p:cNvCxnSpPr>
            <a:cxnSpLocks/>
          </p:cNvCxnSpPr>
          <p:nvPr/>
        </p:nvCxnSpPr>
        <p:spPr>
          <a:xfrm flipH="1" flipV="1">
            <a:off x="2547257" y="2555421"/>
            <a:ext cx="1322614" cy="873579"/>
          </a:xfrm>
          <a:prstGeom prst="straightConnector1">
            <a:avLst/>
          </a:prstGeom>
          <a:ln w="57150">
            <a:solidFill>
              <a:srgbClr val="DA5926"/>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6EE1AE7E-4E8F-E38D-32DE-B671EFC2679E}"/>
              </a:ext>
            </a:extLst>
          </p:cNvPr>
          <p:cNvSpPr txBox="1"/>
          <p:nvPr/>
        </p:nvSpPr>
        <p:spPr>
          <a:xfrm>
            <a:off x="1079797" y="1996891"/>
            <a:ext cx="2212522" cy="369332"/>
          </a:xfrm>
          <a:prstGeom prst="rect">
            <a:avLst/>
          </a:prstGeom>
          <a:solidFill>
            <a:srgbClr val="FFFFFF">
              <a:alpha val="63922"/>
            </a:srgbClr>
          </a:solidFill>
        </p:spPr>
        <p:txBody>
          <a:bodyPr wrap="square" rtlCol="0">
            <a:spAutoFit/>
          </a:bodyPr>
          <a:lstStyle/>
          <a:p>
            <a:pPr algn="ctr"/>
            <a:r>
              <a:rPr lang="en-US" b="1" dirty="0">
                <a:solidFill>
                  <a:srgbClr val="DA5926"/>
                </a:solidFill>
              </a:rPr>
              <a:t>IT &amp; Computing</a:t>
            </a:r>
          </a:p>
        </p:txBody>
      </p:sp>
      <p:cxnSp>
        <p:nvCxnSpPr>
          <p:cNvPr id="10" name="Straight Arrow Connector 9">
            <a:extLst>
              <a:ext uri="{FF2B5EF4-FFF2-40B4-BE49-F238E27FC236}">
                <a16:creationId xmlns:a16="http://schemas.microsoft.com/office/drawing/2014/main" id="{FA75C0E0-5344-41D7-3488-504D3A6E27FF}"/>
              </a:ext>
            </a:extLst>
          </p:cNvPr>
          <p:cNvCxnSpPr>
            <a:cxnSpLocks/>
          </p:cNvCxnSpPr>
          <p:nvPr/>
        </p:nvCxnSpPr>
        <p:spPr>
          <a:xfrm>
            <a:off x="4139788" y="3618198"/>
            <a:ext cx="1313955" cy="872159"/>
          </a:xfrm>
          <a:prstGeom prst="straightConnector1">
            <a:avLst/>
          </a:prstGeom>
          <a:ln w="57150">
            <a:solidFill>
              <a:srgbClr val="31B16B"/>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9E66F28B-2B2C-8B6E-6A3D-A975028BC5C7}"/>
              </a:ext>
            </a:extLst>
          </p:cNvPr>
          <p:cNvSpPr txBox="1"/>
          <p:nvPr/>
        </p:nvSpPr>
        <p:spPr>
          <a:xfrm>
            <a:off x="4710793" y="4750133"/>
            <a:ext cx="1826192" cy="646331"/>
          </a:xfrm>
          <a:prstGeom prst="rect">
            <a:avLst/>
          </a:prstGeom>
          <a:solidFill>
            <a:srgbClr val="FFFFFF">
              <a:alpha val="63922"/>
            </a:srgbClr>
          </a:solidFill>
        </p:spPr>
        <p:txBody>
          <a:bodyPr wrap="square" rtlCol="0">
            <a:spAutoFit/>
          </a:bodyPr>
          <a:lstStyle/>
          <a:p>
            <a:pPr algn="ctr"/>
            <a:r>
              <a:rPr lang="en-US" b="1" dirty="0">
                <a:solidFill>
                  <a:srgbClr val="31B16B"/>
                </a:solidFill>
              </a:rPr>
              <a:t>Purchasing &amp; P-Cards</a:t>
            </a:r>
          </a:p>
        </p:txBody>
      </p:sp>
      <p:sp>
        <p:nvSpPr>
          <p:cNvPr id="6" name="TextBox 5">
            <a:extLst>
              <a:ext uri="{FF2B5EF4-FFF2-40B4-BE49-F238E27FC236}">
                <a16:creationId xmlns:a16="http://schemas.microsoft.com/office/drawing/2014/main" id="{D07DADD2-27E0-1F87-030B-24316C71DE54}"/>
              </a:ext>
            </a:extLst>
          </p:cNvPr>
          <p:cNvSpPr txBox="1"/>
          <p:nvPr/>
        </p:nvSpPr>
        <p:spPr>
          <a:xfrm>
            <a:off x="2893678" y="3075895"/>
            <a:ext cx="2212522" cy="923330"/>
          </a:xfrm>
          <a:prstGeom prst="rect">
            <a:avLst/>
          </a:prstGeom>
          <a:solidFill>
            <a:srgbClr val="FFFFFF">
              <a:alpha val="63922"/>
            </a:srgbClr>
          </a:solidFill>
        </p:spPr>
        <p:txBody>
          <a:bodyPr wrap="square" rtlCol="0">
            <a:spAutoFit/>
          </a:bodyPr>
          <a:lstStyle/>
          <a:p>
            <a:pPr algn="ctr"/>
            <a:r>
              <a:rPr lang="en-US" b="1" dirty="0">
                <a:solidFill>
                  <a:schemeClr val="tx1">
                    <a:lumMod val="75000"/>
                  </a:schemeClr>
                </a:solidFill>
              </a:rPr>
              <a:t>Purchasing Computing Resources</a:t>
            </a:r>
          </a:p>
        </p:txBody>
      </p:sp>
    </p:spTree>
    <p:extLst>
      <p:ext uri="{BB962C8B-B14F-4D97-AF65-F5344CB8AC3E}">
        <p14:creationId xmlns:p14="http://schemas.microsoft.com/office/powerpoint/2010/main" val="4277664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F23D6-37B2-4464-A3EE-C7C02FD8156E}"/>
              </a:ext>
            </a:extLst>
          </p:cNvPr>
          <p:cNvSpPr>
            <a:spLocks noGrp="1"/>
          </p:cNvSpPr>
          <p:nvPr>
            <p:ph type="title"/>
          </p:nvPr>
        </p:nvSpPr>
        <p:spPr/>
        <p:txBody>
          <a:bodyPr/>
          <a:lstStyle/>
          <a:p>
            <a:r>
              <a:rPr lang="en-US" dirty="0"/>
              <a:t>Similar Search: Semantic Results</a:t>
            </a:r>
          </a:p>
        </p:txBody>
      </p:sp>
      <p:sp>
        <p:nvSpPr>
          <p:cNvPr id="5" name="Slide Number Placeholder 4">
            <a:extLst>
              <a:ext uri="{FF2B5EF4-FFF2-40B4-BE49-F238E27FC236}">
                <a16:creationId xmlns:a16="http://schemas.microsoft.com/office/drawing/2014/main" id="{90B7E8EB-FBD3-44A4-8700-E3B6630BF7EA}"/>
              </a:ext>
            </a:extLst>
          </p:cNvPr>
          <p:cNvSpPr>
            <a:spLocks noGrp="1"/>
          </p:cNvSpPr>
          <p:nvPr>
            <p:ph type="sldNum" sz="quarter" idx="4"/>
          </p:nvPr>
        </p:nvSpPr>
        <p:spPr/>
        <p:txBody>
          <a:bodyPr/>
          <a:lstStyle/>
          <a:p>
            <a:fld id="{F6B149FD-26F7-3645-B4E7-BA8B8CC5EEA8}" type="slidenum">
              <a:rPr lang="en-US" smtClean="0"/>
              <a:pPr/>
              <a:t>11</a:t>
            </a:fld>
            <a:endParaRPr lang="en-US" dirty="0"/>
          </a:p>
        </p:txBody>
      </p:sp>
      <p:pic>
        <p:nvPicPr>
          <p:cNvPr id="13" name="Picture Placeholder 6">
            <a:extLst>
              <a:ext uri="{FF2B5EF4-FFF2-40B4-BE49-F238E27FC236}">
                <a16:creationId xmlns:a16="http://schemas.microsoft.com/office/drawing/2014/main" id="{60EAEA94-F44A-4994-AFA6-496F1073FAB1}"/>
              </a:ext>
            </a:extLst>
          </p:cNvPr>
          <p:cNvPicPr>
            <a:picLocks noChangeAspect="1"/>
          </p:cNvPicPr>
          <p:nvPr/>
        </p:nvPicPr>
        <p:blipFill rotWithShape="1">
          <a:blip r:embed="rId2"/>
          <a:srcRect l="-21310" r="-21310"/>
          <a:stretch/>
        </p:blipFill>
        <p:spPr>
          <a:xfrm>
            <a:off x="10383851" y="92771"/>
            <a:ext cx="1188003" cy="834140"/>
          </a:xfrm>
          <a:prstGeom prst="rect">
            <a:avLst/>
          </a:prstGeom>
        </p:spPr>
      </p:pic>
      <p:sp>
        <p:nvSpPr>
          <p:cNvPr id="4" name="TextBox 3">
            <a:extLst>
              <a:ext uri="{FF2B5EF4-FFF2-40B4-BE49-F238E27FC236}">
                <a16:creationId xmlns:a16="http://schemas.microsoft.com/office/drawing/2014/main" id="{85CEBF8A-3EAA-D863-8D39-BD89676E83D4}"/>
              </a:ext>
            </a:extLst>
          </p:cNvPr>
          <p:cNvSpPr txBox="1"/>
          <p:nvPr/>
        </p:nvSpPr>
        <p:spPr>
          <a:xfrm>
            <a:off x="682818" y="881791"/>
            <a:ext cx="4700568" cy="369332"/>
          </a:xfrm>
          <a:prstGeom prst="rect">
            <a:avLst/>
          </a:prstGeom>
          <a:noFill/>
        </p:spPr>
        <p:txBody>
          <a:bodyPr wrap="square" rtlCol="0">
            <a:spAutoFit/>
          </a:bodyPr>
          <a:lstStyle/>
          <a:p>
            <a:pPr algn="ctr"/>
            <a:r>
              <a:rPr lang="en-US" b="1" dirty="0">
                <a:solidFill>
                  <a:srgbClr val="DA5926"/>
                </a:solidFill>
              </a:rPr>
              <a:t>Search Phrase: </a:t>
            </a:r>
            <a:r>
              <a:rPr lang="en-US" dirty="0">
                <a:solidFill>
                  <a:srgbClr val="DA5926"/>
                </a:solidFill>
              </a:rPr>
              <a:t>“laptops on foreign travel”</a:t>
            </a:r>
          </a:p>
        </p:txBody>
      </p:sp>
      <p:pic>
        <p:nvPicPr>
          <p:cNvPr id="15" name="Content Placeholder 14">
            <a:extLst>
              <a:ext uri="{FF2B5EF4-FFF2-40B4-BE49-F238E27FC236}">
                <a16:creationId xmlns:a16="http://schemas.microsoft.com/office/drawing/2014/main" id="{2BFF2D42-582F-7936-D583-DFA8F8F42923}"/>
              </a:ext>
            </a:extLst>
          </p:cNvPr>
          <p:cNvPicPr>
            <a:picLocks noGrp="1" noChangeAspect="1"/>
          </p:cNvPicPr>
          <p:nvPr>
            <p:ph sz="quarter" idx="13"/>
          </p:nvPr>
        </p:nvPicPr>
        <p:blipFill>
          <a:blip r:embed="rId3"/>
          <a:srcRect/>
          <a:stretch/>
        </p:blipFill>
        <p:spPr>
          <a:xfrm>
            <a:off x="559397" y="1282203"/>
            <a:ext cx="4958547" cy="4958547"/>
          </a:xfrm>
        </p:spPr>
      </p:pic>
      <p:pic>
        <p:nvPicPr>
          <p:cNvPr id="11" name="Content Placeholder 10">
            <a:extLst>
              <a:ext uri="{FF2B5EF4-FFF2-40B4-BE49-F238E27FC236}">
                <a16:creationId xmlns:a16="http://schemas.microsoft.com/office/drawing/2014/main" id="{22874247-9C70-8C74-6A8D-545F8EFAE36C}"/>
              </a:ext>
            </a:extLst>
          </p:cNvPr>
          <p:cNvPicPr>
            <a:picLocks noGrp="1" noChangeAspect="1"/>
          </p:cNvPicPr>
          <p:nvPr>
            <p:ph sz="quarter" idx="14"/>
          </p:nvPr>
        </p:nvPicPr>
        <p:blipFill>
          <a:blip r:embed="rId4"/>
          <a:srcRect/>
          <a:stretch/>
        </p:blipFill>
        <p:spPr>
          <a:xfrm>
            <a:off x="6207370" y="1282203"/>
            <a:ext cx="4994030" cy="5014028"/>
          </a:xfrm>
        </p:spPr>
      </p:pic>
      <p:sp>
        <p:nvSpPr>
          <p:cNvPr id="12" name="TextBox 11">
            <a:extLst>
              <a:ext uri="{FF2B5EF4-FFF2-40B4-BE49-F238E27FC236}">
                <a16:creationId xmlns:a16="http://schemas.microsoft.com/office/drawing/2014/main" id="{4750F38F-F9C7-CE8F-D491-CD5D074DF1C1}"/>
              </a:ext>
            </a:extLst>
          </p:cNvPr>
          <p:cNvSpPr txBox="1"/>
          <p:nvPr/>
        </p:nvSpPr>
        <p:spPr>
          <a:xfrm>
            <a:off x="6123023" y="881791"/>
            <a:ext cx="5162724" cy="369332"/>
          </a:xfrm>
          <a:prstGeom prst="rect">
            <a:avLst/>
          </a:prstGeom>
          <a:noFill/>
        </p:spPr>
        <p:txBody>
          <a:bodyPr wrap="square" rtlCol="0">
            <a:spAutoFit/>
          </a:bodyPr>
          <a:lstStyle/>
          <a:p>
            <a:pPr algn="ctr"/>
            <a:r>
              <a:rPr lang="en-US" b="1" dirty="0">
                <a:solidFill>
                  <a:srgbClr val="DA5926"/>
                </a:solidFill>
              </a:rPr>
              <a:t>Search Phrase: </a:t>
            </a:r>
            <a:r>
              <a:rPr lang="en-US" dirty="0">
                <a:solidFill>
                  <a:srgbClr val="DA5926"/>
                </a:solidFill>
              </a:rPr>
              <a:t>“reviewed p-card transactions”</a:t>
            </a:r>
          </a:p>
        </p:txBody>
      </p:sp>
      <p:sp>
        <p:nvSpPr>
          <p:cNvPr id="21" name="TextBox 20">
            <a:extLst>
              <a:ext uri="{FF2B5EF4-FFF2-40B4-BE49-F238E27FC236}">
                <a16:creationId xmlns:a16="http://schemas.microsoft.com/office/drawing/2014/main" id="{29D7E7E4-510A-E943-2E71-35543271198E}"/>
              </a:ext>
            </a:extLst>
          </p:cNvPr>
          <p:cNvSpPr txBox="1"/>
          <p:nvPr/>
        </p:nvSpPr>
        <p:spPr>
          <a:xfrm>
            <a:off x="490612" y="6218294"/>
            <a:ext cx="5084979" cy="646331"/>
          </a:xfrm>
          <a:prstGeom prst="rect">
            <a:avLst/>
          </a:prstGeom>
          <a:noFill/>
        </p:spPr>
        <p:txBody>
          <a:bodyPr wrap="square" rtlCol="0">
            <a:spAutoFit/>
          </a:bodyPr>
          <a:lstStyle/>
          <a:p>
            <a:pPr algn="ctr"/>
            <a:r>
              <a:rPr lang="en-US" dirty="0">
                <a:solidFill>
                  <a:srgbClr val="DA5926"/>
                </a:solidFill>
              </a:rPr>
              <a:t>* This is the second-highest scoring result, with a score of 0.61 (max is 1.0)</a:t>
            </a:r>
          </a:p>
        </p:txBody>
      </p:sp>
      <p:cxnSp>
        <p:nvCxnSpPr>
          <p:cNvPr id="8" name="Straight Arrow Connector 7">
            <a:extLst>
              <a:ext uri="{FF2B5EF4-FFF2-40B4-BE49-F238E27FC236}">
                <a16:creationId xmlns:a16="http://schemas.microsoft.com/office/drawing/2014/main" id="{3D0F9856-574A-9FF0-5497-E40A65F3FD65}"/>
              </a:ext>
            </a:extLst>
          </p:cNvPr>
          <p:cNvCxnSpPr>
            <a:cxnSpLocks/>
          </p:cNvCxnSpPr>
          <p:nvPr/>
        </p:nvCxnSpPr>
        <p:spPr>
          <a:xfrm>
            <a:off x="204862" y="5190313"/>
            <a:ext cx="571500" cy="672689"/>
          </a:xfrm>
          <a:prstGeom prst="straightConnector1">
            <a:avLst/>
          </a:prstGeom>
          <a:ln w="76200">
            <a:solidFill>
              <a:srgbClr val="DA5926"/>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8E587026-E126-096D-ED74-AA0163774941}"/>
              </a:ext>
            </a:extLst>
          </p:cNvPr>
          <p:cNvSpPr/>
          <p:nvPr/>
        </p:nvSpPr>
        <p:spPr>
          <a:xfrm>
            <a:off x="3765951" y="1594225"/>
            <a:ext cx="1144337" cy="338211"/>
          </a:xfrm>
          <a:prstGeom prst="rect">
            <a:avLst/>
          </a:prstGeom>
          <a:noFill/>
          <a:ln w="28575">
            <a:solidFill>
              <a:srgbClr val="DA5926"/>
            </a:solidFill>
          </a:ln>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B2D12727-AECE-A06B-36D6-22725E4D6CBA}"/>
              </a:ext>
            </a:extLst>
          </p:cNvPr>
          <p:cNvCxnSpPr>
            <a:cxnSpLocks/>
          </p:cNvCxnSpPr>
          <p:nvPr/>
        </p:nvCxnSpPr>
        <p:spPr>
          <a:xfrm flipH="1" flipV="1">
            <a:off x="5011640" y="1827859"/>
            <a:ext cx="722027" cy="414054"/>
          </a:xfrm>
          <a:prstGeom prst="straightConnector1">
            <a:avLst/>
          </a:prstGeom>
          <a:ln w="76200">
            <a:solidFill>
              <a:srgbClr val="DA592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51848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98CA2-F44C-486C-998F-9D63F0681AE2}"/>
              </a:ext>
            </a:extLst>
          </p:cNvPr>
          <p:cNvSpPr>
            <a:spLocks noGrp="1"/>
          </p:cNvSpPr>
          <p:nvPr>
            <p:ph type="title"/>
          </p:nvPr>
        </p:nvSpPr>
        <p:spPr/>
        <p:txBody>
          <a:bodyPr/>
          <a:lstStyle/>
          <a:p>
            <a:r>
              <a:rPr lang="en-US" dirty="0"/>
              <a:t>Feature: Search Multiple Datasets</a:t>
            </a:r>
          </a:p>
        </p:txBody>
      </p:sp>
      <p:sp>
        <p:nvSpPr>
          <p:cNvPr id="5" name="Slide Number Placeholder 4">
            <a:extLst>
              <a:ext uri="{FF2B5EF4-FFF2-40B4-BE49-F238E27FC236}">
                <a16:creationId xmlns:a16="http://schemas.microsoft.com/office/drawing/2014/main" id="{371D0830-B4AA-4BFD-B9B6-482C217572D4}"/>
              </a:ext>
            </a:extLst>
          </p:cNvPr>
          <p:cNvSpPr>
            <a:spLocks noGrp="1"/>
          </p:cNvSpPr>
          <p:nvPr>
            <p:ph type="sldNum" sz="quarter" idx="4"/>
          </p:nvPr>
        </p:nvSpPr>
        <p:spPr/>
        <p:txBody>
          <a:bodyPr/>
          <a:lstStyle/>
          <a:p>
            <a:fld id="{F6B149FD-26F7-3645-B4E7-BA8B8CC5EEA8}" type="slidenum">
              <a:rPr lang="en-US" smtClean="0"/>
              <a:pPr/>
              <a:t>12</a:t>
            </a:fld>
            <a:endParaRPr lang="en-US" dirty="0"/>
          </a:p>
        </p:txBody>
      </p:sp>
      <p:sp>
        <p:nvSpPr>
          <p:cNvPr id="11" name="Content Placeholder 2">
            <a:extLst>
              <a:ext uri="{FF2B5EF4-FFF2-40B4-BE49-F238E27FC236}">
                <a16:creationId xmlns:a16="http://schemas.microsoft.com/office/drawing/2014/main" id="{674855CC-4D34-4851-B736-47E8A2A2EEBF}"/>
              </a:ext>
            </a:extLst>
          </p:cNvPr>
          <p:cNvSpPr txBox="1">
            <a:spLocks/>
          </p:cNvSpPr>
          <p:nvPr/>
        </p:nvSpPr>
        <p:spPr>
          <a:xfrm>
            <a:off x="559396" y="4791109"/>
            <a:ext cx="5301473" cy="1849871"/>
          </a:xfrm>
          <a:prstGeom prst="rect">
            <a:avLst/>
          </a:prstGeom>
        </p:spPr>
        <p:txBody>
          <a:bodyPr vert="horz" lIns="0" tIns="45720" rIns="0" bIns="45720" rtlCol="0">
            <a:normAutofit/>
          </a:bodyPr>
          <a:lstStyle>
            <a:lvl1pPr marL="91436" indent="-91436" algn="l" defTabSz="914354" rtl="0" eaLnBrk="1" latinLnBrk="0" hangingPunct="1">
              <a:lnSpc>
                <a:spcPct val="100000"/>
              </a:lnSpc>
              <a:spcBef>
                <a:spcPts val="1200"/>
              </a:spcBef>
              <a:spcAft>
                <a:spcPts val="200"/>
              </a:spcAft>
              <a:buClr>
                <a:srgbClr val="00B0F0"/>
              </a:buClr>
              <a:buSzPct val="100000"/>
              <a:buFont typeface="Calibri" panose="020F0502020204030204" pitchFamily="34" charset="0"/>
              <a:buChar char=" "/>
              <a:defRPr sz="2000" b="0"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84029" indent="-182870" algn="l" defTabSz="914354" rtl="0" eaLnBrk="1" latinLnBrk="0" hangingPunct="1">
              <a:lnSpc>
                <a:spcPct val="100000"/>
              </a:lnSpc>
              <a:spcBef>
                <a:spcPts val="200"/>
              </a:spcBef>
              <a:spcAft>
                <a:spcPts val="400"/>
              </a:spcAft>
              <a:buClr>
                <a:srgbClr val="00B0F0"/>
              </a:buClr>
              <a:buFont typeface="Wingdings" pitchFamily="2" charset="2"/>
              <a:buChar char="§"/>
              <a:defRPr sz="1800" b="0"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566900" indent="-182870" algn="l" defTabSz="914354" rtl="0" eaLnBrk="1" latinLnBrk="0" hangingPunct="1">
              <a:lnSpc>
                <a:spcPct val="100000"/>
              </a:lnSpc>
              <a:spcBef>
                <a:spcPts val="200"/>
              </a:spcBef>
              <a:spcAft>
                <a:spcPts val="400"/>
              </a:spcAft>
              <a:buClr>
                <a:srgbClr val="00B0F0"/>
              </a:buClr>
              <a:buFont typeface="Wingdings" pitchFamily="2" charset="2"/>
              <a:buChar char="§"/>
              <a:defRPr sz="1400" b="0"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marL="749771" indent="-182870" algn="l" defTabSz="914354" rtl="0" eaLnBrk="1" latinLnBrk="0" hangingPunct="1">
              <a:lnSpc>
                <a:spcPct val="100000"/>
              </a:lnSpc>
              <a:spcBef>
                <a:spcPts val="200"/>
              </a:spcBef>
              <a:spcAft>
                <a:spcPts val="400"/>
              </a:spcAft>
              <a:buClr>
                <a:srgbClr val="00B0F0"/>
              </a:buClr>
              <a:buFont typeface="Wingdings" pitchFamily="2" charset="2"/>
              <a:buChar char="§"/>
              <a:defRPr sz="1400" b="0"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marL="932642" indent="-182870" algn="l" defTabSz="914354" rtl="0" eaLnBrk="1" latinLnBrk="0" hangingPunct="1">
              <a:lnSpc>
                <a:spcPct val="100000"/>
              </a:lnSpc>
              <a:spcBef>
                <a:spcPts val="200"/>
              </a:spcBef>
              <a:spcAft>
                <a:spcPts val="400"/>
              </a:spcAft>
              <a:buClr>
                <a:srgbClr val="00B0F0"/>
              </a:buClr>
              <a:buFont typeface="Wingdings" pitchFamily="2" charset="2"/>
              <a:buChar char="§"/>
              <a:defRPr sz="1400" b="0"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Wingdings" panose="05000000000000000000" pitchFamily="2" charset="2"/>
              <a:buChar char="§"/>
            </a:pPr>
            <a:r>
              <a:rPr lang="en-US" b="1" dirty="0"/>
              <a:t> Search across datasets:</a:t>
            </a:r>
          </a:p>
          <a:p>
            <a:pPr marL="829809" lvl="1" indent="-342900"/>
            <a:r>
              <a:rPr lang="en-US" dirty="0"/>
              <a:t>Multiple datasets for </a:t>
            </a:r>
            <a:r>
              <a:rPr lang="en-US" b="1" dirty="0">
                <a:solidFill>
                  <a:srgbClr val="DA5926"/>
                </a:solidFill>
              </a:rPr>
              <a:t>cross-dataset searching</a:t>
            </a:r>
          </a:p>
          <a:p>
            <a:pPr marL="829809" lvl="1" indent="-342900"/>
            <a:r>
              <a:rPr lang="en-US" dirty="0"/>
              <a:t>Metagroup-controlled for multi-access</a:t>
            </a:r>
          </a:p>
          <a:p>
            <a:pPr marL="829809" lvl="1" indent="-342900"/>
            <a:r>
              <a:rPr lang="en-US" dirty="0"/>
              <a:t>Filter results by source after searching</a:t>
            </a:r>
          </a:p>
        </p:txBody>
      </p:sp>
      <p:pic>
        <p:nvPicPr>
          <p:cNvPr id="12" name="Picture Placeholder 6">
            <a:extLst>
              <a:ext uri="{FF2B5EF4-FFF2-40B4-BE49-F238E27FC236}">
                <a16:creationId xmlns:a16="http://schemas.microsoft.com/office/drawing/2014/main" id="{A0436EA7-688C-493D-A27C-03BF4CD58E1F}"/>
              </a:ext>
            </a:extLst>
          </p:cNvPr>
          <p:cNvPicPr>
            <a:picLocks noChangeAspect="1"/>
          </p:cNvPicPr>
          <p:nvPr/>
        </p:nvPicPr>
        <p:blipFill rotWithShape="1">
          <a:blip r:embed="rId2"/>
          <a:srcRect l="-21310" r="-21310"/>
          <a:stretch/>
        </p:blipFill>
        <p:spPr>
          <a:xfrm>
            <a:off x="10383851" y="92771"/>
            <a:ext cx="1188003" cy="834140"/>
          </a:xfrm>
          <a:prstGeom prst="rect">
            <a:avLst/>
          </a:prstGeom>
        </p:spPr>
      </p:pic>
      <p:pic>
        <p:nvPicPr>
          <p:cNvPr id="8" name="Content Placeholder 7">
            <a:extLst>
              <a:ext uri="{FF2B5EF4-FFF2-40B4-BE49-F238E27FC236}">
                <a16:creationId xmlns:a16="http://schemas.microsoft.com/office/drawing/2014/main" id="{B2AD7F85-F68A-5E26-7001-BB1253ED226A}"/>
              </a:ext>
            </a:extLst>
          </p:cNvPr>
          <p:cNvPicPr>
            <a:picLocks noGrp="1" noChangeAspect="1"/>
          </p:cNvPicPr>
          <p:nvPr>
            <p:ph sz="quarter" idx="13"/>
          </p:nvPr>
        </p:nvPicPr>
        <p:blipFill>
          <a:blip r:embed="rId3"/>
          <a:stretch>
            <a:fillRect/>
          </a:stretch>
        </p:blipFill>
        <p:spPr>
          <a:xfrm>
            <a:off x="559396" y="1123180"/>
            <a:ext cx="5029200" cy="3290887"/>
          </a:xfrm>
        </p:spPr>
      </p:pic>
      <p:pic>
        <p:nvPicPr>
          <p:cNvPr id="15" name="Content Placeholder 14">
            <a:extLst>
              <a:ext uri="{FF2B5EF4-FFF2-40B4-BE49-F238E27FC236}">
                <a16:creationId xmlns:a16="http://schemas.microsoft.com/office/drawing/2014/main" id="{AA806ECB-B9AB-5E1C-01BF-F4D915A54998}"/>
              </a:ext>
            </a:extLst>
          </p:cNvPr>
          <p:cNvPicPr>
            <a:picLocks noGrp="1" noChangeAspect="1"/>
          </p:cNvPicPr>
          <p:nvPr>
            <p:ph sz="quarter" idx="14"/>
          </p:nvPr>
        </p:nvPicPr>
        <p:blipFill>
          <a:blip r:embed="rId4"/>
          <a:stretch>
            <a:fillRect/>
          </a:stretch>
        </p:blipFill>
        <p:spPr>
          <a:xfrm>
            <a:off x="5914048" y="2092076"/>
            <a:ext cx="5888536" cy="4257616"/>
          </a:xfrm>
        </p:spPr>
      </p:pic>
    </p:spTree>
    <p:extLst>
      <p:ext uri="{BB962C8B-B14F-4D97-AF65-F5344CB8AC3E}">
        <p14:creationId xmlns:p14="http://schemas.microsoft.com/office/powerpoint/2010/main" val="10691950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F23D6-37B2-4464-A3EE-C7C02FD8156E}"/>
              </a:ext>
            </a:extLst>
          </p:cNvPr>
          <p:cNvSpPr>
            <a:spLocks noGrp="1"/>
          </p:cNvSpPr>
          <p:nvPr>
            <p:ph type="title"/>
          </p:nvPr>
        </p:nvSpPr>
        <p:spPr/>
        <p:txBody>
          <a:bodyPr/>
          <a:lstStyle/>
          <a:p>
            <a:r>
              <a:rPr lang="en-US" dirty="0"/>
              <a:t>Similar Search: Limitations</a:t>
            </a:r>
          </a:p>
        </p:txBody>
      </p:sp>
      <p:sp>
        <p:nvSpPr>
          <p:cNvPr id="5" name="Slide Number Placeholder 4">
            <a:extLst>
              <a:ext uri="{FF2B5EF4-FFF2-40B4-BE49-F238E27FC236}">
                <a16:creationId xmlns:a16="http://schemas.microsoft.com/office/drawing/2014/main" id="{90B7E8EB-FBD3-44A4-8700-E3B6630BF7EA}"/>
              </a:ext>
            </a:extLst>
          </p:cNvPr>
          <p:cNvSpPr>
            <a:spLocks noGrp="1"/>
          </p:cNvSpPr>
          <p:nvPr>
            <p:ph type="sldNum" sz="quarter" idx="4"/>
          </p:nvPr>
        </p:nvSpPr>
        <p:spPr/>
        <p:txBody>
          <a:bodyPr/>
          <a:lstStyle/>
          <a:p>
            <a:fld id="{F6B149FD-26F7-3645-B4E7-BA8B8CC5EEA8}" type="slidenum">
              <a:rPr lang="en-US" smtClean="0"/>
              <a:pPr/>
              <a:t>13</a:t>
            </a:fld>
            <a:endParaRPr lang="en-US" dirty="0"/>
          </a:p>
        </p:txBody>
      </p:sp>
      <p:pic>
        <p:nvPicPr>
          <p:cNvPr id="9" name="Content Placeholder 47">
            <a:extLst>
              <a:ext uri="{FF2B5EF4-FFF2-40B4-BE49-F238E27FC236}">
                <a16:creationId xmlns:a16="http://schemas.microsoft.com/office/drawing/2014/main" id="{982003ED-146D-42E2-9F5D-09B24D46D76E}"/>
              </a:ext>
            </a:extLst>
          </p:cNvPr>
          <p:cNvPicPr>
            <a:picLocks noChangeAspect="1"/>
          </p:cNvPicPr>
          <p:nvPr/>
        </p:nvPicPr>
        <p:blipFill>
          <a:blip r:embed="rId2"/>
          <a:srcRect/>
          <a:stretch/>
        </p:blipFill>
        <p:spPr>
          <a:xfrm>
            <a:off x="1621042" y="2365468"/>
            <a:ext cx="2728368" cy="2728368"/>
          </a:xfrm>
          <a:prstGeom prst="rect">
            <a:avLst/>
          </a:prstGeom>
          <a:effectLst>
            <a:glow rad="584200">
              <a:schemeClr val="accent3">
                <a:lumMod val="60000"/>
                <a:lumOff val="40000"/>
                <a:alpha val="40000"/>
              </a:schemeClr>
            </a:glow>
          </a:effectLst>
        </p:spPr>
      </p:pic>
      <p:sp>
        <p:nvSpPr>
          <p:cNvPr id="11" name="TextBox 10">
            <a:extLst>
              <a:ext uri="{FF2B5EF4-FFF2-40B4-BE49-F238E27FC236}">
                <a16:creationId xmlns:a16="http://schemas.microsoft.com/office/drawing/2014/main" id="{E37657AC-2CBB-4BF7-8085-076D7DBD0574}"/>
              </a:ext>
            </a:extLst>
          </p:cNvPr>
          <p:cNvSpPr txBox="1"/>
          <p:nvPr/>
        </p:nvSpPr>
        <p:spPr>
          <a:xfrm>
            <a:off x="1517311" y="1563576"/>
            <a:ext cx="2871470" cy="646331"/>
          </a:xfrm>
          <a:prstGeom prst="rect">
            <a:avLst/>
          </a:prstGeom>
          <a:noFill/>
        </p:spPr>
        <p:txBody>
          <a:bodyPr wrap="square" rtlCol="0">
            <a:spAutoFit/>
          </a:bodyPr>
          <a:lstStyle/>
          <a:p>
            <a:pPr algn="ctr"/>
            <a:r>
              <a:rPr lang="en-US" b="1" dirty="0">
                <a:solidFill>
                  <a:schemeClr val="bg1"/>
                </a:solidFill>
                <a:latin typeface="Fairwater Script" panose="02000507000000020003" pitchFamily="2" charset="0"/>
              </a:rPr>
              <a:t>Machine Learning Unicorn</a:t>
            </a:r>
          </a:p>
        </p:txBody>
      </p:sp>
      <p:pic>
        <p:nvPicPr>
          <p:cNvPr id="13" name="Picture Placeholder 6">
            <a:extLst>
              <a:ext uri="{FF2B5EF4-FFF2-40B4-BE49-F238E27FC236}">
                <a16:creationId xmlns:a16="http://schemas.microsoft.com/office/drawing/2014/main" id="{60EAEA94-F44A-4994-AFA6-496F1073FAB1}"/>
              </a:ext>
            </a:extLst>
          </p:cNvPr>
          <p:cNvPicPr>
            <a:picLocks noChangeAspect="1"/>
          </p:cNvPicPr>
          <p:nvPr/>
        </p:nvPicPr>
        <p:blipFill rotWithShape="1">
          <a:blip r:embed="rId3"/>
          <a:srcRect l="-21310" r="-21310"/>
          <a:stretch/>
        </p:blipFill>
        <p:spPr>
          <a:xfrm>
            <a:off x="10383851" y="92771"/>
            <a:ext cx="1188003" cy="834140"/>
          </a:xfrm>
          <a:prstGeom prst="rect">
            <a:avLst/>
          </a:prstGeom>
        </p:spPr>
      </p:pic>
      <p:sp>
        <p:nvSpPr>
          <p:cNvPr id="4" name="TextBox 3">
            <a:extLst>
              <a:ext uri="{FF2B5EF4-FFF2-40B4-BE49-F238E27FC236}">
                <a16:creationId xmlns:a16="http://schemas.microsoft.com/office/drawing/2014/main" id="{6305C225-00D5-F4E8-722F-3E18C787D1B4}"/>
              </a:ext>
            </a:extLst>
          </p:cNvPr>
          <p:cNvSpPr txBox="1"/>
          <p:nvPr/>
        </p:nvSpPr>
        <p:spPr>
          <a:xfrm>
            <a:off x="7118706" y="1239054"/>
            <a:ext cx="2871470" cy="954107"/>
          </a:xfrm>
          <a:prstGeom prst="rect">
            <a:avLst/>
          </a:prstGeom>
          <a:noFill/>
        </p:spPr>
        <p:txBody>
          <a:bodyPr wrap="square" rtlCol="0">
            <a:spAutoFit/>
          </a:bodyPr>
          <a:lstStyle/>
          <a:p>
            <a:pPr algn="ctr"/>
            <a:r>
              <a:rPr lang="en-US" sz="2800" b="1" dirty="0">
                <a:solidFill>
                  <a:schemeClr val="bg1"/>
                </a:solidFill>
                <a:latin typeface="Chiller" panose="04020404031007020602" pitchFamily="82" charset="0"/>
              </a:rPr>
              <a:t>Machine Learning Unicorn</a:t>
            </a:r>
          </a:p>
        </p:txBody>
      </p:sp>
      <p:pic>
        <p:nvPicPr>
          <p:cNvPr id="7" name="Picture 6">
            <a:extLst>
              <a:ext uri="{FF2B5EF4-FFF2-40B4-BE49-F238E27FC236}">
                <a16:creationId xmlns:a16="http://schemas.microsoft.com/office/drawing/2014/main" id="{C6239C1A-A614-9628-4007-FB865C1B5F8A}"/>
              </a:ext>
            </a:extLst>
          </p:cNvPr>
          <p:cNvPicPr>
            <a:picLocks noChangeAspect="1"/>
          </p:cNvPicPr>
          <p:nvPr/>
        </p:nvPicPr>
        <p:blipFill>
          <a:blip r:embed="rId4"/>
          <a:stretch>
            <a:fillRect/>
          </a:stretch>
        </p:blipFill>
        <p:spPr>
          <a:xfrm>
            <a:off x="7037318" y="2535695"/>
            <a:ext cx="3034245" cy="3034245"/>
          </a:xfrm>
          <a:prstGeom prst="rect">
            <a:avLst/>
          </a:prstGeom>
          <a:effectLst>
            <a:glow rad="850900">
              <a:srgbClr val="C00000">
                <a:alpha val="62000"/>
              </a:srgbClr>
            </a:glow>
          </a:effectLst>
        </p:spPr>
      </p:pic>
      <p:sp>
        <p:nvSpPr>
          <p:cNvPr id="8" name="right arrow">
            <a:extLst>
              <a:ext uri="{FF2B5EF4-FFF2-40B4-BE49-F238E27FC236}">
                <a16:creationId xmlns:a16="http://schemas.microsoft.com/office/drawing/2014/main" id="{03F8EC12-3AB2-26FA-166F-576313AFC680}"/>
              </a:ext>
            </a:extLst>
          </p:cNvPr>
          <p:cNvSpPr/>
          <p:nvPr/>
        </p:nvSpPr>
        <p:spPr>
          <a:xfrm rot="16200000">
            <a:off x="5202897" y="3294691"/>
            <a:ext cx="646331" cy="869922"/>
          </a:xfrm>
          <a:custGeom>
            <a:avLst/>
            <a:gdLst/>
            <a:ahLst/>
            <a:cxnLst>
              <a:cxn ang="0">
                <a:pos x="wd2" y="hd2"/>
              </a:cxn>
              <a:cxn ang="5400000">
                <a:pos x="wd2" y="hd2"/>
              </a:cxn>
              <a:cxn ang="10800000">
                <a:pos x="wd2" y="hd2"/>
              </a:cxn>
              <a:cxn ang="16200000">
                <a:pos x="wd2" y="hd2"/>
              </a:cxn>
            </a:cxnLst>
            <a:rect l="0" t="0" r="r" b="b"/>
            <a:pathLst>
              <a:path w="21303" h="21491" extrusionOk="0">
                <a:moveTo>
                  <a:pt x="11727" y="21166"/>
                </a:moveTo>
                <a:lnTo>
                  <a:pt x="20857" y="14496"/>
                </a:lnTo>
                <a:cubicBezTo>
                  <a:pt x="21451" y="14062"/>
                  <a:pt x="21451" y="13358"/>
                  <a:pt x="20857" y="12923"/>
                </a:cubicBezTo>
                <a:cubicBezTo>
                  <a:pt x="20262" y="12489"/>
                  <a:pt x="19299" y="12489"/>
                  <a:pt x="18704" y="12923"/>
                </a:cubicBezTo>
                <a:lnTo>
                  <a:pt x="12173" y="17696"/>
                </a:lnTo>
                <a:lnTo>
                  <a:pt x="12173" y="1112"/>
                </a:lnTo>
                <a:cubicBezTo>
                  <a:pt x="12173" y="498"/>
                  <a:pt x="11491" y="0"/>
                  <a:pt x="10651" y="0"/>
                </a:cubicBezTo>
                <a:cubicBezTo>
                  <a:pt x="9811" y="0"/>
                  <a:pt x="9129" y="498"/>
                  <a:pt x="9129" y="1112"/>
                </a:cubicBezTo>
                <a:lnTo>
                  <a:pt x="9129" y="17696"/>
                </a:lnTo>
                <a:lnTo>
                  <a:pt x="2598" y="12923"/>
                </a:lnTo>
                <a:cubicBezTo>
                  <a:pt x="2003" y="12489"/>
                  <a:pt x="1040" y="12489"/>
                  <a:pt x="445" y="12923"/>
                </a:cubicBezTo>
                <a:cubicBezTo>
                  <a:pt x="-149" y="13358"/>
                  <a:pt x="-149" y="14062"/>
                  <a:pt x="445" y="14496"/>
                </a:cubicBezTo>
                <a:lnTo>
                  <a:pt x="9575" y="21166"/>
                </a:lnTo>
                <a:cubicBezTo>
                  <a:pt x="10169" y="21600"/>
                  <a:pt x="11132" y="21600"/>
                  <a:pt x="11726" y="21166"/>
                </a:cubicBezTo>
                <a:cubicBezTo>
                  <a:pt x="11727" y="21166"/>
                  <a:pt x="11727" y="21166"/>
                  <a:pt x="11727" y="21166"/>
                </a:cubicBezTo>
                <a:close/>
              </a:path>
            </a:pathLst>
          </a:custGeom>
          <a:solidFill>
            <a:srgbClr val="CF705A"/>
          </a:solidFill>
          <a:ln w="12700">
            <a:miter lim="400000"/>
          </a:ln>
        </p:spPr>
        <p:txBody>
          <a:bodyPr lIns="22860" rIns="22860" anchor="ctr"/>
          <a:lstStyle/>
          <a:p>
            <a:pPr algn="ctr">
              <a:defRPr sz="3200" b="0">
                <a:solidFill>
                  <a:srgbClr val="FFFFFF"/>
                </a:solidFill>
                <a:latin typeface="Helvetica Neue Medium"/>
                <a:ea typeface="Helvetica Neue Medium"/>
                <a:cs typeface="Helvetica Neue Medium"/>
                <a:sym typeface="Helvetica Neue Medium"/>
              </a:defRPr>
            </a:pPr>
            <a:endParaRPr sz="1600" dirty="0">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255446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F23D6-37B2-4464-A3EE-C7C02FD8156E}"/>
              </a:ext>
            </a:extLst>
          </p:cNvPr>
          <p:cNvSpPr>
            <a:spLocks noGrp="1"/>
          </p:cNvSpPr>
          <p:nvPr>
            <p:ph type="title"/>
          </p:nvPr>
        </p:nvSpPr>
        <p:spPr/>
        <p:txBody>
          <a:bodyPr/>
          <a:lstStyle/>
          <a:p>
            <a:r>
              <a:rPr lang="en-US" dirty="0"/>
              <a:t>Similar Search: When Something is Wrong (maybe)</a:t>
            </a:r>
          </a:p>
        </p:txBody>
      </p:sp>
      <p:sp>
        <p:nvSpPr>
          <p:cNvPr id="4" name="Content Placeholder 3">
            <a:extLst>
              <a:ext uri="{FF2B5EF4-FFF2-40B4-BE49-F238E27FC236}">
                <a16:creationId xmlns:a16="http://schemas.microsoft.com/office/drawing/2014/main" id="{07F50F63-D7E8-4271-883B-0B9677FFDABA}"/>
              </a:ext>
            </a:extLst>
          </p:cNvPr>
          <p:cNvSpPr>
            <a:spLocks noGrp="1"/>
          </p:cNvSpPr>
          <p:nvPr>
            <p:ph sz="quarter" idx="14"/>
          </p:nvPr>
        </p:nvSpPr>
        <p:spPr>
          <a:xfrm>
            <a:off x="5590903" y="1409700"/>
            <a:ext cx="6331131" cy="5269774"/>
          </a:xfrm>
        </p:spPr>
        <p:txBody>
          <a:bodyPr>
            <a:normAutofit/>
          </a:bodyPr>
          <a:lstStyle/>
          <a:p>
            <a:pPr>
              <a:buFont typeface="Arial" panose="020B0604020202020204" pitchFamily="34" charset="0"/>
              <a:buChar char="•"/>
            </a:pPr>
            <a:r>
              <a:rPr lang="en-US" sz="2400" b="1" dirty="0"/>
              <a:t>How do we know whether the model is bad or something is wrong?</a:t>
            </a:r>
          </a:p>
          <a:p>
            <a:pPr lvl="1">
              <a:buFont typeface="Arial" panose="020B0604020202020204" pitchFamily="34" charset="0"/>
              <a:buChar char="•"/>
            </a:pPr>
            <a:r>
              <a:rPr lang="en-US" sz="2000" dirty="0"/>
              <a:t>Dataset is unlabeled</a:t>
            </a:r>
          </a:p>
          <a:p>
            <a:pPr lvl="1">
              <a:buFont typeface="Arial" panose="020B0604020202020204" pitchFamily="34" charset="0"/>
              <a:buChar char="•"/>
            </a:pPr>
            <a:r>
              <a:rPr lang="en-US" sz="2000" dirty="0"/>
              <a:t>How do we know which documents should’ve been in the search results, but </a:t>
            </a:r>
            <a:r>
              <a:rPr lang="en-US" sz="2000" dirty="0">
                <a:solidFill>
                  <a:srgbClr val="DA5926"/>
                </a:solidFill>
              </a:rPr>
              <a:t>weren’t</a:t>
            </a:r>
            <a:r>
              <a:rPr lang="en-US" sz="2000" dirty="0"/>
              <a:t>?</a:t>
            </a:r>
          </a:p>
          <a:p>
            <a:pPr lvl="1">
              <a:buFont typeface="Arial" panose="020B0604020202020204" pitchFamily="34" charset="0"/>
              <a:buChar char="•"/>
            </a:pPr>
            <a:r>
              <a:rPr lang="en-US" sz="2000" dirty="0"/>
              <a:t>Is poor performance </a:t>
            </a:r>
            <a:r>
              <a:rPr lang="en-US" sz="2000" dirty="0">
                <a:solidFill>
                  <a:srgbClr val="DA5926"/>
                </a:solidFill>
              </a:rPr>
              <a:t>a bug</a:t>
            </a:r>
            <a:r>
              <a:rPr lang="en-US" sz="2000" dirty="0"/>
              <a:t>, or a limitation?</a:t>
            </a:r>
          </a:p>
          <a:p>
            <a:pPr>
              <a:buFont typeface="Arial" panose="020B0604020202020204" pitchFamily="34" charset="0"/>
              <a:buChar char="•"/>
            </a:pPr>
            <a:r>
              <a:rPr lang="en-US" sz="2400" b="1" dirty="0"/>
              <a:t>How do we evaluate the performance?</a:t>
            </a:r>
          </a:p>
          <a:p>
            <a:pPr lvl="1">
              <a:buFont typeface="Arial" panose="020B0604020202020204" pitchFamily="34" charset="0"/>
              <a:buChar char="•"/>
            </a:pPr>
            <a:r>
              <a:rPr lang="en-US" sz="2000" dirty="0"/>
              <a:t>No standard metrics</a:t>
            </a:r>
          </a:p>
          <a:p>
            <a:pPr lvl="1">
              <a:buFont typeface="Arial" panose="020B0604020202020204" pitchFamily="34" charset="0"/>
              <a:buChar char="•"/>
            </a:pPr>
            <a:r>
              <a:rPr lang="en-US" sz="2000" dirty="0"/>
              <a:t>Academic performance on standardized datasets is fine</a:t>
            </a:r>
          </a:p>
          <a:p>
            <a:pPr lvl="1">
              <a:buFont typeface="Arial" panose="020B0604020202020204" pitchFamily="34" charset="0"/>
              <a:buChar char="•"/>
            </a:pPr>
            <a:r>
              <a:rPr lang="en-US" sz="2000" dirty="0"/>
              <a:t>Evaluation is hard (many documents) and </a:t>
            </a:r>
            <a:r>
              <a:rPr lang="en-US" sz="2000" dirty="0">
                <a:solidFill>
                  <a:srgbClr val="DA5926"/>
                </a:solidFill>
              </a:rPr>
              <a:t>qualitative</a:t>
            </a:r>
          </a:p>
          <a:p>
            <a:pPr lvl="1">
              <a:buFont typeface="Arial" panose="020B0604020202020204" pitchFamily="34" charset="0"/>
              <a:buChar char="•"/>
            </a:pPr>
            <a:r>
              <a:rPr lang="en-US" sz="2000" dirty="0"/>
              <a:t>Sandia-isms can confuse the models</a:t>
            </a:r>
          </a:p>
        </p:txBody>
      </p:sp>
      <p:sp>
        <p:nvSpPr>
          <p:cNvPr id="5" name="Slide Number Placeholder 4">
            <a:extLst>
              <a:ext uri="{FF2B5EF4-FFF2-40B4-BE49-F238E27FC236}">
                <a16:creationId xmlns:a16="http://schemas.microsoft.com/office/drawing/2014/main" id="{90B7E8EB-FBD3-44A4-8700-E3B6630BF7EA}"/>
              </a:ext>
            </a:extLst>
          </p:cNvPr>
          <p:cNvSpPr>
            <a:spLocks noGrp="1"/>
          </p:cNvSpPr>
          <p:nvPr>
            <p:ph type="sldNum" sz="quarter" idx="4"/>
          </p:nvPr>
        </p:nvSpPr>
        <p:spPr/>
        <p:txBody>
          <a:bodyPr/>
          <a:lstStyle/>
          <a:p>
            <a:fld id="{F6B149FD-26F7-3645-B4E7-BA8B8CC5EEA8}" type="slidenum">
              <a:rPr lang="en-US" smtClean="0"/>
              <a:pPr/>
              <a:t>14</a:t>
            </a:fld>
            <a:endParaRPr lang="en-US" dirty="0"/>
          </a:p>
        </p:txBody>
      </p:sp>
      <p:pic>
        <p:nvPicPr>
          <p:cNvPr id="13" name="Picture Placeholder 6">
            <a:extLst>
              <a:ext uri="{FF2B5EF4-FFF2-40B4-BE49-F238E27FC236}">
                <a16:creationId xmlns:a16="http://schemas.microsoft.com/office/drawing/2014/main" id="{12F33870-469D-46F5-B2BC-C0ADE09C04AD}"/>
              </a:ext>
            </a:extLst>
          </p:cNvPr>
          <p:cNvPicPr>
            <a:picLocks noChangeAspect="1"/>
          </p:cNvPicPr>
          <p:nvPr/>
        </p:nvPicPr>
        <p:blipFill rotWithShape="1">
          <a:blip r:embed="rId2"/>
          <a:srcRect l="-21310" r="-21310"/>
          <a:stretch/>
        </p:blipFill>
        <p:spPr>
          <a:xfrm>
            <a:off x="10383851" y="92771"/>
            <a:ext cx="1188003" cy="834140"/>
          </a:xfrm>
          <a:prstGeom prst="rect">
            <a:avLst/>
          </a:prstGeom>
        </p:spPr>
      </p:pic>
      <p:sp>
        <p:nvSpPr>
          <p:cNvPr id="8" name="TextBox 7">
            <a:extLst>
              <a:ext uri="{FF2B5EF4-FFF2-40B4-BE49-F238E27FC236}">
                <a16:creationId xmlns:a16="http://schemas.microsoft.com/office/drawing/2014/main" id="{A3ECE646-EEC8-F9B7-C2A4-FDF97890AB6B}"/>
              </a:ext>
            </a:extLst>
          </p:cNvPr>
          <p:cNvSpPr txBox="1"/>
          <p:nvPr/>
        </p:nvSpPr>
        <p:spPr>
          <a:xfrm>
            <a:off x="1624574" y="1409700"/>
            <a:ext cx="2871470" cy="954107"/>
          </a:xfrm>
          <a:prstGeom prst="rect">
            <a:avLst/>
          </a:prstGeom>
          <a:noFill/>
        </p:spPr>
        <p:txBody>
          <a:bodyPr wrap="square" rtlCol="0">
            <a:spAutoFit/>
          </a:bodyPr>
          <a:lstStyle/>
          <a:p>
            <a:pPr algn="ctr"/>
            <a:r>
              <a:rPr lang="en-US" sz="2800" b="1" dirty="0">
                <a:solidFill>
                  <a:schemeClr val="bg1"/>
                </a:solidFill>
                <a:latin typeface="Chiller" panose="04020404031007020602" pitchFamily="82" charset="0"/>
              </a:rPr>
              <a:t>Machine Learning Unicorn</a:t>
            </a:r>
          </a:p>
        </p:txBody>
      </p:sp>
      <p:pic>
        <p:nvPicPr>
          <p:cNvPr id="10" name="Picture 9">
            <a:extLst>
              <a:ext uri="{FF2B5EF4-FFF2-40B4-BE49-F238E27FC236}">
                <a16:creationId xmlns:a16="http://schemas.microsoft.com/office/drawing/2014/main" id="{C88392F0-A2AE-0995-9C48-4C44D3968736}"/>
              </a:ext>
            </a:extLst>
          </p:cNvPr>
          <p:cNvPicPr>
            <a:picLocks noChangeAspect="1"/>
          </p:cNvPicPr>
          <p:nvPr/>
        </p:nvPicPr>
        <p:blipFill>
          <a:blip r:embed="rId3"/>
          <a:stretch>
            <a:fillRect/>
          </a:stretch>
        </p:blipFill>
        <p:spPr>
          <a:xfrm>
            <a:off x="1543186" y="2706341"/>
            <a:ext cx="3034245" cy="3034245"/>
          </a:xfrm>
          <a:prstGeom prst="rect">
            <a:avLst/>
          </a:prstGeom>
          <a:effectLst>
            <a:glow rad="850900">
              <a:srgbClr val="C00000">
                <a:alpha val="62000"/>
              </a:srgbClr>
            </a:glow>
          </a:effectLst>
        </p:spPr>
      </p:pic>
    </p:spTree>
    <p:extLst>
      <p:ext uri="{BB962C8B-B14F-4D97-AF65-F5344CB8AC3E}">
        <p14:creationId xmlns:p14="http://schemas.microsoft.com/office/powerpoint/2010/main" val="8238360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F23D6-37B2-4464-A3EE-C7C02FD8156E}"/>
              </a:ext>
            </a:extLst>
          </p:cNvPr>
          <p:cNvSpPr>
            <a:spLocks noGrp="1"/>
          </p:cNvSpPr>
          <p:nvPr>
            <p:ph type="title"/>
          </p:nvPr>
        </p:nvSpPr>
        <p:spPr/>
        <p:txBody>
          <a:bodyPr/>
          <a:lstStyle/>
          <a:p>
            <a:r>
              <a:rPr lang="en-US" dirty="0"/>
              <a:t>Similar Search: When Something is Wrong (maybe)</a:t>
            </a:r>
          </a:p>
        </p:txBody>
      </p:sp>
      <p:sp>
        <p:nvSpPr>
          <p:cNvPr id="4" name="Content Placeholder 3">
            <a:extLst>
              <a:ext uri="{FF2B5EF4-FFF2-40B4-BE49-F238E27FC236}">
                <a16:creationId xmlns:a16="http://schemas.microsoft.com/office/drawing/2014/main" id="{07F50F63-D7E8-4271-883B-0B9677FFDABA}"/>
              </a:ext>
            </a:extLst>
          </p:cNvPr>
          <p:cNvSpPr>
            <a:spLocks noGrp="1"/>
          </p:cNvSpPr>
          <p:nvPr>
            <p:ph sz="quarter" idx="14"/>
          </p:nvPr>
        </p:nvSpPr>
        <p:spPr>
          <a:xfrm>
            <a:off x="5590903" y="1409700"/>
            <a:ext cx="6331131" cy="5269774"/>
          </a:xfrm>
        </p:spPr>
        <p:txBody>
          <a:bodyPr>
            <a:normAutofit/>
          </a:bodyPr>
          <a:lstStyle/>
          <a:p>
            <a:pPr>
              <a:buFont typeface="Arial" panose="020B0604020202020204" pitchFamily="34" charset="0"/>
              <a:buChar char="•"/>
            </a:pPr>
            <a:r>
              <a:rPr lang="en-US" sz="2400" b="1" dirty="0"/>
              <a:t>How do we know whether the model is bad or something is wrong?</a:t>
            </a:r>
          </a:p>
          <a:p>
            <a:pPr lvl="1">
              <a:buFont typeface="Arial" panose="020B0604020202020204" pitchFamily="34" charset="0"/>
              <a:buChar char="•"/>
            </a:pPr>
            <a:r>
              <a:rPr lang="en-US" sz="2000" dirty="0"/>
              <a:t>Dataset is unlabeled</a:t>
            </a:r>
          </a:p>
          <a:p>
            <a:pPr lvl="1">
              <a:buFont typeface="Arial" panose="020B0604020202020204" pitchFamily="34" charset="0"/>
              <a:buChar char="•"/>
            </a:pPr>
            <a:r>
              <a:rPr lang="en-US" sz="2000" dirty="0"/>
              <a:t>How do we know which documents should’ve been in the search results, but </a:t>
            </a:r>
            <a:r>
              <a:rPr lang="en-US" sz="2000" dirty="0">
                <a:solidFill>
                  <a:srgbClr val="31B16B"/>
                </a:solidFill>
              </a:rPr>
              <a:t>weren’t</a:t>
            </a:r>
            <a:r>
              <a:rPr lang="en-US" sz="2000" dirty="0"/>
              <a:t>?</a:t>
            </a:r>
          </a:p>
          <a:p>
            <a:pPr lvl="1">
              <a:buFont typeface="Arial" panose="020B0604020202020204" pitchFamily="34" charset="0"/>
              <a:buChar char="•"/>
            </a:pPr>
            <a:r>
              <a:rPr lang="en-US" sz="2000" dirty="0"/>
              <a:t>Is poor performance </a:t>
            </a:r>
            <a:r>
              <a:rPr lang="en-US" sz="2000" dirty="0">
                <a:solidFill>
                  <a:srgbClr val="31B16B"/>
                </a:solidFill>
              </a:rPr>
              <a:t>a bug</a:t>
            </a:r>
            <a:r>
              <a:rPr lang="en-US" sz="2000" dirty="0"/>
              <a:t>, or a limitation?</a:t>
            </a:r>
          </a:p>
          <a:p>
            <a:pPr>
              <a:buFont typeface="Arial" panose="020B0604020202020204" pitchFamily="34" charset="0"/>
              <a:buChar char="•"/>
            </a:pPr>
            <a:r>
              <a:rPr lang="en-US" sz="2400" b="1" dirty="0"/>
              <a:t>How do we evaluate the performance?</a:t>
            </a:r>
          </a:p>
          <a:p>
            <a:pPr lvl="1">
              <a:buFont typeface="Arial" panose="020B0604020202020204" pitchFamily="34" charset="0"/>
              <a:buChar char="•"/>
            </a:pPr>
            <a:r>
              <a:rPr lang="en-US" sz="2000" dirty="0"/>
              <a:t>No standard metrics</a:t>
            </a:r>
          </a:p>
          <a:p>
            <a:pPr lvl="1">
              <a:buFont typeface="Arial" panose="020B0604020202020204" pitchFamily="34" charset="0"/>
              <a:buChar char="•"/>
            </a:pPr>
            <a:r>
              <a:rPr lang="en-US" sz="2000" dirty="0"/>
              <a:t>Academic performance on standardized datasets is fine</a:t>
            </a:r>
          </a:p>
          <a:p>
            <a:pPr lvl="1">
              <a:buFont typeface="Arial" panose="020B0604020202020204" pitchFamily="34" charset="0"/>
              <a:buChar char="•"/>
            </a:pPr>
            <a:r>
              <a:rPr lang="en-US" sz="2000" dirty="0"/>
              <a:t>Evaluation is hard (many documents) and </a:t>
            </a:r>
            <a:r>
              <a:rPr lang="en-US" sz="2000" dirty="0">
                <a:solidFill>
                  <a:srgbClr val="31B16B"/>
                </a:solidFill>
              </a:rPr>
              <a:t>qualitative</a:t>
            </a:r>
          </a:p>
          <a:p>
            <a:pPr lvl="1">
              <a:buFont typeface="Arial" panose="020B0604020202020204" pitchFamily="34" charset="0"/>
              <a:buChar char="•"/>
            </a:pPr>
            <a:r>
              <a:rPr lang="en-US" sz="2000" dirty="0"/>
              <a:t>Sandia-isms can confuse the models</a:t>
            </a:r>
          </a:p>
        </p:txBody>
      </p:sp>
      <p:sp>
        <p:nvSpPr>
          <p:cNvPr id="5" name="Slide Number Placeholder 4">
            <a:extLst>
              <a:ext uri="{FF2B5EF4-FFF2-40B4-BE49-F238E27FC236}">
                <a16:creationId xmlns:a16="http://schemas.microsoft.com/office/drawing/2014/main" id="{90B7E8EB-FBD3-44A4-8700-E3B6630BF7EA}"/>
              </a:ext>
            </a:extLst>
          </p:cNvPr>
          <p:cNvSpPr>
            <a:spLocks noGrp="1"/>
          </p:cNvSpPr>
          <p:nvPr>
            <p:ph type="sldNum" sz="quarter" idx="4"/>
          </p:nvPr>
        </p:nvSpPr>
        <p:spPr/>
        <p:txBody>
          <a:bodyPr/>
          <a:lstStyle/>
          <a:p>
            <a:fld id="{F6B149FD-26F7-3645-B4E7-BA8B8CC5EEA8}" type="slidenum">
              <a:rPr lang="en-US" smtClean="0"/>
              <a:pPr/>
              <a:t>15</a:t>
            </a:fld>
            <a:endParaRPr lang="en-US" dirty="0"/>
          </a:p>
        </p:txBody>
      </p:sp>
      <p:pic>
        <p:nvPicPr>
          <p:cNvPr id="13" name="Picture Placeholder 6">
            <a:extLst>
              <a:ext uri="{FF2B5EF4-FFF2-40B4-BE49-F238E27FC236}">
                <a16:creationId xmlns:a16="http://schemas.microsoft.com/office/drawing/2014/main" id="{12F33870-469D-46F5-B2BC-C0ADE09C04AD}"/>
              </a:ext>
            </a:extLst>
          </p:cNvPr>
          <p:cNvPicPr>
            <a:picLocks noChangeAspect="1"/>
          </p:cNvPicPr>
          <p:nvPr/>
        </p:nvPicPr>
        <p:blipFill rotWithShape="1">
          <a:blip r:embed="rId2"/>
          <a:srcRect l="-21310" r="-21310"/>
          <a:stretch/>
        </p:blipFill>
        <p:spPr>
          <a:xfrm>
            <a:off x="10383851" y="92771"/>
            <a:ext cx="1188003" cy="834140"/>
          </a:xfrm>
          <a:prstGeom prst="rect">
            <a:avLst/>
          </a:prstGeom>
        </p:spPr>
      </p:pic>
      <p:sp>
        <p:nvSpPr>
          <p:cNvPr id="6" name="Rectangle 5">
            <a:extLst>
              <a:ext uri="{FF2B5EF4-FFF2-40B4-BE49-F238E27FC236}">
                <a16:creationId xmlns:a16="http://schemas.microsoft.com/office/drawing/2014/main" id="{F088E28B-4A6A-9B9D-656B-0265E6C32E01}"/>
              </a:ext>
            </a:extLst>
          </p:cNvPr>
          <p:cNvSpPr/>
          <p:nvPr/>
        </p:nvSpPr>
        <p:spPr>
          <a:xfrm>
            <a:off x="5259558" y="3804725"/>
            <a:ext cx="6668966" cy="747346"/>
          </a:xfrm>
          <a:prstGeom prst="rect">
            <a:avLst/>
          </a:prstGeom>
          <a:noFill/>
          <a:ln w="57150">
            <a:solidFill>
              <a:srgbClr val="DA5926"/>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03A5417-60E0-0B04-69A5-6428203D0590}"/>
              </a:ext>
            </a:extLst>
          </p:cNvPr>
          <p:cNvSpPr/>
          <p:nvPr/>
        </p:nvSpPr>
        <p:spPr>
          <a:xfrm>
            <a:off x="773723" y="1481503"/>
            <a:ext cx="3749919" cy="5051182"/>
          </a:xfrm>
          <a:prstGeom prst="rect">
            <a:avLst/>
          </a:prstGeom>
          <a:solidFill>
            <a:srgbClr val="FFFFFF"/>
          </a:solidFill>
          <a:ln w="57150">
            <a:solidFill>
              <a:srgbClr val="DA5926"/>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31B16B"/>
                </a:solidFill>
              </a:rPr>
              <a:t>Now deployed: </a:t>
            </a:r>
          </a:p>
          <a:p>
            <a:pPr algn="ctr"/>
            <a:r>
              <a:rPr lang="en-US" b="1" dirty="0">
                <a:solidFill>
                  <a:srgbClr val="31B16B"/>
                </a:solidFill>
              </a:rPr>
              <a:t>Results Feedback</a:t>
            </a:r>
          </a:p>
          <a:p>
            <a:pPr algn="ctr"/>
            <a:endParaRPr lang="en-US" dirty="0">
              <a:solidFill>
                <a:srgbClr val="000000"/>
              </a:solidFill>
            </a:endParaRPr>
          </a:p>
          <a:p>
            <a:pPr algn="ctr"/>
            <a:r>
              <a:rPr lang="en-US" dirty="0">
                <a:solidFill>
                  <a:srgbClr val="000000"/>
                </a:solidFill>
              </a:rPr>
              <a:t>A “thumbs up” and “thumbs down” button on each result.</a:t>
            </a:r>
          </a:p>
          <a:p>
            <a:pPr algn="ctr"/>
            <a:endParaRPr lang="en-US" dirty="0">
              <a:solidFill>
                <a:srgbClr val="000000"/>
              </a:solidFill>
            </a:endParaRPr>
          </a:p>
          <a:p>
            <a:pPr lvl="1"/>
            <a:r>
              <a:rPr lang="en-US" dirty="0">
                <a:solidFill>
                  <a:srgbClr val="000000"/>
                </a:solidFill>
              </a:rPr>
              <a:t>This saves to disk:</a:t>
            </a:r>
          </a:p>
          <a:p>
            <a:pPr marL="742950" lvl="1" indent="-285750">
              <a:buFont typeface="Arial" panose="020B0604020202020204" pitchFamily="34" charset="0"/>
              <a:buChar char="•"/>
            </a:pPr>
            <a:r>
              <a:rPr lang="en-US" dirty="0">
                <a:solidFill>
                  <a:srgbClr val="000000"/>
                </a:solidFill>
              </a:rPr>
              <a:t>timestamp</a:t>
            </a:r>
          </a:p>
          <a:p>
            <a:pPr marL="742950" lvl="1" indent="-285750">
              <a:buFont typeface="Arial" panose="020B0604020202020204" pitchFamily="34" charset="0"/>
              <a:buChar char="•"/>
            </a:pPr>
            <a:r>
              <a:rPr lang="en-US" dirty="0">
                <a:solidFill>
                  <a:srgbClr val="000000"/>
                </a:solidFill>
              </a:rPr>
              <a:t>user</a:t>
            </a:r>
          </a:p>
          <a:p>
            <a:pPr marL="742950" lvl="1" indent="-285750">
              <a:buFont typeface="Arial" panose="020B0604020202020204" pitchFamily="34" charset="0"/>
              <a:buChar char="•"/>
            </a:pPr>
            <a:r>
              <a:rPr lang="en-US" dirty="0">
                <a:solidFill>
                  <a:srgbClr val="000000"/>
                </a:solidFill>
              </a:rPr>
              <a:t>search entered</a:t>
            </a:r>
          </a:p>
          <a:p>
            <a:pPr marL="742950" lvl="1" indent="-285750">
              <a:buFont typeface="Arial" panose="020B0604020202020204" pitchFamily="34" charset="0"/>
              <a:buChar char="•"/>
            </a:pPr>
            <a:r>
              <a:rPr lang="en-US" dirty="0">
                <a:solidFill>
                  <a:srgbClr val="000000"/>
                </a:solidFill>
              </a:rPr>
              <a:t>sentence evaluated</a:t>
            </a:r>
          </a:p>
          <a:p>
            <a:pPr marL="742950" lvl="1" indent="-285750">
              <a:buFont typeface="Arial" panose="020B0604020202020204" pitchFamily="34" charset="0"/>
              <a:buChar char="•"/>
            </a:pPr>
            <a:r>
              <a:rPr lang="en-US" dirty="0">
                <a:solidFill>
                  <a:srgbClr val="000000"/>
                </a:solidFill>
              </a:rPr>
              <a:t>evaluation (up or down)</a:t>
            </a:r>
          </a:p>
          <a:p>
            <a:pPr marL="742950" lvl="1" indent="-285750">
              <a:buFont typeface="Arial" panose="020B0604020202020204" pitchFamily="34" charset="0"/>
              <a:buChar char="•"/>
            </a:pPr>
            <a:r>
              <a:rPr lang="en-US" dirty="0">
                <a:solidFill>
                  <a:srgbClr val="000000"/>
                </a:solidFill>
              </a:rPr>
              <a:t>sentence’s score</a:t>
            </a:r>
          </a:p>
          <a:p>
            <a:pPr marL="285750" indent="-285750" algn="ctr">
              <a:buFont typeface="Arial" panose="020B0604020202020204" pitchFamily="34" charset="0"/>
              <a:buChar char="•"/>
            </a:pPr>
            <a:endParaRPr lang="en-US" dirty="0">
              <a:solidFill>
                <a:srgbClr val="000000"/>
              </a:solidFill>
            </a:endParaRPr>
          </a:p>
          <a:p>
            <a:pPr algn="ctr"/>
            <a:r>
              <a:rPr lang="en-US" dirty="0">
                <a:solidFill>
                  <a:srgbClr val="000000"/>
                </a:solidFill>
              </a:rPr>
              <a:t>This feedback will enable model evaluation and improvement over time.</a:t>
            </a:r>
          </a:p>
        </p:txBody>
      </p:sp>
    </p:spTree>
    <p:extLst>
      <p:ext uri="{BB962C8B-B14F-4D97-AF65-F5344CB8AC3E}">
        <p14:creationId xmlns:p14="http://schemas.microsoft.com/office/powerpoint/2010/main" val="35039744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344F8C4-202F-5748-954E-E748CC614D70}"/>
              </a:ext>
            </a:extLst>
          </p:cNvPr>
          <p:cNvSpPr>
            <a:spLocks noGrp="1"/>
          </p:cNvSpPr>
          <p:nvPr>
            <p:ph type="title"/>
          </p:nvPr>
        </p:nvSpPr>
        <p:spPr/>
        <p:txBody>
          <a:bodyPr/>
          <a:lstStyle/>
          <a:p>
            <a:r>
              <a:rPr lang="en-US" dirty="0"/>
              <a:t>Feature: Mouseover Score and Feedback</a:t>
            </a:r>
          </a:p>
        </p:txBody>
      </p:sp>
      <p:sp>
        <p:nvSpPr>
          <p:cNvPr id="4" name="Slide Number Placeholder 3">
            <a:extLst>
              <a:ext uri="{FF2B5EF4-FFF2-40B4-BE49-F238E27FC236}">
                <a16:creationId xmlns:a16="http://schemas.microsoft.com/office/drawing/2014/main" id="{69C24318-C227-C14C-8797-6BDA81B9987F}"/>
              </a:ext>
            </a:extLst>
          </p:cNvPr>
          <p:cNvSpPr>
            <a:spLocks noGrp="1"/>
          </p:cNvSpPr>
          <p:nvPr>
            <p:ph type="sldNum" sz="quarter" idx="4"/>
          </p:nvPr>
        </p:nvSpPr>
        <p:spPr/>
        <p:txBody>
          <a:bodyPr/>
          <a:lstStyle/>
          <a:p>
            <a:fld id="{F6B149FD-26F7-3645-B4E7-BA8B8CC5EEA8}" type="slidenum">
              <a:rPr lang="en-US" smtClean="0"/>
              <a:pPr/>
              <a:t>16</a:t>
            </a:fld>
            <a:endParaRPr lang="en-US" dirty="0"/>
          </a:p>
        </p:txBody>
      </p:sp>
      <p:pic>
        <p:nvPicPr>
          <p:cNvPr id="25" name="Picture Placeholder 6">
            <a:extLst>
              <a:ext uri="{FF2B5EF4-FFF2-40B4-BE49-F238E27FC236}">
                <a16:creationId xmlns:a16="http://schemas.microsoft.com/office/drawing/2014/main" id="{6A0FE322-F79E-4220-9A9C-25B623C13705}"/>
              </a:ext>
            </a:extLst>
          </p:cNvPr>
          <p:cNvPicPr>
            <a:picLocks noChangeAspect="1"/>
          </p:cNvPicPr>
          <p:nvPr/>
        </p:nvPicPr>
        <p:blipFill rotWithShape="1">
          <a:blip r:embed="rId5"/>
          <a:srcRect l="-21310" r="-21310"/>
          <a:stretch/>
        </p:blipFill>
        <p:spPr>
          <a:xfrm>
            <a:off x="10359482" y="95060"/>
            <a:ext cx="1193150" cy="837754"/>
          </a:xfrm>
          <a:prstGeom prst="rect">
            <a:avLst/>
          </a:prstGeom>
        </p:spPr>
      </p:pic>
      <p:pic>
        <p:nvPicPr>
          <p:cNvPr id="2" name="gaussianmixturemodels_video">
            <a:hlinkClick r:id="" action="ppaction://media"/>
            <a:extLst>
              <a:ext uri="{FF2B5EF4-FFF2-40B4-BE49-F238E27FC236}">
                <a16:creationId xmlns:a16="http://schemas.microsoft.com/office/drawing/2014/main" id="{4987EA3A-EFC6-F2A2-3AD8-766A4BDA4CFC}"/>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1476813" y="926911"/>
            <a:ext cx="8968422" cy="5901536"/>
          </a:xfrm>
          <a:prstGeom prst="rect">
            <a:avLst/>
          </a:prstGeom>
        </p:spPr>
      </p:pic>
    </p:spTree>
    <p:custDataLst>
      <p:tags r:id="rId1"/>
    </p:custDataLst>
    <p:extLst>
      <p:ext uri="{BB962C8B-B14F-4D97-AF65-F5344CB8AC3E}">
        <p14:creationId xmlns:p14="http://schemas.microsoft.com/office/powerpoint/2010/main" val="38231296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1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F23D6-37B2-4464-A3EE-C7C02FD8156E}"/>
              </a:ext>
            </a:extLst>
          </p:cNvPr>
          <p:cNvSpPr>
            <a:spLocks noGrp="1"/>
          </p:cNvSpPr>
          <p:nvPr>
            <p:ph type="title"/>
          </p:nvPr>
        </p:nvSpPr>
        <p:spPr/>
        <p:txBody>
          <a:bodyPr/>
          <a:lstStyle/>
          <a:p>
            <a:r>
              <a:rPr lang="en-US" dirty="0"/>
              <a:t>Similar Search: Limitations</a:t>
            </a:r>
          </a:p>
        </p:txBody>
      </p:sp>
      <p:sp>
        <p:nvSpPr>
          <p:cNvPr id="4" name="Content Placeholder 3">
            <a:extLst>
              <a:ext uri="{FF2B5EF4-FFF2-40B4-BE49-F238E27FC236}">
                <a16:creationId xmlns:a16="http://schemas.microsoft.com/office/drawing/2014/main" id="{07F50F63-D7E8-4271-883B-0B9677FFDABA}"/>
              </a:ext>
            </a:extLst>
          </p:cNvPr>
          <p:cNvSpPr>
            <a:spLocks noGrp="1"/>
          </p:cNvSpPr>
          <p:nvPr>
            <p:ph sz="quarter" idx="14"/>
          </p:nvPr>
        </p:nvSpPr>
        <p:spPr>
          <a:xfrm>
            <a:off x="5590903" y="1409700"/>
            <a:ext cx="6331131" cy="5269774"/>
          </a:xfrm>
        </p:spPr>
        <p:txBody>
          <a:bodyPr>
            <a:normAutofit fontScale="92500" lnSpcReduction="10000"/>
          </a:bodyPr>
          <a:lstStyle/>
          <a:p>
            <a:pPr>
              <a:buFont typeface="Arial" panose="020B0604020202020204" pitchFamily="34" charset="0"/>
              <a:buChar char="•"/>
            </a:pPr>
            <a:r>
              <a:rPr lang="en-US" b="1" dirty="0"/>
              <a:t>What is a sentence? A single word?</a:t>
            </a:r>
          </a:p>
          <a:p>
            <a:pPr lvl="1">
              <a:buFont typeface="Arial" panose="020B0604020202020204" pitchFamily="34" charset="0"/>
              <a:buChar char="•"/>
            </a:pPr>
            <a:r>
              <a:rPr lang="en-US" dirty="0"/>
              <a:t>Sentence splitting is not a solved problem</a:t>
            </a:r>
          </a:p>
          <a:p>
            <a:pPr lvl="1">
              <a:buFont typeface="Arial" panose="020B0604020202020204" pitchFamily="34" charset="0"/>
              <a:buChar char="•"/>
            </a:pPr>
            <a:r>
              <a:rPr lang="en-US" dirty="0"/>
              <a:t>Bldg.  /  Org.  / 1421</a:t>
            </a:r>
          </a:p>
          <a:p>
            <a:pPr>
              <a:buFont typeface="Arial" panose="020B0604020202020204" pitchFamily="34" charset="0"/>
              <a:buChar char="•"/>
            </a:pPr>
            <a:r>
              <a:rPr lang="en-US" b="1" dirty="0"/>
              <a:t>The search phrase (word, sentence, etc.) must </a:t>
            </a:r>
            <a:r>
              <a:rPr lang="en-US" b="1" dirty="0">
                <a:solidFill>
                  <a:srgbClr val="DA5926"/>
                </a:solidFill>
              </a:rPr>
              <a:t>match the length </a:t>
            </a:r>
            <a:r>
              <a:rPr lang="en-US" b="1" dirty="0"/>
              <a:t>of the training data, and the database data</a:t>
            </a:r>
          </a:p>
          <a:p>
            <a:pPr lvl="1">
              <a:buFont typeface="Arial" panose="020B0604020202020204" pitchFamily="34" charset="0"/>
              <a:buChar char="•"/>
            </a:pPr>
            <a:r>
              <a:rPr lang="en-US" dirty="0"/>
              <a:t>Searching for “Bldg.” will perform poorly</a:t>
            </a:r>
          </a:p>
          <a:p>
            <a:pPr>
              <a:buFont typeface="Arial" panose="020B0604020202020204" pitchFamily="34" charset="0"/>
              <a:buChar char="•"/>
            </a:pPr>
            <a:r>
              <a:rPr lang="en-US" b="1" dirty="0"/>
              <a:t>Documents are “similar” in clusters</a:t>
            </a:r>
          </a:p>
          <a:p>
            <a:pPr lvl="1">
              <a:buFont typeface="Arial" panose="020B0604020202020204" pitchFamily="34" charset="0"/>
              <a:buChar char="•"/>
            </a:pPr>
            <a:r>
              <a:rPr lang="en-US" dirty="0"/>
              <a:t>Distance is arbitrary, but relative</a:t>
            </a:r>
          </a:p>
          <a:p>
            <a:pPr lvl="1">
              <a:buFont typeface="Arial" panose="020B0604020202020204" pitchFamily="34" charset="0"/>
              <a:buChar char="•"/>
            </a:pPr>
            <a:r>
              <a:rPr lang="en-US" dirty="0"/>
              <a:t>A whole cluster may be similar, while an individual document may be very different</a:t>
            </a:r>
          </a:p>
          <a:p>
            <a:pPr>
              <a:buFont typeface="Arial" panose="020B0604020202020204" pitchFamily="34" charset="0"/>
              <a:buChar char="•"/>
            </a:pPr>
            <a:r>
              <a:rPr lang="en-US" b="1" dirty="0"/>
              <a:t>Similarity is based on statistical usage</a:t>
            </a:r>
          </a:p>
          <a:p>
            <a:pPr lvl="1">
              <a:buFont typeface="Arial" panose="020B0604020202020204" pitchFamily="34" charset="0"/>
              <a:buChar char="•"/>
            </a:pPr>
            <a:r>
              <a:rPr lang="en-US" dirty="0"/>
              <a:t>Synonyms and Antonyms are similar</a:t>
            </a:r>
          </a:p>
          <a:p>
            <a:pPr>
              <a:buFont typeface="Arial" panose="020B0604020202020204" pitchFamily="34" charset="0"/>
              <a:buChar char="•"/>
            </a:pPr>
            <a:r>
              <a:rPr lang="en-US" b="1" dirty="0"/>
              <a:t>Models weren’t trained on Sandia data</a:t>
            </a:r>
          </a:p>
          <a:p>
            <a:pPr lvl="1">
              <a:buFont typeface="Arial" panose="020B0604020202020204" pitchFamily="34" charset="0"/>
              <a:buChar char="•"/>
            </a:pPr>
            <a:r>
              <a:rPr lang="en-US" dirty="0"/>
              <a:t>Results will be evaluated without domain knowledge</a:t>
            </a:r>
          </a:p>
        </p:txBody>
      </p:sp>
      <p:sp>
        <p:nvSpPr>
          <p:cNvPr id="5" name="Slide Number Placeholder 4">
            <a:extLst>
              <a:ext uri="{FF2B5EF4-FFF2-40B4-BE49-F238E27FC236}">
                <a16:creationId xmlns:a16="http://schemas.microsoft.com/office/drawing/2014/main" id="{90B7E8EB-FBD3-44A4-8700-E3B6630BF7EA}"/>
              </a:ext>
            </a:extLst>
          </p:cNvPr>
          <p:cNvSpPr>
            <a:spLocks noGrp="1"/>
          </p:cNvSpPr>
          <p:nvPr>
            <p:ph type="sldNum" sz="quarter" idx="4"/>
          </p:nvPr>
        </p:nvSpPr>
        <p:spPr/>
        <p:txBody>
          <a:bodyPr/>
          <a:lstStyle/>
          <a:p>
            <a:fld id="{F6B149FD-26F7-3645-B4E7-BA8B8CC5EEA8}" type="slidenum">
              <a:rPr lang="en-US" smtClean="0"/>
              <a:pPr/>
              <a:t>17</a:t>
            </a:fld>
            <a:endParaRPr lang="en-US" dirty="0"/>
          </a:p>
        </p:txBody>
      </p:sp>
      <p:pic>
        <p:nvPicPr>
          <p:cNvPr id="13" name="Picture Placeholder 6">
            <a:extLst>
              <a:ext uri="{FF2B5EF4-FFF2-40B4-BE49-F238E27FC236}">
                <a16:creationId xmlns:a16="http://schemas.microsoft.com/office/drawing/2014/main" id="{12F33870-469D-46F5-B2BC-C0ADE09C04AD}"/>
              </a:ext>
            </a:extLst>
          </p:cNvPr>
          <p:cNvPicPr>
            <a:picLocks noChangeAspect="1"/>
          </p:cNvPicPr>
          <p:nvPr/>
        </p:nvPicPr>
        <p:blipFill rotWithShape="1">
          <a:blip r:embed="rId2"/>
          <a:srcRect l="-21310" r="-21310"/>
          <a:stretch/>
        </p:blipFill>
        <p:spPr>
          <a:xfrm>
            <a:off x="10383851" y="92771"/>
            <a:ext cx="1188003" cy="834140"/>
          </a:xfrm>
          <a:prstGeom prst="rect">
            <a:avLst/>
          </a:prstGeom>
        </p:spPr>
      </p:pic>
      <p:sp>
        <p:nvSpPr>
          <p:cNvPr id="8" name="TextBox 7">
            <a:extLst>
              <a:ext uri="{FF2B5EF4-FFF2-40B4-BE49-F238E27FC236}">
                <a16:creationId xmlns:a16="http://schemas.microsoft.com/office/drawing/2014/main" id="{A3ECE646-EEC8-F9B7-C2A4-FDF97890AB6B}"/>
              </a:ext>
            </a:extLst>
          </p:cNvPr>
          <p:cNvSpPr txBox="1"/>
          <p:nvPr/>
        </p:nvSpPr>
        <p:spPr>
          <a:xfrm>
            <a:off x="1624574" y="1409700"/>
            <a:ext cx="2871470" cy="954107"/>
          </a:xfrm>
          <a:prstGeom prst="rect">
            <a:avLst/>
          </a:prstGeom>
          <a:noFill/>
        </p:spPr>
        <p:txBody>
          <a:bodyPr wrap="square" rtlCol="0">
            <a:spAutoFit/>
          </a:bodyPr>
          <a:lstStyle/>
          <a:p>
            <a:pPr algn="ctr"/>
            <a:r>
              <a:rPr lang="en-US" sz="2800" b="1" dirty="0">
                <a:solidFill>
                  <a:schemeClr val="bg1"/>
                </a:solidFill>
                <a:latin typeface="Chiller" panose="04020404031007020602" pitchFamily="82" charset="0"/>
              </a:rPr>
              <a:t>Machine Learning Unicorn</a:t>
            </a:r>
          </a:p>
        </p:txBody>
      </p:sp>
      <p:pic>
        <p:nvPicPr>
          <p:cNvPr id="10" name="Picture 9">
            <a:extLst>
              <a:ext uri="{FF2B5EF4-FFF2-40B4-BE49-F238E27FC236}">
                <a16:creationId xmlns:a16="http://schemas.microsoft.com/office/drawing/2014/main" id="{C88392F0-A2AE-0995-9C48-4C44D3968736}"/>
              </a:ext>
            </a:extLst>
          </p:cNvPr>
          <p:cNvPicPr>
            <a:picLocks noChangeAspect="1"/>
          </p:cNvPicPr>
          <p:nvPr/>
        </p:nvPicPr>
        <p:blipFill>
          <a:blip r:embed="rId3"/>
          <a:stretch>
            <a:fillRect/>
          </a:stretch>
        </p:blipFill>
        <p:spPr>
          <a:xfrm>
            <a:off x="1543186" y="2706341"/>
            <a:ext cx="3034245" cy="3034245"/>
          </a:xfrm>
          <a:prstGeom prst="rect">
            <a:avLst/>
          </a:prstGeom>
          <a:effectLst>
            <a:glow rad="850900">
              <a:srgbClr val="C00000">
                <a:alpha val="62000"/>
              </a:srgbClr>
            </a:glow>
          </a:effectLst>
        </p:spPr>
      </p:pic>
    </p:spTree>
    <p:extLst>
      <p:ext uri="{BB962C8B-B14F-4D97-AF65-F5344CB8AC3E}">
        <p14:creationId xmlns:p14="http://schemas.microsoft.com/office/powerpoint/2010/main" val="34186413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F23D6-37B2-4464-A3EE-C7C02FD8156E}"/>
              </a:ext>
            </a:extLst>
          </p:cNvPr>
          <p:cNvSpPr>
            <a:spLocks noGrp="1"/>
          </p:cNvSpPr>
          <p:nvPr>
            <p:ph type="title"/>
          </p:nvPr>
        </p:nvSpPr>
        <p:spPr/>
        <p:txBody>
          <a:bodyPr/>
          <a:lstStyle/>
          <a:p>
            <a:r>
              <a:rPr lang="en-US" dirty="0"/>
              <a:t>Similar Search: Tips &amp; Tricks</a:t>
            </a:r>
          </a:p>
        </p:txBody>
      </p:sp>
      <p:sp>
        <p:nvSpPr>
          <p:cNvPr id="4" name="Content Placeholder 3">
            <a:extLst>
              <a:ext uri="{FF2B5EF4-FFF2-40B4-BE49-F238E27FC236}">
                <a16:creationId xmlns:a16="http://schemas.microsoft.com/office/drawing/2014/main" id="{07F50F63-D7E8-4271-883B-0B9677FFDABA}"/>
              </a:ext>
            </a:extLst>
          </p:cNvPr>
          <p:cNvSpPr>
            <a:spLocks noGrp="1"/>
          </p:cNvSpPr>
          <p:nvPr>
            <p:ph sz="quarter" idx="14"/>
          </p:nvPr>
        </p:nvSpPr>
        <p:spPr>
          <a:xfrm>
            <a:off x="5590903" y="1409700"/>
            <a:ext cx="6331131" cy="5269774"/>
          </a:xfrm>
        </p:spPr>
        <p:txBody>
          <a:bodyPr>
            <a:normAutofit fontScale="92500" lnSpcReduction="10000"/>
          </a:bodyPr>
          <a:lstStyle/>
          <a:p>
            <a:pPr>
              <a:buFont typeface="Arial" panose="020B0604020202020204" pitchFamily="34" charset="0"/>
              <a:buChar char="•"/>
            </a:pPr>
            <a:r>
              <a:rPr lang="en-US" b="1" dirty="0"/>
              <a:t>What is a sentence? A single word?</a:t>
            </a:r>
          </a:p>
          <a:p>
            <a:pPr lvl="1">
              <a:buFont typeface="Arial" panose="020B0604020202020204" pitchFamily="34" charset="0"/>
              <a:buChar char="•"/>
            </a:pPr>
            <a:r>
              <a:rPr lang="en-US" dirty="0"/>
              <a:t>Sentence splitting is not a solved problem</a:t>
            </a:r>
          </a:p>
          <a:p>
            <a:pPr lvl="1">
              <a:buFont typeface="Arial" panose="020B0604020202020204" pitchFamily="34" charset="0"/>
              <a:buChar char="•"/>
            </a:pPr>
            <a:r>
              <a:rPr lang="en-US" dirty="0"/>
              <a:t>Bldg.  /  Org.  / 1421</a:t>
            </a:r>
          </a:p>
          <a:p>
            <a:pPr>
              <a:buFont typeface="Arial" panose="020B0604020202020204" pitchFamily="34" charset="0"/>
              <a:buChar char="•"/>
            </a:pPr>
            <a:r>
              <a:rPr lang="en-US" b="1" dirty="0"/>
              <a:t>The search phrase (word, sentence, etc.) must </a:t>
            </a:r>
            <a:r>
              <a:rPr lang="en-US" b="1" dirty="0">
                <a:solidFill>
                  <a:srgbClr val="31B16B"/>
                </a:solidFill>
              </a:rPr>
              <a:t>match the length </a:t>
            </a:r>
            <a:r>
              <a:rPr lang="en-US" b="1" dirty="0"/>
              <a:t>of the training data, and the database data</a:t>
            </a:r>
          </a:p>
          <a:p>
            <a:pPr lvl="1">
              <a:buFont typeface="Arial" panose="020B0604020202020204" pitchFamily="34" charset="0"/>
              <a:buChar char="•"/>
            </a:pPr>
            <a:r>
              <a:rPr lang="en-US" dirty="0"/>
              <a:t>Searching for “Bldg.” will perform poorly</a:t>
            </a:r>
          </a:p>
          <a:p>
            <a:pPr>
              <a:buFont typeface="Arial" panose="020B0604020202020204" pitchFamily="34" charset="0"/>
              <a:buChar char="•"/>
            </a:pPr>
            <a:r>
              <a:rPr lang="en-US" b="1" dirty="0"/>
              <a:t>Documents are “similar” in clusters</a:t>
            </a:r>
          </a:p>
          <a:p>
            <a:pPr lvl="1">
              <a:buFont typeface="Arial" panose="020B0604020202020204" pitchFamily="34" charset="0"/>
              <a:buChar char="•"/>
            </a:pPr>
            <a:r>
              <a:rPr lang="en-US" dirty="0"/>
              <a:t>Distance is arbitrary, but relative</a:t>
            </a:r>
          </a:p>
          <a:p>
            <a:pPr lvl="1">
              <a:buFont typeface="Arial" panose="020B0604020202020204" pitchFamily="34" charset="0"/>
              <a:buChar char="•"/>
            </a:pPr>
            <a:r>
              <a:rPr lang="en-US" dirty="0"/>
              <a:t>A whole cluster may be similar, while an individual document may be very different</a:t>
            </a:r>
          </a:p>
          <a:p>
            <a:pPr>
              <a:buFont typeface="Arial" panose="020B0604020202020204" pitchFamily="34" charset="0"/>
              <a:buChar char="•"/>
            </a:pPr>
            <a:r>
              <a:rPr lang="en-US" b="1" dirty="0"/>
              <a:t>Similarity is based on statistical usage</a:t>
            </a:r>
          </a:p>
          <a:p>
            <a:pPr lvl="1">
              <a:buFont typeface="Arial" panose="020B0604020202020204" pitchFamily="34" charset="0"/>
              <a:buChar char="•"/>
            </a:pPr>
            <a:r>
              <a:rPr lang="en-US" dirty="0"/>
              <a:t>Synonyms and Antonyms are similar</a:t>
            </a:r>
          </a:p>
          <a:p>
            <a:pPr>
              <a:buFont typeface="Arial" panose="020B0604020202020204" pitchFamily="34" charset="0"/>
              <a:buChar char="•"/>
            </a:pPr>
            <a:r>
              <a:rPr lang="en-US" b="1" dirty="0"/>
              <a:t>Models weren’t trained on Sandia data</a:t>
            </a:r>
          </a:p>
          <a:p>
            <a:pPr lvl="1">
              <a:buFont typeface="Arial" panose="020B0604020202020204" pitchFamily="34" charset="0"/>
              <a:buChar char="•"/>
            </a:pPr>
            <a:r>
              <a:rPr lang="en-US" dirty="0"/>
              <a:t>Results will be evaluated without domain knowledge</a:t>
            </a:r>
          </a:p>
        </p:txBody>
      </p:sp>
      <p:sp>
        <p:nvSpPr>
          <p:cNvPr id="5" name="Slide Number Placeholder 4">
            <a:extLst>
              <a:ext uri="{FF2B5EF4-FFF2-40B4-BE49-F238E27FC236}">
                <a16:creationId xmlns:a16="http://schemas.microsoft.com/office/drawing/2014/main" id="{90B7E8EB-FBD3-44A4-8700-E3B6630BF7EA}"/>
              </a:ext>
            </a:extLst>
          </p:cNvPr>
          <p:cNvSpPr>
            <a:spLocks noGrp="1"/>
          </p:cNvSpPr>
          <p:nvPr>
            <p:ph type="sldNum" sz="quarter" idx="4"/>
          </p:nvPr>
        </p:nvSpPr>
        <p:spPr/>
        <p:txBody>
          <a:bodyPr/>
          <a:lstStyle/>
          <a:p>
            <a:fld id="{F6B149FD-26F7-3645-B4E7-BA8B8CC5EEA8}" type="slidenum">
              <a:rPr lang="en-US" smtClean="0"/>
              <a:pPr/>
              <a:t>18</a:t>
            </a:fld>
            <a:endParaRPr lang="en-US" dirty="0"/>
          </a:p>
        </p:txBody>
      </p:sp>
      <p:pic>
        <p:nvPicPr>
          <p:cNvPr id="13" name="Picture Placeholder 6">
            <a:extLst>
              <a:ext uri="{FF2B5EF4-FFF2-40B4-BE49-F238E27FC236}">
                <a16:creationId xmlns:a16="http://schemas.microsoft.com/office/drawing/2014/main" id="{12F33870-469D-46F5-B2BC-C0ADE09C04AD}"/>
              </a:ext>
            </a:extLst>
          </p:cNvPr>
          <p:cNvPicPr>
            <a:picLocks noChangeAspect="1"/>
          </p:cNvPicPr>
          <p:nvPr/>
        </p:nvPicPr>
        <p:blipFill rotWithShape="1">
          <a:blip r:embed="rId2"/>
          <a:srcRect l="-21310" r="-21310"/>
          <a:stretch/>
        </p:blipFill>
        <p:spPr>
          <a:xfrm>
            <a:off x="10383851" y="92771"/>
            <a:ext cx="1188003" cy="834140"/>
          </a:xfrm>
          <a:prstGeom prst="rect">
            <a:avLst/>
          </a:prstGeom>
        </p:spPr>
      </p:pic>
      <p:sp>
        <p:nvSpPr>
          <p:cNvPr id="6" name="Rectangle 5">
            <a:extLst>
              <a:ext uri="{FF2B5EF4-FFF2-40B4-BE49-F238E27FC236}">
                <a16:creationId xmlns:a16="http://schemas.microsoft.com/office/drawing/2014/main" id="{A75E1E8C-F3A8-E8E5-F61F-458A5205CCC2}"/>
              </a:ext>
            </a:extLst>
          </p:cNvPr>
          <p:cNvSpPr/>
          <p:nvPr/>
        </p:nvSpPr>
        <p:spPr>
          <a:xfrm>
            <a:off x="5213838" y="2400300"/>
            <a:ext cx="6668966" cy="1280160"/>
          </a:xfrm>
          <a:prstGeom prst="rect">
            <a:avLst/>
          </a:prstGeom>
          <a:noFill/>
          <a:ln w="57150">
            <a:solidFill>
              <a:srgbClr val="DA5926"/>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18A1EAE-1545-4A05-297A-8525C54E3368}"/>
              </a:ext>
            </a:extLst>
          </p:cNvPr>
          <p:cNvSpPr/>
          <p:nvPr/>
        </p:nvSpPr>
        <p:spPr>
          <a:xfrm>
            <a:off x="5213838" y="4957397"/>
            <a:ext cx="6668966" cy="747346"/>
          </a:xfrm>
          <a:prstGeom prst="rect">
            <a:avLst/>
          </a:prstGeom>
          <a:noFill/>
          <a:ln w="57150">
            <a:solidFill>
              <a:srgbClr val="DA5926"/>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EF89457-43ED-8153-82F9-AB6BE1624BCD}"/>
              </a:ext>
            </a:extLst>
          </p:cNvPr>
          <p:cNvSpPr/>
          <p:nvPr/>
        </p:nvSpPr>
        <p:spPr>
          <a:xfrm>
            <a:off x="773723" y="1196998"/>
            <a:ext cx="3749919" cy="5335687"/>
          </a:xfrm>
          <a:prstGeom prst="rect">
            <a:avLst/>
          </a:prstGeom>
          <a:solidFill>
            <a:srgbClr val="FFFFFF"/>
          </a:solidFill>
          <a:ln w="57150">
            <a:solidFill>
              <a:srgbClr val="DA5926"/>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31B16B"/>
                </a:solidFill>
              </a:rPr>
              <a:t>Use longer searches</a:t>
            </a:r>
          </a:p>
          <a:p>
            <a:pPr algn="ctr"/>
            <a:r>
              <a:rPr lang="en-US" dirty="0">
                <a:solidFill>
                  <a:srgbClr val="000000"/>
                </a:solidFill>
              </a:rPr>
              <a:t>Aim for at least 5-6 words</a:t>
            </a:r>
          </a:p>
          <a:p>
            <a:pPr algn="ctr"/>
            <a:endParaRPr lang="en-US" dirty="0">
              <a:solidFill>
                <a:srgbClr val="000000"/>
              </a:solidFill>
            </a:endParaRPr>
          </a:p>
          <a:p>
            <a:pPr algn="ctr"/>
            <a:r>
              <a:rPr lang="en-US" b="1" dirty="0">
                <a:solidFill>
                  <a:srgbClr val="31B16B"/>
                </a:solidFill>
              </a:rPr>
              <a:t>Use quotes from reports</a:t>
            </a:r>
          </a:p>
          <a:p>
            <a:pPr algn="ctr"/>
            <a:r>
              <a:rPr lang="en-US" dirty="0">
                <a:solidFill>
                  <a:srgbClr val="000000"/>
                </a:solidFill>
              </a:rPr>
              <a:t>Search for a sentence or phrase in an existing report</a:t>
            </a:r>
          </a:p>
          <a:p>
            <a:pPr algn="ctr"/>
            <a:endParaRPr lang="en-US" dirty="0">
              <a:solidFill>
                <a:srgbClr val="000000"/>
              </a:solidFill>
            </a:endParaRPr>
          </a:p>
          <a:p>
            <a:pPr algn="ctr"/>
            <a:r>
              <a:rPr lang="en-US" b="1" dirty="0">
                <a:solidFill>
                  <a:srgbClr val="31B16B"/>
                </a:solidFill>
              </a:rPr>
              <a:t>Use approximations</a:t>
            </a:r>
          </a:p>
          <a:p>
            <a:pPr algn="ctr"/>
            <a:r>
              <a:rPr lang="en-US" dirty="0">
                <a:solidFill>
                  <a:srgbClr val="000000"/>
                </a:solidFill>
              </a:rPr>
              <a:t>Search with words similar to what you’re looking for</a:t>
            </a:r>
          </a:p>
          <a:p>
            <a:pPr algn="ctr"/>
            <a:r>
              <a:rPr lang="en-US" dirty="0">
                <a:solidFill>
                  <a:srgbClr val="000000"/>
                </a:solidFill>
              </a:rPr>
              <a:t>e.g. “laptops on foreign travel” and “computers abroad”</a:t>
            </a:r>
          </a:p>
          <a:p>
            <a:pPr algn="ctr"/>
            <a:endParaRPr lang="en-US" dirty="0">
              <a:solidFill>
                <a:srgbClr val="000000"/>
              </a:solidFill>
            </a:endParaRPr>
          </a:p>
          <a:p>
            <a:pPr algn="ctr"/>
            <a:r>
              <a:rPr lang="en-US" b="1" dirty="0">
                <a:solidFill>
                  <a:srgbClr val="31B16B"/>
                </a:solidFill>
              </a:rPr>
              <a:t>Search again</a:t>
            </a:r>
          </a:p>
          <a:p>
            <a:pPr algn="ctr"/>
            <a:r>
              <a:rPr lang="en-US" dirty="0">
                <a:solidFill>
                  <a:srgbClr val="000000"/>
                </a:solidFill>
              </a:rPr>
              <a:t>Copy a relevant phrase from a search result, and search for that</a:t>
            </a:r>
          </a:p>
          <a:p>
            <a:pPr algn="ctr"/>
            <a:endParaRPr lang="en-US" dirty="0">
              <a:solidFill>
                <a:srgbClr val="000000"/>
              </a:solidFill>
            </a:endParaRPr>
          </a:p>
          <a:p>
            <a:pPr algn="ctr"/>
            <a:endParaRPr lang="en-US" dirty="0">
              <a:solidFill>
                <a:srgbClr val="000000"/>
              </a:solidFill>
            </a:endParaRPr>
          </a:p>
        </p:txBody>
      </p:sp>
    </p:spTree>
    <p:extLst>
      <p:ext uri="{BB962C8B-B14F-4D97-AF65-F5344CB8AC3E}">
        <p14:creationId xmlns:p14="http://schemas.microsoft.com/office/powerpoint/2010/main" val="36948487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F23D6-37B2-4464-A3EE-C7C02FD8156E}"/>
              </a:ext>
            </a:extLst>
          </p:cNvPr>
          <p:cNvSpPr>
            <a:spLocks noGrp="1"/>
          </p:cNvSpPr>
          <p:nvPr>
            <p:ph type="title"/>
          </p:nvPr>
        </p:nvSpPr>
        <p:spPr/>
        <p:txBody>
          <a:bodyPr/>
          <a:lstStyle/>
          <a:p>
            <a:r>
              <a:rPr lang="en-US" dirty="0"/>
              <a:t>Similar Search: Tips &amp; Tricks</a:t>
            </a:r>
          </a:p>
        </p:txBody>
      </p:sp>
      <p:sp>
        <p:nvSpPr>
          <p:cNvPr id="4" name="Content Placeholder 3">
            <a:extLst>
              <a:ext uri="{FF2B5EF4-FFF2-40B4-BE49-F238E27FC236}">
                <a16:creationId xmlns:a16="http://schemas.microsoft.com/office/drawing/2014/main" id="{07F50F63-D7E8-4271-883B-0B9677FFDABA}"/>
              </a:ext>
            </a:extLst>
          </p:cNvPr>
          <p:cNvSpPr>
            <a:spLocks noGrp="1"/>
          </p:cNvSpPr>
          <p:nvPr>
            <p:ph sz="quarter" idx="14"/>
          </p:nvPr>
        </p:nvSpPr>
        <p:spPr>
          <a:xfrm>
            <a:off x="5590903" y="1409700"/>
            <a:ext cx="6331131" cy="5269774"/>
          </a:xfrm>
        </p:spPr>
        <p:txBody>
          <a:bodyPr>
            <a:normAutofit fontScale="92500" lnSpcReduction="10000"/>
          </a:bodyPr>
          <a:lstStyle/>
          <a:p>
            <a:pPr>
              <a:buFont typeface="Arial" panose="020B0604020202020204" pitchFamily="34" charset="0"/>
              <a:buChar char="•"/>
            </a:pPr>
            <a:r>
              <a:rPr lang="en-US" b="1" dirty="0"/>
              <a:t>What is a sentence? A single word?</a:t>
            </a:r>
          </a:p>
          <a:p>
            <a:pPr lvl="1">
              <a:buFont typeface="Arial" panose="020B0604020202020204" pitchFamily="34" charset="0"/>
              <a:buChar char="•"/>
            </a:pPr>
            <a:r>
              <a:rPr lang="en-US" dirty="0"/>
              <a:t>Sentence splitting is not a solved problem</a:t>
            </a:r>
          </a:p>
          <a:p>
            <a:pPr lvl="1">
              <a:buFont typeface="Arial" panose="020B0604020202020204" pitchFamily="34" charset="0"/>
              <a:buChar char="•"/>
            </a:pPr>
            <a:r>
              <a:rPr lang="en-US" dirty="0"/>
              <a:t>Bldg.  /  Org.  / 1421</a:t>
            </a:r>
          </a:p>
          <a:p>
            <a:pPr>
              <a:buFont typeface="Arial" panose="020B0604020202020204" pitchFamily="34" charset="0"/>
              <a:buChar char="•"/>
            </a:pPr>
            <a:r>
              <a:rPr lang="en-US" b="1" dirty="0"/>
              <a:t>The search phrase (word, sentence, etc.) must </a:t>
            </a:r>
            <a:r>
              <a:rPr lang="en-US" b="1" dirty="0">
                <a:solidFill>
                  <a:srgbClr val="31B16B"/>
                </a:solidFill>
              </a:rPr>
              <a:t>match the length </a:t>
            </a:r>
            <a:r>
              <a:rPr lang="en-US" b="1" dirty="0"/>
              <a:t>of the training data, and the database data</a:t>
            </a:r>
          </a:p>
          <a:p>
            <a:pPr lvl="1">
              <a:buFont typeface="Arial" panose="020B0604020202020204" pitchFamily="34" charset="0"/>
              <a:buChar char="•"/>
            </a:pPr>
            <a:r>
              <a:rPr lang="en-US" dirty="0"/>
              <a:t>Searching for “Bldg.” will perform poorly</a:t>
            </a:r>
          </a:p>
          <a:p>
            <a:pPr>
              <a:buFont typeface="Arial" panose="020B0604020202020204" pitchFamily="34" charset="0"/>
              <a:buChar char="•"/>
            </a:pPr>
            <a:r>
              <a:rPr lang="en-US" b="1" dirty="0"/>
              <a:t>Documents are “similar” in clusters</a:t>
            </a:r>
          </a:p>
          <a:p>
            <a:pPr lvl="1">
              <a:buFont typeface="Arial" panose="020B0604020202020204" pitchFamily="34" charset="0"/>
              <a:buChar char="•"/>
            </a:pPr>
            <a:r>
              <a:rPr lang="en-US" dirty="0"/>
              <a:t>Distance is arbitrary, but relative</a:t>
            </a:r>
          </a:p>
          <a:p>
            <a:pPr lvl="1">
              <a:buFont typeface="Arial" panose="020B0604020202020204" pitchFamily="34" charset="0"/>
              <a:buChar char="•"/>
            </a:pPr>
            <a:r>
              <a:rPr lang="en-US" dirty="0"/>
              <a:t>A whole cluster may be similar, while an individual document may be very different</a:t>
            </a:r>
          </a:p>
          <a:p>
            <a:pPr>
              <a:buFont typeface="Arial" panose="020B0604020202020204" pitchFamily="34" charset="0"/>
              <a:buChar char="•"/>
            </a:pPr>
            <a:r>
              <a:rPr lang="en-US" b="1" dirty="0"/>
              <a:t>Similarity is based on statistical usage</a:t>
            </a:r>
          </a:p>
          <a:p>
            <a:pPr lvl="1">
              <a:buFont typeface="Arial" panose="020B0604020202020204" pitchFamily="34" charset="0"/>
              <a:buChar char="•"/>
            </a:pPr>
            <a:r>
              <a:rPr lang="en-US" dirty="0"/>
              <a:t>Synonyms and Antonyms are similar</a:t>
            </a:r>
          </a:p>
          <a:p>
            <a:pPr>
              <a:buFont typeface="Arial" panose="020B0604020202020204" pitchFamily="34" charset="0"/>
              <a:buChar char="•"/>
            </a:pPr>
            <a:r>
              <a:rPr lang="en-US" b="1" dirty="0"/>
              <a:t>Models weren’t trained on Sandia data</a:t>
            </a:r>
          </a:p>
          <a:p>
            <a:pPr lvl="1">
              <a:buFont typeface="Arial" panose="020B0604020202020204" pitchFamily="34" charset="0"/>
              <a:buChar char="•"/>
            </a:pPr>
            <a:r>
              <a:rPr lang="en-US" dirty="0"/>
              <a:t>Results will be evaluated without domain knowledge</a:t>
            </a:r>
          </a:p>
        </p:txBody>
      </p:sp>
      <p:sp>
        <p:nvSpPr>
          <p:cNvPr id="5" name="Slide Number Placeholder 4">
            <a:extLst>
              <a:ext uri="{FF2B5EF4-FFF2-40B4-BE49-F238E27FC236}">
                <a16:creationId xmlns:a16="http://schemas.microsoft.com/office/drawing/2014/main" id="{90B7E8EB-FBD3-44A4-8700-E3B6630BF7EA}"/>
              </a:ext>
            </a:extLst>
          </p:cNvPr>
          <p:cNvSpPr>
            <a:spLocks noGrp="1"/>
          </p:cNvSpPr>
          <p:nvPr>
            <p:ph type="sldNum" sz="quarter" idx="4"/>
          </p:nvPr>
        </p:nvSpPr>
        <p:spPr/>
        <p:txBody>
          <a:bodyPr/>
          <a:lstStyle/>
          <a:p>
            <a:fld id="{F6B149FD-26F7-3645-B4E7-BA8B8CC5EEA8}" type="slidenum">
              <a:rPr lang="en-US" smtClean="0"/>
              <a:pPr/>
              <a:t>19</a:t>
            </a:fld>
            <a:endParaRPr lang="en-US" dirty="0"/>
          </a:p>
        </p:txBody>
      </p:sp>
      <p:pic>
        <p:nvPicPr>
          <p:cNvPr id="13" name="Picture Placeholder 6">
            <a:extLst>
              <a:ext uri="{FF2B5EF4-FFF2-40B4-BE49-F238E27FC236}">
                <a16:creationId xmlns:a16="http://schemas.microsoft.com/office/drawing/2014/main" id="{12F33870-469D-46F5-B2BC-C0ADE09C04AD}"/>
              </a:ext>
            </a:extLst>
          </p:cNvPr>
          <p:cNvPicPr>
            <a:picLocks noChangeAspect="1"/>
          </p:cNvPicPr>
          <p:nvPr/>
        </p:nvPicPr>
        <p:blipFill rotWithShape="1">
          <a:blip r:embed="rId2"/>
          <a:srcRect l="-21310" r="-21310"/>
          <a:stretch/>
        </p:blipFill>
        <p:spPr>
          <a:xfrm>
            <a:off x="10383851" y="92771"/>
            <a:ext cx="1188003" cy="834140"/>
          </a:xfrm>
          <a:prstGeom prst="rect">
            <a:avLst/>
          </a:prstGeom>
        </p:spPr>
      </p:pic>
      <p:sp>
        <p:nvSpPr>
          <p:cNvPr id="6" name="Rectangle 5">
            <a:extLst>
              <a:ext uri="{FF2B5EF4-FFF2-40B4-BE49-F238E27FC236}">
                <a16:creationId xmlns:a16="http://schemas.microsoft.com/office/drawing/2014/main" id="{A75E1E8C-F3A8-E8E5-F61F-458A5205CCC2}"/>
              </a:ext>
            </a:extLst>
          </p:cNvPr>
          <p:cNvSpPr/>
          <p:nvPr/>
        </p:nvSpPr>
        <p:spPr>
          <a:xfrm>
            <a:off x="5182016" y="3622430"/>
            <a:ext cx="6668966" cy="1330570"/>
          </a:xfrm>
          <a:prstGeom prst="rect">
            <a:avLst/>
          </a:prstGeom>
          <a:noFill/>
          <a:ln w="57150">
            <a:solidFill>
              <a:srgbClr val="DA5926"/>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18A1EAE-1545-4A05-297A-8525C54E3368}"/>
              </a:ext>
            </a:extLst>
          </p:cNvPr>
          <p:cNvSpPr/>
          <p:nvPr/>
        </p:nvSpPr>
        <p:spPr>
          <a:xfrm>
            <a:off x="5213838" y="5704743"/>
            <a:ext cx="6668966" cy="747346"/>
          </a:xfrm>
          <a:prstGeom prst="rect">
            <a:avLst/>
          </a:prstGeom>
          <a:noFill/>
          <a:ln w="57150">
            <a:solidFill>
              <a:srgbClr val="DA5926"/>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EF89457-43ED-8153-82F9-AB6BE1624BCD}"/>
              </a:ext>
            </a:extLst>
          </p:cNvPr>
          <p:cNvSpPr/>
          <p:nvPr/>
        </p:nvSpPr>
        <p:spPr>
          <a:xfrm>
            <a:off x="773723" y="1196998"/>
            <a:ext cx="3749919" cy="5335687"/>
          </a:xfrm>
          <a:prstGeom prst="rect">
            <a:avLst/>
          </a:prstGeom>
          <a:solidFill>
            <a:srgbClr val="FFFFFF"/>
          </a:solidFill>
          <a:ln w="57150">
            <a:solidFill>
              <a:srgbClr val="DA5926"/>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31B16B"/>
                </a:solidFill>
              </a:rPr>
              <a:t>Keep looking</a:t>
            </a:r>
          </a:p>
          <a:p>
            <a:pPr algn="ctr"/>
            <a:r>
              <a:rPr lang="en-US" dirty="0">
                <a:solidFill>
                  <a:srgbClr val="000000"/>
                </a:solidFill>
              </a:rPr>
              <a:t>Results are whole segments of original documents; these may be large and there may only be one relevant sentence in it.</a:t>
            </a:r>
          </a:p>
          <a:p>
            <a:pPr algn="ctr"/>
            <a:endParaRPr lang="en-US" dirty="0">
              <a:solidFill>
                <a:srgbClr val="000000"/>
              </a:solidFill>
            </a:endParaRPr>
          </a:p>
          <a:p>
            <a:pPr algn="ctr"/>
            <a:r>
              <a:rPr lang="en-US" b="1" dirty="0">
                <a:solidFill>
                  <a:srgbClr val="31B16B"/>
                </a:solidFill>
              </a:rPr>
              <a:t>Load more results</a:t>
            </a:r>
          </a:p>
          <a:p>
            <a:pPr algn="ctr"/>
            <a:r>
              <a:rPr lang="en-US" dirty="0">
                <a:solidFill>
                  <a:srgbClr val="000000"/>
                </a:solidFill>
              </a:rPr>
              <a:t>Even if the top result isn’t relevant, scroll down and load more results</a:t>
            </a:r>
          </a:p>
          <a:p>
            <a:pPr algn="ctr"/>
            <a:endParaRPr lang="en-US" dirty="0">
              <a:solidFill>
                <a:srgbClr val="000000"/>
              </a:solidFill>
            </a:endParaRPr>
          </a:p>
          <a:p>
            <a:pPr algn="ctr"/>
            <a:r>
              <a:rPr lang="en-US" b="1" dirty="0">
                <a:solidFill>
                  <a:srgbClr val="31B16B"/>
                </a:solidFill>
              </a:rPr>
              <a:t>Avoid Sandia-specific acronyms</a:t>
            </a:r>
          </a:p>
          <a:p>
            <a:pPr algn="ctr"/>
            <a:r>
              <a:rPr lang="en-US" dirty="0">
                <a:solidFill>
                  <a:srgbClr val="000000"/>
                </a:solidFill>
              </a:rPr>
              <a:t>“OSHA”, “DOE” and “HR” are probably fine, but “LDRD” may not return good results</a:t>
            </a:r>
            <a:endParaRPr lang="en-US" b="1" dirty="0">
              <a:solidFill>
                <a:srgbClr val="31B16B"/>
              </a:solidFill>
            </a:endParaRPr>
          </a:p>
        </p:txBody>
      </p:sp>
    </p:spTree>
    <p:extLst>
      <p:ext uri="{BB962C8B-B14F-4D97-AF65-F5344CB8AC3E}">
        <p14:creationId xmlns:p14="http://schemas.microsoft.com/office/powerpoint/2010/main" val="26101030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344F8C4-202F-5748-954E-E748CC614D70}"/>
              </a:ext>
            </a:extLst>
          </p:cNvPr>
          <p:cNvSpPr>
            <a:spLocks noGrp="1"/>
          </p:cNvSpPr>
          <p:nvPr>
            <p:ph type="title"/>
          </p:nvPr>
        </p:nvSpPr>
        <p:spPr/>
        <p:txBody>
          <a:bodyPr/>
          <a:lstStyle/>
          <a:p>
            <a:r>
              <a:rPr lang="en-US" dirty="0"/>
              <a:t>Project Goals: Internal Audit Document Search</a:t>
            </a:r>
          </a:p>
        </p:txBody>
      </p:sp>
      <p:sp>
        <p:nvSpPr>
          <p:cNvPr id="4" name="Slide Number Placeholder 3">
            <a:extLst>
              <a:ext uri="{FF2B5EF4-FFF2-40B4-BE49-F238E27FC236}">
                <a16:creationId xmlns:a16="http://schemas.microsoft.com/office/drawing/2014/main" id="{69C24318-C227-C14C-8797-6BDA81B9987F}"/>
              </a:ext>
            </a:extLst>
          </p:cNvPr>
          <p:cNvSpPr>
            <a:spLocks noGrp="1"/>
          </p:cNvSpPr>
          <p:nvPr>
            <p:ph type="sldNum" sz="quarter" idx="4"/>
          </p:nvPr>
        </p:nvSpPr>
        <p:spPr/>
        <p:txBody>
          <a:bodyPr/>
          <a:lstStyle/>
          <a:p>
            <a:fld id="{F6B149FD-26F7-3645-B4E7-BA8B8CC5EEA8}" type="slidenum">
              <a:rPr lang="en-US" smtClean="0"/>
              <a:pPr/>
              <a:t>2</a:t>
            </a:fld>
            <a:endParaRPr lang="en-US" dirty="0"/>
          </a:p>
        </p:txBody>
      </p:sp>
      <p:pic>
        <p:nvPicPr>
          <p:cNvPr id="25" name="Picture Placeholder 6">
            <a:extLst>
              <a:ext uri="{FF2B5EF4-FFF2-40B4-BE49-F238E27FC236}">
                <a16:creationId xmlns:a16="http://schemas.microsoft.com/office/drawing/2014/main" id="{6A0FE322-F79E-4220-9A9C-25B623C13705}"/>
              </a:ext>
            </a:extLst>
          </p:cNvPr>
          <p:cNvPicPr>
            <a:picLocks noChangeAspect="1"/>
          </p:cNvPicPr>
          <p:nvPr/>
        </p:nvPicPr>
        <p:blipFill rotWithShape="1">
          <a:blip r:embed="rId2"/>
          <a:srcRect l="-21310" r="-21310"/>
          <a:stretch/>
        </p:blipFill>
        <p:spPr>
          <a:xfrm>
            <a:off x="10359482" y="95060"/>
            <a:ext cx="1193150" cy="837754"/>
          </a:xfrm>
          <a:prstGeom prst="rect">
            <a:avLst/>
          </a:prstGeom>
        </p:spPr>
      </p:pic>
      <p:sp>
        <p:nvSpPr>
          <p:cNvPr id="27" name="Freeform 2069">
            <a:extLst>
              <a:ext uri="{FF2B5EF4-FFF2-40B4-BE49-F238E27FC236}">
                <a16:creationId xmlns:a16="http://schemas.microsoft.com/office/drawing/2014/main" id="{60F14E6A-B8D7-4C36-8BFC-CC4CF3209F6E}"/>
              </a:ext>
            </a:extLst>
          </p:cNvPr>
          <p:cNvSpPr>
            <a:spLocks noEditPoints="1"/>
          </p:cNvSpPr>
          <p:nvPr/>
        </p:nvSpPr>
        <p:spPr bwMode="auto">
          <a:xfrm>
            <a:off x="8186359" y="1736733"/>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2069">
            <a:extLst>
              <a:ext uri="{FF2B5EF4-FFF2-40B4-BE49-F238E27FC236}">
                <a16:creationId xmlns:a16="http://schemas.microsoft.com/office/drawing/2014/main" id="{6CABBAB0-ED3A-4203-B15A-0F3A0147B03B}"/>
              </a:ext>
            </a:extLst>
          </p:cNvPr>
          <p:cNvSpPr>
            <a:spLocks noEditPoints="1"/>
          </p:cNvSpPr>
          <p:nvPr/>
        </p:nvSpPr>
        <p:spPr bwMode="auto">
          <a:xfrm>
            <a:off x="8186359" y="2343539"/>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2069">
            <a:extLst>
              <a:ext uri="{FF2B5EF4-FFF2-40B4-BE49-F238E27FC236}">
                <a16:creationId xmlns:a16="http://schemas.microsoft.com/office/drawing/2014/main" id="{2F2DE7FA-F2DD-4144-A7AC-D10A75EC2F23}"/>
              </a:ext>
            </a:extLst>
          </p:cNvPr>
          <p:cNvSpPr>
            <a:spLocks noEditPoints="1"/>
          </p:cNvSpPr>
          <p:nvPr/>
        </p:nvSpPr>
        <p:spPr bwMode="auto">
          <a:xfrm>
            <a:off x="8713131" y="1736733"/>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2069">
            <a:extLst>
              <a:ext uri="{FF2B5EF4-FFF2-40B4-BE49-F238E27FC236}">
                <a16:creationId xmlns:a16="http://schemas.microsoft.com/office/drawing/2014/main" id="{8E58C483-77EB-4BC1-80F0-BCD71606685C}"/>
              </a:ext>
            </a:extLst>
          </p:cNvPr>
          <p:cNvSpPr>
            <a:spLocks noEditPoints="1"/>
          </p:cNvSpPr>
          <p:nvPr/>
        </p:nvSpPr>
        <p:spPr bwMode="auto">
          <a:xfrm>
            <a:off x="9239903" y="2343539"/>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2069">
            <a:extLst>
              <a:ext uri="{FF2B5EF4-FFF2-40B4-BE49-F238E27FC236}">
                <a16:creationId xmlns:a16="http://schemas.microsoft.com/office/drawing/2014/main" id="{CF1F260C-1945-45A0-95F7-3C961564F05A}"/>
              </a:ext>
            </a:extLst>
          </p:cNvPr>
          <p:cNvSpPr>
            <a:spLocks noEditPoints="1"/>
          </p:cNvSpPr>
          <p:nvPr/>
        </p:nvSpPr>
        <p:spPr bwMode="auto">
          <a:xfrm>
            <a:off x="8713131" y="2343539"/>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2069">
            <a:extLst>
              <a:ext uri="{FF2B5EF4-FFF2-40B4-BE49-F238E27FC236}">
                <a16:creationId xmlns:a16="http://schemas.microsoft.com/office/drawing/2014/main" id="{2FB67212-2AE5-470E-9124-1EDCE060C666}"/>
              </a:ext>
            </a:extLst>
          </p:cNvPr>
          <p:cNvSpPr>
            <a:spLocks noEditPoints="1"/>
          </p:cNvSpPr>
          <p:nvPr/>
        </p:nvSpPr>
        <p:spPr bwMode="auto">
          <a:xfrm>
            <a:off x="9239903" y="1736733"/>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2069">
            <a:extLst>
              <a:ext uri="{FF2B5EF4-FFF2-40B4-BE49-F238E27FC236}">
                <a16:creationId xmlns:a16="http://schemas.microsoft.com/office/drawing/2014/main" id="{133BA637-62A8-4A6B-A17C-3C6DB1312306}"/>
              </a:ext>
            </a:extLst>
          </p:cNvPr>
          <p:cNvSpPr>
            <a:spLocks noEditPoints="1"/>
          </p:cNvSpPr>
          <p:nvPr/>
        </p:nvSpPr>
        <p:spPr bwMode="auto">
          <a:xfrm>
            <a:off x="8186359" y="2950345"/>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2069">
            <a:extLst>
              <a:ext uri="{FF2B5EF4-FFF2-40B4-BE49-F238E27FC236}">
                <a16:creationId xmlns:a16="http://schemas.microsoft.com/office/drawing/2014/main" id="{024DE1F6-67B2-4001-AEAA-F3B78C2A6C5B}"/>
              </a:ext>
            </a:extLst>
          </p:cNvPr>
          <p:cNvSpPr>
            <a:spLocks noEditPoints="1"/>
          </p:cNvSpPr>
          <p:nvPr/>
        </p:nvSpPr>
        <p:spPr bwMode="auto">
          <a:xfrm>
            <a:off x="8186359" y="3557151"/>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2069">
            <a:extLst>
              <a:ext uri="{FF2B5EF4-FFF2-40B4-BE49-F238E27FC236}">
                <a16:creationId xmlns:a16="http://schemas.microsoft.com/office/drawing/2014/main" id="{90B93AFA-2FB9-48C1-9FA8-43E7E4814BC6}"/>
              </a:ext>
            </a:extLst>
          </p:cNvPr>
          <p:cNvSpPr>
            <a:spLocks noEditPoints="1"/>
          </p:cNvSpPr>
          <p:nvPr/>
        </p:nvSpPr>
        <p:spPr bwMode="auto">
          <a:xfrm>
            <a:off x="8713131" y="2950345"/>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2069">
            <a:extLst>
              <a:ext uri="{FF2B5EF4-FFF2-40B4-BE49-F238E27FC236}">
                <a16:creationId xmlns:a16="http://schemas.microsoft.com/office/drawing/2014/main" id="{5100E354-2511-49FF-813A-FED436D5A4DA}"/>
              </a:ext>
            </a:extLst>
          </p:cNvPr>
          <p:cNvSpPr>
            <a:spLocks noEditPoints="1"/>
          </p:cNvSpPr>
          <p:nvPr/>
        </p:nvSpPr>
        <p:spPr bwMode="auto">
          <a:xfrm>
            <a:off x="9239903" y="3557151"/>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2069">
            <a:extLst>
              <a:ext uri="{FF2B5EF4-FFF2-40B4-BE49-F238E27FC236}">
                <a16:creationId xmlns:a16="http://schemas.microsoft.com/office/drawing/2014/main" id="{A20E5355-9000-46EC-9E19-6DBBB3A33228}"/>
              </a:ext>
            </a:extLst>
          </p:cNvPr>
          <p:cNvSpPr>
            <a:spLocks noEditPoints="1"/>
          </p:cNvSpPr>
          <p:nvPr/>
        </p:nvSpPr>
        <p:spPr bwMode="auto">
          <a:xfrm>
            <a:off x="8713131" y="3557151"/>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2069">
            <a:extLst>
              <a:ext uri="{FF2B5EF4-FFF2-40B4-BE49-F238E27FC236}">
                <a16:creationId xmlns:a16="http://schemas.microsoft.com/office/drawing/2014/main" id="{8EF33C1E-965D-4E4E-BDC4-179233D6D10F}"/>
              </a:ext>
            </a:extLst>
          </p:cNvPr>
          <p:cNvSpPr>
            <a:spLocks noEditPoints="1"/>
          </p:cNvSpPr>
          <p:nvPr/>
        </p:nvSpPr>
        <p:spPr bwMode="auto">
          <a:xfrm>
            <a:off x="9239903" y="2950345"/>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right arrow">
            <a:extLst>
              <a:ext uri="{FF2B5EF4-FFF2-40B4-BE49-F238E27FC236}">
                <a16:creationId xmlns:a16="http://schemas.microsoft.com/office/drawing/2014/main" id="{50A9F2C6-7957-4D8A-91C8-65D88984234E}"/>
              </a:ext>
            </a:extLst>
          </p:cNvPr>
          <p:cNvSpPr/>
          <p:nvPr/>
        </p:nvSpPr>
        <p:spPr>
          <a:xfrm rot="16200000">
            <a:off x="5222701" y="2643576"/>
            <a:ext cx="1012428" cy="1311229"/>
          </a:xfrm>
          <a:custGeom>
            <a:avLst/>
            <a:gdLst/>
            <a:ahLst/>
            <a:cxnLst>
              <a:cxn ang="0">
                <a:pos x="wd2" y="hd2"/>
              </a:cxn>
              <a:cxn ang="5400000">
                <a:pos x="wd2" y="hd2"/>
              </a:cxn>
              <a:cxn ang="10800000">
                <a:pos x="wd2" y="hd2"/>
              </a:cxn>
              <a:cxn ang="16200000">
                <a:pos x="wd2" y="hd2"/>
              </a:cxn>
            </a:cxnLst>
            <a:rect l="0" t="0" r="r" b="b"/>
            <a:pathLst>
              <a:path w="21303" h="21491" extrusionOk="0">
                <a:moveTo>
                  <a:pt x="11727" y="21166"/>
                </a:moveTo>
                <a:lnTo>
                  <a:pt x="20857" y="14496"/>
                </a:lnTo>
                <a:cubicBezTo>
                  <a:pt x="21451" y="14062"/>
                  <a:pt x="21451" y="13358"/>
                  <a:pt x="20857" y="12923"/>
                </a:cubicBezTo>
                <a:cubicBezTo>
                  <a:pt x="20262" y="12489"/>
                  <a:pt x="19299" y="12489"/>
                  <a:pt x="18704" y="12923"/>
                </a:cubicBezTo>
                <a:lnTo>
                  <a:pt x="12173" y="17696"/>
                </a:lnTo>
                <a:lnTo>
                  <a:pt x="12173" y="1112"/>
                </a:lnTo>
                <a:cubicBezTo>
                  <a:pt x="12173" y="498"/>
                  <a:pt x="11491" y="0"/>
                  <a:pt x="10651" y="0"/>
                </a:cubicBezTo>
                <a:cubicBezTo>
                  <a:pt x="9811" y="0"/>
                  <a:pt x="9129" y="498"/>
                  <a:pt x="9129" y="1112"/>
                </a:cubicBezTo>
                <a:lnTo>
                  <a:pt x="9129" y="17696"/>
                </a:lnTo>
                <a:lnTo>
                  <a:pt x="2598" y="12923"/>
                </a:lnTo>
                <a:cubicBezTo>
                  <a:pt x="2003" y="12489"/>
                  <a:pt x="1040" y="12489"/>
                  <a:pt x="445" y="12923"/>
                </a:cubicBezTo>
                <a:cubicBezTo>
                  <a:pt x="-149" y="13358"/>
                  <a:pt x="-149" y="14062"/>
                  <a:pt x="445" y="14496"/>
                </a:cubicBezTo>
                <a:lnTo>
                  <a:pt x="9575" y="21166"/>
                </a:lnTo>
                <a:cubicBezTo>
                  <a:pt x="10169" y="21600"/>
                  <a:pt x="11132" y="21600"/>
                  <a:pt x="11726" y="21166"/>
                </a:cubicBezTo>
                <a:cubicBezTo>
                  <a:pt x="11727" y="21166"/>
                  <a:pt x="11727" y="21166"/>
                  <a:pt x="11727" y="21166"/>
                </a:cubicBezTo>
                <a:close/>
              </a:path>
            </a:pathLst>
          </a:custGeom>
          <a:solidFill>
            <a:srgbClr val="31B16B"/>
          </a:solidFill>
          <a:ln w="12700">
            <a:miter lim="400000"/>
          </a:ln>
        </p:spPr>
        <p:txBody>
          <a:bodyPr lIns="22860" rIns="22860" anchor="ctr"/>
          <a:lstStyle/>
          <a:p>
            <a:pPr algn="ctr">
              <a:defRPr sz="3200" b="0">
                <a:solidFill>
                  <a:srgbClr val="FFFFFF"/>
                </a:solidFill>
                <a:latin typeface="Helvetica Neue Medium"/>
                <a:ea typeface="Helvetica Neue Medium"/>
                <a:cs typeface="Helvetica Neue Medium"/>
                <a:sym typeface="Helvetica Neue Medium"/>
              </a:defRPr>
            </a:pPr>
            <a:endParaRPr sz="1600" dirty="0">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E619DB48-B837-47D4-88AC-2C2035EA88AB}"/>
              </a:ext>
            </a:extLst>
          </p:cNvPr>
          <p:cNvSpPr txBox="1"/>
          <p:nvPr/>
        </p:nvSpPr>
        <p:spPr>
          <a:xfrm>
            <a:off x="6830716" y="2950345"/>
            <a:ext cx="1282390" cy="646331"/>
          </a:xfrm>
          <a:prstGeom prst="rect">
            <a:avLst/>
          </a:prstGeom>
          <a:noFill/>
        </p:spPr>
        <p:txBody>
          <a:bodyPr wrap="square" rtlCol="0">
            <a:spAutoFit/>
          </a:bodyPr>
          <a:lstStyle/>
          <a:p>
            <a:pPr algn="ctr"/>
            <a:r>
              <a:rPr lang="en-US" dirty="0"/>
              <a:t>credit card</a:t>
            </a:r>
          </a:p>
        </p:txBody>
      </p:sp>
      <p:sp>
        <p:nvSpPr>
          <p:cNvPr id="41" name="TextBox 40">
            <a:extLst>
              <a:ext uri="{FF2B5EF4-FFF2-40B4-BE49-F238E27FC236}">
                <a16:creationId xmlns:a16="http://schemas.microsoft.com/office/drawing/2014/main" id="{9295C621-4C80-43AB-8737-7A161B87BD08}"/>
              </a:ext>
            </a:extLst>
          </p:cNvPr>
          <p:cNvSpPr txBox="1"/>
          <p:nvPr/>
        </p:nvSpPr>
        <p:spPr>
          <a:xfrm>
            <a:off x="9297163" y="1324483"/>
            <a:ext cx="1282390" cy="369332"/>
          </a:xfrm>
          <a:prstGeom prst="rect">
            <a:avLst/>
          </a:prstGeom>
          <a:noFill/>
        </p:spPr>
        <p:txBody>
          <a:bodyPr wrap="square" rtlCol="0">
            <a:spAutoFit/>
          </a:bodyPr>
          <a:lstStyle/>
          <a:p>
            <a:pPr algn="ctr"/>
            <a:r>
              <a:rPr lang="en-US" dirty="0"/>
              <a:t>p card</a:t>
            </a:r>
          </a:p>
        </p:txBody>
      </p:sp>
      <p:sp>
        <p:nvSpPr>
          <p:cNvPr id="42" name="TextBox 41">
            <a:extLst>
              <a:ext uri="{FF2B5EF4-FFF2-40B4-BE49-F238E27FC236}">
                <a16:creationId xmlns:a16="http://schemas.microsoft.com/office/drawing/2014/main" id="{C192334E-98E0-4A08-9A21-021BE39057DB}"/>
              </a:ext>
            </a:extLst>
          </p:cNvPr>
          <p:cNvSpPr txBox="1"/>
          <p:nvPr/>
        </p:nvSpPr>
        <p:spPr>
          <a:xfrm>
            <a:off x="9600244" y="2235145"/>
            <a:ext cx="1282390" cy="369332"/>
          </a:xfrm>
          <a:prstGeom prst="rect">
            <a:avLst/>
          </a:prstGeom>
          <a:noFill/>
        </p:spPr>
        <p:txBody>
          <a:bodyPr wrap="square" rtlCol="0">
            <a:spAutoFit/>
          </a:bodyPr>
          <a:lstStyle/>
          <a:p>
            <a:pPr algn="ctr"/>
            <a:r>
              <a:rPr lang="en-US" dirty="0"/>
              <a:t>p-card</a:t>
            </a:r>
          </a:p>
        </p:txBody>
      </p:sp>
      <p:sp>
        <p:nvSpPr>
          <p:cNvPr id="43" name="TextBox 42">
            <a:extLst>
              <a:ext uri="{FF2B5EF4-FFF2-40B4-BE49-F238E27FC236}">
                <a16:creationId xmlns:a16="http://schemas.microsoft.com/office/drawing/2014/main" id="{695383BD-E333-46E2-90C1-490E8267DB5E}"/>
              </a:ext>
            </a:extLst>
          </p:cNvPr>
          <p:cNvSpPr txBox="1"/>
          <p:nvPr/>
        </p:nvSpPr>
        <p:spPr>
          <a:xfrm>
            <a:off x="9754633" y="4011948"/>
            <a:ext cx="1618217" cy="646331"/>
          </a:xfrm>
          <a:prstGeom prst="rect">
            <a:avLst/>
          </a:prstGeom>
          <a:noFill/>
        </p:spPr>
        <p:txBody>
          <a:bodyPr wrap="square" rtlCol="0">
            <a:spAutoFit/>
          </a:bodyPr>
          <a:lstStyle/>
          <a:p>
            <a:pPr algn="ctr"/>
            <a:r>
              <a:rPr lang="en-US" dirty="0"/>
              <a:t>procurement card</a:t>
            </a:r>
          </a:p>
        </p:txBody>
      </p:sp>
      <p:sp>
        <p:nvSpPr>
          <p:cNvPr id="44" name="TextBox 43">
            <a:extLst>
              <a:ext uri="{FF2B5EF4-FFF2-40B4-BE49-F238E27FC236}">
                <a16:creationId xmlns:a16="http://schemas.microsoft.com/office/drawing/2014/main" id="{7D6D1854-2E87-4392-A947-5EA4052E3D2A}"/>
              </a:ext>
            </a:extLst>
          </p:cNvPr>
          <p:cNvSpPr txBox="1"/>
          <p:nvPr/>
        </p:nvSpPr>
        <p:spPr>
          <a:xfrm>
            <a:off x="7666092" y="4174881"/>
            <a:ext cx="1282390" cy="646331"/>
          </a:xfrm>
          <a:prstGeom prst="rect">
            <a:avLst/>
          </a:prstGeom>
          <a:noFill/>
        </p:spPr>
        <p:txBody>
          <a:bodyPr wrap="square" rtlCol="0">
            <a:spAutoFit/>
          </a:bodyPr>
          <a:lstStyle/>
          <a:p>
            <a:pPr algn="ctr"/>
            <a:r>
              <a:rPr lang="en-US" dirty="0"/>
              <a:t>purchase card</a:t>
            </a:r>
          </a:p>
        </p:txBody>
      </p:sp>
      <p:sp>
        <p:nvSpPr>
          <p:cNvPr id="45" name="TextBox 44">
            <a:extLst>
              <a:ext uri="{FF2B5EF4-FFF2-40B4-BE49-F238E27FC236}">
                <a16:creationId xmlns:a16="http://schemas.microsoft.com/office/drawing/2014/main" id="{5DA61907-7053-44E9-A4E2-D47883169DDC}"/>
              </a:ext>
            </a:extLst>
          </p:cNvPr>
          <p:cNvSpPr txBox="1"/>
          <p:nvPr/>
        </p:nvSpPr>
        <p:spPr>
          <a:xfrm>
            <a:off x="6934083" y="1880220"/>
            <a:ext cx="1282390" cy="646331"/>
          </a:xfrm>
          <a:prstGeom prst="rect">
            <a:avLst/>
          </a:prstGeom>
          <a:noFill/>
        </p:spPr>
        <p:txBody>
          <a:bodyPr wrap="square" rtlCol="0">
            <a:spAutoFit/>
          </a:bodyPr>
          <a:lstStyle/>
          <a:p>
            <a:pPr algn="ctr"/>
            <a:r>
              <a:rPr lang="en-US" dirty="0"/>
              <a:t>charge card</a:t>
            </a:r>
          </a:p>
        </p:txBody>
      </p:sp>
      <p:sp>
        <p:nvSpPr>
          <p:cNvPr id="46" name="TextBox 45">
            <a:extLst>
              <a:ext uri="{FF2B5EF4-FFF2-40B4-BE49-F238E27FC236}">
                <a16:creationId xmlns:a16="http://schemas.microsoft.com/office/drawing/2014/main" id="{9271948C-616A-4AFC-8C82-3E70F2EF0C55}"/>
              </a:ext>
            </a:extLst>
          </p:cNvPr>
          <p:cNvSpPr txBox="1"/>
          <p:nvPr/>
        </p:nvSpPr>
        <p:spPr>
          <a:xfrm>
            <a:off x="8071936" y="1300465"/>
            <a:ext cx="1282390" cy="369332"/>
          </a:xfrm>
          <a:prstGeom prst="rect">
            <a:avLst/>
          </a:prstGeom>
          <a:noFill/>
        </p:spPr>
        <p:txBody>
          <a:bodyPr wrap="square" rtlCol="0">
            <a:spAutoFit/>
          </a:bodyPr>
          <a:lstStyle/>
          <a:p>
            <a:pPr algn="ctr"/>
            <a:r>
              <a:rPr lang="en-US" dirty="0"/>
              <a:t>card</a:t>
            </a:r>
          </a:p>
        </p:txBody>
      </p:sp>
      <p:sp>
        <p:nvSpPr>
          <p:cNvPr id="59" name="Content Placeholder 58">
            <a:extLst>
              <a:ext uri="{FF2B5EF4-FFF2-40B4-BE49-F238E27FC236}">
                <a16:creationId xmlns:a16="http://schemas.microsoft.com/office/drawing/2014/main" id="{FDC91D0B-BF2D-421A-8190-49B75AC3CE24}"/>
              </a:ext>
            </a:extLst>
          </p:cNvPr>
          <p:cNvSpPr>
            <a:spLocks noGrp="1"/>
          </p:cNvSpPr>
          <p:nvPr>
            <p:ph sz="quarter" idx="14"/>
          </p:nvPr>
        </p:nvSpPr>
        <p:spPr>
          <a:xfrm>
            <a:off x="1589495" y="5527759"/>
            <a:ext cx="3646295" cy="1302959"/>
          </a:xfrm>
        </p:spPr>
        <p:txBody>
          <a:bodyPr>
            <a:normAutofit/>
          </a:bodyPr>
          <a:lstStyle/>
          <a:p>
            <a:pPr algn="r"/>
            <a:r>
              <a:rPr lang="en-US" dirty="0"/>
              <a:t>We want </a:t>
            </a:r>
            <a:r>
              <a:rPr lang="en-US" b="1" dirty="0">
                <a:solidFill>
                  <a:srgbClr val="DA5926"/>
                </a:solidFill>
              </a:rPr>
              <a:t>all the documents</a:t>
            </a:r>
            <a:r>
              <a:rPr lang="en-US" b="1" dirty="0"/>
              <a:t> </a:t>
            </a:r>
            <a:r>
              <a:rPr lang="en-US" dirty="0"/>
              <a:t>that may contain:</a:t>
            </a:r>
          </a:p>
        </p:txBody>
      </p:sp>
      <p:sp>
        <p:nvSpPr>
          <p:cNvPr id="62" name="TextBox 61">
            <a:extLst>
              <a:ext uri="{FF2B5EF4-FFF2-40B4-BE49-F238E27FC236}">
                <a16:creationId xmlns:a16="http://schemas.microsoft.com/office/drawing/2014/main" id="{7A06102E-A18F-47E8-BA16-D73B5DBCB600}"/>
              </a:ext>
            </a:extLst>
          </p:cNvPr>
          <p:cNvSpPr txBox="1"/>
          <p:nvPr/>
        </p:nvSpPr>
        <p:spPr>
          <a:xfrm>
            <a:off x="5522953" y="5529645"/>
            <a:ext cx="6380355" cy="1015663"/>
          </a:xfrm>
          <a:prstGeom prst="rect">
            <a:avLst/>
          </a:prstGeom>
          <a:noFill/>
        </p:spPr>
        <p:txBody>
          <a:bodyPr wrap="square">
            <a:spAutoFit/>
          </a:bodyPr>
          <a:lstStyle/>
          <a:p>
            <a:pPr marL="342900" indent="-342900">
              <a:buFont typeface="Arial" panose="020B0604020202020204" pitchFamily="34" charset="0"/>
              <a:buChar char="•"/>
            </a:pPr>
            <a:r>
              <a:rPr lang="en-US" sz="2000" b="1" dirty="0">
                <a:solidFill>
                  <a:srgbClr val="DA5926"/>
                </a:solidFill>
              </a:rPr>
              <a:t>exactly</a:t>
            </a:r>
            <a:r>
              <a:rPr lang="en-US" sz="2000" dirty="0"/>
              <a:t> the keyword or phrase</a:t>
            </a:r>
          </a:p>
          <a:p>
            <a:pPr marL="342900" indent="-342900">
              <a:buFont typeface="Arial" panose="020B0604020202020204" pitchFamily="34" charset="0"/>
              <a:buChar char="•"/>
            </a:pPr>
            <a:r>
              <a:rPr lang="en-US" sz="2000" b="1" dirty="0">
                <a:solidFill>
                  <a:srgbClr val="DA5926"/>
                </a:solidFill>
              </a:rPr>
              <a:t>similar</a:t>
            </a:r>
            <a:r>
              <a:rPr lang="en-US" sz="2000" dirty="0"/>
              <a:t> keywords or phrases</a:t>
            </a:r>
          </a:p>
          <a:p>
            <a:pPr marL="342900" indent="-342900">
              <a:buFont typeface="Arial" panose="020B0604020202020204" pitchFamily="34" charset="0"/>
              <a:buChar char="•"/>
            </a:pPr>
            <a:r>
              <a:rPr lang="en-US" sz="2000" b="1" dirty="0">
                <a:solidFill>
                  <a:srgbClr val="DA5926"/>
                </a:solidFill>
              </a:rPr>
              <a:t>semantically</a:t>
            </a:r>
            <a:r>
              <a:rPr lang="en-US" sz="2000" b="1" dirty="0"/>
              <a:t> </a:t>
            </a:r>
            <a:r>
              <a:rPr lang="en-US" sz="2000" b="1" dirty="0">
                <a:solidFill>
                  <a:srgbClr val="DA5926"/>
                </a:solidFill>
              </a:rPr>
              <a:t>similar</a:t>
            </a:r>
            <a:r>
              <a:rPr lang="en-US" sz="2000" b="1" dirty="0"/>
              <a:t> </a:t>
            </a:r>
            <a:r>
              <a:rPr lang="en-US" sz="2000" dirty="0"/>
              <a:t>keywords or phrases</a:t>
            </a:r>
          </a:p>
        </p:txBody>
      </p:sp>
      <p:sp>
        <p:nvSpPr>
          <p:cNvPr id="65" name="Freeform 2069">
            <a:extLst>
              <a:ext uri="{FF2B5EF4-FFF2-40B4-BE49-F238E27FC236}">
                <a16:creationId xmlns:a16="http://schemas.microsoft.com/office/drawing/2014/main" id="{EFB6BD1B-449C-457D-A68C-24A39CDDB6D4}"/>
              </a:ext>
            </a:extLst>
          </p:cNvPr>
          <p:cNvSpPr>
            <a:spLocks noEditPoints="1"/>
          </p:cNvSpPr>
          <p:nvPr/>
        </p:nvSpPr>
        <p:spPr bwMode="auto">
          <a:xfrm rot="21343788">
            <a:off x="1607101" y="1996854"/>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66" name="Freeform 2069">
            <a:extLst>
              <a:ext uri="{FF2B5EF4-FFF2-40B4-BE49-F238E27FC236}">
                <a16:creationId xmlns:a16="http://schemas.microsoft.com/office/drawing/2014/main" id="{290A50A5-65DB-4D7D-B019-AD62FF2914EA}"/>
              </a:ext>
            </a:extLst>
          </p:cNvPr>
          <p:cNvSpPr>
            <a:spLocks noEditPoints="1"/>
          </p:cNvSpPr>
          <p:nvPr/>
        </p:nvSpPr>
        <p:spPr bwMode="auto">
          <a:xfrm rot="1136615">
            <a:off x="1461358" y="2558954"/>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67" name="Freeform 2069">
            <a:extLst>
              <a:ext uri="{FF2B5EF4-FFF2-40B4-BE49-F238E27FC236}">
                <a16:creationId xmlns:a16="http://schemas.microsoft.com/office/drawing/2014/main" id="{29A768BD-C4F4-4CDC-B882-F48F8C8D818C}"/>
              </a:ext>
            </a:extLst>
          </p:cNvPr>
          <p:cNvSpPr>
            <a:spLocks noEditPoints="1"/>
          </p:cNvSpPr>
          <p:nvPr/>
        </p:nvSpPr>
        <p:spPr bwMode="auto">
          <a:xfrm>
            <a:off x="2412548" y="2175319"/>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68" name="Freeform 2069">
            <a:extLst>
              <a:ext uri="{FF2B5EF4-FFF2-40B4-BE49-F238E27FC236}">
                <a16:creationId xmlns:a16="http://schemas.microsoft.com/office/drawing/2014/main" id="{C334DFC2-0896-4334-8954-9FB48F49FE80}"/>
              </a:ext>
            </a:extLst>
          </p:cNvPr>
          <p:cNvSpPr>
            <a:spLocks noEditPoints="1"/>
          </p:cNvSpPr>
          <p:nvPr/>
        </p:nvSpPr>
        <p:spPr bwMode="auto">
          <a:xfrm rot="20698787">
            <a:off x="2571330" y="2369727"/>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69" name="Freeform 2069">
            <a:extLst>
              <a:ext uri="{FF2B5EF4-FFF2-40B4-BE49-F238E27FC236}">
                <a16:creationId xmlns:a16="http://schemas.microsoft.com/office/drawing/2014/main" id="{76B96CCD-A0FE-47F8-BBE0-E8C1780A7BBE}"/>
              </a:ext>
            </a:extLst>
          </p:cNvPr>
          <p:cNvSpPr>
            <a:spLocks noEditPoints="1"/>
          </p:cNvSpPr>
          <p:nvPr/>
        </p:nvSpPr>
        <p:spPr bwMode="auto">
          <a:xfrm>
            <a:off x="2033548" y="2536560"/>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70" name="Freeform 2069">
            <a:extLst>
              <a:ext uri="{FF2B5EF4-FFF2-40B4-BE49-F238E27FC236}">
                <a16:creationId xmlns:a16="http://schemas.microsoft.com/office/drawing/2014/main" id="{E58AED8C-8FCE-4647-910E-FFCBA2820FF9}"/>
              </a:ext>
            </a:extLst>
          </p:cNvPr>
          <p:cNvSpPr>
            <a:spLocks noEditPoints="1"/>
          </p:cNvSpPr>
          <p:nvPr/>
        </p:nvSpPr>
        <p:spPr bwMode="auto">
          <a:xfrm rot="10103111">
            <a:off x="2292736" y="3313479"/>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71" name="Freeform 2069">
            <a:extLst>
              <a:ext uri="{FF2B5EF4-FFF2-40B4-BE49-F238E27FC236}">
                <a16:creationId xmlns:a16="http://schemas.microsoft.com/office/drawing/2014/main" id="{E106D907-DEE7-4C6E-A4C1-B9CD3B1A8B5F}"/>
              </a:ext>
            </a:extLst>
          </p:cNvPr>
          <p:cNvSpPr>
            <a:spLocks noEditPoints="1"/>
          </p:cNvSpPr>
          <p:nvPr/>
        </p:nvSpPr>
        <p:spPr bwMode="auto">
          <a:xfrm rot="6809530">
            <a:off x="1517786" y="2976533"/>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72" name="Freeform 2069">
            <a:extLst>
              <a:ext uri="{FF2B5EF4-FFF2-40B4-BE49-F238E27FC236}">
                <a16:creationId xmlns:a16="http://schemas.microsoft.com/office/drawing/2014/main" id="{2557385B-AED3-4479-AEEE-8E57BBAF8E63}"/>
              </a:ext>
            </a:extLst>
          </p:cNvPr>
          <p:cNvSpPr>
            <a:spLocks noEditPoints="1"/>
          </p:cNvSpPr>
          <p:nvPr/>
        </p:nvSpPr>
        <p:spPr bwMode="auto">
          <a:xfrm rot="21161394">
            <a:off x="1517786" y="3583339"/>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73" name="Freeform 2069">
            <a:extLst>
              <a:ext uri="{FF2B5EF4-FFF2-40B4-BE49-F238E27FC236}">
                <a16:creationId xmlns:a16="http://schemas.microsoft.com/office/drawing/2014/main" id="{779177CD-20E2-4BBB-9F13-AB56F88BDD81}"/>
              </a:ext>
            </a:extLst>
          </p:cNvPr>
          <p:cNvSpPr>
            <a:spLocks noEditPoints="1"/>
          </p:cNvSpPr>
          <p:nvPr/>
        </p:nvSpPr>
        <p:spPr bwMode="auto">
          <a:xfrm rot="19960060">
            <a:off x="2044558" y="2976533"/>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74" name="Freeform 2069">
            <a:extLst>
              <a:ext uri="{FF2B5EF4-FFF2-40B4-BE49-F238E27FC236}">
                <a16:creationId xmlns:a16="http://schemas.microsoft.com/office/drawing/2014/main" id="{00CFA87A-C749-4077-AC8C-1EC6113BCEB2}"/>
              </a:ext>
            </a:extLst>
          </p:cNvPr>
          <p:cNvSpPr>
            <a:spLocks noEditPoints="1"/>
          </p:cNvSpPr>
          <p:nvPr/>
        </p:nvSpPr>
        <p:spPr bwMode="auto">
          <a:xfrm rot="21346211" flipH="1">
            <a:off x="2038957" y="3573250"/>
            <a:ext cx="387629"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75" name="Freeform 2069">
            <a:extLst>
              <a:ext uri="{FF2B5EF4-FFF2-40B4-BE49-F238E27FC236}">
                <a16:creationId xmlns:a16="http://schemas.microsoft.com/office/drawing/2014/main" id="{289C640E-ADE2-444C-97E4-2BC9765E1B3D}"/>
              </a:ext>
            </a:extLst>
          </p:cNvPr>
          <p:cNvSpPr>
            <a:spLocks noEditPoints="1"/>
          </p:cNvSpPr>
          <p:nvPr/>
        </p:nvSpPr>
        <p:spPr bwMode="auto">
          <a:xfrm rot="12612218">
            <a:off x="2728746" y="3559382"/>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76" name="Freeform 2069">
            <a:extLst>
              <a:ext uri="{FF2B5EF4-FFF2-40B4-BE49-F238E27FC236}">
                <a16:creationId xmlns:a16="http://schemas.microsoft.com/office/drawing/2014/main" id="{16F643FB-D2A8-4960-9A96-34B205BE120A}"/>
              </a:ext>
            </a:extLst>
          </p:cNvPr>
          <p:cNvSpPr>
            <a:spLocks noEditPoints="1"/>
          </p:cNvSpPr>
          <p:nvPr/>
        </p:nvSpPr>
        <p:spPr bwMode="auto">
          <a:xfrm rot="1401807">
            <a:off x="2571330" y="2976533"/>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77" name="TextBox 76">
            <a:extLst>
              <a:ext uri="{FF2B5EF4-FFF2-40B4-BE49-F238E27FC236}">
                <a16:creationId xmlns:a16="http://schemas.microsoft.com/office/drawing/2014/main" id="{26DCF272-54BF-4C7A-BD0D-267F2AF7E466}"/>
              </a:ext>
            </a:extLst>
          </p:cNvPr>
          <p:cNvSpPr txBox="1"/>
          <p:nvPr/>
        </p:nvSpPr>
        <p:spPr>
          <a:xfrm>
            <a:off x="3460761" y="3238900"/>
            <a:ext cx="1282390" cy="646331"/>
          </a:xfrm>
          <a:prstGeom prst="rect">
            <a:avLst/>
          </a:prstGeom>
          <a:noFill/>
        </p:spPr>
        <p:txBody>
          <a:bodyPr wrap="square" rtlCol="0">
            <a:spAutoFit/>
          </a:bodyPr>
          <a:lstStyle/>
          <a:p>
            <a:pPr algn="ctr"/>
            <a:r>
              <a:rPr lang="en-US" dirty="0"/>
              <a:t>comment</a:t>
            </a:r>
          </a:p>
          <a:p>
            <a:pPr algn="ctr"/>
            <a:r>
              <a:rPr lang="en-US" dirty="0"/>
              <a:t>card</a:t>
            </a:r>
          </a:p>
        </p:txBody>
      </p:sp>
      <p:sp>
        <p:nvSpPr>
          <p:cNvPr id="78" name="TextBox 77">
            <a:extLst>
              <a:ext uri="{FF2B5EF4-FFF2-40B4-BE49-F238E27FC236}">
                <a16:creationId xmlns:a16="http://schemas.microsoft.com/office/drawing/2014/main" id="{1322E2C4-374D-46EC-8AB2-536DF17B7DB6}"/>
              </a:ext>
            </a:extLst>
          </p:cNvPr>
          <p:cNvSpPr txBox="1"/>
          <p:nvPr/>
        </p:nvSpPr>
        <p:spPr>
          <a:xfrm>
            <a:off x="3308022" y="1338515"/>
            <a:ext cx="1282390" cy="646331"/>
          </a:xfrm>
          <a:prstGeom prst="rect">
            <a:avLst/>
          </a:prstGeom>
          <a:noFill/>
        </p:spPr>
        <p:txBody>
          <a:bodyPr wrap="square" rtlCol="0">
            <a:spAutoFit/>
          </a:bodyPr>
          <a:lstStyle/>
          <a:p>
            <a:pPr algn="ctr"/>
            <a:r>
              <a:rPr lang="en-US" dirty="0"/>
              <a:t>purchase order</a:t>
            </a:r>
          </a:p>
        </p:txBody>
      </p:sp>
      <p:sp>
        <p:nvSpPr>
          <p:cNvPr id="79" name="TextBox 78">
            <a:extLst>
              <a:ext uri="{FF2B5EF4-FFF2-40B4-BE49-F238E27FC236}">
                <a16:creationId xmlns:a16="http://schemas.microsoft.com/office/drawing/2014/main" id="{2B174E17-7E0B-4FD4-B731-C3B8CFF7599C}"/>
              </a:ext>
            </a:extLst>
          </p:cNvPr>
          <p:cNvSpPr txBox="1"/>
          <p:nvPr/>
        </p:nvSpPr>
        <p:spPr>
          <a:xfrm>
            <a:off x="3066177" y="2373614"/>
            <a:ext cx="1282390" cy="369332"/>
          </a:xfrm>
          <a:prstGeom prst="rect">
            <a:avLst/>
          </a:prstGeom>
          <a:noFill/>
        </p:spPr>
        <p:txBody>
          <a:bodyPr wrap="square" rtlCol="0">
            <a:spAutoFit/>
          </a:bodyPr>
          <a:lstStyle/>
          <a:p>
            <a:pPr algn="ctr"/>
            <a:r>
              <a:rPr lang="en-US" dirty="0"/>
              <a:t>ID card</a:t>
            </a:r>
          </a:p>
        </p:txBody>
      </p:sp>
      <p:sp>
        <p:nvSpPr>
          <p:cNvPr id="80" name="TextBox 79">
            <a:extLst>
              <a:ext uri="{FF2B5EF4-FFF2-40B4-BE49-F238E27FC236}">
                <a16:creationId xmlns:a16="http://schemas.microsoft.com/office/drawing/2014/main" id="{11761B21-9178-43BF-84BF-11AF738E3825}"/>
              </a:ext>
            </a:extLst>
          </p:cNvPr>
          <p:cNvSpPr txBox="1"/>
          <p:nvPr/>
        </p:nvSpPr>
        <p:spPr>
          <a:xfrm>
            <a:off x="2586863" y="4223656"/>
            <a:ext cx="1586397" cy="369332"/>
          </a:xfrm>
          <a:prstGeom prst="rect">
            <a:avLst/>
          </a:prstGeom>
          <a:noFill/>
        </p:spPr>
        <p:txBody>
          <a:bodyPr wrap="square" rtlCol="0">
            <a:spAutoFit/>
          </a:bodyPr>
          <a:lstStyle/>
          <a:p>
            <a:pPr algn="ctr"/>
            <a:r>
              <a:rPr lang="en-US" dirty="0"/>
              <a:t>chargebacks</a:t>
            </a:r>
          </a:p>
        </p:txBody>
      </p:sp>
      <p:sp>
        <p:nvSpPr>
          <p:cNvPr id="81" name="TextBox 80">
            <a:extLst>
              <a:ext uri="{FF2B5EF4-FFF2-40B4-BE49-F238E27FC236}">
                <a16:creationId xmlns:a16="http://schemas.microsoft.com/office/drawing/2014/main" id="{AA4B9487-48BF-447C-ADFB-4818A067BCBD}"/>
              </a:ext>
            </a:extLst>
          </p:cNvPr>
          <p:cNvSpPr txBox="1"/>
          <p:nvPr/>
        </p:nvSpPr>
        <p:spPr>
          <a:xfrm>
            <a:off x="93819" y="2706319"/>
            <a:ext cx="1282390" cy="646331"/>
          </a:xfrm>
          <a:prstGeom prst="rect">
            <a:avLst/>
          </a:prstGeom>
          <a:noFill/>
        </p:spPr>
        <p:txBody>
          <a:bodyPr wrap="square" rtlCol="0">
            <a:spAutoFit/>
          </a:bodyPr>
          <a:lstStyle/>
          <a:p>
            <a:pPr algn="ctr"/>
            <a:r>
              <a:rPr lang="en-US" dirty="0"/>
              <a:t>credit reporting</a:t>
            </a:r>
          </a:p>
        </p:txBody>
      </p:sp>
      <p:sp>
        <p:nvSpPr>
          <p:cNvPr id="82" name="TextBox 81">
            <a:extLst>
              <a:ext uri="{FF2B5EF4-FFF2-40B4-BE49-F238E27FC236}">
                <a16:creationId xmlns:a16="http://schemas.microsoft.com/office/drawing/2014/main" id="{6489A15A-FF33-4BD9-A34B-7B03B2C06EAA}"/>
              </a:ext>
            </a:extLst>
          </p:cNvPr>
          <p:cNvSpPr txBox="1"/>
          <p:nvPr/>
        </p:nvSpPr>
        <p:spPr>
          <a:xfrm>
            <a:off x="87274" y="1772660"/>
            <a:ext cx="1282390" cy="646331"/>
          </a:xfrm>
          <a:prstGeom prst="rect">
            <a:avLst/>
          </a:prstGeom>
          <a:noFill/>
        </p:spPr>
        <p:txBody>
          <a:bodyPr wrap="square" rtlCol="0">
            <a:spAutoFit/>
          </a:bodyPr>
          <a:lstStyle/>
          <a:p>
            <a:pPr algn="ctr"/>
            <a:r>
              <a:rPr lang="en-US" dirty="0"/>
              <a:t>time charging</a:t>
            </a:r>
          </a:p>
        </p:txBody>
      </p:sp>
      <p:sp>
        <p:nvSpPr>
          <p:cNvPr id="83" name="TextBox 82">
            <a:extLst>
              <a:ext uri="{FF2B5EF4-FFF2-40B4-BE49-F238E27FC236}">
                <a16:creationId xmlns:a16="http://schemas.microsoft.com/office/drawing/2014/main" id="{7E837985-4CC5-40A6-8797-41A32AC12817}"/>
              </a:ext>
            </a:extLst>
          </p:cNvPr>
          <p:cNvSpPr txBox="1"/>
          <p:nvPr/>
        </p:nvSpPr>
        <p:spPr>
          <a:xfrm>
            <a:off x="214518" y="4151084"/>
            <a:ext cx="1586397" cy="646331"/>
          </a:xfrm>
          <a:prstGeom prst="rect">
            <a:avLst/>
          </a:prstGeom>
          <a:noFill/>
        </p:spPr>
        <p:txBody>
          <a:bodyPr wrap="square" rtlCol="0">
            <a:spAutoFit/>
          </a:bodyPr>
          <a:lstStyle/>
          <a:p>
            <a:pPr algn="ctr"/>
            <a:r>
              <a:rPr lang="en-US" dirty="0"/>
              <a:t>thank you card</a:t>
            </a:r>
          </a:p>
        </p:txBody>
      </p:sp>
      <p:sp>
        <p:nvSpPr>
          <p:cNvPr id="84" name="TextBox 83">
            <a:extLst>
              <a:ext uri="{FF2B5EF4-FFF2-40B4-BE49-F238E27FC236}">
                <a16:creationId xmlns:a16="http://schemas.microsoft.com/office/drawing/2014/main" id="{8E1B8BA9-9FAE-456C-89E0-5D88EBDDEE0F}"/>
              </a:ext>
            </a:extLst>
          </p:cNvPr>
          <p:cNvSpPr txBox="1"/>
          <p:nvPr/>
        </p:nvSpPr>
        <p:spPr>
          <a:xfrm>
            <a:off x="1089617" y="1339080"/>
            <a:ext cx="1282390" cy="369332"/>
          </a:xfrm>
          <a:prstGeom prst="rect">
            <a:avLst/>
          </a:prstGeom>
          <a:noFill/>
        </p:spPr>
        <p:txBody>
          <a:bodyPr wrap="square" rtlCol="0">
            <a:spAutoFit/>
          </a:bodyPr>
          <a:lstStyle/>
          <a:p>
            <a:pPr algn="ctr"/>
            <a:r>
              <a:rPr lang="en-US" dirty="0"/>
              <a:t>p-value</a:t>
            </a:r>
          </a:p>
        </p:txBody>
      </p:sp>
      <p:sp>
        <p:nvSpPr>
          <p:cNvPr id="86" name="Freeform 2069">
            <a:extLst>
              <a:ext uri="{FF2B5EF4-FFF2-40B4-BE49-F238E27FC236}">
                <a16:creationId xmlns:a16="http://schemas.microsoft.com/office/drawing/2014/main" id="{75C7AA16-0355-4A86-8D63-3B886E8C2ED7}"/>
              </a:ext>
            </a:extLst>
          </p:cNvPr>
          <p:cNvSpPr>
            <a:spLocks noEditPoints="1"/>
          </p:cNvSpPr>
          <p:nvPr/>
        </p:nvSpPr>
        <p:spPr bwMode="auto">
          <a:xfrm rot="12881387">
            <a:off x="2310406" y="2616433"/>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87" name="Freeform 2069">
            <a:extLst>
              <a:ext uri="{FF2B5EF4-FFF2-40B4-BE49-F238E27FC236}">
                <a16:creationId xmlns:a16="http://schemas.microsoft.com/office/drawing/2014/main" id="{98AE822E-42A6-4E18-AFBC-A69CF3074954}"/>
              </a:ext>
            </a:extLst>
          </p:cNvPr>
          <p:cNvSpPr>
            <a:spLocks noEditPoints="1"/>
          </p:cNvSpPr>
          <p:nvPr/>
        </p:nvSpPr>
        <p:spPr bwMode="auto">
          <a:xfrm rot="1265848">
            <a:off x="1725761" y="3390615"/>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88" name="Freeform 2069">
            <a:extLst>
              <a:ext uri="{FF2B5EF4-FFF2-40B4-BE49-F238E27FC236}">
                <a16:creationId xmlns:a16="http://schemas.microsoft.com/office/drawing/2014/main" id="{6F4DD04E-5491-4080-88F1-D4FD193707DC}"/>
              </a:ext>
            </a:extLst>
          </p:cNvPr>
          <p:cNvSpPr>
            <a:spLocks noEditPoints="1"/>
          </p:cNvSpPr>
          <p:nvPr/>
        </p:nvSpPr>
        <p:spPr bwMode="auto">
          <a:xfrm rot="968345" flipH="1">
            <a:off x="2264373" y="2006593"/>
            <a:ext cx="387629"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89" name="Freeform 2069">
            <a:extLst>
              <a:ext uri="{FF2B5EF4-FFF2-40B4-BE49-F238E27FC236}">
                <a16:creationId xmlns:a16="http://schemas.microsoft.com/office/drawing/2014/main" id="{E0906987-2D20-4D5E-8752-C6A3D1518A33}"/>
              </a:ext>
            </a:extLst>
          </p:cNvPr>
          <p:cNvSpPr>
            <a:spLocks noEditPoints="1"/>
          </p:cNvSpPr>
          <p:nvPr/>
        </p:nvSpPr>
        <p:spPr bwMode="auto">
          <a:xfrm rot="12612218">
            <a:off x="1860888" y="2048221"/>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90" name="Freeform 2069">
            <a:extLst>
              <a:ext uri="{FF2B5EF4-FFF2-40B4-BE49-F238E27FC236}">
                <a16:creationId xmlns:a16="http://schemas.microsoft.com/office/drawing/2014/main" id="{55EBFD69-1C1D-4F90-A60F-FCCA5E5DA90F}"/>
              </a:ext>
            </a:extLst>
          </p:cNvPr>
          <p:cNvSpPr>
            <a:spLocks noEditPoints="1"/>
          </p:cNvSpPr>
          <p:nvPr/>
        </p:nvSpPr>
        <p:spPr bwMode="auto">
          <a:xfrm rot="6295697">
            <a:off x="1503203" y="3035858"/>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91" name="Freeform 2069">
            <a:extLst>
              <a:ext uri="{FF2B5EF4-FFF2-40B4-BE49-F238E27FC236}">
                <a16:creationId xmlns:a16="http://schemas.microsoft.com/office/drawing/2014/main" id="{5002E9CB-CE0B-477E-BF80-DF253790941E}"/>
              </a:ext>
            </a:extLst>
          </p:cNvPr>
          <p:cNvSpPr>
            <a:spLocks noEditPoints="1"/>
          </p:cNvSpPr>
          <p:nvPr/>
        </p:nvSpPr>
        <p:spPr bwMode="auto">
          <a:xfrm flipH="1">
            <a:off x="2634562" y="3308646"/>
            <a:ext cx="387629"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92" name="Freeform 2069">
            <a:extLst>
              <a:ext uri="{FF2B5EF4-FFF2-40B4-BE49-F238E27FC236}">
                <a16:creationId xmlns:a16="http://schemas.microsoft.com/office/drawing/2014/main" id="{B98DECBF-2747-4DB4-AA08-0C4101E2C57D}"/>
              </a:ext>
            </a:extLst>
          </p:cNvPr>
          <p:cNvSpPr>
            <a:spLocks noEditPoints="1"/>
          </p:cNvSpPr>
          <p:nvPr/>
        </p:nvSpPr>
        <p:spPr bwMode="auto">
          <a:xfrm rot="20600599" flipH="1">
            <a:off x="1680706" y="2649814"/>
            <a:ext cx="387629"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93" name="Freeform 2069">
            <a:extLst>
              <a:ext uri="{FF2B5EF4-FFF2-40B4-BE49-F238E27FC236}">
                <a16:creationId xmlns:a16="http://schemas.microsoft.com/office/drawing/2014/main" id="{6D41845E-7BFC-4D55-842D-B82D1DF26531}"/>
              </a:ext>
            </a:extLst>
          </p:cNvPr>
          <p:cNvSpPr>
            <a:spLocks noEditPoints="1"/>
          </p:cNvSpPr>
          <p:nvPr/>
        </p:nvSpPr>
        <p:spPr bwMode="auto">
          <a:xfrm rot="20600599" flipH="1">
            <a:off x="2717477" y="2584488"/>
            <a:ext cx="3600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94" name="Freeform 2069">
            <a:extLst>
              <a:ext uri="{FF2B5EF4-FFF2-40B4-BE49-F238E27FC236}">
                <a16:creationId xmlns:a16="http://schemas.microsoft.com/office/drawing/2014/main" id="{47356A9F-00C3-4101-BFEE-DC110460DB37}"/>
              </a:ext>
            </a:extLst>
          </p:cNvPr>
          <p:cNvSpPr>
            <a:spLocks noEditPoints="1"/>
          </p:cNvSpPr>
          <p:nvPr/>
        </p:nvSpPr>
        <p:spPr bwMode="auto">
          <a:xfrm rot="2048038">
            <a:off x="2653922" y="1916592"/>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95" name="Freeform 2069">
            <a:extLst>
              <a:ext uri="{FF2B5EF4-FFF2-40B4-BE49-F238E27FC236}">
                <a16:creationId xmlns:a16="http://schemas.microsoft.com/office/drawing/2014/main" id="{0DF3D52E-ACD2-4B0F-AA53-3CF762EFB2AE}"/>
              </a:ext>
            </a:extLst>
          </p:cNvPr>
          <p:cNvSpPr>
            <a:spLocks noEditPoints="1"/>
          </p:cNvSpPr>
          <p:nvPr/>
        </p:nvSpPr>
        <p:spPr bwMode="auto">
          <a:xfrm rot="8103775">
            <a:off x="1234893" y="3541479"/>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96" name="Freeform 2069">
            <a:extLst>
              <a:ext uri="{FF2B5EF4-FFF2-40B4-BE49-F238E27FC236}">
                <a16:creationId xmlns:a16="http://schemas.microsoft.com/office/drawing/2014/main" id="{A87D9DFA-7907-4351-8F49-20FF56F19A93}"/>
              </a:ext>
            </a:extLst>
          </p:cNvPr>
          <p:cNvSpPr>
            <a:spLocks noEditPoints="1"/>
          </p:cNvSpPr>
          <p:nvPr/>
        </p:nvSpPr>
        <p:spPr bwMode="auto">
          <a:xfrm rot="21254305">
            <a:off x="1761665" y="3541479"/>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97" name="Freeform 2069">
            <a:extLst>
              <a:ext uri="{FF2B5EF4-FFF2-40B4-BE49-F238E27FC236}">
                <a16:creationId xmlns:a16="http://schemas.microsoft.com/office/drawing/2014/main" id="{5B7AB407-A612-489B-8C35-F1B4E62D0826}"/>
              </a:ext>
            </a:extLst>
          </p:cNvPr>
          <p:cNvSpPr>
            <a:spLocks noEditPoints="1"/>
          </p:cNvSpPr>
          <p:nvPr/>
        </p:nvSpPr>
        <p:spPr bwMode="auto">
          <a:xfrm rot="2696052">
            <a:off x="2288437" y="3541479"/>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98" name="Freeform 2069">
            <a:extLst>
              <a:ext uri="{FF2B5EF4-FFF2-40B4-BE49-F238E27FC236}">
                <a16:creationId xmlns:a16="http://schemas.microsoft.com/office/drawing/2014/main" id="{C65E3D9E-EF55-4A99-BA6E-7A3598942BB9}"/>
              </a:ext>
            </a:extLst>
          </p:cNvPr>
          <p:cNvSpPr>
            <a:spLocks noEditPoints="1"/>
          </p:cNvSpPr>
          <p:nvPr/>
        </p:nvSpPr>
        <p:spPr bwMode="auto">
          <a:xfrm rot="7589942">
            <a:off x="1422160" y="3467536"/>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99" name="Freeform 2069">
            <a:extLst>
              <a:ext uri="{FF2B5EF4-FFF2-40B4-BE49-F238E27FC236}">
                <a16:creationId xmlns:a16="http://schemas.microsoft.com/office/drawing/2014/main" id="{BE69E317-C42E-41AE-93CF-797A87A14951}"/>
              </a:ext>
            </a:extLst>
          </p:cNvPr>
          <p:cNvSpPr>
            <a:spLocks noEditPoints="1"/>
          </p:cNvSpPr>
          <p:nvPr/>
        </p:nvSpPr>
        <p:spPr bwMode="auto">
          <a:xfrm rot="3227466">
            <a:off x="1869415" y="2990936"/>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100" name="Freeform 2069">
            <a:extLst>
              <a:ext uri="{FF2B5EF4-FFF2-40B4-BE49-F238E27FC236}">
                <a16:creationId xmlns:a16="http://schemas.microsoft.com/office/drawing/2014/main" id="{9CF4AD44-86CE-43D9-B931-4570DB52E1ED}"/>
              </a:ext>
            </a:extLst>
          </p:cNvPr>
          <p:cNvSpPr>
            <a:spLocks noEditPoints="1"/>
          </p:cNvSpPr>
          <p:nvPr/>
        </p:nvSpPr>
        <p:spPr bwMode="auto">
          <a:xfrm rot="1189638">
            <a:off x="2922959" y="2990936"/>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101" name="Freeform 2069">
            <a:extLst>
              <a:ext uri="{FF2B5EF4-FFF2-40B4-BE49-F238E27FC236}">
                <a16:creationId xmlns:a16="http://schemas.microsoft.com/office/drawing/2014/main" id="{99B99A46-9A4A-43AC-A5A3-C07345A64D6A}"/>
              </a:ext>
            </a:extLst>
          </p:cNvPr>
          <p:cNvSpPr>
            <a:spLocks noEditPoints="1"/>
          </p:cNvSpPr>
          <p:nvPr/>
        </p:nvSpPr>
        <p:spPr bwMode="auto">
          <a:xfrm rot="2090851">
            <a:off x="2396187" y="2990936"/>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102" name="Freeform 2069">
            <a:extLst>
              <a:ext uri="{FF2B5EF4-FFF2-40B4-BE49-F238E27FC236}">
                <a16:creationId xmlns:a16="http://schemas.microsoft.com/office/drawing/2014/main" id="{56E9D17E-1193-48AF-BCF2-F9F876A882B0}"/>
              </a:ext>
            </a:extLst>
          </p:cNvPr>
          <p:cNvSpPr>
            <a:spLocks noEditPoints="1"/>
          </p:cNvSpPr>
          <p:nvPr/>
        </p:nvSpPr>
        <p:spPr bwMode="auto">
          <a:xfrm rot="1091450" flipH="1">
            <a:off x="2458483" y="3594438"/>
            <a:ext cx="387629"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103" name="Freeform 2069">
            <a:extLst>
              <a:ext uri="{FF2B5EF4-FFF2-40B4-BE49-F238E27FC236}">
                <a16:creationId xmlns:a16="http://schemas.microsoft.com/office/drawing/2014/main" id="{CAB2B817-07DF-4F73-AF27-BB47BBD7C901}"/>
              </a:ext>
            </a:extLst>
          </p:cNvPr>
          <p:cNvSpPr>
            <a:spLocks noEditPoints="1"/>
          </p:cNvSpPr>
          <p:nvPr/>
        </p:nvSpPr>
        <p:spPr bwMode="auto">
          <a:xfrm rot="12612218">
            <a:off x="2214671" y="1832298"/>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104" name="Freeform 2069">
            <a:extLst>
              <a:ext uri="{FF2B5EF4-FFF2-40B4-BE49-F238E27FC236}">
                <a16:creationId xmlns:a16="http://schemas.microsoft.com/office/drawing/2014/main" id="{DE92DC2C-060D-4419-9E63-243F8191B107}"/>
              </a:ext>
            </a:extLst>
          </p:cNvPr>
          <p:cNvSpPr>
            <a:spLocks noEditPoints="1"/>
          </p:cNvSpPr>
          <p:nvPr/>
        </p:nvSpPr>
        <p:spPr bwMode="auto">
          <a:xfrm rot="3227466">
            <a:off x="1410974" y="2194809"/>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105" name="TextBox 104">
            <a:extLst>
              <a:ext uri="{FF2B5EF4-FFF2-40B4-BE49-F238E27FC236}">
                <a16:creationId xmlns:a16="http://schemas.microsoft.com/office/drawing/2014/main" id="{EB17FD36-D817-4703-B2E2-DFB079FB40A4}"/>
              </a:ext>
            </a:extLst>
          </p:cNvPr>
          <p:cNvSpPr txBox="1"/>
          <p:nvPr/>
        </p:nvSpPr>
        <p:spPr>
          <a:xfrm>
            <a:off x="9545192" y="2977763"/>
            <a:ext cx="1282390" cy="646331"/>
          </a:xfrm>
          <a:prstGeom prst="rect">
            <a:avLst/>
          </a:prstGeom>
          <a:noFill/>
        </p:spPr>
        <p:txBody>
          <a:bodyPr wrap="square" rtlCol="0">
            <a:spAutoFit/>
          </a:bodyPr>
          <a:lstStyle/>
          <a:p>
            <a:pPr algn="ctr"/>
            <a:r>
              <a:rPr lang="en-US" dirty="0" err="1"/>
              <a:t>chagre</a:t>
            </a:r>
            <a:r>
              <a:rPr lang="en-US" dirty="0"/>
              <a:t> card</a:t>
            </a:r>
          </a:p>
        </p:txBody>
      </p:sp>
      <p:pic>
        <p:nvPicPr>
          <p:cNvPr id="106" name="Picture 2" descr="Upside down face">
            <a:extLst>
              <a:ext uri="{FF2B5EF4-FFF2-40B4-BE49-F238E27FC236}">
                <a16:creationId xmlns:a16="http://schemas.microsoft.com/office/drawing/2014/main" id="{BBC3EBC2-275B-4F24-9549-C1929CD049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63392" y="3080845"/>
            <a:ext cx="385329" cy="385329"/>
          </a:xfrm>
          <a:prstGeom prst="rect">
            <a:avLst/>
          </a:prstGeom>
          <a:noFill/>
          <a:extLst>
            <a:ext uri="{909E8E84-426E-40DD-AFC4-6F175D3DCCD1}">
              <a14:hiddenFill xmlns:a14="http://schemas.microsoft.com/office/drawing/2010/main">
                <a:solidFill>
                  <a:srgbClr val="FFFFFF"/>
                </a:solidFill>
              </a14:hiddenFill>
            </a:ext>
          </a:extLst>
        </p:spPr>
      </p:pic>
      <p:sp>
        <p:nvSpPr>
          <p:cNvPr id="107" name="TextBox 106">
            <a:extLst>
              <a:ext uri="{FF2B5EF4-FFF2-40B4-BE49-F238E27FC236}">
                <a16:creationId xmlns:a16="http://schemas.microsoft.com/office/drawing/2014/main" id="{6735BBC1-D308-4A4E-8019-139EE2B72FF1}"/>
              </a:ext>
            </a:extLst>
          </p:cNvPr>
          <p:cNvSpPr txBox="1"/>
          <p:nvPr/>
        </p:nvSpPr>
        <p:spPr>
          <a:xfrm rot="19800301">
            <a:off x="1539418" y="2899609"/>
            <a:ext cx="1282390" cy="646331"/>
          </a:xfrm>
          <a:prstGeom prst="rect">
            <a:avLst/>
          </a:prstGeom>
          <a:solidFill>
            <a:schemeClr val="bg2">
              <a:alpha val="89000"/>
            </a:schemeClr>
          </a:solidFill>
        </p:spPr>
        <p:txBody>
          <a:bodyPr wrap="square" rtlCol="0">
            <a:spAutoFit/>
          </a:bodyPr>
          <a:lstStyle/>
          <a:p>
            <a:pPr algn="ctr"/>
            <a:r>
              <a:rPr lang="en-US" b="1" cap="small" dirty="0">
                <a:solidFill>
                  <a:srgbClr val="DA5926"/>
                </a:solidFill>
              </a:rPr>
              <a:t>original data</a:t>
            </a:r>
          </a:p>
        </p:txBody>
      </p:sp>
      <p:sp>
        <p:nvSpPr>
          <p:cNvPr id="108" name="TextBox 107">
            <a:extLst>
              <a:ext uri="{FF2B5EF4-FFF2-40B4-BE49-F238E27FC236}">
                <a16:creationId xmlns:a16="http://schemas.microsoft.com/office/drawing/2014/main" id="{20A8A64B-357E-41D8-8D48-D8E3BCDC0FD6}"/>
              </a:ext>
            </a:extLst>
          </p:cNvPr>
          <p:cNvSpPr txBox="1"/>
          <p:nvPr/>
        </p:nvSpPr>
        <p:spPr>
          <a:xfrm>
            <a:off x="8262802" y="2591581"/>
            <a:ext cx="1282390" cy="646331"/>
          </a:xfrm>
          <a:prstGeom prst="rect">
            <a:avLst/>
          </a:prstGeom>
          <a:solidFill>
            <a:schemeClr val="bg2">
              <a:alpha val="89000"/>
            </a:schemeClr>
          </a:solidFill>
        </p:spPr>
        <p:txBody>
          <a:bodyPr wrap="square" rtlCol="0">
            <a:spAutoFit/>
          </a:bodyPr>
          <a:lstStyle/>
          <a:p>
            <a:pPr algn="ctr"/>
            <a:r>
              <a:rPr lang="en-US" b="1" cap="small" dirty="0">
                <a:solidFill>
                  <a:srgbClr val="DA5926"/>
                </a:solidFill>
              </a:rPr>
              <a:t>search results</a:t>
            </a:r>
          </a:p>
        </p:txBody>
      </p:sp>
    </p:spTree>
    <p:extLst>
      <p:ext uri="{BB962C8B-B14F-4D97-AF65-F5344CB8AC3E}">
        <p14:creationId xmlns:p14="http://schemas.microsoft.com/office/powerpoint/2010/main" val="36253542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344F8C4-202F-5748-954E-E748CC614D70}"/>
              </a:ext>
            </a:extLst>
          </p:cNvPr>
          <p:cNvSpPr>
            <a:spLocks noGrp="1"/>
          </p:cNvSpPr>
          <p:nvPr>
            <p:ph type="title"/>
          </p:nvPr>
        </p:nvSpPr>
        <p:spPr/>
        <p:txBody>
          <a:bodyPr/>
          <a:lstStyle/>
          <a:p>
            <a:r>
              <a:rPr lang="en-US" dirty="0"/>
              <a:t>Example Searches</a:t>
            </a:r>
          </a:p>
        </p:txBody>
      </p:sp>
      <p:sp>
        <p:nvSpPr>
          <p:cNvPr id="4" name="Slide Number Placeholder 3">
            <a:extLst>
              <a:ext uri="{FF2B5EF4-FFF2-40B4-BE49-F238E27FC236}">
                <a16:creationId xmlns:a16="http://schemas.microsoft.com/office/drawing/2014/main" id="{69C24318-C227-C14C-8797-6BDA81B9987F}"/>
              </a:ext>
            </a:extLst>
          </p:cNvPr>
          <p:cNvSpPr>
            <a:spLocks noGrp="1"/>
          </p:cNvSpPr>
          <p:nvPr>
            <p:ph type="sldNum" sz="quarter" idx="4"/>
          </p:nvPr>
        </p:nvSpPr>
        <p:spPr/>
        <p:txBody>
          <a:bodyPr/>
          <a:lstStyle/>
          <a:p>
            <a:fld id="{F6B149FD-26F7-3645-B4E7-BA8B8CC5EEA8}" type="slidenum">
              <a:rPr lang="en-US" smtClean="0"/>
              <a:pPr/>
              <a:t>20</a:t>
            </a:fld>
            <a:endParaRPr lang="en-US" dirty="0"/>
          </a:p>
        </p:txBody>
      </p:sp>
      <p:pic>
        <p:nvPicPr>
          <p:cNvPr id="25" name="Picture Placeholder 6">
            <a:extLst>
              <a:ext uri="{FF2B5EF4-FFF2-40B4-BE49-F238E27FC236}">
                <a16:creationId xmlns:a16="http://schemas.microsoft.com/office/drawing/2014/main" id="{6A0FE322-F79E-4220-9A9C-25B623C13705}"/>
              </a:ext>
            </a:extLst>
          </p:cNvPr>
          <p:cNvPicPr>
            <a:picLocks noChangeAspect="1"/>
          </p:cNvPicPr>
          <p:nvPr/>
        </p:nvPicPr>
        <p:blipFill rotWithShape="1">
          <a:blip r:embed="rId2"/>
          <a:srcRect l="-21310" r="-21310"/>
          <a:stretch/>
        </p:blipFill>
        <p:spPr>
          <a:xfrm>
            <a:off x="10359482" y="95060"/>
            <a:ext cx="1193150" cy="837754"/>
          </a:xfrm>
          <a:prstGeom prst="rect">
            <a:avLst/>
          </a:prstGeom>
        </p:spPr>
      </p:pic>
      <p:sp>
        <p:nvSpPr>
          <p:cNvPr id="13" name="TextBox 12">
            <a:extLst>
              <a:ext uri="{FF2B5EF4-FFF2-40B4-BE49-F238E27FC236}">
                <a16:creationId xmlns:a16="http://schemas.microsoft.com/office/drawing/2014/main" id="{A93E9073-208A-B930-F0BB-B993694C3116}"/>
              </a:ext>
            </a:extLst>
          </p:cNvPr>
          <p:cNvSpPr txBox="1"/>
          <p:nvPr/>
        </p:nvSpPr>
        <p:spPr>
          <a:xfrm>
            <a:off x="1956752" y="1438394"/>
            <a:ext cx="2011680" cy="369332"/>
          </a:xfrm>
          <a:prstGeom prst="rect">
            <a:avLst/>
          </a:prstGeom>
          <a:noFill/>
        </p:spPr>
        <p:txBody>
          <a:bodyPr wrap="square">
            <a:spAutoFit/>
          </a:bodyPr>
          <a:lstStyle/>
          <a:p>
            <a:pPr algn="ctr"/>
            <a:r>
              <a:rPr lang="en-US" b="1" dirty="0">
                <a:solidFill>
                  <a:srgbClr val="31B16B"/>
                </a:solidFill>
              </a:rPr>
              <a:t>GMMs</a:t>
            </a:r>
          </a:p>
        </p:txBody>
      </p:sp>
      <p:sp>
        <p:nvSpPr>
          <p:cNvPr id="14" name="TextBox 13">
            <a:extLst>
              <a:ext uri="{FF2B5EF4-FFF2-40B4-BE49-F238E27FC236}">
                <a16:creationId xmlns:a16="http://schemas.microsoft.com/office/drawing/2014/main" id="{978887E3-819E-AD18-754B-F1EE0CD3B2B7}"/>
              </a:ext>
            </a:extLst>
          </p:cNvPr>
          <p:cNvSpPr txBox="1"/>
          <p:nvPr/>
        </p:nvSpPr>
        <p:spPr>
          <a:xfrm>
            <a:off x="7269438" y="1438394"/>
            <a:ext cx="3350661" cy="369332"/>
          </a:xfrm>
          <a:prstGeom prst="rect">
            <a:avLst/>
          </a:prstGeom>
          <a:noFill/>
        </p:spPr>
        <p:txBody>
          <a:bodyPr wrap="square">
            <a:spAutoFit/>
          </a:bodyPr>
          <a:lstStyle/>
          <a:p>
            <a:pPr algn="ctr"/>
            <a:r>
              <a:rPr lang="en-US" b="1" dirty="0">
                <a:solidFill>
                  <a:srgbClr val="31B16B"/>
                </a:solidFill>
              </a:rPr>
              <a:t>convnet</a:t>
            </a:r>
          </a:p>
        </p:txBody>
      </p:sp>
      <p:pic>
        <p:nvPicPr>
          <p:cNvPr id="15" name="Content Placeholder 14">
            <a:extLst>
              <a:ext uri="{FF2B5EF4-FFF2-40B4-BE49-F238E27FC236}">
                <a16:creationId xmlns:a16="http://schemas.microsoft.com/office/drawing/2014/main" id="{F8919EA4-3811-4A59-FD28-28BF2E1FBF68}"/>
              </a:ext>
            </a:extLst>
          </p:cNvPr>
          <p:cNvPicPr>
            <a:picLocks noGrp="1" noChangeAspect="1"/>
          </p:cNvPicPr>
          <p:nvPr>
            <p:ph sz="quarter" idx="14"/>
          </p:nvPr>
        </p:nvPicPr>
        <p:blipFill>
          <a:blip r:embed="rId3"/>
          <a:stretch>
            <a:fillRect/>
          </a:stretch>
        </p:blipFill>
        <p:spPr>
          <a:xfrm>
            <a:off x="6430168" y="2050492"/>
            <a:ext cx="5029200" cy="4421274"/>
          </a:xfrm>
        </p:spPr>
      </p:pic>
      <p:pic>
        <p:nvPicPr>
          <p:cNvPr id="11" name="Content Placeholder 10">
            <a:extLst>
              <a:ext uri="{FF2B5EF4-FFF2-40B4-BE49-F238E27FC236}">
                <a16:creationId xmlns:a16="http://schemas.microsoft.com/office/drawing/2014/main" id="{4B33A7A2-DCDC-D877-265A-FE8EB118FA46}"/>
              </a:ext>
            </a:extLst>
          </p:cNvPr>
          <p:cNvPicPr>
            <a:picLocks noGrp="1" noChangeAspect="1"/>
          </p:cNvPicPr>
          <p:nvPr>
            <p:ph sz="quarter" idx="13"/>
          </p:nvPr>
        </p:nvPicPr>
        <p:blipFill>
          <a:blip r:embed="rId4"/>
          <a:stretch>
            <a:fillRect/>
          </a:stretch>
        </p:blipFill>
        <p:spPr>
          <a:xfrm>
            <a:off x="447992" y="2050492"/>
            <a:ext cx="5029200" cy="4242380"/>
          </a:xfrm>
        </p:spPr>
      </p:pic>
      <p:cxnSp>
        <p:nvCxnSpPr>
          <p:cNvPr id="16" name="Straight Arrow Connector 15">
            <a:extLst>
              <a:ext uri="{FF2B5EF4-FFF2-40B4-BE49-F238E27FC236}">
                <a16:creationId xmlns:a16="http://schemas.microsoft.com/office/drawing/2014/main" id="{B9301AB3-A2C5-43E5-066F-E18E599EE8F0}"/>
              </a:ext>
            </a:extLst>
          </p:cNvPr>
          <p:cNvCxnSpPr>
            <a:cxnSpLocks/>
            <a:stCxn id="19" idx="2"/>
          </p:cNvCxnSpPr>
          <p:nvPr/>
        </p:nvCxnSpPr>
        <p:spPr>
          <a:xfrm>
            <a:off x="6489479" y="4853968"/>
            <a:ext cx="928752" cy="672689"/>
          </a:xfrm>
          <a:prstGeom prst="straightConnector1">
            <a:avLst/>
          </a:prstGeom>
          <a:ln w="57150">
            <a:solidFill>
              <a:srgbClr val="DA5926"/>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02B034C9-1F92-793D-0122-1DBD413A93E2}"/>
              </a:ext>
            </a:extLst>
          </p:cNvPr>
          <p:cNvSpPr/>
          <p:nvPr/>
        </p:nvSpPr>
        <p:spPr>
          <a:xfrm>
            <a:off x="7476185" y="5466113"/>
            <a:ext cx="2350395" cy="374456"/>
          </a:xfrm>
          <a:prstGeom prst="rect">
            <a:avLst/>
          </a:prstGeom>
          <a:noFill/>
          <a:ln w="28575">
            <a:solidFill>
              <a:srgbClr val="DA5926"/>
            </a:solidFill>
          </a:ln>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A759639B-60D3-69ED-FA24-A7C1BAB31786}"/>
              </a:ext>
            </a:extLst>
          </p:cNvPr>
          <p:cNvSpPr txBox="1"/>
          <p:nvPr/>
        </p:nvSpPr>
        <p:spPr>
          <a:xfrm>
            <a:off x="5655757" y="4484636"/>
            <a:ext cx="1667444" cy="369332"/>
          </a:xfrm>
          <a:prstGeom prst="rect">
            <a:avLst/>
          </a:prstGeom>
          <a:solidFill>
            <a:srgbClr val="FFFFFF">
              <a:alpha val="80000"/>
            </a:srgbClr>
          </a:solidFill>
        </p:spPr>
        <p:txBody>
          <a:bodyPr wrap="none" rtlCol="0">
            <a:spAutoFit/>
          </a:bodyPr>
          <a:lstStyle/>
          <a:p>
            <a:pPr algn="ctr"/>
            <a:r>
              <a:rPr lang="en-US" b="1" dirty="0">
                <a:solidFill>
                  <a:srgbClr val="DA5926"/>
                </a:solidFill>
              </a:rPr>
              <a:t>“</a:t>
            </a:r>
            <a:r>
              <a:rPr lang="en-US" b="1" dirty="0" err="1">
                <a:solidFill>
                  <a:srgbClr val="DA5926"/>
                </a:solidFill>
              </a:rPr>
              <a:t>DeconvNet</a:t>
            </a:r>
            <a:r>
              <a:rPr lang="en-US" b="1" dirty="0">
                <a:solidFill>
                  <a:srgbClr val="DA5926"/>
                </a:solidFill>
              </a:rPr>
              <a:t>”</a:t>
            </a:r>
          </a:p>
        </p:txBody>
      </p:sp>
      <p:sp>
        <p:nvSpPr>
          <p:cNvPr id="21" name="Rectangle 20">
            <a:extLst>
              <a:ext uri="{FF2B5EF4-FFF2-40B4-BE49-F238E27FC236}">
                <a16:creationId xmlns:a16="http://schemas.microsoft.com/office/drawing/2014/main" id="{D3634010-98EF-6548-B958-7C79201A76F4}"/>
              </a:ext>
            </a:extLst>
          </p:cNvPr>
          <p:cNvSpPr/>
          <p:nvPr/>
        </p:nvSpPr>
        <p:spPr>
          <a:xfrm>
            <a:off x="1150512" y="4377245"/>
            <a:ext cx="2817920" cy="374456"/>
          </a:xfrm>
          <a:prstGeom prst="rect">
            <a:avLst/>
          </a:prstGeom>
          <a:noFill/>
          <a:ln w="28575">
            <a:solidFill>
              <a:srgbClr val="DA5926"/>
            </a:solidFill>
          </a:ln>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a:extLst>
              <a:ext uri="{FF2B5EF4-FFF2-40B4-BE49-F238E27FC236}">
                <a16:creationId xmlns:a16="http://schemas.microsoft.com/office/drawing/2014/main" id="{E56E5096-A720-9D2F-FEBF-4442B9CE439C}"/>
              </a:ext>
            </a:extLst>
          </p:cNvPr>
          <p:cNvCxnSpPr>
            <a:cxnSpLocks/>
            <a:stCxn id="23" idx="1"/>
          </p:cNvCxnSpPr>
          <p:nvPr/>
        </p:nvCxnSpPr>
        <p:spPr>
          <a:xfrm flipH="1">
            <a:off x="3625403" y="2965948"/>
            <a:ext cx="1441819" cy="1356218"/>
          </a:xfrm>
          <a:prstGeom prst="straightConnector1">
            <a:avLst/>
          </a:prstGeom>
          <a:ln w="57150">
            <a:solidFill>
              <a:srgbClr val="DA5926"/>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F35ACC43-618C-E8CE-C8C7-2FA4B55A2054}"/>
              </a:ext>
            </a:extLst>
          </p:cNvPr>
          <p:cNvSpPr txBox="1"/>
          <p:nvPr/>
        </p:nvSpPr>
        <p:spPr>
          <a:xfrm>
            <a:off x="5067222" y="2365783"/>
            <a:ext cx="1362946" cy="1200329"/>
          </a:xfrm>
          <a:prstGeom prst="rect">
            <a:avLst/>
          </a:prstGeom>
          <a:solidFill>
            <a:srgbClr val="FFFFFF">
              <a:alpha val="80000"/>
            </a:srgbClr>
          </a:solidFill>
        </p:spPr>
        <p:txBody>
          <a:bodyPr wrap="square" rtlCol="0">
            <a:spAutoFit/>
          </a:bodyPr>
          <a:lstStyle/>
          <a:p>
            <a:pPr algn="ctr"/>
            <a:r>
              <a:rPr lang="en-US" b="1" dirty="0">
                <a:solidFill>
                  <a:srgbClr val="DA5926"/>
                </a:solidFill>
              </a:rPr>
              <a:t>“GCMT”</a:t>
            </a:r>
          </a:p>
          <a:p>
            <a:pPr algn="ctr"/>
            <a:r>
              <a:rPr lang="en-US" b="1" dirty="0">
                <a:solidFill>
                  <a:srgbClr val="DA5926"/>
                </a:solidFill>
              </a:rPr>
              <a:t>“MSMT17”</a:t>
            </a:r>
          </a:p>
          <a:p>
            <a:pPr algn="ctr"/>
            <a:r>
              <a:rPr lang="en-US" b="1" dirty="0">
                <a:solidFill>
                  <a:srgbClr val="DA5926"/>
                </a:solidFill>
              </a:rPr>
              <a:t>“FFNs”</a:t>
            </a:r>
          </a:p>
          <a:p>
            <a:pPr algn="ctr"/>
            <a:r>
              <a:rPr lang="en-US" b="1" dirty="0">
                <a:solidFill>
                  <a:srgbClr val="DA5926"/>
                </a:solidFill>
              </a:rPr>
              <a:t>“GMs”</a:t>
            </a:r>
          </a:p>
        </p:txBody>
      </p:sp>
      <p:cxnSp>
        <p:nvCxnSpPr>
          <p:cNvPr id="32" name="Straight Arrow Connector 31">
            <a:extLst>
              <a:ext uri="{FF2B5EF4-FFF2-40B4-BE49-F238E27FC236}">
                <a16:creationId xmlns:a16="http://schemas.microsoft.com/office/drawing/2014/main" id="{2F7177EC-7FD2-A598-9FCA-5A9948FDBFFB}"/>
              </a:ext>
            </a:extLst>
          </p:cNvPr>
          <p:cNvCxnSpPr>
            <a:cxnSpLocks/>
            <a:stCxn id="23" idx="1"/>
          </p:cNvCxnSpPr>
          <p:nvPr/>
        </p:nvCxnSpPr>
        <p:spPr>
          <a:xfrm flipH="1">
            <a:off x="3968432" y="2965948"/>
            <a:ext cx="1098790" cy="2819542"/>
          </a:xfrm>
          <a:prstGeom prst="straightConnector1">
            <a:avLst/>
          </a:prstGeom>
          <a:ln w="57150">
            <a:solidFill>
              <a:srgbClr val="DA5926"/>
            </a:solidFill>
            <a:tailEnd type="triangle"/>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00A9AA51-4438-B105-87D9-29C668EEA85B}"/>
              </a:ext>
            </a:extLst>
          </p:cNvPr>
          <p:cNvSpPr/>
          <p:nvPr/>
        </p:nvSpPr>
        <p:spPr>
          <a:xfrm>
            <a:off x="1302912" y="5872764"/>
            <a:ext cx="2817920" cy="374456"/>
          </a:xfrm>
          <a:prstGeom prst="rect">
            <a:avLst/>
          </a:prstGeom>
          <a:noFill/>
          <a:ln w="28575">
            <a:solidFill>
              <a:srgbClr val="DA5926"/>
            </a:solidFill>
          </a:ln>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75055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344F8C4-202F-5748-954E-E748CC614D70}"/>
              </a:ext>
            </a:extLst>
          </p:cNvPr>
          <p:cNvSpPr>
            <a:spLocks noGrp="1"/>
          </p:cNvSpPr>
          <p:nvPr>
            <p:ph type="title"/>
          </p:nvPr>
        </p:nvSpPr>
        <p:spPr/>
        <p:txBody>
          <a:bodyPr/>
          <a:lstStyle/>
          <a:p>
            <a:r>
              <a:rPr lang="en-US" dirty="0"/>
              <a:t>Example Searches</a:t>
            </a:r>
          </a:p>
        </p:txBody>
      </p:sp>
      <p:sp>
        <p:nvSpPr>
          <p:cNvPr id="4" name="Slide Number Placeholder 3">
            <a:extLst>
              <a:ext uri="{FF2B5EF4-FFF2-40B4-BE49-F238E27FC236}">
                <a16:creationId xmlns:a16="http://schemas.microsoft.com/office/drawing/2014/main" id="{69C24318-C227-C14C-8797-6BDA81B9987F}"/>
              </a:ext>
            </a:extLst>
          </p:cNvPr>
          <p:cNvSpPr>
            <a:spLocks noGrp="1"/>
          </p:cNvSpPr>
          <p:nvPr>
            <p:ph type="sldNum" sz="quarter" idx="4"/>
          </p:nvPr>
        </p:nvSpPr>
        <p:spPr/>
        <p:txBody>
          <a:bodyPr/>
          <a:lstStyle/>
          <a:p>
            <a:fld id="{F6B149FD-26F7-3645-B4E7-BA8B8CC5EEA8}" type="slidenum">
              <a:rPr lang="en-US" smtClean="0"/>
              <a:pPr/>
              <a:t>21</a:t>
            </a:fld>
            <a:endParaRPr lang="en-US" dirty="0"/>
          </a:p>
        </p:txBody>
      </p:sp>
      <p:pic>
        <p:nvPicPr>
          <p:cNvPr id="25" name="Picture Placeholder 6">
            <a:extLst>
              <a:ext uri="{FF2B5EF4-FFF2-40B4-BE49-F238E27FC236}">
                <a16:creationId xmlns:a16="http://schemas.microsoft.com/office/drawing/2014/main" id="{6A0FE322-F79E-4220-9A9C-25B623C13705}"/>
              </a:ext>
            </a:extLst>
          </p:cNvPr>
          <p:cNvPicPr>
            <a:picLocks noChangeAspect="1"/>
          </p:cNvPicPr>
          <p:nvPr/>
        </p:nvPicPr>
        <p:blipFill rotWithShape="1">
          <a:blip r:embed="rId2"/>
          <a:srcRect l="-21310" r="-21310"/>
          <a:stretch/>
        </p:blipFill>
        <p:spPr>
          <a:xfrm>
            <a:off x="10359482" y="95060"/>
            <a:ext cx="1193150" cy="837754"/>
          </a:xfrm>
          <a:prstGeom prst="rect">
            <a:avLst/>
          </a:prstGeom>
        </p:spPr>
      </p:pic>
      <p:sp>
        <p:nvSpPr>
          <p:cNvPr id="13" name="TextBox 12">
            <a:extLst>
              <a:ext uri="{FF2B5EF4-FFF2-40B4-BE49-F238E27FC236}">
                <a16:creationId xmlns:a16="http://schemas.microsoft.com/office/drawing/2014/main" id="{A93E9073-208A-B930-F0BB-B993694C3116}"/>
              </a:ext>
            </a:extLst>
          </p:cNvPr>
          <p:cNvSpPr txBox="1"/>
          <p:nvPr/>
        </p:nvSpPr>
        <p:spPr>
          <a:xfrm>
            <a:off x="1956752" y="1438394"/>
            <a:ext cx="2011680" cy="369332"/>
          </a:xfrm>
          <a:prstGeom prst="rect">
            <a:avLst/>
          </a:prstGeom>
          <a:noFill/>
        </p:spPr>
        <p:txBody>
          <a:bodyPr wrap="square">
            <a:spAutoFit/>
          </a:bodyPr>
          <a:lstStyle/>
          <a:p>
            <a:pPr algn="ctr"/>
            <a:r>
              <a:rPr lang="en-US" b="1" dirty="0">
                <a:solidFill>
                  <a:srgbClr val="31B16B"/>
                </a:solidFill>
              </a:rPr>
              <a:t>GMMs</a:t>
            </a:r>
          </a:p>
        </p:txBody>
      </p:sp>
      <p:sp>
        <p:nvSpPr>
          <p:cNvPr id="14" name="TextBox 13">
            <a:extLst>
              <a:ext uri="{FF2B5EF4-FFF2-40B4-BE49-F238E27FC236}">
                <a16:creationId xmlns:a16="http://schemas.microsoft.com/office/drawing/2014/main" id="{978887E3-819E-AD18-754B-F1EE0CD3B2B7}"/>
              </a:ext>
            </a:extLst>
          </p:cNvPr>
          <p:cNvSpPr txBox="1"/>
          <p:nvPr/>
        </p:nvSpPr>
        <p:spPr>
          <a:xfrm>
            <a:off x="7269438" y="1438394"/>
            <a:ext cx="3350661" cy="369332"/>
          </a:xfrm>
          <a:prstGeom prst="rect">
            <a:avLst/>
          </a:prstGeom>
          <a:noFill/>
        </p:spPr>
        <p:txBody>
          <a:bodyPr wrap="square">
            <a:spAutoFit/>
          </a:bodyPr>
          <a:lstStyle/>
          <a:p>
            <a:pPr algn="ctr"/>
            <a:r>
              <a:rPr lang="en-US" b="1" dirty="0">
                <a:solidFill>
                  <a:srgbClr val="31B16B"/>
                </a:solidFill>
              </a:rPr>
              <a:t>convnet</a:t>
            </a:r>
          </a:p>
        </p:txBody>
      </p:sp>
      <p:pic>
        <p:nvPicPr>
          <p:cNvPr id="15" name="Content Placeholder 14">
            <a:extLst>
              <a:ext uri="{FF2B5EF4-FFF2-40B4-BE49-F238E27FC236}">
                <a16:creationId xmlns:a16="http://schemas.microsoft.com/office/drawing/2014/main" id="{F8919EA4-3811-4A59-FD28-28BF2E1FBF68}"/>
              </a:ext>
            </a:extLst>
          </p:cNvPr>
          <p:cNvPicPr>
            <a:picLocks noGrp="1" noChangeAspect="1"/>
          </p:cNvPicPr>
          <p:nvPr>
            <p:ph sz="quarter" idx="14"/>
          </p:nvPr>
        </p:nvPicPr>
        <p:blipFill>
          <a:blip r:embed="rId3"/>
          <a:stretch>
            <a:fillRect/>
          </a:stretch>
        </p:blipFill>
        <p:spPr>
          <a:xfrm>
            <a:off x="6430168" y="2050492"/>
            <a:ext cx="5029200" cy="4421274"/>
          </a:xfrm>
        </p:spPr>
      </p:pic>
      <p:pic>
        <p:nvPicPr>
          <p:cNvPr id="11" name="Content Placeholder 10">
            <a:extLst>
              <a:ext uri="{FF2B5EF4-FFF2-40B4-BE49-F238E27FC236}">
                <a16:creationId xmlns:a16="http://schemas.microsoft.com/office/drawing/2014/main" id="{4B33A7A2-DCDC-D877-265A-FE8EB118FA46}"/>
              </a:ext>
            </a:extLst>
          </p:cNvPr>
          <p:cNvPicPr>
            <a:picLocks noGrp="1" noChangeAspect="1"/>
          </p:cNvPicPr>
          <p:nvPr>
            <p:ph sz="quarter" idx="13"/>
          </p:nvPr>
        </p:nvPicPr>
        <p:blipFill>
          <a:blip r:embed="rId4"/>
          <a:stretch>
            <a:fillRect/>
          </a:stretch>
        </p:blipFill>
        <p:spPr>
          <a:xfrm>
            <a:off x="447992" y="2050492"/>
            <a:ext cx="5029200" cy="4242380"/>
          </a:xfrm>
        </p:spPr>
      </p:pic>
      <p:cxnSp>
        <p:nvCxnSpPr>
          <p:cNvPr id="16" name="Straight Arrow Connector 15">
            <a:extLst>
              <a:ext uri="{FF2B5EF4-FFF2-40B4-BE49-F238E27FC236}">
                <a16:creationId xmlns:a16="http://schemas.microsoft.com/office/drawing/2014/main" id="{B9301AB3-A2C5-43E5-066F-E18E599EE8F0}"/>
              </a:ext>
            </a:extLst>
          </p:cNvPr>
          <p:cNvCxnSpPr>
            <a:cxnSpLocks/>
            <a:stCxn id="19" idx="2"/>
          </p:cNvCxnSpPr>
          <p:nvPr/>
        </p:nvCxnSpPr>
        <p:spPr>
          <a:xfrm>
            <a:off x="6579247" y="4853968"/>
            <a:ext cx="838984" cy="672689"/>
          </a:xfrm>
          <a:prstGeom prst="straightConnector1">
            <a:avLst/>
          </a:prstGeom>
          <a:ln w="57150">
            <a:solidFill>
              <a:srgbClr val="DA5926"/>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02B034C9-1F92-793D-0122-1DBD413A93E2}"/>
              </a:ext>
            </a:extLst>
          </p:cNvPr>
          <p:cNvSpPr/>
          <p:nvPr/>
        </p:nvSpPr>
        <p:spPr>
          <a:xfrm>
            <a:off x="7476185" y="5466113"/>
            <a:ext cx="2350395" cy="374456"/>
          </a:xfrm>
          <a:prstGeom prst="rect">
            <a:avLst/>
          </a:prstGeom>
          <a:noFill/>
          <a:ln w="28575">
            <a:solidFill>
              <a:srgbClr val="DA5926"/>
            </a:solidFill>
          </a:ln>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A759639B-60D3-69ED-FA24-A7C1BAB31786}"/>
              </a:ext>
            </a:extLst>
          </p:cNvPr>
          <p:cNvSpPr txBox="1"/>
          <p:nvPr/>
        </p:nvSpPr>
        <p:spPr>
          <a:xfrm>
            <a:off x="5655757" y="4484636"/>
            <a:ext cx="1846980" cy="369332"/>
          </a:xfrm>
          <a:prstGeom prst="rect">
            <a:avLst/>
          </a:prstGeom>
          <a:solidFill>
            <a:srgbClr val="FFFFFF">
              <a:alpha val="80000"/>
            </a:srgbClr>
          </a:solidFill>
        </p:spPr>
        <p:txBody>
          <a:bodyPr wrap="none" rtlCol="0">
            <a:spAutoFit/>
          </a:bodyPr>
          <a:lstStyle/>
          <a:p>
            <a:r>
              <a:rPr lang="en-US" b="1" dirty="0">
                <a:solidFill>
                  <a:srgbClr val="DA5926"/>
                </a:solidFill>
              </a:rPr>
              <a:t>Related model</a:t>
            </a:r>
          </a:p>
        </p:txBody>
      </p:sp>
      <p:sp>
        <p:nvSpPr>
          <p:cNvPr id="2" name="Rectangle 1">
            <a:extLst>
              <a:ext uri="{FF2B5EF4-FFF2-40B4-BE49-F238E27FC236}">
                <a16:creationId xmlns:a16="http://schemas.microsoft.com/office/drawing/2014/main" id="{4C501E1B-C13F-227D-CA5A-634156197BAB}"/>
              </a:ext>
            </a:extLst>
          </p:cNvPr>
          <p:cNvSpPr/>
          <p:nvPr/>
        </p:nvSpPr>
        <p:spPr>
          <a:xfrm>
            <a:off x="1150512" y="4377245"/>
            <a:ext cx="2817920" cy="374456"/>
          </a:xfrm>
          <a:prstGeom prst="rect">
            <a:avLst/>
          </a:prstGeom>
          <a:noFill/>
          <a:ln w="28575">
            <a:solidFill>
              <a:srgbClr val="DA5926"/>
            </a:solidFill>
          </a:ln>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Arrow Connector 2">
            <a:extLst>
              <a:ext uri="{FF2B5EF4-FFF2-40B4-BE49-F238E27FC236}">
                <a16:creationId xmlns:a16="http://schemas.microsoft.com/office/drawing/2014/main" id="{5951BE5A-E96A-C0FF-C44D-408D3D464DFE}"/>
              </a:ext>
            </a:extLst>
          </p:cNvPr>
          <p:cNvCxnSpPr>
            <a:cxnSpLocks/>
            <a:stCxn id="5" idx="1"/>
          </p:cNvCxnSpPr>
          <p:nvPr/>
        </p:nvCxnSpPr>
        <p:spPr>
          <a:xfrm flipH="1">
            <a:off x="3625403" y="2688949"/>
            <a:ext cx="1441819" cy="1633217"/>
          </a:xfrm>
          <a:prstGeom prst="straightConnector1">
            <a:avLst/>
          </a:prstGeom>
          <a:ln w="57150">
            <a:solidFill>
              <a:srgbClr val="DA5926"/>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F4A0D11C-2045-16E7-BC42-6EB82D3D7104}"/>
              </a:ext>
            </a:extLst>
          </p:cNvPr>
          <p:cNvSpPr txBox="1"/>
          <p:nvPr/>
        </p:nvSpPr>
        <p:spPr>
          <a:xfrm>
            <a:off x="5067222" y="2365783"/>
            <a:ext cx="1362946" cy="646331"/>
          </a:xfrm>
          <a:prstGeom prst="rect">
            <a:avLst/>
          </a:prstGeom>
          <a:solidFill>
            <a:srgbClr val="FFFFFF">
              <a:alpha val="80000"/>
            </a:srgbClr>
          </a:solidFill>
        </p:spPr>
        <p:txBody>
          <a:bodyPr wrap="square" rtlCol="0">
            <a:spAutoFit/>
          </a:bodyPr>
          <a:lstStyle/>
          <a:p>
            <a:pPr algn="ctr"/>
            <a:r>
              <a:rPr lang="en-US" b="1" dirty="0">
                <a:solidFill>
                  <a:srgbClr val="DA5926"/>
                </a:solidFill>
              </a:rPr>
              <a:t>Acronym soup!</a:t>
            </a:r>
          </a:p>
        </p:txBody>
      </p:sp>
      <p:cxnSp>
        <p:nvCxnSpPr>
          <p:cNvPr id="6" name="Straight Arrow Connector 5">
            <a:extLst>
              <a:ext uri="{FF2B5EF4-FFF2-40B4-BE49-F238E27FC236}">
                <a16:creationId xmlns:a16="http://schemas.microsoft.com/office/drawing/2014/main" id="{27810A5B-8667-DB12-20D9-818E757BB346}"/>
              </a:ext>
            </a:extLst>
          </p:cNvPr>
          <p:cNvCxnSpPr>
            <a:cxnSpLocks/>
            <a:stCxn id="5" idx="1"/>
          </p:cNvCxnSpPr>
          <p:nvPr/>
        </p:nvCxnSpPr>
        <p:spPr>
          <a:xfrm flipH="1">
            <a:off x="3968432" y="2688949"/>
            <a:ext cx="1098790" cy="3096541"/>
          </a:xfrm>
          <a:prstGeom prst="straightConnector1">
            <a:avLst/>
          </a:prstGeom>
          <a:ln w="57150">
            <a:solidFill>
              <a:srgbClr val="DA5926"/>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9C745F21-8049-D003-9E96-1EC866658647}"/>
              </a:ext>
            </a:extLst>
          </p:cNvPr>
          <p:cNvSpPr/>
          <p:nvPr/>
        </p:nvSpPr>
        <p:spPr>
          <a:xfrm>
            <a:off x="1302912" y="5872764"/>
            <a:ext cx="2817920" cy="374456"/>
          </a:xfrm>
          <a:prstGeom prst="rect">
            <a:avLst/>
          </a:prstGeom>
          <a:noFill/>
          <a:ln w="28575">
            <a:solidFill>
              <a:srgbClr val="DA5926"/>
            </a:solidFill>
          </a:ln>
          <a:effectLst>
            <a:glow rad="635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77521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344F8C4-202F-5748-954E-E748CC614D70}"/>
              </a:ext>
            </a:extLst>
          </p:cNvPr>
          <p:cNvSpPr>
            <a:spLocks noGrp="1"/>
          </p:cNvSpPr>
          <p:nvPr>
            <p:ph type="title"/>
          </p:nvPr>
        </p:nvSpPr>
        <p:spPr/>
        <p:txBody>
          <a:bodyPr/>
          <a:lstStyle/>
          <a:p>
            <a:r>
              <a:rPr lang="en-US" dirty="0"/>
              <a:t>Did We Achieve This?</a:t>
            </a:r>
          </a:p>
        </p:txBody>
      </p:sp>
      <p:sp>
        <p:nvSpPr>
          <p:cNvPr id="4" name="Slide Number Placeholder 3">
            <a:extLst>
              <a:ext uri="{FF2B5EF4-FFF2-40B4-BE49-F238E27FC236}">
                <a16:creationId xmlns:a16="http://schemas.microsoft.com/office/drawing/2014/main" id="{69C24318-C227-C14C-8797-6BDA81B9987F}"/>
              </a:ext>
            </a:extLst>
          </p:cNvPr>
          <p:cNvSpPr>
            <a:spLocks noGrp="1"/>
          </p:cNvSpPr>
          <p:nvPr>
            <p:ph type="sldNum" sz="quarter" idx="4"/>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F6B149FD-26F7-3645-B4E7-BA8B8CC5EEA8}" type="slidenum">
              <a:rPr kumimoji="0" lang="en-US" sz="1400" b="0" i="0" u="none" strike="noStrike" kern="1200" cap="none" spc="0" normalizeH="0" baseline="0" noProof="0" smtClean="0">
                <a:ln>
                  <a:noFill/>
                </a:ln>
                <a:solidFill>
                  <a:srgbClr val="FFFFFF">
                    <a:lumMod val="50000"/>
                  </a:srgbClr>
                </a:solidFill>
                <a:effectLst/>
                <a:uLnTx/>
                <a:uFillTx/>
                <a:latin typeface="Open Sans" panose="020B0606030504020204" pitchFamily="34" charset="0"/>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22</a:t>
            </a:fld>
            <a:endParaRPr kumimoji="0" lang="en-US" sz="1400" b="0" i="0" u="none" strike="noStrike" kern="1200" cap="none" spc="0" normalizeH="0" baseline="0" noProof="0" dirty="0">
              <a:ln>
                <a:noFill/>
              </a:ln>
              <a:solidFill>
                <a:srgbClr val="FFFFFF">
                  <a:lumMod val="50000"/>
                </a:srgbClr>
              </a:solidFill>
              <a:effectLst/>
              <a:uLnTx/>
              <a:uFillTx/>
              <a:latin typeface="Open Sans" panose="020B0606030504020204" pitchFamily="34" charset="0"/>
              <a:ea typeface="+mn-ea"/>
              <a:cs typeface="+mn-cs"/>
            </a:endParaRPr>
          </a:p>
        </p:txBody>
      </p:sp>
      <p:pic>
        <p:nvPicPr>
          <p:cNvPr id="25" name="Picture Placeholder 6">
            <a:extLst>
              <a:ext uri="{FF2B5EF4-FFF2-40B4-BE49-F238E27FC236}">
                <a16:creationId xmlns:a16="http://schemas.microsoft.com/office/drawing/2014/main" id="{6A0FE322-F79E-4220-9A9C-25B623C13705}"/>
              </a:ext>
            </a:extLst>
          </p:cNvPr>
          <p:cNvPicPr>
            <a:picLocks noChangeAspect="1"/>
          </p:cNvPicPr>
          <p:nvPr/>
        </p:nvPicPr>
        <p:blipFill rotWithShape="1">
          <a:blip r:embed="rId2"/>
          <a:srcRect l="-21310" r="-21310"/>
          <a:stretch/>
        </p:blipFill>
        <p:spPr>
          <a:xfrm>
            <a:off x="10359482" y="95060"/>
            <a:ext cx="1193150" cy="837754"/>
          </a:xfrm>
          <a:prstGeom prst="rect">
            <a:avLst/>
          </a:prstGeom>
        </p:spPr>
      </p:pic>
      <p:sp>
        <p:nvSpPr>
          <p:cNvPr id="27" name="Freeform 2069">
            <a:extLst>
              <a:ext uri="{FF2B5EF4-FFF2-40B4-BE49-F238E27FC236}">
                <a16:creationId xmlns:a16="http://schemas.microsoft.com/office/drawing/2014/main" id="{60F14E6A-B8D7-4C36-8BFC-CC4CF3209F6E}"/>
              </a:ext>
            </a:extLst>
          </p:cNvPr>
          <p:cNvSpPr>
            <a:spLocks noEditPoints="1"/>
          </p:cNvSpPr>
          <p:nvPr/>
        </p:nvSpPr>
        <p:spPr bwMode="auto">
          <a:xfrm>
            <a:off x="8186359" y="1437984"/>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3C"/>
              </a:solidFill>
              <a:effectLst/>
              <a:uLnTx/>
              <a:uFillTx/>
              <a:latin typeface="Open Sans"/>
              <a:ea typeface="+mn-ea"/>
              <a:cs typeface="+mn-cs"/>
            </a:endParaRPr>
          </a:p>
        </p:txBody>
      </p:sp>
      <p:sp>
        <p:nvSpPr>
          <p:cNvPr id="28" name="Freeform 2069">
            <a:extLst>
              <a:ext uri="{FF2B5EF4-FFF2-40B4-BE49-F238E27FC236}">
                <a16:creationId xmlns:a16="http://schemas.microsoft.com/office/drawing/2014/main" id="{6CABBAB0-ED3A-4203-B15A-0F3A0147B03B}"/>
              </a:ext>
            </a:extLst>
          </p:cNvPr>
          <p:cNvSpPr>
            <a:spLocks noEditPoints="1"/>
          </p:cNvSpPr>
          <p:nvPr/>
        </p:nvSpPr>
        <p:spPr bwMode="auto">
          <a:xfrm>
            <a:off x="8186359" y="2044790"/>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3C"/>
              </a:solidFill>
              <a:effectLst/>
              <a:uLnTx/>
              <a:uFillTx/>
              <a:latin typeface="Open Sans"/>
              <a:ea typeface="+mn-ea"/>
              <a:cs typeface="+mn-cs"/>
            </a:endParaRPr>
          </a:p>
        </p:txBody>
      </p:sp>
      <p:sp>
        <p:nvSpPr>
          <p:cNvPr id="29" name="Freeform 2069">
            <a:extLst>
              <a:ext uri="{FF2B5EF4-FFF2-40B4-BE49-F238E27FC236}">
                <a16:creationId xmlns:a16="http://schemas.microsoft.com/office/drawing/2014/main" id="{2F2DE7FA-F2DD-4144-A7AC-D10A75EC2F23}"/>
              </a:ext>
            </a:extLst>
          </p:cNvPr>
          <p:cNvSpPr>
            <a:spLocks noEditPoints="1"/>
          </p:cNvSpPr>
          <p:nvPr/>
        </p:nvSpPr>
        <p:spPr bwMode="auto">
          <a:xfrm>
            <a:off x="8713131" y="1437984"/>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3C"/>
              </a:solidFill>
              <a:effectLst/>
              <a:uLnTx/>
              <a:uFillTx/>
              <a:latin typeface="Open Sans"/>
              <a:ea typeface="+mn-ea"/>
              <a:cs typeface="+mn-cs"/>
            </a:endParaRPr>
          </a:p>
        </p:txBody>
      </p:sp>
      <p:sp>
        <p:nvSpPr>
          <p:cNvPr id="30" name="Freeform 2069">
            <a:extLst>
              <a:ext uri="{FF2B5EF4-FFF2-40B4-BE49-F238E27FC236}">
                <a16:creationId xmlns:a16="http://schemas.microsoft.com/office/drawing/2014/main" id="{8E58C483-77EB-4BC1-80F0-BCD71606685C}"/>
              </a:ext>
            </a:extLst>
          </p:cNvPr>
          <p:cNvSpPr>
            <a:spLocks noEditPoints="1"/>
          </p:cNvSpPr>
          <p:nvPr/>
        </p:nvSpPr>
        <p:spPr bwMode="auto">
          <a:xfrm>
            <a:off x="9239903" y="2044790"/>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3C"/>
              </a:solidFill>
              <a:effectLst/>
              <a:uLnTx/>
              <a:uFillTx/>
              <a:latin typeface="Open Sans"/>
              <a:ea typeface="+mn-ea"/>
              <a:cs typeface="+mn-cs"/>
            </a:endParaRPr>
          </a:p>
        </p:txBody>
      </p:sp>
      <p:sp>
        <p:nvSpPr>
          <p:cNvPr id="31" name="Freeform 2069">
            <a:extLst>
              <a:ext uri="{FF2B5EF4-FFF2-40B4-BE49-F238E27FC236}">
                <a16:creationId xmlns:a16="http://schemas.microsoft.com/office/drawing/2014/main" id="{CF1F260C-1945-45A0-95F7-3C961564F05A}"/>
              </a:ext>
            </a:extLst>
          </p:cNvPr>
          <p:cNvSpPr>
            <a:spLocks noEditPoints="1"/>
          </p:cNvSpPr>
          <p:nvPr/>
        </p:nvSpPr>
        <p:spPr bwMode="auto">
          <a:xfrm>
            <a:off x="8713131" y="2044790"/>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3C"/>
              </a:solidFill>
              <a:effectLst/>
              <a:uLnTx/>
              <a:uFillTx/>
              <a:latin typeface="Open Sans"/>
              <a:ea typeface="+mn-ea"/>
              <a:cs typeface="+mn-cs"/>
            </a:endParaRPr>
          </a:p>
        </p:txBody>
      </p:sp>
      <p:sp>
        <p:nvSpPr>
          <p:cNvPr id="32" name="Freeform 2069">
            <a:extLst>
              <a:ext uri="{FF2B5EF4-FFF2-40B4-BE49-F238E27FC236}">
                <a16:creationId xmlns:a16="http://schemas.microsoft.com/office/drawing/2014/main" id="{2FB67212-2AE5-470E-9124-1EDCE060C666}"/>
              </a:ext>
            </a:extLst>
          </p:cNvPr>
          <p:cNvSpPr>
            <a:spLocks noEditPoints="1"/>
          </p:cNvSpPr>
          <p:nvPr/>
        </p:nvSpPr>
        <p:spPr bwMode="auto">
          <a:xfrm>
            <a:off x="9239903" y="1437984"/>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3C"/>
              </a:solidFill>
              <a:effectLst/>
              <a:uLnTx/>
              <a:uFillTx/>
              <a:latin typeface="Open Sans"/>
              <a:ea typeface="+mn-ea"/>
              <a:cs typeface="+mn-cs"/>
            </a:endParaRPr>
          </a:p>
        </p:txBody>
      </p:sp>
      <p:sp>
        <p:nvSpPr>
          <p:cNvPr id="33" name="Freeform 2069">
            <a:extLst>
              <a:ext uri="{FF2B5EF4-FFF2-40B4-BE49-F238E27FC236}">
                <a16:creationId xmlns:a16="http://schemas.microsoft.com/office/drawing/2014/main" id="{133BA637-62A8-4A6B-A17C-3C6DB1312306}"/>
              </a:ext>
            </a:extLst>
          </p:cNvPr>
          <p:cNvSpPr>
            <a:spLocks noEditPoints="1"/>
          </p:cNvSpPr>
          <p:nvPr/>
        </p:nvSpPr>
        <p:spPr bwMode="auto">
          <a:xfrm>
            <a:off x="8186359" y="2651596"/>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3C"/>
              </a:solidFill>
              <a:effectLst/>
              <a:uLnTx/>
              <a:uFillTx/>
              <a:latin typeface="Open Sans"/>
              <a:ea typeface="+mn-ea"/>
              <a:cs typeface="+mn-cs"/>
            </a:endParaRPr>
          </a:p>
        </p:txBody>
      </p:sp>
      <p:sp>
        <p:nvSpPr>
          <p:cNvPr id="34" name="Freeform 2069">
            <a:extLst>
              <a:ext uri="{FF2B5EF4-FFF2-40B4-BE49-F238E27FC236}">
                <a16:creationId xmlns:a16="http://schemas.microsoft.com/office/drawing/2014/main" id="{024DE1F6-67B2-4001-AEAA-F3B78C2A6C5B}"/>
              </a:ext>
            </a:extLst>
          </p:cNvPr>
          <p:cNvSpPr>
            <a:spLocks noEditPoints="1"/>
          </p:cNvSpPr>
          <p:nvPr/>
        </p:nvSpPr>
        <p:spPr bwMode="auto">
          <a:xfrm>
            <a:off x="8186359" y="3258402"/>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3C"/>
              </a:solidFill>
              <a:effectLst/>
              <a:uLnTx/>
              <a:uFillTx/>
              <a:latin typeface="Open Sans"/>
              <a:ea typeface="+mn-ea"/>
              <a:cs typeface="+mn-cs"/>
            </a:endParaRPr>
          </a:p>
        </p:txBody>
      </p:sp>
      <p:sp>
        <p:nvSpPr>
          <p:cNvPr id="35" name="Freeform 2069">
            <a:extLst>
              <a:ext uri="{FF2B5EF4-FFF2-40B4-BE49-F238E27FC236}">
                <a16:creationId xmlns:a16="http://schemas.microsoft.com/office/drawing/2014/main" id="{90B93AFA-2FB9-48C1-9FA8-43E7E4814BC6}"/>
              </a:ext>
            </a:extLst>
          </p:cNvPr>
          <p:cNvSpPr>
            <a:spLocks noEditPoints="1"/>
          </p:cNvSpPr>
          <p:nvPr/>
        </p:nvSpPr>
        <p:spPr bwMode="auto">
          <a:xfrm>
            <a:off x="8713131" y="2651596"/>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3C"/>
              </a:solidFill>
              <a:effectLst/>
              <a:uLnTx/>
              <a:uFillTx/>
              <a:latin typeface="Open Sans"/>
              <a:ea typeface="+mn-ea"/>
              <a:cs typeface="+mn-cs"/>
            </a:endParaRPr>
          </a:p>
        </p:txBody>
      </p:sp>
      <p:sp>
        <p:nvSpPr>
          <p:cNvPr id="36" name="Freeform 2069">
            <a:extLst>
              <a:ext uri="{FF2B5EF4-FFF2-40B4-BE49-F238E27FC236}">
                <a16:creationId xmlns:a16="http://schemas.microsoft.com/office/drawing/2014/main" id="{5100E354-2511-49FF-813A-FED436D5A4DA}"/>
              </a:ext>
            </a:extLst>
          </p:cNvPr>
          <p:cNvSpPr>
            <a:spLocks noEditPoints="1"/>
          </p:cNvSpPr>
          <p:nvPr/>
        </p:nvSpPr>
        <p:spPr bwMode="auto">
          <a:xfrm>
            <a:off x="9239903" y="3258402"/>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3C"/>
              </a:solidFill>
              <a:effectLst/>
              <a:uLnTx/>
              <a:uFillTx/>
              <a:latin typeface="Open Sans"/>
              <a:ea typeface="+mn-ea"/>
              <a:cs typeface="+mn-cs"/>
            </a:endParaRPr>
          </a:p>
        </p:txBody>
      </p:sp>
      <p:sp>
        <p:nvSpPr>
          <p:cNvPr id="37" name="Freeform 2069">
            <a:extLst>
              <a:ext uri="{FF2B5EF4-FFF2-40B4-BE49-F238E27FC236}">
                <a16:creationId xmlns:a16="http://schemas.microsoft.com/office/drawing/2014/main" id="{A20E5355-9000-46EC-9E19-6DBBB3A33228}"/>
              </a:ext>
            </a:extLst>
          </p:cNvPr>
          <p:cNvSpPr>
            <a:spLocks noEditPoints="1"/>
          </p:cNvSpPr>
          <p:nvPr/>
        </p:nvSpPr>
        <p:spPr bwMode="auto">
          <a:xfrm>
            <a:off x="8713131" y="3258402"/>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3C"/>
              </a:solidFill>
              <a:effectLst/>
              <a:uLnTx/>
              <a:uFillTx/>
              <a:latin typeface="Open Sans"/>
              <a:ea typeface="+mn-ea"/>
              <a:cs typeface="+mn-cs"/>
            </a:endParaRPr>
          </a:p>
        </p:txBody>
      </p:sp>
      <p:sp>
        <p:nvSpPr>
          <p:cNvPr id="38" name="Freeform 2069">
            <a:extLst>
              <a:ext uri="{FF2B5EF4-FFF2-40B4-BE49-F238E27FC236}">
                <a16:creationId xmlns:a16="http://schemas.microsoft.com/office/drawing/2014/main" id="{8EF33C1E-965D-4E4E-BDC4-179233D6D10F}"/>
              </a:ext>
            </a:extLst>
          </p:cNvPr>
          <p:cNvSpPr>
            <a:spLocks noEditPoints="1"/>
          </p:cNvSpPr>
          <p:nvPr/>
        </p:nvSpPr>
        <p:spPr bwMode="auto">
          <a:xfrm>
            <a:off x="9239903" y="2651596"/>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3C"/>
              </a:solidFill>
              <a:effectLst/>
              <a:uLnTx/>
              <a:uFillTx/>
              <a:latin typeface="Open Sans"/>
              <a:ea typeface="+mn-ea"/>
              <a:cs typeface="+mn-cs"/>
            </a:endParaRPr>
          </a:p>
        </p:txBody>
      </p:sp>
      <p:sp>
        <p:nvSpPr>
          <p:cNvPr id="39" name="right arrow">
            <a:extLst>
              <a:ext uri="{FF2B5EF4-FFF2-40B4-BE49-F238E27FC236}">
                <a16:creationId xmlns:a16="http://schemas.microsoft.com/office/drawing/2014/main" id="{50A9F2C6-7957-4D8A-91C8-65D88984234E}"/>
              </a:ext>
            </a:extLst>
          </p:cNvPr>
          <p:cNvSpPr/>
          <p:nvPr/>
        </p:nvSpPr>
        <p:spPr>
          <a:xfrm rot="16200000">
            <a:off x="5222701" y="2344827"/>
            <a:ext cx="1012428" cy="1311229"/>
          </a:xfrm>
          <a:custGeom>
            <a:avLst/>
            <a:gdLst/>
            <a:ahLst/>
            <a:cxnLst>
              <a:cxn ang="0">
                <a:pos x="wd2" y="hd2"/>
              </a:cxn>
              <a:cxn ang="5400000">
                <a:pos x="wd2" y="hd2"/>
              </a:cxn>
              <a:cxn ang="10800000">
                <a:pos x="wd2" y="hd2"/>
              </a:cxn>
              <a:cxn ang="16200000">
                <a:pos x="wd2" y="hd2"/>
              </a:cxn>
            </a:cxnLst>
            <a:rect l="0" t="0" r="r" b="b"/>
            <a:pathLst>
              <a:path w="21303" h="21491" extrusionOk="0">
                <a:moveTo>
                  <a:pt x="11727" y="21166"/>
                </a:moveTo>
                <a:lnTo>
                  <a:pt x="20857" y="14496"/>
                </a:lnTo>
                <a:cubicBezTo>
                  <a:pt x="21451" y="14062"/>
                  <a:pt x="21451" y="13358"/>
                  <a:pt x="20857" y="12923"/>
                </a:cubicBezTo>
                <a:cubicBezTo>
                  <a:pt x="20262" y="12489"/>
                  <a:pt x="19299" y="12489"/>
                  <a:pt x="18704" y="12923"/>
                </a:cubicBezTo>
                <a:lnTo>
                  <a:pt x="12173" y="17696"/>
                </a:lnTo>
                <a:lnTo>
                  <a:pt x="12173" y="1112"/>
                </a:lnTo>
                <a:cubicBezTo>
                  <a:pt x="12173" y="498"/>
                  <a:pt x="11491" y="0"/>
                  <a:pt x="10651" y="0"/>
                </a:cubicBezTo>
                <a:cubicBezTo>
                  <a:pt x="9811" y="0"/>
                  <a:pt x="9129" y="498"/>
                  <a:pt x="9129" y="1112"/>
                </a:cubicBezTo>
                <a:lnTo>
                  <a:pt x="9129" y="17696"/>
                </a:lnTo>
                <a:lnTo>
                  <a:pt x="2598" y="12923"/>
                </a:lnTo>
                <a:cubicBezTo>
                  <a:pt x="2003" y="12489"/>
                  <a:pt x="1040" y="12489"/>
                  <a:pt x="445" y="12923"/>
                </a:cubicBezTo>
                <a:cubicBezTo>
                  <a:pt x="-149" y="13358"/>
                  <a:pt x="-149" y="14062"/>
                  <a:pt x="445" y="14496"/>
                </a:cubicBezTo>
                <a:lnTo>
                  <a:pt x="9575" y="21166"/>
                </a:lnTo>
                <a:cubicBezTo>
                  <a:pt x="10169" y="21600"/>
                  <a:pt x="11132" y="21600"/>
                  <a:pt x="11726" y="21166"/>
                </a:cubicBezTo>
                <a:cubicBezTo>
                  <a:pt x="11727" y="21166"/>
                  <a:pt x="11727" y="21166"/>
                  <a:pt x="11727" y="21166"/>
                </a:cubicBezTo>
                <a:close/>
              </a:path>
            </a:pathLst>
          </a:custGeom>
          <a:solidFill>
            <a:srgbClr val="31B16B"/>
          </a:solidFill>
          <a:ln w="12700">
            <a:miter lim="400000"/>
          </a:ln>
        </p:spPr>
        <p:txBody>
          <a:bodyPr lIns="22860" rIns="22860" anchor="ctr"/>
          <a:lstStyle/>
          <a:p>
            <a:pPr marL="0" marR="0" lvl="0" indent="0" algn="ctr" defTabSz="457200" rtl="0" eaLnBrk="1" fontAlgn="auto" latinLnBrk="0" hangingPunct="1">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1200" cap="none" spc="0" normalizeH="0" baseline="0" noProof="0" dirty="0">
              <a:ln>
                <a:noFill/>
              </a:ln>
              <a:solidFill>
                <a:srgbClr val="6CB312"/>
              </a:solidFill>
              <a:effectLst/>
              <a:uLnTx/>
              <a:uFillTx/>
              <a:latin typeface="Open Sans" panose="020B0606030504020204" pitchFamily="34" charset="0"/>
              <a:ea typeface="Open Sans" panose="020B0606030504020204" pitchFamily="34" charset="0"/>
              <a:cs typeface="Open Sans" panose="020B0606030504020204" pitchFamily="34" charset="0"/>
              <a:sym typeface="Helvetica Neue Medium"/>
            </a:endParaRPr>
          </a:p>
        </p:txBody>
      </p:sp>
      <p:sp>
        <p:nvSpPr>
          <p:cNvPr id="40" name="TextBox 39">
            <a:extLst>
              <a:ext uri="{FF2B5EF4-FFF2-40B4-BE49-F238E27FC236}">
                <a16:creationId xmlns:a16="http://schemas.microsoft.com/office/drawing/2014/main" id="{E619DB48-B837-47D4-88AC-2C2035EA88AB}"/>
              </a:ext>
            </a:extLst>
          </p:cNvPr>
          <p:cNvSpPr txBox="1"/>
          <p:nvPr/>
        </p:nvSpPr>
        <p:spPr>
          <a:xfrm>
            <a:off x="6830716" y="2651596"/>
            <a:ext cx="128239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C3C3C"/>
                </a:solidFill>
                <a:effectLst/>
                <a:uLnTx/>
                <a:uFillTx/>
                <a:latin typeface="Open Sans"/>
                <a:ea typeface="+mn-ea"/>
                <a:cs typeface="+mn-cs"/>
              </a:rPr>
              <a:t>credit card</a:t>
            </a:r>
          </a:p>
        </p:txBody>
      </p:sp>
      <p:sp>
        <p:nvSpPr>
          <p:cNvPr id="41" name="TextBox 40">
            <a:extLst>
              <a:ext uri="{FF2B5EF4-FFF2-40B4-BE49-F238E27FC236}">
                <a16:creationId xmlns:a16="http://schemas.microsoft.com/office/drawing/2014/main" id="{9295C621-4C80-43AB-8737-7A161B87BD08}"/>
              </a:ext>
            </a:extLst>
          </p:cNvPr>
          <p:cNvSpPr txBox="1"/>
          <p:nvPr/>
        </p:nvSpPr>
        <p:spPr>
          <a:xfrm>
            <a:off x="9297163" y="1025734"/>
            <a:ext cx="1282390"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C3C3C"/>
                </a:solidFill>
                <a:effectLst/>
                <a:uLnTx/>
                <a:uFillTx/>
                <a:latin typeface="Open Sans"/>
                <a:ea typeface="+mn-ea"/>
                <a:cs typeface="+mn-cs"/>
              </a:rPr>
              <a:t>p card</a:t>
            </a:r>
          </a:p>
        </p:txBody>
      </p:sp>
      <p:sp>
        <p:nvSpPr>
          <p:cNvPr id="42" name="TextBox 41">
            <a:extLst>
              <a:ext uri="{FF2B5EF4-FFF2-40B4-BE49-F238E27FC236}">
                <a16:creationId xmlns:a16="http://schemas.microsoft.com/office/drawing/2014/main" id="{C192334E-98E0-4A08-9A21-021BE39057DB}"/>
              </a:ext>
            </a:extLst>
          </p:cNvPr>
          <p:cNvSpPr txBox="1"/>
          <p:nvPr/>
        </p:nvSpPr>
        <p:spPr>
          <a:xfrm>
            <a:off x="9600244" y="1936396"/>
            <a:ext cx="1282390"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C3C3C"/>
                </a:solidFill>
                <a:effectLst/>
                <a:uLnTx/>
                <a:uFillTx/>
                <a:latin typeface="Open Sans"/>
                <a:ea typeface="+mn-ea"/>
                <a:cs typeface="+mn-cs"/>
              </a:rPr>
              <a:t>p-card</a:t>
            </a:r>
          </a:p>
        </p:txBody>
      </p:sp>
      <p:sp>
        <p:nvSpPr>
          <p:cNvPr id="43" name="TextBox 42">
            <a:extLst>
              <a:ext uri="{FF2B5EF4-FFF2-40B4-BE49-F238E27FC236}">
                <a16:creationId xmlns:a16="http://schemas.microsoft.com/office/drawing/2014/main" id="{695383BD-E333-46E2-90C1-490E8267DB5E}"/>
              </a:ext>
            </a:extLst>
          </p:cNvPr>
          <p:cNvSpPr txBox="1"/>
          <p:nvPr/>
        </p:nvSpPr>
        <p:spPr>
          <a:xfrm>
            <a:off x="9754633" y="3713199"/>
            <a:ext cx="1640198"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C3C3C"/>
                </a:solidFill>
                <a:effectLst/>
                <a:uLnTx/>
                <a:uFillTx/>
                <a:latin typeface="Open Sans"/>
                <a:ea typeface="+mn-ea"/>
                <a:cs typeface="+mn-cs"/>
              </a:rPr>
              <a:t>procurement card</a:t>
            </a:r>
          </a:p>
        </p:txBody>
      </p:sp>
      <p:sp>
        <p:nvSpPr>
          <p:cNvPr id="44" name="TextBox 43">
            <a:extLst>
              <a:ext uri="{FF2B5EF4-FFF2-40B4-BE49-F238E27FC236}">
                <a16:creationId xmlns:a16="http://schemas.microsoft.com/office/drawing/2014/main" id="{7D6D1854-2E87-4392-A947-5EA4052E3D2A}"/>
              </a:ext>
            </a:extLst>
          </p:cNvPr>
          <p:cNvSpPr txBox="1"/>
          <p:nvPr/>
        </p:nvSpPr>
        <p:spPr>
          <a:xfrm>
            <a:off x="7666092" y="3876132"/>
            <a:ext cx="128239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C3C3C"/>
                </a:solidFill>
                <a:effectLst/>
                <a:uLnTx/>
                <a:uFillTx/>
                <a:latin typeface="Open Sans"/>
                <a:ea typeface="+mn-ea"/>
                <a:cs typeface="+mn-cs"/>
              </a:rPr>
              <a:t>purchase card</a:t>
            </a:r>
          </a:p>
        </p:txBody>
      </p:sp>
      <p:sp>
        <p:nvSpPr>
          <p:cNvPr id="45" name="TextBox 44">
            <a:extLst>
              <a:ext uri="{FF2B5EF4-FFF2-40B4-BE49-F238E27FC236}">
                <a16:creationId xmlns:a16="http://schemas.microsoft.com/office/drawing/2014/main" id="{5DA61907-7053-44E9-A4E2-D47883169DDC}"/>
              </a:ext>
            </a:extLst>
          </p:cNvPr>
          <p:cNvSpPr txBox="1"/>
          <p:nvPr/>
        </p:nvSpPr>
        <p:spPr>
          <a:xfrm>
            <a:off x="6934083" y="1581471"/>
            <a:ext cx="128239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C3C3C"/>
                </a:solidFill>
                <a:effectLst/>
                <a:uLnTx/>
                <a:uFillTx/>
                <a:latin typeface="Open Sans"/>
                <a:ea typeface="+mn-ea"/>
                <a:cs typeface="+mn-cs"/>
              </a:rPr>
              <a:t>charge card</a:t>
            </a:r>
          </a:p>
        </p:txBody>
      </p:sp>
      <p:sp>
        <p:nvSpPr>
          <p:cNvPr id="46" name="TextBox 45">
            <a:extLst>
              <a:ext uri="{FF2B5EF4-FFF2-40B4-BE49-F238E27FC236}">
                <a16:creationId xmlns:a16="http://schemas.microsoft.com/office/drawing/2014/main" id="{9271948C-616A-4AFC-8C82-3E70F2EF0C55}"/>
              </a:ext>
            </a:extLst>
          </p:cNvPr>
          <p:cNvSpPr txBox="1"/>
          <p:nvPr/>
        </p:nvSpPr>
        <p:spPr>
          <a:xfrm>
            <a:off x="8071936" y="1001716"/>
            <a:ext cx="1282390"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C3C3C"/>
                </a:solidFill>
                <a:effectLst/>
                <a:uLnTx/>
                <a:uFillTx/>
                <a:latin typeface="Open Sans"/>
                <a:ea typeface="+mn-ea"/>
                <a:cs typeface="+mn-cs"/>
              </a:rPr>
              <a:t>card</a:t>
            </a:r>
          </a:p>
        </p:txBody>
      </p:sp>
      <p:sp>
        <p:nvSpPr>
          <p:cNvPr id="59" name="Content Placeholder 58">
            <a:extLst>
              <a:ext uri="{FF2B5EF4-FFF2-40B4-BE49-F238E27FC236}">
                <a16:creationId xmlns:a16="http://schemas.microsoft.com/office/drawing/2014/main" id="{FDC91D0B-BF2D-421A-8190-49B75AC3CE24}"/>
              </a:ext>
            </a:extLst>
          </p:cNvPr>
          <p:cNvSpPr>
            <a:spLocks noGrp="1"/>
          </p:cNvSpPr>
          <p:nvPr>
            <p:ph sz="quarter" idx="14"/>
          </p:nvPr>
        </p:nvSpPr>
        <p:spPr>
          <a:xfrm>
            <a:off x="1119396" y="5104899"/>
            <a:ext cx="1431184" cy="2200924"/>
          </a:xfrm>
        </p:spPr>
        <p:txBody>
          <a:bodyPr>
            <a:normAutofit/>
          </a:bodyPr>
          <a:lstStyle/>
          <a:p>
            <a:pPr algn="r"/>
            <a:r>
              <a:rPr lang="en-US" sz="2400" b="1" dirty="0">
                <a:solidFill>
                  <a:srgbClr val="31B16B"/>
                </a:solidFill>
              </a:rPr>
              <a:t>Yes</a:t>
            </a:r>
            <a:r>
              <a:rPr lang="en-US" sz="2400" b="1" dirty="0">
                <a:solidFill>
                  <a:srgbClr val="DA5926"/>
                </a:solidFill>
              </a:rPr>
              <a:t>  </a:t>
            </a:r>
          </a:p>
          <a:p>
            <a:pPr algn="r"/>
            <a:r>
              <a:rPr lang="en-US" sz="2400" b="1" dirty="0">
                <a:solidFill>
                  <a:srgbClr val="DA5926"/>
                </a:solidFill>
              </a:rPr>
              <a:t>Yes</a:t>
            </a:r>
            <a:endParaRPr lang="en-US" sz="2400" dirty="0"/>
          </a:p>
        </p:txBody>
      </p:sp>
      <p:sp>
        <p:nvSpPr>
          <p:cNvPr id="62" name="TextBox 61">
            <a:extLst>
              <a:ext uri="{FF2B5EF4-FFF2-40B4-BE49-F238E27FC236}">
                <a16:creationId xmlns:a16="http://schemas.microsoft.com/office/drawing/2014/main" id="{7A06102E-A18F-47E8-BA16-D73B5DBCB600}"/>
              </a:ext>
            </a:extLst>
          </p:cNvPr>
          <p:cNvSpPr txBox="1"/>
          <p:nvPr/>
        </p:nvSpPr>
        <p:spPr>
          <a:xfrm>
            <a:off x="2828376" y="5147507"/>
            <a:ext cx="8923022" cy="1323439"/>
          </a:xfrm>
          <a:prstGeom prst="rect">
            <a:avLst/>
          </a:prstGeom>
          <a:noFill/>
        </p:spPr>
        <p:txBody>
          <a:bodyPr wrap="square">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31B16B"/>
                </a:solidFill>
                <a:effectLst/>
                <a:uLnTx/>
                <a:uFillTx/>
                <a:latin typeface="Open Sans"/>
                <a:ea typeface="+mn-ea"/>
                <a:cs typeface="+mn-cs"/>
              </a:rPr>
              <a:t>Exact search </a:t>
            </a:r>
            <a:r>
              <a:rPr kumimoji="0" lang="en-US" sz="2000" b="0" i="0" u="none" strike="noStrike" kern="1200" cap="none" spc="0" normalizeH="0" baseline="0" noProof="0" dirty="0">
                <a:ln>
                  <a:noFill/>
                </a:ln>
                <a:solidFill>
                  <a:srgbClr val="3C3C3C"/>
                </a:solidFill>
                <a:effectLst/>
                <a:uLnTx/>
                <a:uFillTx/>
                <a:latin typeface="Open Sans"/>
                <a:ea typeface="+mn-ea"/>
                <a:cs typeface="+mn-cs"/>
              </a:rPr>
              <a:t>works well, improvements straightforward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b="1" i="0" u="none" strike="noStrike" kern="1200" cap="none" spc="0" normalizeH="0" baseline="0" noProof="0" dirty="0">
              <a:ln>
                <a:noFill/>
              </a:ln>
              <a:solidFill>
                <a:srgbClr val="DA5926"/>
              </a:solidFill>
              <a:effectLst/>
              <a:uLnTx/>
              <a:uFillTx/>
              <a:latin typeface="Open Sans"/>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DA5926"/>
                </a:solidFill>
                <a:effectLst/>
                <a:uLnTx/>
                <a:uFillTx/>
                <a:latin typeface="Open Sans"/>
                <a:ea typeface="+mn-ea"/>
                <a:cs typeface="+mn-cs"/>
              </a:rPr>
              <a:t>Similar search </a:t>
            </a:r>
            <a:r>
              <a:rPr kumimoji="0" lang="en-US" sz="2000" b="0" i="0" u="none" strike="noStrike" kern="1200" cap="none" spc="0" normalizeH="0" baseline="0" noProof="0" dirty="0">
                <a:ln>
                  <a:noFill/>
                </a:ln>
                <a:solidFill>
                  <a:srgbClr val="3C3C3C"/>
                </a:solidFill>
                <a:effectLst/>
                <a:uLnTx/>
                <a:uFillTx/>
                <a:latin typeface="Open Sans"/>
                <a:ea typeface="+mn-ea"/>
                <a:cs typeface="+mn-cs"/>
              </a:rPr>
              <a:t>is working well, returning </a:t>
            </a:r>
            <a:r>
              <a:rPr kumimoji="0" lang="en-US" sz="2000" b="1" i="0" u="none" strike="noStrike" kern="1200" cap="none" spc="0" normalizeH="0" baseline="0" noProof="0" dirty="0">
                <a:ln>
                  <a:noFill/>
                </a:ln>
                <a:solidFill>
                  <a:srgbClr val="3C3C3C"/>
                </a:solidFill>
                <a:effectLst/>
                <a:uLnTx/>
                <a:uFillTx/>
                <a:latin typeface="Open Sans"/>
                <a:ea typeface="+mn-ea"/>
                <a:cs typeface="+mn-cs"/>
              </a:rPr>
              <a:t>semantic</a:t>
            </a:r>
            <a:r>
              <a:rPr kumimoji="0" lang="en-US" sz="2000" b="0" i="0" u="none" strike="noStrike" kern="1200" cap="none" spc="0" normalizeH="0" baseline="0" noProof="0" dirty="0">
                <a:ln>
                  <a:noFill/>
                </a:ln>
                <a:solidFill>
                  <a:srgbClr val="3C3C3C"/>
                </a:solidFill>
                <a:effectLst/>
                <a:uLnTx/>
                <a:uFillTx/>
                <a:latin typeface="Open Sans"/>
                <a:ea typeface="+mn-ea"/>
                <a:cs typeface="+mn-cs"/>
              </a:rPr>
              <a:t> results</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3C3C3C"/>
              </a:solidFill>
              <a:effectLst/>
              <a:uLnTx/>
              <a:uFillTx/>
              <a:latin typeface="Open Sans"/>
              <a:ea typeface="+mn-ea"/>
              <a:cs typeface="+mn-cs"/>
            </a:endParaRPr>
          </a:p>
        </p:txBody>
      </p:sp>
      <p:sp>
        <p:nvSpPr>
          <p:cNvPr id="65" name="Freeform 2069">
            <a:extLst>
              <a:ext uri="{FF2B5EF4-FFF2-40B4-BE49-F238E27FC236}">
                <a16:creationId xmlns:a16="http://schemas.microsoft.com/office/drawing/2014/main" id="{EFB6BD1B-449C-457D-A68C-24A39CDDB6D4}"/>
              </a:ext>
            </a:extLst>
          </p:cNvPr>
          <p:cNvSpPr>
            <a:spLocks noEditPoints="1"/>
          </p:cNvSpPr>
          <p:nvPr/>
        </p:nvSpPr>
        <p:spPr bwMode="auto">
          <a:xfrm rot="21343788">
            <a:off x="1607101" y="1698105"/>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3C"/>
              </a:solidFill>
              <a:effectLst/>
              <a:uLnTx/>
              <a:uFillTx/>
              <a:latin typeface="Open Sans"/>
              <a:ea typeface="+mn-ea"/>
              <a:cs typeface="+mn-cs"/>
            </a:endParaRPr>
          </a:p>
        </p:txBody>
      </p:sp>
      <p:sp>
        <p:nvSpPr>
          <p:cNvPr id="66" name="Freeform 2069">
            <a:extLst>
              <a:ext uri="{FF2B5EF4-FFF2-40B4-BE49-F238E27FC236}">
                <a16:creationId xmlns:a16="http://schemas.microsoft.com/office/drawing/2014/main" id="{290A50A5-65DB-4D7D-B019-AD62FF2914EA}"/>
              </a:ext>
            </a:extLst>
          </p:cNvPr>
          <p:cNvSpPr>
            <a:spLocks noEditPoints="1"/>
          </p:cNvSpPr>
          <p:nvPr/>
        </p:nvSpPr>
        <p:spPr bwMode="auto">
          <a:xfrm rot="1136615">
            <a:off x="1461358" y="2260205"/>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3C"/>
              </a:solidFill>
              <a:effectLst/>
              <a:uLnTx/>
              <a:uFillTx/>
              <a:latin typeface="Open Sans"/>
              <a:ea typeface="+mn-ea"/>
              <a:cs typeface="+mn-cs"/>
            </a:endParaRPr>
          </a:p>
        </p:txBody>
      </p:sp>
      <p:sp>
        <p:nvSpPr>
          <p:cNvPr id="67" name="Freeform 2069">
            <a:extLst>
              <a:ext uri="{FF2B5EF4-FFF2-40B4-BE49-F238E27FC236}">
                <a16:creationId xmlns:a16="http://schemas.microsoft.com/office/drawing/2014/main" id="{29A768BD-C4F4-4CDC-B882-F48F8C8D818C}"/>
              </a:ext>
            </a:extLst>
          </p:cNvPr>
          <p:cNvSpPr>
            <a:spLocks noEditPoints="1"/>
          </p:cNvSpPr>
          <p:nvPr/>
        </p:nvSpPr>
        <p:spPr bwMode="auto">
          <a:xfrm>
            <a:off x="2412548" y="1876570"/>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3C"/>
              </a:solidFill>
              <a:effectLst/>
              <a:uLnTx/>
              <a:uFillTx/>
              <a:latin typeface="Open Sans"/>
              <a:ea typeface="+mn-ea"/>
              <a:cs typeface="+mn-cs"/>
            </a:endParaRPr>
          </a:p>
        </p:txBody>
      </p:sp>
      <p:sp>
        <p:nvSpPr>
          <p:cNvPr id="68" name="Freeform 2069">
            <a:extLst>
              <a:ext uri="{FF2B5EF4-FFF2-40B4-BE49-F238E27FC236}">
                <a16:creationId xmlns:a16="http://schemas.microsoft.com/office/drawing/2014/main" id="{C334DFC2-0896-4334-8954-9FB48F49FE80}"/>
              </a:ext>
            </a:extLst>
          </p:cNvPr>
          <p:cNvSpPr>
            <a:spLocks noEditPoints="1"/>
          </p:cNvSpPr>
          <p:nvPr/>
        </p:nvSpPr>
        <p:spPr bwMode="auto">
          <a:xfrm rot="20698787">
            <a:off x="2571330" y="2070978"/>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3C"/>
              </a:solidFill>
              <a:effectLst/>
              <a:uLnTx/>
              <a:uFillTx/>
              <a:latin typeface="Open Sans"/>
              <a:ea typeface="+mn-ea"/>
              <a:cs typeface="+mn-cs"/>
            </a:endParaRPr>
          </a:p>
        </p:txBody>
      </p:sp>
      <p:sp>
        <p:nvSpPr>
          <p:cNvPr id="69" name="Freeform 2069">
            <a:extLst>
              <a:ext uri="{FF2B5EF4-FFF2-40B4-BE49-F238E27FC236}">
                <a16:creationId xmlns:a16="http://schemas.microsoft.com/office/drawing/2014/main" id="{76B96CCD-A0FE-47F8-BBE0-E8C1780A7BBE}"/>
              </a:ext>
            </a:extLst>
          </p:cNvPr>
          <p:cNvSpPr>
            <a:spLocks noEditPoints="1"/>
          </p:cNvSpPr>
          <p:nvPr/>
        </p:nvSpPr>
        <p:spPr bwMode="auto">
          <a:xfrm>
            <a:off x="2033548" y="2237811"/>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3C"/>
              </a:solidFill>
              <a:effectLst/>
              <a:uLnTx/>
              <a:uFillTx/>
              <a:latin typeface="Open Sans"/>
              <a:ea typeface="+mn-ea"/>
              <a:cs typeface="+mn-cs"/>
            </a:endParaRPr>
          </a:p>
        </p:txBody>
      </p:sp>
      <p:sp>
        <p:nvSpPr>
          <p:cNvPr id="70" name="Freeform 2069">
            <a:extLst>
              <a:ext uri="{FF2B5EF4-FFF2-40B4-BE49-F238E27FC236}">
                <a16:creationId xmlns:a16="http://schemas.microsoft.com/office/drawing/2014/main" id="{E58AED8C-8FCE-4647-910E-FFCBA2820FF9}"/>
              </a:ext>
            </a:extLst>
          </p:cNvPr>
          <p:cNvSpPr>
            <a:spLocks noEditPoints="1"/>
          </p:cNvSpPr>
          <p:nvPr/>
        </p:nvSpPr>
        <p:spPr bwMode="auto">
          <a:xfrm rot="10103111">
            <a:off x="2292736" y="3014730"/>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3C"/>
              </a:solidFill>
              <a:effectLst/>
              <a:uLnTx/>
              <a:uFillTx/>
              <a:latin typeface="Open Sans"/>
              <a:ea typeface="+mn-ea"/>
              <a:cs typeface="+mn-cs"/>
            </a:endParaRPr>
          </a:p>
        </p:txBody>
      </p:sp>
      <p:sp>
        <p:nvSpPr>
          <p:cNvPr id="71" name="Freeform 2069">
            <a:extLst>
              <a:ext uri="{FF2B5EF4-FFF2-40B4-BE49-F238E27FC236}">
                <a16:creationId xmlns:a16="http://schemas.microsoft.com/office/drawing/2014/main" id="{E106D907-DEE7-4C6E-A4C1-B9CD3B1A8B5F}"/>
              </a:ext>
            </a:extLst>
          </p:cNvPr>
          <p:cNvSpPr>
            <a:spLocks noEditPoints="1"/>
          </p:cNvSpPr>
          <p:nvPr/>
        </p:nvSpPr>
        <p:spPr bwMode="auto">
          <a:xfrm rot="6809530">
            <a:off x="1517786" y="2677784"/>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3C"/>
              </a:solidFill>
              <a:effectLst/>
              <a:uLnTx/>
              <a:uFillTx/>
              <a:latin typeface="Open Sans"/>
              <a:ea typeface="+mn-ea"/>
              <a:cs typeface="+mn-cs"/>
            </a:endParaRPr>
          </a:p>
        </p:txBody>
      </p:sp>
      <p:sp>
        <p:nvSpPr>
          <p:cNvPr id="72" name="Freeform 2069">
            <a:extLst>
              <a:ext uri="{FF2B5EF4-FFF2-40B4-BE49-F238E27FC236}">
                <a16:creationId xmlns:a16="http://schemas.microsoft.com/office/drawing/2014/main" id="{2557385B-AED3-4479-AEEE-8E57BBAF8E63}"/>
              </a:ext>
            </a:extLst>
          </p:cNvPr>
          <p:cNvSpPr>
            <a:spLocks noEditPoints="1"/>
          </p:cNvSpPr>
          <p:nvPr/>
        </p:nvSpPr>
        <p:spPr bwMode="auto">
          <a:xfrm rot="21161394">
            <a:off x="1517786" y="3284590"/>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3C"/>
              </a:solidFill>
              <a:effectLst/>
              <a:uLnTx/>
              <a:uFillTx/>
              <a:latin typeface="Open Sans"/>
              <a:ea typeface="+mn-ea"/>
              <a:cs typeface="+mn-cs"/>
            </a:endParaRPr>
          </a:p>
        </p:txBody>
      </p:sp>
      <p:sp>
        <p:nvSpPr>
          <p:cNvPr id="73" name="Freeform 2069">
            <a:extLst>
              <a:ext uri="{FF2B5EF4-FFF2-40B4-BE49-F238E27FC236}">
                <a16:creationId xmlns:a16="http://schemas.microsoft.com/office/drawing/2014/main" id="{779177CD-20E2-4BBB-9F13-AB56F88BDD81}"/>
              </a:ext>
            </a:extLst>
          </p:cNvPr>
          <p:cNvSpPr>
            <a:spLocks noEditPoints="1"/>
          </p:cNvSpPr>
          <p:nvPr/>
        </p:nvSpPr>
        <p:spPr bwMode="auto">
          <a:xfrm rot="19960060">
            <a:off x="2044558" y="2677784"/>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3C"/>
              </a:solidFill>
              <a:effectLst/>
              <a:uLnTx/>
              <a:uFillTx/>
              <a:latin typeface="Open Sans"/>
              <a:ea typeface="+mn-ea"/>
              <a:cs typeface="+mn-cs"/>
            </a:endParaRPr>
          </a:p>
        </p:txBody>
      </p:sp>
      <p:sp>
        <p:nvSpPr>
          <p:cNvPr id="74" name="Freeform 2069">
            <a:extLst>
              <a:ext uri="{FF2B5EF4-FFF2-40B4-BE49-F238E27FC236}">
                <a16:creationId xmlns:a16="http://schemas.microsoft.com/office/drawing/2014/main" id="{00CFA87A-C749-4077-AC8C-1EC6113BCEB2}"/>
              </a:ext>
            </a:extLst>
          </p:cNvPr>
          <p:cNvSpPr>
            <a:spLocks noEditPoints="1"/>
          </p:cNvSpPr>
          <p:nvPr/>
        </p:nvSpPr>
        <p:spPr bwMode="auto">
          <a:xfrm rot="21346211" flipH="1">
            <a:off x="2038957" y="3274501"/>
            <a:ext cx="387629"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3C"/>
              </a:solidFill>
              <a:effectLst/>
              <a:uLnTx/>
              <a:uFillTx/>
              <a:latin typeface="Open Sans"/>
              <a:ea typeface="+mn-ea"/>
              <a:cs typeface="+mn-cs"/>
            </a:endParaRPr>
          </a:p>
        </p:txBody>
      </p:sp>
      <p:sp>
        <p:nvSpPr>
          <p:cNvPr id="75" name="Freeform 2069">
            <a:extLst>
              <a:ext uri="{FF2B5EF4-FFF2-40B4-BE49-F238E27FC236}">
                <a16:creationId xmlns:a16="http://schemas.microsoft.com/office/drawing/2014/main" id="{289C640E-ADE2-444C-97E4-2BC9765E1B3D}"/>
              </a:ext>
            </a:extLst>
          </p:cNvPr>
          <p:cNvSpPr>
            <a:spLocks noEditPoints="1"/>
          </p:cNvSpPr>
          <p:nvPr/>
        </p:nvSpPr>
        <p:spPr bwMode="auto">
          <a:xfrm rot="12612218">
            <a:off x="2728746" y="3260633"/>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3C"/>
              </a:solidFill>
              <a:effectLst/>
              <a:uLnTx/>
              <a:uFillTx/>
              <a:latin typeface="Open Sans"/>
              <a:ea typeface="+mn-ea"/>
              <a:cs typeface="+mn-cs"/>
            </a:endParaRPr>
          </a:p>
        </p:txBody>
      </p:sp>
      <p:sp>
        <p:nvSpPr>
          <p:cNvPr id="76" name="Freeform 2069">
            <a:extLst>
              <a:ext uri="{FF2B5EF4-FFF2-40B4-BE49-F238E27FC236}">
                <a16:creationId xmlns:a16="http://schemas.microsoft.com/office/drawing/2014/main" id="{16F643FB-D2A8-4960-9A96-34B205BE120A}"/>
              </a:ext>
            </a:extLst>
          </p:cNvPr>
          <p:cNvSpPr>
            <a:spLocks noEditPoints="1"/>
          </p:cNvSpPr>
          <p:nvPr/>
        </p:nvSpPr>
        <p:spPr bwMode="auto">
          <a:xfrm rot="1401807">
            <a:off x="2571330" y="2677784"/>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3C"/>
              </a:solidFill>
              <a:effectLst/>
              <a:uLnTx/>
              <a:uFillTx/>
              <a:latin typeface="Open Sans"/>
              <a:ea typeface="+mn-ea"/>
              <a:cs typeface="+mn-cs"/>
            </a:endParaRPr>
          </a:p>
        </p:txBody>
      </p:sp>
      <p:sp>
        <p:nvSpPr>
          <p:cNvPr id="77" name="TextBox 76">
            <a:extLst>
              <a:ext uri="{FF2B5EF4-FFF2-40B4-BE49-F238E27FC236}">
                <a16:creationId xmlns:a16="http://schemas.microsoft.com/office/drawing/2014/main" id="{26DCF272-54BF-4C7A-BD0D-267F2AF7E466}"/>
              </a:ext>
            </a:extLst>
          </p:cNvPr>
          <p:cNvSpPr txBox="1"/>
          <p:nvPr/>
        </p:nvSpPr>
        <p:spPr>
          <a:xfrm>
            <a:off x="3460761" y="2940151"/>
            <a:ext cx="128239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C3C3C"/>
                </a:solidFill>
                <a:effectLst/>
                <a:uLnTx/>
                <a:uFillTx/>
                <a:latin typeface="Open Sans"/>
                <a:ea typeface="+mn-ea"/>
                <a:cs typeface="+mn-cs"/>
              </a:rPr>
              <a:t>comment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C3C3C"/>
                </a:solidFill>
                <a:effectLst/>
                <a:uLnTx/>
                <a:uFillTx/>
                <a:latin typeface="Open Sans"/>
                <a:ea typeface="+mn-ea"/>
                <a:cs typeface="+mn-cs"/>
              </a:rPr>
              <a:t>card</a:t>
            </a:r>
          </a:p>
        </p:txBody>
      </p:sp>
      <p:sp>
        <p:nvSpPr>
          <p:cNvPr id="78" name="TextBox 77">
            <a:extLst>
              <a:ext uri="{FF2B5EF4-FFF2-40B4-BE49-F238E27FC236}">
                <a16:creationId xmlns:a16="http://schemas.microsoft.com/office/drawing/2014/main" id="{1322E2C4-374D-46EC-8AB2-536DF17B7DB6}"/>
              </a:ext>
            </a:extLst>
          </p:cNvPr>
          <p:cNvSpPr txBox="1"/>
          <p:nvPr/>
        </p:nvSpPr>
        <p:spPr>
          <a:xfrm>
            <a:off x="3308022" y="1039766"/>
            <a:ext cx="128239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C3C3C"/>
                </a:solidFill>
                <a:effectLst/>
                <a:uLnTx/>
                <a:uFillTx/>
                <a:latin typeface="Open Sans"/>
                <a:ea typeface="+mn-ea"/>
                <a:cs typeface="+mn-cs"/>
              </a:rPr>
              <a:t>purchase order</a:t>
            </a:r>
          </a:p>
        </p:txBody>
      </p:sp>
      <p:sp>
        <p:nvSpPr>
          <p:cNvPr id="79" name="TextBox 78">
            <a:extLst>
              <a:ext uri="{FF2B5EF4-FFF2-40B4-BE49-F238E27FC236}">
                <a16:creationId xmlns:a16="http://schemas.microsoft.com/office/drawing/2014/main" id="{2B174E17-7E0B-4FD4-B731-C3B8CFF7599C}"/>
              </a:ext>
            </a:extLst>
          </p:cNvPr>
          <p:cNvSpPr txBox="1"/>
          <p:nvPr/>
        </p:nvSpPr>
        <p:spPr>
          <a:xfrm>
            <a:off x="3066177" y="2074865"/>
            <a:ext cx="1282390"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C3C3C"/>
                </a:solidFill>
                <a:effectLst/>
                <a:uLnTx/>
                <a:uFillTx/>
                <a:latin typeface="Open Sans"/>
                <a:ea typeface="+mn-ea"/>
                <a:cs typeface="+mn-cs"/>
              </a:rPr>
              <a:t>ID card</a:t>
            </a:r>
          </a:p>
        </p:txBody>
      </p:sp>
      <p:sp>
        <p:nvSpPr>
          <p:cNvPr id="80" name="TextBox 79">
            <a:extLst>
              <a:ext uri="{FF2B5EF4-FFF2-40B4-BE49-F238E27FC236}">
                <a16:creationId xmlns:a16="http://schemas.microsoft.com/office/drawing/2014/main" id="{11761B21-9178-43BF-84BF-11AF738E3825}"/>
              </a:ext>
            </a:extLst>
          </p:cNvPr>
          <p:cNvSpPr txBox="1"/>
          <p:nvPr/>
        </p:nvSpPr>
        <p:spPr>
          <a:xfrm>
            <a:off x="2586863" y="3924907"/>
            <a:ext cx="1586397"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C3C3C"/>
                </a:solidFill>
                <a:effectLst/>
                <a:uLnTx/>
                <a:uFillTx/>
                <a:latin typeface="Open Sans"/>
                <a:ea typeface="+mn-ea"/>
                <a:cs typeface="+mn-cs"/>
              </a:rPr>
              <a:t>chargebacks</a:t>
            </a:r>
          </a:p>
        </p:txBody>
      </p:sp>
      <p:sp>
        <p:nvSpPr>
          <p:cNvPr id="81" name="TextBox 80">
            <a:extLst>
              <a:ext uri="{FF2B5EF4-FFF2-40B4-BE49-F238E27FC236}">
                <a16:creationId xmlns:a16="http://schemas.microsoft.com/office/drawing/2014/main" id="{AA4B9487-48BF-447C-ADFB-4818A067BCBD}"/>
              </a:ext>
            </a:extLst>
          </p:cNvPr>
          <p:cNvSpPr txBox="1"/>
          <p:nvPr/>
        </p:nvSpPr>
        <p:spPr>
          <a:xfrm>
            <a:off x="93819" y="2407570"/>
            <a:ext cx="128239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C3C3C"/>
                </a:solidFill>
                <a:effectLst/>
                <a:uLnTx/>
                <a:uFillTx/>
                <a:latin typeface="Open Sans"/>
                <a:ea typeface="+mn-ea"/>
                <a:cs typeface="+mn-cs"/>
              </a:rPr>
              <a:t>credit reporting</a:t>
            </a:r>
          </a:p>
        </p:txBody>
      </p:sp>
      <p:sp>
        <p:nvSpPr>
          <p:cNvPr id="82" name="TextBox 81">
            <a:extLst>
              <a:ext uri="{FF2B5EF4-FFF2-40B4-BE49-F238E27FC236}">
                <a16:creationId xmlns:a16="http://schemas.microsoft.com/office/drawing/2014/main" id="{6489A15A-FF33-4BD9-A34B-7B03B2C06EAA}"/>
              </a:ext>
            </a:extLst>
          </p:cNvPr>
          <p:cNvSpPr txBox="1"/>
          <p:nvPr/>
        </p:nvSpPr>
        <p:spPr>
          <a:xfrm>
            <a:off x="87274" y="1473911"/>
            <a:ext cx="128239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C3C3C"/>
                </a:solidFill>
                <a:effectLst/>
                <a:uLnTx/>
                <a:uFillTx/>
                <a:latin typeface="Open Sans"/>
                <a:ea typeface="+mn-ea"/>
                <a:cs typeface="+mn-cs"/>
              </a:rPr>
              <a:t>time charging</a:t>
            </a:r>
          </a:p>
        </p:txBody>
      </p:sp>
      <p:sp>
        <p:nvSpPr>
          <p:cNvPr id="83" name="TextBox 82">
            <a:extLst>
              <a:ext uri="{FF2B5EF4-FFF2-40B4-BE49-F238E27FC236}">
                <a16:creationId xmlns:a16="http://schemas.microsoft.com/office/drawing/2014/main" id="{7E837985-4CC5-40A6-8797-41A32AC12817}"/>
              </a:ext>
            </a:extLst>
          </p:cNvPr>
          <p:cNvSpPr txBox="1"/>
          <p:nvPr/>
        </p:nvSpPr>
        <p:spPr>
          <a:xfrm>
            <a:off x="214518" y="3852335"/>
            <a:ext cx="1586397"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C3C3C"/>
                </a:solidFill>
                <a:effectLst/>
                <a:uLnTx/>
                <a:uFillTx/>
                <a:latin typeface="Open Sans"/>
                <a:ea typeface="+mn-ea"/>
                <a:cs typeface="+mn-cs"/>
              </a:rPr>
              <a:t>thank you card</a:t>
            </a:r>
          </a:p>
        </p:txBody>
      </p:sp>
      <p:sp>
        <p:nvSpPr>
          <p:cNvPr id="84" name="TextBox 83">
            <a:extLst>
              <a:ext uri="{FF2B5EF4-FFF2-40B4-BE49-F238E27FC236}">
                <a16:creationId xmlns:a16="http://schemas.microsoft.com/office/drawing/2014/main" id="{8E1B8BA9-9FAE-456C-89E0-5D88EBDDEE0F}"/>
              </a:ext>
            </a:extLst>
          </p:cNvPr>
          <p:cNvSpPr txBox="1"/>
          <p:nvPr/>
        </p:nvSpPr>
        <p:spPr>
          <a:xfrm>
            <a:off x="1089617" y="1040331"/>
            <a:ext cx="1282390"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C3C3C"/>
                </a:solidFill>
                <a:effectLst/>
                <a:uLnTx/>
                <a:uFillTx/>
                <a:latin typeface="Open Sans"/>
                <a:ea typeface="+mn-ea"/>
                <a:cs typeface="+mn-cs"/>
              </a:rPr>
              <a:t>p-value</a:t>
            </a:r>
          </a:p>
        </p:txBody>
      </p:sp>
      <p:sp>
        <p:nvSpPr>
          <p:cNvPr id="86" name="Freeform 2069">
            <a:extLst>
              <a:ext uri="{FF2B5EF4-FFF2-40B4-BE49-F238E27FC236}">
                <a16:creationId xmlns:a16="http://schemas.microsoft.com/office/drawing/2014/main" id="{75C7AA16-0355-4A86-8D63-3B886E8C2ED7}"/>
              </a:ext>
            </a:extLst>
          </p:cNvPr>
          <p:cNvSpPr>
            <a:spLocks noEditPoints="1"/>
          </p:cNvSpPr>
          <p:nvPr/>
        </p:nvSpPr>
        <p:spPr bwMode="auto">
          <a:xfrm rot="12881387">
            <a:off x="2310406" y="2317684"/>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3C"/>
              </a:solidFill>
              <a:effectLst/>
              <a:uLnTx/>
              <a:uFillTx/>
              <a:latin typeface="Open Sans"/>
              <a:ea typeface="+mn-ea"/>
              <a:cs typeface="+mn-cs"/>
            </a:endParaRPr>
          </a:p>
        </p:txBody>
      </p:sp>
      <p:sp>
        <p:nvSpPr>
          <p:cNvPr id="87" name="Freeform 2069">
            <a:extLst>
              <a:ext uri="{FF2B5EF4-FFF2-40B4-BE49-F238E27FC236}">
                <a16:creationId xmlns:a16="http://schemas.microsoft.com/office/drawing/2014/main" id="{98AE822E-42A6-4E18-AFBC-A69CF3074954}"/>
              </a:ext>
            </a:extLst>
          </p:cNvPr>
          <p:cNvSpPr>
            <a:spLocks noEditPoints="1"/>
          </p:cNvSpPr>
          <p:nvPr/>
        </p:nvSpPr>
        <p:spPr bwMode="auto">
          <a:xfrm rot="1265848">
            <a:off x="1725761" y="3091866"/>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3C"/>
              </a:solidFill>
              <a:effectLst/>
              <a:uLnTx/>
              <a:uFillTx/>
              <a:latin typeface="Open Sans"/>
              <a:ea typeface="+mn-ea"/>
              <a:cs typeface="+mn-cs"/>
            </a:endParaRPr>
          </a:p>
        </p:txBody>
      </p:sp>
      <p:sp>
        <p:nvSpPr>
          <p:cNvPr id="88" name="Freeform 2069">
            <a:extLst>
              <a:ext uri="{FF2B5EF4-FFF2-40B4-BE49-F238E27FC236}">
                <a16:creationId xmlns:a16="http://schemas.microsoft.com/office/drawing/2014/main" id="{6F4DD04E-5491-4080-88F1-D4FD193707DC}"/>
              </a:ext>
            </a:extLst>
          </p:cNvPr>
          <p:cNvSpPr>
            <a:spLocks noEditPoints="1"/>
          </p:cNvSpPr>
          <p:nvPr/>
        </p:nvSpPr>
        <p:spPr bwMode="auto">
          <a:xfrm rot="968345" flipH="1">
            <a:off x="2264373" y="1707844"/>
            <a:ext cx="387629"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3C"/>
              </a:solidFill>
              <a:effectLst/>
              <a:uLnTx/>
              <a:uFillTx/>
              <a:latin typeface="Open Sans"/>
              <a:ea typeface="+mn-ea"/>
              <a:cs typeface="+mn-cs"/>
            </a:endParaRPr>
          </a:p>
        </p:txBody>
      </p:sp>
      <p:sp>
        <p:nvSpPr>
          <p:cNvPr id="89" name="Freeform 2069">
            <a:extLst>
              <a:ext uri="{FF2B5EF4-FFF2-40B4-BE49-F238E27FC236}">
                <a16:creationId xmlns:a16="http://schemas.microsoft.com/office/drawing/2014/main" id="{E0906987-2D20-4D5E-8752-C6A3D1518A33}"/>
              </a:ext>
            </a:extLst>
          </p:cNvPr>
          <p:cNvSpPr>
            <a:spLocks noEditPoints="1"/>
          </p:cNvSpPr>
          <p:nvPr/>
        </p:nvSpPr>
        <p:spPr bwMode="auto">
          <a:xfrm rot="12612218">
            <a:off x="1860888" y="1749472"/>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3C"/>
              </a:solidFill>
              <a:effectLst/>
              <a:uLnTx/>
              <a:uFillTx/>
              <a:latin typeface="Open Sans"/>
              <a:ea typeface="+mn-ea"/>
              <a:cs typeface="+mn-cs"/>
            </a:endParaRPr>
          </a:p>
        </p:txBody>
      </p:sp>
      <p:sp>
        <p:nvSpPr>
          <p:cNvPr id="90" name="Freeform 2069">
            <a:extLst>
              <a:ext uri="{FF2B5EF4-FFF2-40B4-BE49-F238E27FC236}">
                <a16:creationId xmlns:a16="http://schemas.microsoft.com/office/drawing/2014/main" id="{55EBFD69-1C1D-4F90-A60F-FCCA5E5DA90F}"/>
              </a:ext>
            </a:extLst>
          </p:cNvPr>
          <p:cNvSpPr>
            <a:spLocks noEditPoints="1"/>
          </p:cNvSpPr>
          <p:nvPr/>
        </p:nvSpPr>
        <p:spPr bwMode="auto">
          <a:xfrm rot="6295697">
            <a:off x="1503203" y="2737109"/>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3C"/>
              </a:solidFill>
              <a:effectLst/>
              <a:uLnTx/>
              <a:uFillTx/>
              <a:latin typeface="Open Sans"/>
              <a:ea typeface="+mn-ea"/>
              <a:cs typeface="+mn-cs"/>
            </a:endParaRPr>
          </a:p>
        </p:txBody>
      </p:sp>
      <p:sp>
        <p:nvSpPr>
          <p:cNvPr id="91" name="Freeform 2069">
            <a:extLst>
              <a:ext uri="{FF2B5EF4-FFF2-40B4-BE49-F238E27FC236}">
                <a16:creationId xmlns:a16="http://schemas.microsoft.com/office/drawing/2014/main" id="{5002E9CB-CE0B-477E-BF80-DF253790941E}"/>
              </a:ext>
            </a:extLst>
          </p:cNvPr>
          <p:cNvSpPr>
            <a:spLocks noEditPoints="1"/>
          </p:cNvSpPr>
          <p:nvPr/>
        </p:nvSpPr>
        <p:spPr bwMode="auto">
          <a:xfrm flipH="1">
            <a:off x="2634562" y="3009897"/>
            <a:ext cx="387629"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3C"/>
              </a:solidFill>
              <a:effectLst/>
              <a:uLnTx/>
              <a:uFillTx/>
              <a:latin typeface="Open Sans"/>
              <a:ea typeface="+mn-ea"/>
              <a:cs typeface="+mn-cs"/>
            </a:endParaRPr>
          </a:p>
        </p:txBody>
      </p:sp>
      <p:sp>
        <p:nvSpPr>
          <p:cNvPr id="92" name="Freeform 2069">
            <a:extLst>
              <a:ext uri="{FF2B5EF4-FFF2-40B4-BE49-F238E27FC236}">
                <a16:creationId xmlns:a16="http://schemas.microsoft.com/office/drawing/2014/main" id="{B98DECBF-2747-4DB4-AA08-0C4101E2C57D}"/>
              </a:ext>
            </a:extLst>
          </p:cNvPr>
          <p:cNvSpPr>
            <a:spLocks noEditPoints="1"/>
          </p:cNvSpPr>
          <p:nvPr/>
        </p:nvSpPr>
        <p:spPr bwMode="auto">
          <a:xfrm rot="20600599" flipH="1">
            <a:off x="1680706" y="2351065"/>
            <a:ext cx="387629"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3C"/>
              </a:solidFill>
              <a:effectLst/>
              <a:uLnTx/>
              <a:uFillTx/>
              <a:latin typeface="Open Sans"/>
              <a:ea typeface="+mn-ea"/>
              <a:cs typeface="+mn-cs"/>
            </a:endParaRPr>
          </a:p>
        </p:txBody>
      </p:sp>
      <p:sp>
        <p:nvSpPr>
          <p:cNvPr id="93" name="Freeform 2069">
            <a:extLst>
              <a:ext uri="{FF2B5EF4-FFF2-40B4-BE49-F238E27FC236}">
                <a16:creationId xmlns:a16="http://schemas.microsoft.com/office/drawing/2014/main" id="{6D41845E-7BFC-4D55-842D-B82D1DF26531}"/>
              </a:ext>
            </a:extLst>
          </p:cNvPr>
          <p:cNvSpPr>
            <a:spLocks noEditPoints="1"/>
          </p:cNvSpPr>
          <p:nvPr/>
        </p:nvSpPr>
        <p:spPr bwMode="auto">
          <a:xfrm rot="20600599" flipH="1">
            <a:off x="2717477" y="2285739"/>
            <a:ext cx="3600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3C"/>
              </a:solidFill>
              <a:effectLst/>
              <a:uLnTx/>
              <a:uFillTx/>
              <a:latin typeface="Open Sans"/>
              <a:ea typeface="+mn-ea"/>
              <a:cs typeface="+mn-cs"/>
            </a:endParaRPr>
          </a:p>
        </p:txBody>
      </p:sp>
      <p:sp>
        <p:nvSpPr>
          <p:cNvPr id="94" name="Freeform 2069">
            <a:extLst>
              <a:ext uri="{FF2B5EF4-FFF2-40B4-BE49-F238E27FC236}">
                <a16:creationId xmlns:a16="http://schemas.microsoft.com/office/drawing/2014/main" id="{47356A9F-00C3-4101-BFEE-DC110460DB37}"/>
              </a:ext>
            </a:extLst>
          </p:cNvPr>
          <p:cNvSpPr>
            <a:spLocks noEditPoints="1"/>
          </p:cNvSpPr>
          <p:nvPr/>
        </p:nvSpPr>
        <p:spPr bwMode="auto">
          <a:xfrm rot="2048038">
            <a:off x="2653922" y="1617843"/>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3C"/>
              </a:solidFill>
              <a:effectLst/>
              <a:uLnTx/>
              <a:uFillTx/>
              <a:latin typeface="Open Sans"/>
              <a:ea typeface="+mn-ea"/>
              <a:cs typeface="+mn-cs"/>
            </a:endParaRPr>
          </a:p>
        </p:txBody>
      </p:sp>
      <p:sp>
        <p:nvSpPr>
          <p:cNvPr id="95" name="Freeform 2069">
            <a:extLst>
              <a:ext uri="{FF2B5EF4-FFF2-40B4-BE49-F238E27FC236}">
                <a16:creationId xmlns:a16="http://schemas.microsoft.com/office/drawing/2014/main" id="{0DF3D52E-ACD2-4B0F-AA53-3CF762EFB2AE}"/>
              </a:ext>
            </a:extLst>
          </p:cNvPr>
          <p:cNvSpPr>
            <a:spLocks noEditPoints="1"/>
          </p:cNvSpPr>
          <p:nvPr/>
        </p:nvSpPr>
        <p:spPr bwMode="auto">
          <a:xfrm rot="8103775">
            <a:off x="1234893" y="3242730"/>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3C"/>
              </a:solidFill>
              <a:effectLst/>
              <a:uLnTx/>
              <a:uFillTx/>
              <a:latin typeface="Open Sans"/>
              <a:ea typeface="+mn-ea"/>
              <a:cs typeface="+mn-cs"/>
            </a:endParaRPr>
          </a:p>
        </p:txBody>
      </p:sp>
      <p:sp>
        <p:nvSpPr>
          <p:cNvPr id="96" name="Freeform 2069">
            <a:extLst>
              <a:ext uri="{FF2B5EF4-FFF2-40B4-BE49-F238E27FC236}">
                <a16:creationId xmlns:a16="http://schemas.microsoft.com/office/drawing/2014/main" id="{A87D9DFA-7907-4351-8F49-20FF56F19A93}"/>
              </a:ext>
            </a:extLst>
          </p:cNvPr>
          <p:cNvSpPr>
            <a:spLocks noEditPoints="1"/>
          </p:cNvSpPr>
          <p:nvPr/>
        </p:nvSpPr>
        <p:spPr bwMode="auto">
          <a:xfrm rot="21254305">
            <a:off x="1761665" y="3242730"/>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3C"/>
              </a:solidFill>
              <a:effectLst/>
              <a:uLnTx/>
              <a:uFillTx/>
              <a:latin typeface="Open Sans"/>
              <a:ea typeface="+mn-ea"/>
              <a:cs typeface="+mn-cs"/>
            </a:endParaRPr>
          </a:p>
        </p:txBody>
      </p:sp>
      <p:sp>
        <p:nvSpPr>
          <p:cNvPr id="97" name="Freeform 2069">
            <a:extLst>
              <a:ext uri="{FF2B5EF4-FFF2-40B4-BE49-F238E27FC236}">
                <a16:creationId xmlns:a16="http://schemas.microsoft.com/office/drawing/2014/main" id="{5B7AB407-A612-489B-8C35-F1B4E62D0826}"/>
              </a:ext>
            </a:extLst>
          </p:cNvPr>
          <p:cNvSpPr>
            <a:spLocks noEditPoints="1"/>
          </p:cNvSpPr>
          <p:nvPr/>
        </p:nvSpPr>
        <p:spPr bwMode="auto">
          <a:xfrm rot="2696052">
            <a:off x="2288437" y="3242730"/>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3C"/>
              </a:solidFill>
              <a:effectLst/>
              <a:uLnTx/>
              <a:uFillTx/>
              <a:latin typeface="Open Sans"/>
              <a:ea typeface="+mn-ea"/>
              <a:cs typeface="+mn-cs"/>
            </a:endParaRPr>
          </a:p>
        </p:txBody>
      </p:sp>
      <p:sp>
        <p:nvSpPr>
          <p:cNvPr id="98" name="Freeform 2069">
            <a:extLst>
              <a:ext uri="{FF2B5EF4-FFF2-40B4-BE49-F238E27FC236}">
                <a16:creationId xmlns:a16="http://schemas.microsoft.com/office/drawing/2014/main" id="{C65E3D9E-EF55-4A99-BA6E-7A3598942BB9}"/>
              </a:ext>
            </a:extLst>
          </p:cNvPr>
          <p:cNvSpPr>
            <a:spLocks noEditPoints="1"/>
          </p:cNvSpPr>
          <p:nvPr/>
        </p:nvSpPr>
        <p:spPr bwMode="auto">
          <a:xfrm rot="7589942">
            <a:off x="1422160" y="3168787"/>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3C"/>
              </a:solidFill>
              <a:effectLst/>
              <a:uLnTx/>
              <a:uFillTx/>
              <a:latin typeface="Open Sans"/>
              <a:ea typeface="+mn-ea"/>
              <a:cs typeface="+mn-cs"/>
            </a:endParaRPr>
          </a:p>
        </p:txBody>
      </p:sp>
      <p:sp>
        <p:nvSpPr>
          <p:cNvPr id="99" name="Freeform 2069">
            <a:extLst>
              <a:ext uri="{FF2B5EF4-FFF2-40B4-BE49-F238E27FC236}">
                <a16:creationId xmlns:a16="http://schemas.microsoft.com/office/drawing/2014/main" id="{BE69E317-C42E-41AE-93CF-797A87A14951}"/>
              </a:ext>
            </a:extLst>
          </p:cNvPr>
          <p:cNvSpPr>
            <a:spLocks noEditPoints="1"/>
          </p:cNvSpPr>
          <p:nvPr/>
        </p:nvSpPr>
        <p:spPr bwMode="auto">
          <a:xfrm rot="3227466">
            <a:off x="1869415" y="2692187"/>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3C"/>
              </a:solidFill>
              <a:effectLst/>
              <a:uLnTx/>
              <a:uFillTx/>
              <a:latin typeface="Open Sans"/>
              <a:ea typeface="+mn-ea"/>
              <a:cs typeface="+mn-cs"/>
            </a:endParaRPr>
          </a:p>
        </p:txBody>
      </p:sp>
      <p:sp>
        <p:nvSpPr>
          <p:cNvPr id="100" name="Freeform 2069">
            <a:extLst>
              <a:ext uri="{FF2B5EF4-FFF2-40B4-BE49-F238E27FC236}">
                <a16:creationId xmlns:a16="http://schemas.microsoft.com/office/drawing/2014/main" id="{9CF4AD44-86CE-43D9-B931-4570DB52E1ED}"/>
              </a:ext>
            </a:extLst>
          </p:cNvPr>
          <p:cNvSpPr>
            <a:spLocks noEditPoints="1"/>
          </p:cNvSpPr>
          <p:nvPr/>
        </p:nvSpPr>
        <p:spPr bwMode="auto">
          <a:xfrm rot="1189638">
            <a:off x="2922959" y="2692187"/>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3C"/>
              </a:solidFill>
              <a:effectLst/>
              <a:uLnTx/>
              <a:uFillTx/>
              <a:latin typeface="Open Sans"/>
              <a:ea typeface="+mn-ea"/>
              <a:cs typeface="+mn-cs"/>
            </a:endParaRPr>
          </a:p>
        </p:txBody>
      </p:sp>
      <p:sp>
        <p:nvSpPr>
          <p:cNvPr id="101" name="Freeform 2069">
            <a:extLst>
              <a:ext uri="{FF2B5EF4-FFF2-40B4-BE49-F238E27FC236}">
                <a16:creationId xmlns:a16="http://schemas.microsoft.com/office/drawing/2014/main" id="{99B99A46-9A4A-43AC-A5A3-C07345A64D6A}"/>
              </a:ext>
            </a:extLst>
          </p:cNvPr>
          <p:cNvSpPr>
            <a:spLocks noEditPoints="1"/>
          </p:cNvSpPr>
          <p:nvPr/>
        </p:nvSpPr>
        <p:spPr bwMode="auto">
          <a:xfrm rot="2090851">
            <a:off x="2396187" y="2692187"/>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3C"/>
              </a:solidFill>
              <a:effectLst/>
              <a:uLnTx/>
              <a:uFillTx/>
              <a:latin typeface="Open Sans"/>
              <a:ea typeface="+mn-ea"/>
              <a:cs typeface="+mn-cs"/>
            </a:endParaRPr>
          </a:p>
        </p:txBody>
      </p:sp>
      <p:sp>
        <p:nvSpPr>
          <p:cNvPr id="102" name="Freeform 2069">
            <a:extLst>
              <a:ext uri="{FF2B5EF4-FFF2-40B4-BE49-F238E27FC236}">
                <a16:creationId xmlns:a16="http://schemas.microsoft.com/office/drawing/2014/main" id="{56E9D17E-1193-48AF-BCF2-F9F876A882B0}"/>
              </a:ext>
            </a:extLst>
          </p:cNvPr>
          <p:cNvSpPr>
            <a:spLocks noEditPoints="1"/>
          </p:cNvSpPr>
          <p:nvPr/>
        </p:nvSpPr>
        <p:spPr bwMode="auto">
          <a:xfrm rot="1091450" flipH="1">
            <a:off x="2458483" y="3295689"/>
            <a:ext cx="387629"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3C"/>
              </a:solidFill>
              <a:effectLst/>
              <a:uLnTx/>
              <a:uFillTx/>
              <a:latin typeface="Open Sans"/>
              <a:ea typeface="+mn-ea"/>
              <a:cs typeface="+mn-cs"/>
            </a:endParaRPr>
          </a:p>
        </p:txBody>
      </p:sp>
      <p:sp>
        <p:nvSpPr>
          <p:cNvPr id="103" name="Freeform 2069">
            <a:extLst>
              <a:ext uri="{FF2B5EF4-FFF2-40B4-BE49-F238E27FC236}">
                <a16:creationId xmlns:a16="http://schemas.microsoft.com/office/drawing/2014/main" id="{CAB2B817-07DF-4F73-AF27-BB47BBD7C901}"/>
              </a:ext>
            </a:extLst>
          </p:cNvPr>
          <p:cNvSpPr>
            <a:spLocks noEditPoints="1"/>
          </p:cNvSpPr>
          <p:nvPr/>
        </p:nvSpPr>
        <p:spPr bwMode="auto">
          <a:xfrm rot="12612218">
            <a:off x="2214671" y="1533549"/>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3C"/>
              </a:solidFill>
              <a:effectLst/>
              <a:uLnTx/>
              <a:uFillTx/>
              <a:latin typeface="Open Sans"/>
              <a:ea typeface="+mn-ea"/>
              <a:cs typeface="+mn-cs"/>
            </a:endParaRPr>
          </a:p>
        </p:txBody>
      </p:sp>
      <p:sp>
        <p:nvSpPr>
          <p:cNvPr id="104" name="Freeform 2069">
            <a:extLst>
              <a:ext uri="{FF2B5EF4-FFF2-40B4-BE49-F238E27FC236}">
                <a16:creationId xmlns:a16="http://schemas.microsoft.com/office/drawing/2014/main" id="{DE92DC2C-060D-4419-9E63-243F8191B107}"/>
              </a:ext>
            </a:extLst>
          </p:cNvPr>
          <p:cNvSpPr>
            <a:spLocks noEditPoints="1"/>
          </p:cNvSpPr>
          <p:nvPr/>
        </p:nvSpPr>
        <p:spPr bwMode="auto">
          <a:xfrm rot="3227466">
            <a:off x="1410974" y="1896060"/>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3C"/>
              </a:solidFill>
              <a:effectLst/>
              <a:uLnTx/>
              <a:uFillTx/>
              <a:latin typeface="Open Sans"/>
              <a:ea typeface="+mn-ea"/>
              <a:cs typeface="+mn-cs"/>
            </a:endParaRPr>
          </a:p>
        </p:txBody>
      </p:sp>
      <p:sp>
        <p:nvSpPr>
          <p:cNvPr id="105" name="TextBox 104">
            <a:extLst>
              <a:ext uri="{FF2B5EF4-FFF2-40B4-BE49-F238E27FC236}">
                <a16:creationId xmlns:a16="http://schemas.microsoft.com/office/drawing/2014/main" id="{EB17FD36-D817-4703-B2E2-DFB079FB40A4}"/>
              </a:ext>
            </a:extLst>
          </p:cNvPr>
          <p:cNvSpPr txBox="1"/>
          <p:nvPr/>
        </p:nvSpPr>
        <p:spPr>
          <a:xfrm>
            <a:off x="9545192" y="2679014"/>
            <a:ext cx="128239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3C3C3C"/>
                </a:solidFill>
                <a:effectLst/>
                <a:uLnTx/>
                <a:uFillTx/>
                <a:latin typeface="Open Sans"/>
                <a:ea typeface="+mn-ea"/>
                <a:cs typeface="+mn-cs"/>
              </a:rPr>
              <a:t>chagre</a:t>
            </a:r>
            <a:r>
              <a:rPr kumimoji="0" lang="en-US" sz="1800" b="0" i="0" u="none" strike="noStrike" kern="1200" cap="none" spc="0" normalizeH="0" baseline="0" noProof="0" dirty="0">
                <a:ln>
                  <a:noFill/>
                </a:ln>
                <a:solidFill>
                  <a:srgbClr val="3C3C3C"/>
                </a:solidFill>
                <a:effectLst/>
                <a:uLnTx/>
                <a:uFillTx/>
                <a:latin typeface="Open Sans"/>
                <a:ea typeface="+mn-ea"/>
                <a:cs typeface="+mn-cs"/>
              </a:rPr>
              <a:t> card</a:t>
            </a:r>
          </a:p>
        </p:txBody>
      </p:sp>
      <p:pic>
        <p:nvPicPr>
          <p:cNvPr id="106" name="Picture 2" descr="Upside down face">
            <a:extLst>
              <a:ext uri="{FF2B5EF4-FFF2-40B4-BE49-F238E27FC236}">
                <a16:creationId xmlns:a16="http://schemas.microsoft.com/office/drawing/2014/main" id="{BBC3EBC2-275B-4F24-9549-C1929CD049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63392" y="2782096"/>
            <a:ext cx="385329" cy="385329"/>
          </a:xfrm>
          <a:prstGeom prst="rect">
            <a:avLst/>
          </a:prstGeom>
          <a:noFill/>
          <a:extLst>
            <a:ext uri="{909E8E84-426E-40DD-AFC4-6F175D3DCCD1}">
              <a14:hiddenFill xmlns:a14="http://schemas.microsoft.com/office/drawing/2010/main">
                <a:solidFill>
                  <a:srgbClr val="FFFFFF"/>
                </a:solidFill>
              </a14:hiddenFill>
            </a:ext>
          </a:extLst>
        </p:spPr>
      </p:pic>
      <p:sp>
        <p:nvSpPr>
          <p:cNvPr id="107" name="TextBox 106">
            <a:extLst>
              <a:ext uri="{FF2B5EF4-FFF2-40B4-BE49-F238E27FC236}">
                <a16:creationId xmlns:a16="http://schemas.microsoft.com/office/drawing/2014/main" id="{6735BBC1-D308-4A4E-8019-139EE2B72FF1}"/>
              </a:ext>
            </a:extLst>
          </p:cNvPr>
          <p:cNvSpPr txBox="1"/>
          <p:nvPr/>
        </p:nvSpPr>
        <p:spPr>
          <a:xfrm rot="19800301">
            <a:off x="1539418" y="2600860"/>
            <a:ext cx="1282390" cy="646331"/>
          </a:xfrm>
          <a:prstGeom prst="rect">
            <a:avLst/>
          </a:prstGeom>
          <a:solidFill>
            <a:schemeClr val="bg2">
              <a:alpha val="89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small" spc="0" normalizeH="0" baseline="0" noProof="0" dirty="0">
                <a:ln>
                  <a:noFill/>
                </a:ln>
                <a:solidFill>
                  <a:srgbClr val="DA5926"/>
                </a:solidFill>
                <a:effectLst/>
                <a:uLnTx/>
                <a:uFillTx/>
                <a:latin typeface="Open Sans"/>
                <a:ea typeface="+mn-ea"/>
                <a:cs typeface="+mn-cs"/>
              </a:rPr>
              <a:t>original data</a:t>
            </a:r>
          </a:p>
        </p:txBody>
      </p:sp>
      <p:sp>
        <p:nvSpPr>
          <p:cNvPr id="108" name="TextBox 107">
            <a:extLst>
              <a:ext uri="{FF2B5EF4-FFF2-40B4-BE49-F238E27FC236}">
                <a16:creationId xmlns:a16="http://schemas.microsoft.com/office/drawing/2014/main" id="{20A8A64B-357E-41D8-8D48-D8E3BCDC0FD6}"/>
              </a:ext>
            </a:extLst>
          </p:cNvPr>
          <p:cNvSpPr txBox="1"/>
          <p:nvPr/>
        </p:nvSpPr>
        <p:spPr>
          <a:xfrm>
            <a:off x="8262802" y="2292832"/>
            <a:ext cx="1282390" cy="646331"/>
          </a:xfrm>
          <a:prstGeom prst="rect">
            <a:avLst/>
          </a:prstGeom>
          <a:solidFill>
            <a:schemeClr val="bg2">
              <a:alpha val="89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small" spc="0" normalizeH="0" baseline="0" noProof="0" dirty="0">
                <a:ln>
                  <a:noFill/>
                </a:ln>
                <a:solidFill>
                  <a:srgbClr val="DA5926"/>
                </a:solidFill>
                <a:effectLst/>
                <a:uLnTx/>
                <a:uFillTx/>
                <a:latin typeface="Open Sans"/>
                <a:ea typeface="+mn-ea"/>
                <a:cs typeface="+mn-cs"/>
              </a:rPr>
              <a:t>search results</a:t>
            </a:r>
          </a:p>
        </p:txBody>
      </p:sp>
    </p:spTree>
    <p:extLst>
      <p:ext uri="{BB962C8B-B14F-4D97-AF65-F5344CB8AC3E}">
        <p14:creationId xmlns:p14="http://schemas.microsoft.com/office/powerpoint/2010/main" val="18724240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344F8C4-202F-5748-954E-E748CC614D70}"/>
              </a:ext>
            </a:extLst>
          </p:cNvPr>
          <p:cNvSpPr>
            <a:spLocks noGrp="1"/>
          </p:cNvSpPr>
          <p:nvPr>
            <p:ph type="title"/>
          </p:nvPr>
        </p:nvSpPr>
        <p:spPr/>
        <p:txBody>
          <a:bodyPr/>
          <a:lstStyle/>
          <a:p>
            <a:r>
              <a:rPr lang="en-US" dirty="0"/>
              <a:t>Did We Achieve This?</a:t>
            </a:r>
          </a:p>
        </p:txBody>
      </p:sp>
      <p:sp>
        <p:nvSpPr>
          <p:cNvPr id="4" name="Slide Number Placeholder 3">
            <a:extLst>
              <a:ext uri="{FF2B5EF4-FFF2-40B4-BE49-F238E27FC236}">
                <a16:creationId xmlns:a16="http://schemas.microsoft.com/office/drawing/2014/main" id="{69C24318-C227-C14C-8797-6BDA81B9987F}"/>
              </a:ext>
            </a:extLst>
          </p:cNvPr>
          <p:cNvSpPr>
            <a:spLocks noGrp="1"/>
          </p:cNvSpPr>
          <p:nvPr>
            <p:ph type="sldNum" sz="quarter" idx="4"/>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F6B149FD-26F7-3645-B4E7-BA8B8CC5EEA8}" type="slidenum">
              <a:rPr kumimoji="0" lang="en-US" sz="1400" b="0" i="0" u="none" strike="noStrike" kern="1200" cap="none" spc="0" normalizeH="0" baseline="0" noProof="0" smtClean="0">
                <a:ln>
                  <a:noFill/>
                </a:ln>
                <a:solidFill>
                  <a:srgbClr val="FFFFFF">
                    <a:lumMod val="50000"/>
                  </a:srgbClr>
                </a:solidFill>
                <a:effectLst/>
                <a:uLnTx/>
                <a:uFillTx/>
                <a:latin typeface="Open Sans" panose="020B0606030504020204" pitchFamily="34" charset="0"/>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23</a:t>
            </a:fld>
            <a:endParaRPr kumimoji="0" lang="en-US" sz="1400" b="0" i="0" u="none" strike="noStrike" kern="1200" cap="none" spc="0" normalizeH="0" baseline="0" noProof="0" dirty="0">
              <a:ln>
                <a:noFill/>
              </a:ln>
              <a:solidFill>
                <a:srgbClr val="FFFFFF">
                  <a:lumMod val="50000"/>
                </a:srgbClr>
              </a:solidFill>
              <a:effectLst/>
              <a:uLnTx/>
              <a:uFillTx/>
              <a:latin typeface="Open Sans" panose="020B0606030504020204" pitchFamily="34" charset="0"/>
              <a:ea typeface="+mn-ea"/>
              <a:cs typeface="+mn-cs"/>
            </a:endParaRPr>
          </a:p>
        </p:txBody>
      </p:sp>
      <p:pic>
        <p:nvPicPr>
          <p:cNvPr id="25" name="Picture Placeholder 6">
            <a:extLst>
              <a:ext uri="{FF2B5EF4-FFF2-40B4-BE49-F238E27FC236}">
                <a16:creationId xmlns:a16="http://schemas.microsoft.com/office/drawing/2014/main" id="{6A0FE322-F79E-4220-9A9C-25B623C13705}"/>
              </a:ext>
            </a:extLst>
          </p:cNvPr>
          <p:cNvPicPr>
            <a:picLocks noChangeAspect="1"/>
          </p:cNvPicPr>
          <p:nvPr/>
        </p:nvPicPr>
        <p:blipFill rotWithShape="1">
          <a:blip r:embed="rId2"/>
          <a:srcRect l="-21310" r="-21310"/>
          <a:stretch/>
        </p:blipFill>
        <p:spPr>
          <a:xfrm>
            <a:off x="10359482" y="95060"/>
            <a:ext cx="1193150" cy="837754"/>
          </a:xfrm>
          <a:prstGeom prst="rect">
            <a:avLst/>
          </a:prstGeom>
        </p:spPr>
      </p:pic>
      <p:sp>
        <p:nvSpPr>
          <p:cNvPr id="27" name="Freeform 2069">
            <a:extLst>
              <a:ext uri="{FF2B5EF4-FFF2-40B4-BE49-F238E27FC236}">
                <a16:creationId xmlns:a16="http://schemas.microsoft.com/office/drawing/2014/main" id="{60F14E6A-B8D7-4C36-8BFC-CC4CF3209F6E}"/>
              </a:ext>
            </a:extLst>
          </p:cNvPr>
          <p:cNvSpPr>
            <a:spLocks noEditPoints="1"/>
          </p:cNvSpPr>
          <p:nvPr/>
        </p:nvSpPr>
        <p:spPr bwMode="auto">
          <a:xfrm>
            <a:off x="8186359" y="1437984"/>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3C"/>
              </a:solidFill>
              <a:effectLst/>
              <a:uLnTx/>
              <a:uFillTx/>
              <a:latin typeface="Open Sans"/>
              <a:ea typeface="+mn-ea"/>
              <a:cs typeface="+mn-cs"/>
            </a:endParaRPr>
          </a:p>
        </p:txBody>
      </p:sp>
      <p:sp>
        <p:nvSpPr>
          <p:cNvPr id="28" name="Freeform 2069">
            <a:extLst>
              <a:ext uri="{FF2B5EF4-FFF2-40B4-BE49-F238E27FC236}">
                <a16:creationId xmlns:a16="http://schemas.microsoft.com/office/drawing/2014/main" id="{6CABBAB0-ED3A-4203-B15A-0F3A0147B03B}"/>
              </a:ext>
            </a:extLst>
          </p:cNvPr>
          <p:cNvSpPr>
            <a:spLocks noEditPoints="1"/>
          </p:cNvSpPr>
          <p:nvPr/>
        </p:nvSpPr>
        <p:spPr bwMode="auto">
          <a:xfrm>
            <a:off x="8186359" y="2044790"/>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3C"/>
              </a:solidFill>
              <a:effectLst/>
              <a:uLnTx/>
              <a:uFillTx/>
              <a:latin typeface="Open Sans"/>
              <a:ea typeface="+mn-ea"/>
              <a:cs typeface="+mn-cs"/>
            </a:endParaRPr>
          </a:p>
        </p:txBody>
      </p:sp>
      <p:sp>
        <p:nvSpPr>
          <p:cNvPr id="29" name="Freeform 2069">
            <a:extLst>
              <a:ext uri="{FF2B5EF4-FFF2-40B4-BE49-F238E27FC236}">
                <a16:creationId xmlns:a16="http://schemas.microsoft.com/office/drawing/2014/main" id="{2F2DE7FA-F2DD-4144-A7AC-D10A75EC2F23}"/>
              </a:ext>
            </a:extLst>
          </p:cNvPr>
          <p:cNvSpPr>
            <a:spLocks noEditPoints="1"/>
          </p:cNvSpPr>
          <p:nvPr/>
        </p:nvSpPr>
        <p:spPr bwMode="auto">
          <a:xfrm>
            <a:off x="8713131" y="1437984"/>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3C"/>
              </a:solidFill>
              <a:effectLst/>
              <a:uLnTx/>
              <a:uFillTx/>
              <a:latin typeface="Open Sans"/>
              <a:ea typeface="+mn-ea"/>
              <a:cs typeface="+mn-cs"/>
            </a:endParaRPr>
          </a:p>
        </p:txBody>
      </p:sp>
      <p:sp>
        <p:nvSpPr>
          <p:cNvPr id="30" name="Freeform 2069">
            <a:extLst>
              <a:ext uri="{FF2B5EF4-FFF2-40B4-BE49-F238E27FC236}">
                <a16:creationId xmlns:a16="http://schemas.microsoft.com/office/drawing/2014/main" id="{8E58C483-77EB-4BC1-80F0-BCD71606685C}"/>
              </a:ext>
            </a:extLst>
          </p:cNvPr>
          <p:cNvSpPr>
            <a:spLocks noEditPoints="1"/>
          </p:cNvSpPr>
          <p:nvPr/>
        </p:nvSpPr>
        <p:spPr bwMode="auto">
          <a:xfrm>
            <a:off x="9239903" y="2044790"/>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3C"/>
              </a:solidFill>
              <a:effectLst/>
              <a:uLnTx/>
              <a:uFillTx/>
              <a:latin typeface="Open Sans"/>
              <a:ea typeface="+mn-ea"/>
              <a:cs typeface="+mn-cs"/>
            </a:endParaRPr>
          </a:p>
        </p:txBody>
      </p:sp>
      <p:sp>
        <p:nvSpPr>
          <p:cNvPr id="31" name="Freeform 2069">
            <a:extLst>
              <a:ext uri="{FF2B5EF4-FFF2-40B4-BE49-F238E27FC236}">
                <a16:creationId xmlns:a16="http://schemas.microsoft.com/office/drawing/2014/main" id="{CF1F260C-1945-45A0-95F7-3C961564F05A}"/>
              </a:ext>
            </a:extLst>
          </p:cNvPr>
          <p:cNvSpPr>
            <a:spLocks noEditPoints="1"/>
          </p:cNvSpPr>
          <p:nvPr/>
        </p:nvSpPr>
        <p:spPr bwMode="auto">
          <a:xfrm>
            <a:off x="8713131" y="2044790"/>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3C"/>
              </a:solidFill>
              <a:effectLst/>
              <a:uLnTx/>
              <a:uFillTx/>
              <a:latin typeface="Open Sans"/>
              <a:ea typeface="+mn-ea"/>
              <a:cs typeface="+mn-cs"/>
            </a:endParaRPr>
          </a:p>
        </p:txBody>
      </p:sp>
      <p:sp>
        <p:nvSpPr>
          <p:cNvPr id="32" name="Freeform 2069">
            <a:extLst>
              <a:ext uri="{FF2B5EF4-FFF2-40B4-BE49-F238E27FC236}">
                <a16:creationId xmlns:a16="http://schemas.microsoft.com/office/drawing/2014/main" id="{2FB67212-2AE5-470E-9124-1EDCE060C666}"/>
              </a:ext>
            </a:extLst>
          </p:cNvPr>
          <p:cNvSpPr>
            <a:spLocks noEditPoints="1"/>
          </p:cNvSpPr>
          <p:nvPr/>
        </p:nvSpPr>
        <p:spPr bwMode="auto">
          <a:xfrm>
            <a:off x="9239903" y="1437984"/>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3C"/>
              </a:solidFill>
              <a:effectLst/>
              <a:uLnTx/>
              <a:uFillTx/>
              <a:latin typeface="Open Sans"/>
              <a:ea typeface="+mn-ea"/>
              <a:cs typeface="+mn-cs"/>
            </a:endParaRPr>
          </a:p>
        </p:txBody>
      </p:sp>
      <p:sp>
        <p:nvSpPr>
          <p:cNvPr id="33" name="Freeform 2069">
            <a:extLst>
              <a:ext uri="{FF2B5EF4-FFF2-40B4-BE49-F238E27FC236}">
                <a16:creationId xmlns:a16="http://schemas.microsoft.com/office/drawing/2014/main" id="{133BA637-62A8-4A6B-A17C-3C6DB1312306}"/>
              </a:ext>
            </a:extLst>
          </p:cNvPr>
          <p:cNvSpPr>
            <a:spLocks noEditPoints="1"/>
          </p:cNvSpPr>
          <p:nvPr/>
        </p:nvSpPr>
        <p:spPr bwMode="auto">
          <a:xfrm>
            <a:off x="8186359" y="2651596"/>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3C"/>
              </a:solidFill>
              <a:effectLst/>
              <a:uLnTx/>
              <a:uFillTx/>
              <a:latin typeface="Open Sans"/>
              <a:ea typeface="+mn-ea"/>
              <a:cs typeface="+mn-cs"/>
            </a:endParaRPr>
          </a:p>
        </p:txBody>
      </p:sp>
      <p:sp>
        <p:nvSpPr>
          <p:cNvPr id="34" name="Freeform 2069">
            <a:extLst>
              <a:ext uri="{FF2B5EF4-FFF2-40B4-BE49-F238E27FC236}">
                <a16:creationId xmlns:a16="http://schemas.microsoft.com/office/drawing/2014/main" id="{024DE1F6-67B2-4001-AEAA-F3B78C2A6C5B}"/>
              </a:ext>
            </a:extLst>
          </p:cNvPr>
          <p:cNvSpPr>
            <a:spLocks noEditPoints="1"/>
          </p:cNvSpPr>
          <p:nvPr/>
        </p:nvSpPr>
        <p:spPr bwMode="auto">
          <a:xfrm>
            <a:off x="8186359" y="3258402"/>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3C"/>
              </a:solidFill>
              <a:effectLst/>
              <a:uLnTx/>
              <a:uFillTx/>
              <a:latin typeface="Open Sans"/>
              <a:ea typeface="+mn-ea"/>
              <a:cs typeface="+mn-cs"/>
            </a:endParaRPr>
          </a:p>
        </p:txBody>
      </p:sp>
      <p:sp>
        <p:nvSpPr>
          <p:cNvPr id="35" name="Freeform 2069">
            <a:extLst>
              <a:ext uri="{FF2B5EF4-FFF2-40B4-BE49-F238E27FC236}">
                <a16:creationId xmlns:a16="http://schemas.microsoft.com/office/drawing/2014/main" id="{90B93AFA-2FB9-48C1-9FA8-43E7E4814BC6}"/>
              </a:ext>
            </a:extLst>
          </p:cNvPr>
          <p:cNvSpPr>
            <a:spLocks noEditPoints="1"/>
          </p:cNvSpPr>
          <p:nvPr/>
        </p:nvSpPr>
        <p:spPr bwMode="auto">
          <a:xfrm>
            <a:off x="8713131" y="2651596"/>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3C"/>
              </a:solidFill>
              <a:effectLst/>
              <a:uLnTx/>
              <a:uFillTx/>
              <a:latin typeface="Open Sans"/>
              <a:ea typeface="+mn-ea"/>
              <a:cs typeface="+mn-cs"/>
            </a:endParaRPr>
          </a:p>
        </p:txBody>
      </p:sp>
      <p:sp>
        <p:nvSpPr>
          <p:cNvPr id="36" name="Freeform 2069">
            <a:extLst>
              <a:ext uri="{FF2B5EF4-FFF2-40B4-BE49-F238E27FC236}">
                <a16:creationId xmlns:a16="http://schemas.microsoft.com/office/drawing/2014/main" id="{5100E354-2511-49FF-813A-FED436D5A4DA}"/>
              </a:ext>
            </a:extLst>
          </p:cNvPr>
          <p:cNvSpPr>
            <a:spLocks noEditPoints="1"/>
          </p:cNvSpPr>
          <p:nvPr/>
        </p:nvSpPr>
        <p:spPr bwMode="auto">
          <a:xfrm>
            <a:off x="9239903" y="3258402"/>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3C"/>
              </a:solidFill>
              <a:effectLst/>
              <a:uLnTx/>
              <a:uFillTx/>
              <a:latin typeface="Open Sans"/>
              <a:ea typeface="+mn-ea"/>
              <a:cs typeface="+mn-cs"/>
            </a:endParaRPr>
          </a:p>
        </p:txBody>
      </p:sp>
      <p:sp>
        <p:nvSpPr>
          <p:cNvPr id="37" name="Freeform 2069">
            <a:extLst>
              <a:ext uri="{FF2B5EF4-FFF2-40B4-BE49-F238E27FC236}">
                <a16:creationId xmlns:a16="http://schemas.microsoft.com/office/drawing/2014/main" id="{A20E5355-9000-46EC-9E19-6DBBB3A33228}"/>
              </a:ext>
            </a:extLst>
          </p:cNvPr>
          <p:cNvSpPr>
            <a:spLocks noEditPoints="1"/>
          </p:cNvSpPr>
          <p:nvPr/>
        </p:nvSpPr>
        <p:spPr bwMode="auto">
          <a:xfrm>
            <a:off x="8713131" y="3258402"/>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3C"/>
              </a:solidFill>
              <a:effectLst/>
              <a:uLnTx/>
              <a:uFillTx/>
              <a:latin typeface="Open Sans"/>
              <a:ea typeface="+mn-ea"/>
              <a:cs typeface="+mn-cs"/>
            </a:endParaRPr>
          </a:p>
        </p:txBody>
      </p:sp>
      <p:sp>
        <p:nvSpPr>
          <p:cNvPr id="38" name="Freeform 2069">
            <a:extLst>
              <a:ext uri="{FF2B5EF4-FFF2-40B4-BE49-F238E27FC236}">
                <a16:creationId xmlns:a16="http://schemas.microsoft.com/office/drawing/2014/main" id="{8EF33C1E-965D-4E4E-BDC4-179233D6D10F}"/>
              </a:ext>
            </a:extLst>
          </p:cNvPr>
          <p:cNvSpPr>
            <a:spLocks noEditPoints="1"/>
          </p:cNvSpPr>
          <p:nvPr/>
        </p:nvSpPr>
        <p:spPr bwMode="auto">
          <a:xfrm>
            <a:off x="9239903" y="2651596"/>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3C"/>
              </a:solidFill>
              <a:effectLst/>
              <a:uLnTx/>
              <a:uFillTx/>
              <a:latin typeface="Open Sans"/>
              <a:ea typeface="+mn-ea"/>
              <a:cs typeface="+mn-cs"/>
            </a:endParaRPr>
          </a:p>
        </p:txBody>
      </p:sp>
      <p:sp>
        <p:nvSpPr>
          <p:cNvPr id="39" name="right arrow">
            <a:extLst>
              <a:ext uri="{FF2B5EF4-FFF2-40B4-BE49-F238E27FC236}">
                <a16:creationId xmlns:a16="http://schemas.microsoft.com/office/drawing/2014/main" id="{50A9F2C6-7957-4D8A-91C8-65D88984234E}"/>
              </a:ext>
            </a:extLst>
          </p:cNvPr>
          <p:cNvSpPr/>
          <p:nvPr/>
        </p:nvSpPr>
        <p:spPr>
          <a:xfrm rot="16200000">
            <a:off x="5222701" y="2344827"/>
            <a:ext cx="1012428" cy="1311229"/>
          </a:xfrm>
          <a:custGeom>
            <a:avLst/>
            <a:gdLst/>
            <a:ahLst/>
            <a:cxnLst>
              <a:cxn ang="0">
                <a:pos x="wd2" y="hd2"/>
              </a:cxn>
              <a:cxn ang="5400000">
                <a:pos x="wd2" y="hd2"/>
              </a:cxn>
              <a:cxn ang="10800000">
                <a:pos x="wd2" y="hd2"/>
              </a:cxn>
              <a:cxn ang="16200000">
                <a:pos x="wd2" y="hd2"/>
              </a:cxn>
            </a:cxnLst>
            <a:rect l="0" t="0" r="r" b="b"/>
            <a:pathLst>
              <a:path w="21303" h="21491" extrusionOk="0">
                <a:moveTo>
                  <a:pt x="11727" y="21166"/>
                </a:moveTo>
                <a:lnTo>
                  <a:pt x="20857" y="14496"/>
                </a:lnTo>
                <a:cubicBezTo>
                  <a:pt x="21451" y="14062"/>
                  <a:pt x="21451" y="13358"/>
                  <a:pt x="20857" y="12923"/>
                </a:cubicBezTo>
                <a:cubicBezTo>
                  <a:pt x="20262" y="12489"/>
                  <a:pt x="19299" y="12489"/>
                  <a:pt x="18704" y="12923"/>
                </a:cubicBezTo>
                <a:lnTo>
                  <a:pt x="12173" y="17696"/>
                </a:lnTo>
                <a:lnTo>
                  <a:pt x="12173" y="1112"/>
                </a:lnTo>
                <a:cubicBezTo>
                  <a:pt x="12173" y="498"/>
                  <a:pt x="11491" y="0"/>
                  <a:pt x="10651" y="0"/>
                </a:cubicBezTo>
                <a:cubicBezTo>
                  <a:pt x="9811" y="0"/>
                  <a:pt x="9129" y="498"/>
                  <a:pt x="9129" y="1112"/>
                </a:cubicBezTo>
                <a:lnTo>
                  <a:pt x="9129" y="17696"/>
                </a:lnTo>
                <a:lnTo>
                  <a:pt x="2598" y="12923"/>
                </a:lnTo>
                <a:cubicBezTo>
                  <a:pt x="2003" y="12489"/>
                  <a:pt x="1040" y="12489"/>
                  <a:pt x="445" y="12923"/>
                </a:cubicBezTo>
                <a:cubicBezTo>
                  <a:pt x="-149" y="13358"/>
                  <a:pt x="-149" y="14062"/>
                  <a:pt x="445" y="14496"/>
                </a:cubicBezTo>
                <a:lnTo>
                  <a:pt x="9575" y="21166"/>
                </a:lnTo>
                <a:cubicBezTo>
                  <a:pt x="10169" y="21600"/>
                  <a:pt x="11132" y="21600"/>
                  <a:pt x="11726" y="21166"/>
                </a:cubicBezTo>
                <a:cubicBezTo>
                  <a:pt x="11727" y="21166"/>
                  <a:pt x="11727" y="21166"/>
                  <a:pt x="11727" y="21166"/>
                </a:cubicBezTo>
                <a:close/>
              </a:path>
            </a:pathLst>
          </a:custGeom>
          <a:solidFill>
            <a:srgbClr val="31B16B"/>
          </a:solidFill>
          <a:ln w="12700">
            <a:miter lim="400000"/>
          </a:ln>
        </p:spPr>
        <p:txBody>
          <a:bodyPr lIns="22860" rIns="22860" anchor="ctr"/>
          <a:lstStyle/>
          <a:p>
            <a:pPr marL="0" marR="0" lvl="0" indent="0" algn="ctr" defTabSz="457200" rtl="0" eaLnBrk="1" fontAlgn="auto" latinLnBrk="0" hangingPunct="1">
              <a:lnSpc>
                <a:spcPct val="100000"/>
              </a:lnSpc>
              <a:spcBef>
                <a:spcPts val="0"/>
              </a:spcBef>
              <a:spcAft>
                <a:spcPts val="0"/>
              </a:spcAft>
              <a:buClrTx/>
              <a:buSzTx/>
              <a:buFontTx/>
              <a:buNone/>
              <a:tabLst/>
              <a:defRPr sz="3200" b="0">
                <a:solidFill>
                  <a:srgbClr val="FFFFFF"/>
                </a:solidFill>
                <a:latin typeface="Helvetica Neue Medium"/>
                <a:ea typeface="Helvetica Neue Medium"/>
                <a:cs typeface="Helvetica Neue Medium"/>
                <a:sym typeface="Helvetica Neue Medium"/>
              </a:defRPr>
            </a:pPr>
            <a:endParaRPr kumimoji="0" sz="1600" b="0" i="0" u="none" strike="noStrike" kern="1200" cap="none" spc="0" normalizeH="0" baseline="0" noProof="0" dirty="0">
              <a:ln>
                <a:noFill/>
              </a:ln>
              <a:solidFill>
                <a:srgbClr val="6CB312"/>
              </a:solidFill>
              <a:effectLst/>
              <a:uLnTx/>
              <a:uFillTx/>
              <a:latin typeface="Open Sans" panose="020B0606030504020204" pitchFamily="34" charset="0"/>
              <a:ea typeface="Open Sans" panose="020B0606030504020204" pitchFamily="34" charset="0"/>
              <a:cs typeface="Open Sans" panose="020B0606030504020204" pitchFamily="34" charset="0"/>
              <a:sym typeface="Helvetica Neue Medium"/>
            </a:endParaRPr>
          </a:p>
        </p:txBody>
      </p:sp>
      <p:sp>
        <p:nvSpPr>
          <p:cNvPr id="40" name="TextBox 39">
            <a:extLst>
              <a:ext uri="{FF2B5EF4-FFF2-40B4-BE49-F238E27FC236}">
                <a16:creationId xmlns:a16="http://schemas.microsoft.com/office/drawing/2014/main" id="{E619DB48-B837-47D4-88AC-2C2035EA88AB}"/>
              </a:ext>
            </a:extLst>
          </p:cNvPr>
          <p:cNvSpPr txBox="1"/>
          <p:nvPr/>
        </p:nvSpPr>
        <p:spPr>
          <a:xfrm>
            <a:off x="6830716" y="2651596"/>
            <a:ext cx="128239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C3C3C"/>
                </a:solidFill>
                <a:effectLst/>
                <a:uLnTx/>
                <a:uFillTx/>
                <a:latin typeface="Open Sans"/>
                <a:ea typeface="+mn-ea"/>
                <a:cs typeface="+mn-cs"/>
              </a:rPr>
              <a:t>credit card</a:t>
            </a:r>
          </a:p>
        </p:txBody>
      </p:sp>
      <p:sp>
        <p:nvSpPr>
          <p:cNvPr id="41" name="TextBox 40">
            <a:extLst>
              <a:ext uri="{FF2B5EF4-FFF2-40B4-BE49-F238E27FC236}">
                <a16:creationId xmlns:a16="http://schemas.microsoft.com/office/drawing/2014/main" id="{9295C621-4C80-43AB-8737-7A161B87BD08}"/>
              </a:ext>
            </a:extLst>
          </p:cNvPr>
          <p:cNvSpPr txBox="1"/>
          <p:nvPr/>
        </p:nvSpPr>
        <p:spPr>
          <a:xfrm>
            <a:off x="9297163" y="1025734"/>
            <a:ext cx="1282390"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C3C3C"/>
                </a:solidFill>
                <a:effectLst/>
                <a:uLnTx/>
                <a:uFillTx/>
                <a:latin typeface="Open Sans"/>
                <a:ea typeface="+mn-ea"/>
                <a:cs typeface="+mn-cs"/>
              </a:rPr>
              <a:t>p card</a:t>
            </a:r>
          </a:p>
        </p:txBody>
      </p:sp>
      <p:sp>
        <p:nvSpPr>
          <p:cNvPr id="42" name="TextBox 41">
            <a:extLst>
              <a:ext uri="{FF2B5EF4-FFF2-40B4-BE49-F238E27FC236}">
                <a16:creationId xmlns:a16="http://schemas.microsoft.com/office/drawing/2014/main" id="{C192334E-98E0-4A08-9A21-021BE39057DB}"/>
              </a:ext>
            </a:extLst>
          </p:cNvPr>
          <p:cNvSpPr txBox="1"/>
          <p:nvPr/>
        </p:nvSpPr>
        <p:spPr>
          <a:xfrm>
            <a:off x="9600244" y="1936396"/>
            <a:ext cx="1282390"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C3C3C"/>
                </a:solidFill>
                <a:effectLst/>
                <a:uLnTx/>
                <a:uFillTx/>
                <a:latin typeface="Open Sans"/>
                <a:ea typeface="+mn-ea"/>
                <a:cs typeface="+mn-cs"/>
              </a:rPr>
              <a:t>p-card</a:t>
            </a:r>
          </a:p>
        </p:txBody>
      </p:sp>
      <p:sp>
        <p:nvSpPr>
          <p:cNvPr id="43" name="TextBox 42">
            <a:extLst>
              <a:ext uri="{FF2B5EF4-FFF2-40B4-BE49-F238E27FC236}">
                <a16:creationId xmlns:a16="http://schemas.microsoft.com/office/drawing/2014/main" id="{695383BD-E333-46E2-90C1-490E8267DB5E}"/>
              </a:ext>
            </a:extLst>
          </p:cNvPr>
          <p:cNvSpPr txBox="1"/>
          <p:nvPr/>
        </p:nvSpPr>
        <p:spPr>
          <a:xfrm>
            <a:off x="9754633" y="3713199"/>
            <a:ext cx="1622613"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C3C3C"/>
                </a:solidFill>
                <a:effectLst/>
                <a:uLnTx/>
                <a:uFillTx/>
                <a:latin typeface="Open Sans"/>
                <a:ea typeface="+mn-ea"/>
                <a:cs typeface="+mn-cs"/>
              </a:rPr>
              <a:t>procurement card</a:t>
            </a:r>
          </a:p>
        </p:txBody>
      </p:sp>
      <p:sp>
        <p:nvSpPr>
          <p:cNvPr id="44" name="TextBox 43">
            <a:extLst>
              <a:ext uri="{FF2B5EF4-FFF2-40B4-BE49-F238E27FC236}">
                <a16:creationId xmlns:a16="http://schemas.microsoft.com/office/drawing/2014/main" id="{7D6D1854-2E87-4392-A947-5EA4052E3D2A}"/>
              </a:ext>
            </a:extLst>
          </p:cNvPr>
          <p:cNvSpPr txBox="1"/>
          <p:nvPr/>
        </p:nvSpPr>
        <p:spPr>
          <a:xfrm>
            <a:off x="7666092" y="3876132"/>
            <a:ext cx="128239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C3C3C"/>
                </a:solidFill>
                <a:effectLst/>
                <a:uLnTx/>
                <a:uFillTx/>
                <a:latin typeface="Open Sans"/>
                <a:ea typeface="+mn-ea"/>
                <a:cs typeface="+mn-cs"/>
              </a:rPr>
              <a:t>purchase card</a:t>
            </a:r>
          </a:p>
        </p:txBody>
      </p:sp>
      <p:sp>
        <p:nvSpPr>
          <p:cNvPr id="45" name="TextBox 44">
            <a:extLst>
              <a:ext uri="{FF2B5EF4-FFF2-40B4-BE49-F238E27FC236}">
                <a16:creationId xmlns:a16="http://schemas.microsoft.com/office/drawing/2014/main" id="{5DA61907-7053-44E9-A4E2-D47883169DDC}"/>
              </a:ext>
            </a:extLst>
          </p:cNvPr>
          <p:cNvSpPr txBox="1"/>
          <p:nvPr/>
        </p:nvSpPr>
        <p:spPr>
          <a:xfrm>
            <a:off x="6934083" y="1581471"/>
            <a:ext cx="128239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C3C3C"/>
                </a:solidFill>
                <a:effectLst/>
                <a:uLnTx/>
                <a:uFillTx/>
                <a:latin typeface="Open Sans"/>
                <a:ea typeface="+mn-ea"/>
                <a:cs typeface="+mn-cs"/>
              </a:rPr>
              <a:t>charge card</a:t>
            </a:r>
          </a:p>
        </p:txBody>
      </p:sp>
      <p:sp>
        <p:nvSpPr>
          <p:cNvPr id="46" name="TextBox 45">
            <a:extLst>
              <a:ext uri="{FF2B5EF4-FFF2-40B4-BE49-F238E27FC236}">
                <a16:creationId xmlns:a16="http://schemas.microsoft.com/office/drawing/2014/main" id="{9271948C-616A-4AFC-8C82-3E70F2EF0C55}"/>
              </a:ext>
            </a:extLst>
          </p:cNvPr>
          <p:cNvSpPr txBox="1"/>
          <p:nvPr/>
        </p:nvSpPr>
        <p:spPr>
          <a:xfrm>
            <a:off x="8071936" y="1001716"/>
            <a:ext cx="1282390"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C3C3C"/>
                </a:solidFill>
                <a:effectLst/>
                <a:uLnTx/>
                <a:uFillTx/>
                <a:latin typeface="Open Sans"/>
                <a:ea typeface="+mn-ea"/>
                <a:cs typeface="+mn-cs"/>
              </a:rPr>
              <a:t>card</a:t>
            </a:r>
          </a:p>
        </p:txBody>
      </p:sp>
      <p:sp>
        <p:nvSpPr>
          <p:cNvPr id="65" name="Freeform 2069">
            <a:extLst>
              <a:ext uri="{FF2B5EF4-FFF2-40B4-BE49-F238E27FC236}">
                <a16:creationId xmlns:a16="http://schemas.microsoft.com/office/drawing/2014/main" id="{EFB6BD1B-449C-457D-A68C-24A39CDDB6D4}"/>
              </a:ext>
            </a:extLst>
          </p:cNvPr>
          <p:cNvSpPr>
            <a:spLocks noEditPoints="1"/>
          </p:cNvSpPr>
          <p:nvPr/>
        </p:nvSpPr>
        <p:spPr bwMode="auto">
          <a:xfrm rot="21343788">
            <a:off x="1607101" y="1698105"/>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3C"/>
              </a:solidFill>
              <a:effectLst/>
              <a:uLnTx/>
              <a:uFillTx/>
              <a:latin typeface="Open Sans"/>
              <a:ea typeface="+mn-ea"/>
              <a:cs typeface="+mn-cs"/>
            </a:endParaRPr>
          </a:p>
        </p:txBody>
      </p:sp>
      <p:sp>
        <p:nvSpPr>
          <p:cNvPr id="66" name="Freeform 2069">
            <a:extLst>
              <a:ext uri="{FF2B5EF4-FFF2-40B4-BE49-F238E27FC236}">
                <a16:creationId xmlns:a16="http://schemas.microsoft.com/office/drawing/2014/main" id="{290A50A5-65DB-4D7D-B019-AD62FF2914EA}"/>
              </a:ext>
            </a:extLst>
          </p:cNvPr>
          <p:cNvSpPr>
            <a:spLocks noEditPoints="1"/>
          </p:cNvSpPr>
          <p:nvPr/>
        </p:nvSpPr>
        <p:spPr bwMode="auto">
          <a:xfrm rot="1136615">
            <a:off x="1461358" y="2260205"/>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3C"/>
              </a:solidFill>
              <a:effectLst/>
              <a:uLnTx/>
              <a:uFillTx/>
              <a:latin typeface="Open Sans"/>
              <a:ea typeface="+mn-ea"/>
              <a:cs typeface="+mn-cs"/>
            </a:endParaRPr>
          </a:p>
        </p:txBody>
      </p:sp>
      <p:sp>
        <p:nvSpPr>
          <p:cNvPr id="67" name="Freeform 2069">
            <a:extLst>
              <a:ext uri="{FF2B5EF4-FFF2-40B4-BE49-F238E27FC236}">
                <a16:creationId xmlns:a16="http://schemas.microsoft.com/office/drawing/2014/main" id="{29A768BD-C4F4-4CDC-B882-F48F8C8D818C}"/>
              </a:ext>
            </a:extLst>
          </p:cNvPr>
          <p:cNvSpPr>
            <a:spLocks noEditPoints="1"/>
          </p:cNvSpPr>
          <p:nvPr/>
        </p:nvSpPr>
        <p:spPr bwMode="auto">
          <a:xfrm>
            <a:off x="2412548" y="1876570"/>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3C"/>
              </a:solidFill>
              <a:effectLst/>
              <a:uLnTx/>
              <a:uFillTx/>
              <a:latin typeface="Open Sans"/>
              <a:ea typeface="+mn-ea"/>
              <a:cs typeface="+mn-cs"/>
            </a:endParaRPr>
          </a:p>
        </p:txBody>
      </p:sp>
      <p:sp>
        <p:nvSpPr>
          <p:cNvPr id="68" name="Freeform 2069">
            <a:extLst>
              <a:ext uri="{FF2B5EF4-FFF2-40B4-BE49-F238E27FC236}">
                <a16:creationId xmlns:a16="http://schemas.microsoft.com/office/drawing/2014/main" id="{C334DFC2-0896-4334-8954-9FB48F49FE80}"/>
              </a:ext>
            </a:extLst>
          </p:cNvPr>
          <p:cNvSpPr>
            <a:spLocks noEditPoints="1"/>
          </p:cNvSpPr>
          <p:nvPr/>
        </p:nvSpPr>
        <p:spPr bwMode="auto">
          <a:xfrm rot="20698787">
            <a:off x="2571330" y="2070978"/>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3C"/>
              </a:solidFill>
              <a:effectLst/>
              <a:uLnTx/>
              <a:uFillTx/>
              <a:latin typeface="Open Sans"/>
              <a:ea typeface="+mn-ea"/>
              <a:cs typeface="+mn-cs"/>
            </a:endParaRPr>
          </a:p>
        </p:txBody>
      </p:sp>
      <p:sp>
        <p:nvSpPr>
          <p:cNvPr id="69" name="Freeform 2069">
            <a:extLst>
              <a:ext uri="{FF2B5EF4-FFF2-40B4-BE49-F238E27FC236}">
                <a16:creationId xmlns:a16="http://schemas.microsoft.com/office/drawing/2014/main" id="{76B96CCD-A0FE-47F8-BBE0-E8C1780A7BBE}"/>
              </a:ext>
            </a:extLst>
          </p:cNvPr>
          <p:cNvSpPr>
            <a:spLocks noEditPoints="1"/>
          </p:cNvSpPr>
          <p:nvPr/>
        </p:nvSpPr>
        <p:spPr bwMode="auto">
          <a:xfrm>
            <a:off x="2033548" y="2237811"/>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3C"/>
              </a:solidFill>
              <a:effectLst/>
              <a:uLnTx/>
              <a:uFillTx/>
              <a:latin typeface="Open Sans"/>
              <a:ea typeface="+mn-ea"/>
              <a:cs typeface="+mn-cs"/>
            </a:endParaRPr>
          </a:p>
        </p:txBody>
      </p:sp>
      <p:sp>
        <p:nvSpPr>
          <p:cNvPr id="70" name="Freeform 2069">
            <a:extLst>
              <a:ext uri="{FF2B5EF4-FFF2-40B4-BE49-F238E27FC236}">
                <a16:creationId xmlns:a16="http://schemas.microsoft.com/office/drawing/2014/main" id="{E58AED8C-8FCE-4647-910E-FFCBA2820FF9}"/>
              </a:ext>
            </a:extLst>
          </p:cNvPr>
          <p:cNvSpPr>
            <a:spLocks noEditPoints="1"/>
          </p:cNvSpPr>
          <p:nvPr/>
        </p:nvSpPr>
        <p:spPr bwMode="auto">
          <a:xfrm rot="10103111">
            <a:off x="2292736" y="3014730"/>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3C"/>
              </a:solidFill>
              <a:effectLst/>
              <a:uLnTx/>
              <a:uFillTx/>
              <a:latin typeface="Open Sans"/>
              <a:ea typeface="+mn-ea"/>
              <a:cs typeface="+mn-cs"/>
            </a:endParaRPr>
          </a:p>
        </p:txBody>
      </p:sp>
      <p:sp>
        <p:nvSpPr>
          <p:cNvPr id="71" name="Freeform 2069">
            <a:extLst>
              <a:ext uri="{FF2B5EF4-FFF2-40B4-BE49-F238E27FC236}">
                <a16:creationId xmlns:a16="http://schemas.microsoft.com/office/drawing/2014/main" id="{E106D907-DEE7-4C6E-A4C1-B9CD3B1A8B5F}"/>
              </a:ext>
            </a:extLst>
          </p:cNvPr>
          <p:cNvSpPr>
            <a:spLocks noEditPoints="1"/>
          </p:cNvSpPr>
          <p:nvPr/>
        </p:nvSpPr>
        <p:spPr bwMode="auto">
          <a:xfrm rot="6809530">
            <a:off x="1517786" y="2677784"/>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3C"/>
              </a:solidFill>
              <a:effectLst/>
              <a:uLnTx/>
              <a:uFillTx/>
              <a:latin typeface="Open Sans"/>
              <a:ea typeface="+mn-ea"/>
              <a:cs typeface="+mn-cs"/>
            </a:endParaRPr>
          </a:p>
        </p:txBody>
      </p:sp>
      <p:sp>
        <p:nvSpPr>
          <p:cNvPr id="72" name="Freeform 2069">
            <a:extLst>
              <a:ext uri="{FF2B5EF4-FFF2-40B4-BE49-F238E27FC236}">
                <a16:creationId xmlns:a16="http://schemas.microsoft.com/office/drawing/2014/main" id="{2557385B-AED3-4479-AEEE-8E57BBAF8E63}"/>
              </a:ext>
            </a:extLst>
          </p:cNvPr>
          <p:cNvSpPr>
            <a:spLocks noEditPoints="1"/>
          </p:cNvSpPr>
          <p:nvPr/>
        </p:nvSpPr>
        <p:spPr bwMode="auto">
          <a:xfrm rot="21161394">
            <a:off x="1517786" y="3284590"/>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3C"/>
              </a:solidFill>
              <a:effectLst/>
              <a:uLnTx/>
              <a:uFillTx/>
              <a:latin typeface="Open Sans"/>
              <a:ea typeface="+mn-ea"/>
              <a:cs typeface="+mn-cs"/>
            </a:endParaRPr>
          </a:p>
        </p:txBody>
      </p:sp>
      <p:sp>
        <p:nvSpPr>
          <p:cNvPr id="73" name="Freeform 2069">
            <a:extLst>
              <a:ext uri="{FF2B5EF4-FFF2-40B4-BE49-F238E27FC236}">
                <a16:creationId xmlns:a16="http://schemas.microsoft.com/office/drawing/2014/main" id="{779177CD-20E2-4BBB-9F13-AB56F88BDD81}"/>
              </a:ext>
            </a:extLst>
          </p:cNvPr>
          <p:cNvSpPr>
            <a:spLocks noEditPoints="1"/>
          </p:cNvSpPr>
          <p:nvPr/>
        </p:nvSpPr>
        <p:spPr bwMode="auto">
          <a:xfrm rot="19960060">
            <a:off x="2044558" y="2677784"/>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3C"/>
              </a:solidFill>
              <a:effectLst/>
              <a:uLnTx/>
              <a:uFillTx/>
              <a:latin typeface="Open Sans"/>
              <a:ea typeface="+mn-ea"/>
              <a:cs typeface="+mn-cs"/>
            </a:endParaRPr>
          </a:p>
        </p:txBody>
      </p:sp>
      <p:sp>
        <p:nvSpPr>
          <p:cNvPr id="74" name="Freeform 2069">
            <a:extLst>
              <a:ext uri="{FF2B5EF4-FFF2-40B4-BE49-F238E27FC236}">
                <a16:creationId xmlns:a16="http://schemas.microsoft.com/office/drawing/2014/main" id="{00CFA87A-C749-4077-AC8C-1EC6113BCEB2}"/>
              </a:ext>
            </a:extLst>
          </p:cNvPr>
          <p:cNvSpPr>
            <a:spLocks noEditPoints="1"/>
          </p:cNvSpPr>
          <p:nvPr/>
        </p:nvSpPr>
        <p:spPr bwMode="auto">
          <a:xfrm rot="21346211" flipH="1">
            <a:off x="2038957" y="3274501"/>
            <a:ext cx="387629"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3C"/>
              </a:solidFill>
              <a:effectLst/>
              <a:uLnTx/>
              <a:uFillTx/>
              <a:latin typeface="Open Sans"/>
              <a:ea typeface="+mn-ea"/>
              <a:cs typeface="+mn-cs"/>
            </a:endParaRPr>
          </a:p>
        </p:txBody>
      </p:sp>
      <p:sp>
        <p:nvSpPr>
          <p:cNvPr id="75" name="Freeform 2069">
            <a:extLst>
              <a:ext uri="{FF2B5EF4-FFF2-40B4-BE49-F238E27FC236}">
                <a16:creationId xmlns:a16="http://schemas.microsoft.com/office/drawing/2014/main" id="{289C640E-ADE2-444C-97E4-2BC9765E1B3D}"/>
              </a:ext>
            </a:extLst>
          </p:cNvPr>
          <p:cNvSpPr>
            <a:spLocks noEditPoints="1"/>
          </p:cNvSpPr>
          <p:nvPr/>
        </p:nvSpPr>
        <p:spPr bwMode="auto">
          <a:xfrm rot="12612218">
            <a:off x="2728746" y="3260633"/>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3C"/>
              </a:solidFill>
              <a:effectLst/>
              <a:uLnTx/>
              <a:uFillTx/>
              <a:latin typeface="Open Sans"/>
              <a:ea typeface="+mn-ea"/>
              <a:cs typeface="+mn-cs"/>
            </a:endParaRPr>
          </a:p>
        </p:txBody>
      </p:sp>
      <p:sp>
        <p:nvSpPr>
          <p:cNvPr id="76" name="Freeform 2069">
            <a:extLst>
              <a:ext uri="{FF2B5EF4-FFF2-40B4-BE49-F238E27FC236}">
                <a16:creationId xmlns:a16="http://schemas.microsoft.com/office/drawing/2014/main" id="{16F643FB-D2A8-4960-9A96-34B205BE120A}"/>
              </a:ext>
            </a:extLst>
          </p:cNvPr>
          <p:cNvSpPr>
            <a:spLocks noEditPoints="1"/>
          </p:cNvSpPr>
          <p:nvPr/>
        </p:nvSpPr>
        <p:spPr bwMode="auto">
          <a:xfrm rot="1401807">
            <a:off x="2571330" y="2677784"/>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3C"/>
              </a:solidFill>
              <a:effectLst/>
              <a:uLnTx/>
              <a:uFillTx/>
              <a:latin typeface="Open Sans"/>
              <a:ea typeface="+mn-ea"/>
              <a:cs typeface="+mn-cs"/>
            </a:endParaRPr>
          </a:p>
        </p:txBody>
      </p:sp>
      <p:sp>
        <p:nvSpPr>
          <p:cNvPr id="77" name="TextBox 76">
            <a:extLst>
              <a:ext uri="{FF2B5EF4-FFF2-40B4-BE49-F238E27FC236}">
                <a16:creationId xmlns:a16="http://schemas.microsoft.com/office/drawing/2014/main" id="{26DCF272-54BF-4C7A-BD0D-267F2AF7E466}"/>
              </a:ext>
            </a:extLst>
          </p:cNvPr>
          <p:cNvSpPr txBox="1"/>
          <p:nvPr/>
        </p:nvSpPr>
        <p:spPr>
          <a:xfrm>
            <a:off x="3460761" y="2940151"/>
            <a:ext cx="128239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C3C3C"/>
                </a:solidFill>
                <a:effectLst/>
                <a:uLnTx/>
                <a:uFillTx/>
                <a:latin typeface="Open Sans"/>
                <a:ea typeface="+mn-ea"/>
                <a:cs typeface="+mn-cs"/>
              </a:rPr>
              <a:t>comment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C3C3C"/>
                </a:solidFill>
                <a:effectLst/>
                <a:uLnTx/>
                <a:uFillTx/>
                <a:latin typeface="Open Sans"/>
                <a:ea typeface="+mn-ea"/>
                <a:cs typeface="+mn-cs"/>
              </a:rPr>
              <a:t>card</a:t>
            </a:r>
          </a:p>
        </p:txBody>
      </p:sp>
      <p:sp>
        <p:nvSpPr>
          <p:cNvPr id="78" name="TextBox 77">
            <a:extLst>
              <a:ext uri="{FF2B5EF4-FFF2-40B4-BE49-F238E27FC236}">
                <a16:creationId xmlns:a16="http://schemas.microsoft.com/office/drawing/2014/main" id="{1322E2C4-374D-46EC-8AB2-536DF17B7DB6}"/>
              </a:ext>
            </a:extLst>
          </p:cNvPr>
          <p:cNvSpPr txBox="1"/>
          <p:nvPr/>
        </p:nvSpPr>
        <p:spPr>
          <a:xfrm>
            <a:off x="3308022" y="1039766"/>
            <a:ext cx="128239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C3C3C"/>
                </a:solidFill>
                <a:effectLst/>
                <a:uLnTx/>
                <a:uFillTx/>
                <a:latin typeface="Open Sans"/>
                <a:ea typeface="+mn-ea"/>
                <a:cs typeface="+mn-cs"/>
              </a:rPr>
              <a:t>purchase order</a:t>
            </a:r>
          </a:p>
        </p:txBody>
      </p:sp>
      <p:sp>
        <p:nvSpPr>
          <p:cNvPr id="79" name="TextBox 78">
            <a:extLst>
              <a:ext uri="{FF2B5EF4-FFF2-40B4-BE49-F238E27FC236}">
                <a16:creationId xmlns:a16="http://schemas.microsoft.com/office/drawing/2014/main" id="{2B174E17-7E0B-4FD4-B731-C3B8CFF7599C}"/>
              </a:ext>
            </a:extLst>
          </p:cNvPr>
          <p:cNvSpPr txBox="1"/>
          <p:nvPr/>
        </p:nvSpPr>
        <p:spPr>
          <a:xfrm>
            <a:off x="3066177" y="2074865"/>
            <a:ext cx="1282390"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C3C3C"/>
                </a:solidFill>
                <a:effectLst/>
                <a:uLnTx/>
                <a:uFillTx/>
                <a:latin typeface="Open Sans"/>
                <a:ea typeface="+mn-ea"/>
                <a:cs typeface="+mn-cs"/>
              </a:rPr>
              <a:t>ID card</a:t>
            </a:r>
          </a:p>
        </p:txBody>
      </p:sp>
      <p:sp>
        <p:nvSpPr>
          <p:cNvPr id="80" name="TextBox 79">
            <a:extLst>
              <a:ext uri="{FF2B5EF4-FFF2-40B4-BE49-F238E27FC236}">
                <a16:creationId xmlns:a16="http://schemas.microsoft.com/office/drawing/2014/main" id="{11761B21-9178-43BF-84BF-11AF738E3825}"/>
              </a:ext>
            </a:extLst>
          </p:cNvPr>
          <p:cNvSpPr txBox="1"/>
          <p:nvPr/>
        </p:nvSpPr>
        <p:spPr>
          <a:xfrm>
            <a:off x="2586863" y="3924907"/>
            <a:ext cx="1586397"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C3C3C"/>
                </a:solidFill>
                <a:effectLst/>
                <a:uLnTx/>
                <a:uFillTx/>
                <a:latin typeface="Open Sans"/>
                <a:ea typeface="+mn-ea"/>
                <a:cs typeface="+mn-cs"/>
              </a:rPr>
              <a:t>chargebacks</a:t>
            </a:r>
          </a:p>
        </p:txBody>
      </p:sp>
      <p:sp>
        <p:nvSpPr>
          <p:cNvPr id="81" name="TextBox 80">
            <a:extLst>
              <a:ext uri="{FF2B5EF4-FFF2-40B4-BE49-F238E27FC236}">
                <a16:creationId xmlns:a16="http://schemas.microsoft.com/office/drawing/2014/main" id="{AA4B9487-48BF-447C-ADFB-4818A067BCBD}"/>
              </a:ext>
            </a:extLst>
          </p:cNvPr>
          <p:cNvSpPr txBox="1"/>
          <p:nvPr/>
        </p:nvSpPr>
        <p:spPr>
          <a:xfrm>
            <a:off x="93819" y="2407570"/>
            <a:ext cx="128239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C3C3C"/>
                </a:solidFill>
                <a:effectLst/>
                <a:uLnTx/>
                <a:uFillTx/>
                <a:latin typeface="Open Sans"/>
                <a:ea typeface="+mn-ea"/>
                <a:cs typeface="+mn-cs"/>
              </a:rPr>
              <a:t>credit reporting</a:t>
            </a:r>
          </a:p>
        </p:txBody>
      </p:sp>
      <p:sp>
        <p:nvSpPr>
          <p:cNvPr id="82" name="TextBox 81">
            <a:extLst>
              <a:ext uri="{FF2B5EF4-FFF2-40B4-BE49-F238E27FC236}">
                <a16:creationId xmlns:a16="http://schemas.microsoft.com/office/drawing/2014/main" id="{6489A15A-FF33-4BD9-A34B-7B03B2C06EAA}"/>
              </a:ext>
            </a:extLst>
          </p:cNvPr>
          <p:cNvSpPr txBox="1"/>
          <p:nvPr/>
        </p:nvSpPr>
        <p:spPr>
          <a:xfrm>
            <a:off x="87274" y="1473911"/>
            <a:ext cx="128239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C3C3C"/>
                </a:solidFill>
                <a:effectLst/>
                <a:uLnTx/>
                <a:uFillTx/>
                <a:latin typeface="Open Sans"/>
                <a:ea typeface="+mn-ea"/>
                <a:cs typeface="+mn-cs"/>
              </a:rPr>
              <a:t>time charging</a:t>
            </a:r>
          </a:p>
        </p:txBody>
      </p:sp>
      <p:sp>
        <p:nvSpPr>
          <p:cNvPr id="83" name="TextBox 82">
            <a:extLst>
              <a:ext uri="{FF2B5EF4-FFF2-40B4-BE49-F238E27FC236}">
                <a16:creationId xmlns:a16="http://schemas.microsoft.com/office/drawing/2014/main" id="{7E837985-4CC5-40A6-8797-41A32AC12817}"/>
              </a:ext>
            </a:extLst>
          </p:cNvPr>
          <p:cNvSpPr txBox="1"/>
          <p:nvPr/>
        </p:nvSpPr>
        <p:spPr>
          <a:xfrm>
            <a:off x="214518" y="3852335"/>
            <a:ext cx="1586397"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C3C3C"/>
                </a:solidFill>
                <a:effectLst/>
                <a:uLnTx/>
                <a:uFillTx/>
                <a:latin typeface="Open Sans"/>
                <a:ea typeface="+mn-ea"/>
                <a:cs typeface="+mn-cs"/>
              </a:rPr>
              <a:t>thank you card</a:t>
            </a:r>
          </a:p>
        </p:txBody>
      </p:sp>
      <p:sp>
        <p:nvSpPr>
          <p:cNvPr id="84" name="TextBox 83">
            <a:extLst>
              <a:ext uri="{FF2B5EF4-FFF2-40B4-BE49-F238E27FC236}">
                <a16:creationId xmlns:a16="http://schemas.microsoft.com/office/drawing/2014/main" id="{8E1B8BA9-9FAE-456C-89E0-5D88EBDDEE0F}"/>
              </a:ext>
            </a:extLst>
          </p:cNvPr>
          <p:cNvSpPr txBox="1"/>
          <p:nvPr/>
        </p:nvSpPr>
        <p:spPr>
          <a:xfrm>
            <a:off x="1089617" y="1040331"/>
            <a:ext cx="1282390"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C3C3C"/>
                </a:solidFill>
                <a:effectLst/>
                <a:uLnTx/>
                <a:uFillTx/>
                <a:latin typeface="Open Sans"/>
                <a:ea typeface="+mn-ea"/>
                <a:cs typeface="+mn-cs"/>
              </a:rPr>
              <a:t>p-value</a:t>
            </a:r>
          </a:p>
        </p:txBody>
      </p:sp>
      <p:sp>
        <p:nvSpPr>
          <p:cNvPr id="86" name="Freeform 2069">
            <a:extLst>
              <a:ext uri="{FF2B5EF4-FFF2-40B4-BE49-F238E27FC236}">
                <a16:creationId xmlns:a16="http://schemas.microsoft.com/office/drawing/2014/main" id="{75C7AA16-0355-4A86-8D63-3B886E8C2ED7}"/>
              </a:ext>
            </a:extLst>
          </p:cNvPr>
          <p:cNvSpPr>
            <a:spLocks noEditPoints="1"/>
          </p:cNvSpPr>
          <p:nvPr/>
        </p:nvSpPr>
        <p:spPr bwMode="auto">
          <a:xfrm rot="12881387">
            <a:off x="2310406" y="2317684"/>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3C"/>
              </a:solidFill>
              <a:effectLst/>
              <a:uLnTx/>
              <a:uFillTx/>
              <a:latin typeface="Open Sans"/>
              <a:ea typeface="+mn-ea"/>
              <a:cs typeface="+mn-cs"/>
            </a:endParaRPr>
          </a:p>
        </p:txBody>
      </p:sp>
      <p:sp>
        <p:nvSpPr>
          <p:cNvPr id="87" name="Freeform 2069">
            <a:extLst>
              <a:ext uri="{FF2B5EF4-FFF2-40B4-BE49-F238E27FC236}">
                <a16:creationId xmlns:a16="http://schemas.microsoft.com/office/drawing/2014/main" id="{98AE822E-42A6-4E18-AFBC-A69CF3074954}"/>
              </a:ext>
            </a:extLst>
          </p:cNvPr>
          <p:cNvSpPr>
            <a:spLocks noEditPoints="1"/>
          </p:cNvSpPr>
          <p:nvPr/>
        </p:nvSpPr>
        <p:spPr bwMode="auto">
          <a:xfrm rot="1265848">
            <a:off x="1725761" y="3091866"/>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3C"/>
              </a:solidFill>
              <a:effectLst/>
              <a:uLnTx/>
              <a:uFillTx/>
              <a:latin typeface="Open Sans"/>
              <a:ea typeface="+mn-ea"/>
              <a:cs typeface="+mn-cs"/>
            </a:endParaRPr>
          </a:p>
        </p:txBody>
      </p:sp>
      <p:sp>
        <p:nvSpPr>
          <p:cNvPr id="88" name="Freeform 2069">
            <a:extLst>
              <a:ext uri="{FF2B5EF4-FFF2-40B4-BE49-F238E27FC236}">
                <a16:creationId xmlns:a16="http://schemas.microsoft.com/office/drawing/2014/main" id="{6F4DD04E-5491-4080-88F1-D4FD193707DC}"/>
              </a:ext>
            </a:extLst>
          </p:cNvPr>
          <p:cNvSpPr>
            <a:spLocks noEditPoints="1"/>
          </p:cNvSpPr>
          <p:nvPr/>
        </p:nvSpPr>
        <p:spPr bwMode="auto">
          <a:xfrm rot="968345" flipH="1">
            <a:off x="2264373" y="1707844"/>
            <a:ext cx="387629"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3C"/>
              </a:solidFill>
              <a:effectLst/>
              <a:uLnTx/>
              <a:uFillTx/>
              <a:latin typeface="Open Sans"/>
              <a:ea typeface="+mn-ea"/>
              <a:cs typeface="+mn-cs"/>
            </a:endParaRPr>
          </a:p>
        </p:txBody>
      </p:sp>
      <p:sp>
        <p:nvSpPr>
          <p:cNvPr id="89" name="Freeform 2069">
            <a:extLst>
              <a:ext uri="{FF2B5EF4-FFF2-40B4-BE49-F238E27FC236}">
                <a16:creationId xmlns:a16="http://schemas.microsoft.com/office/drawing/2014/main" id="{E0906987-2D20-4D5E-8752-C6A3D1518A33}"/>
              </a:ext>
            </a:extLst>
          </p:cNvPr>
          <p:cNvSpPr>
            <a:spLocks noEditPoints="1"/>
          </p:cNvSpPr>
          <p:nvPr/>
        </p:nvSpPr>
        <p:spPr bwMode="auto">
          <a:xfrm rot="12612218">
            <a:off x="1860888" y="1749472"/>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3C"/>
              </a:solidFill>
              <a:effectLst/>
              <a:uLnTx/>
              <a:uFillTx/>
              <a:latin typeface="Open Sans"/>
              <a:ea typeface="+mn-ea"/>
              <a:cs typeface="+mn-cs"/>
            </a:endParaRPr>
          </a:p>
        </p:txBody>
      </p:sp>
      <p:sp>
        <p:nvSpPr>
          <p:cNvPr id="90" name="Freeform 2069">
            <a:extLst>
              <a:ext uri="{FF2B5EF4-FFF2-40B4-BE49-F238E27FC236}">
                <a16:creationId xmlns:a16="http://schemas.microsoft.com/office/drawing/2014/main" id="{55EBFD69-1C1D-4F90-A60F-FCCA5E5DA90F}"/>
              </a:ext>
            </a:extLst>
          </p:cNvPr>
          <p:cNvSpPr>
            <a:spLocks noEditPoints="1"/>
          </p:cNvSpPr>
          <p:nvPr/>
        </p:nvSpPr>
        <p:spPr bwMode="auto">
          <a:xfrm rot="6295697">
            <a:off x="1503203" y="2737109"/>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3C"/>
              </a:solidFill>
              <a:effectLst/>
              <a:uLnTx/>
              <a:uFillTx/>
              <a:latin typeface="Open Sans"/>
              <a:ea typeface="+mn-ea"/>
              <a:cs typeface="+mn-cs"/>
            </a:endParaRPr>
          </a:p>
        </p:txBody>
      </p:sp>
      <p:sp>
        <p:nvSpPr>
          <p:cNvPr id="91" name="Freeform 2069">
            <a:extLst>
              <a:ext uri="{FF2B5EF4-FFF2-40B4-BE49-F238E27FC236}">
                <a16:creationId xmlns:a16="http://schemas.microsoft.com/office/drawing/2014/main" id="{5002E9CB-CE0B-477E-BF80-DF253790941E}"/>
              </a:ext>
            </a:extLst>
          </p:cNvPr>
          <p:cNvSpPr>
            <a:spLocks noEditPoints="1"/>
          </p:cNvSpPr>
          <p:nvPr/>
        </p:nvSpPr>
        <p:spPr bwMode="auto">
          <a:xfrm flipH="1">
            <a:off x="2634562" y="3009897"/>
            <a:ext cx="387629"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3C"/>
              </a:solidFill>
              <a:effectLst/>
              <a:uLnTx/>
              <a:uFillTx/>
              <a:latin typeface="Open Sans"/>
              <a:ea typeface="+mn-ea"/>
              <a:cs typeface="+mn-cs"/>
            </a:endParaRPr>
          </a:p>
        </p:txBody>
      </p:sp>
      <p:sp>
        <p:nvSpPr>
          <p:cNvPr id="92" name="Freeform 2069">
            <a:extLst>
              <a:ext uri="{FF2B5EF4-FFF2-40B4-BE49-F238E27FC236}">
                <a16:creationId xmlns:a16="http://schemas.microsoft.com/office/drawing/2014/main" id="{B98DECBF-2747-4DB4-AA08-0C4101E2C57D}"/>
              </a:ext>
            </a:extLst>
          </p:cNvPr>
          <p:cNvSpPr>
            <a:spLocks noEditPoints="1"/>
          </p:cNvSpPr>
          <p:nvPr/>
        </p:nvSpPr>
        <p:spPr bwMode="auto">
          <a:xfrm rot="20600599" flipH="1">
            <a:off x="1680706" y="2351065"/>
            <a:ext cx="387629"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3C"/>
              </a:solidFill>
              <a:effectLst/>
              <a:uLnTx/>
              <a:uFillTx/>
              <a:latin typeface="Open Sans"/>
              <a:ea typeface="+mn-ea"/>
              <a:cs typeface="+mn-cs"/>
            </a:endParaRPr>
          </a:p>
        </p:txBody>
      </p:sp>
      <p:sp>
        <p:nvSpPr>
          <p:cNvPr id="93" name="Freeform 2069">
            <a:extLst>
              <a:ext uri="{FF2B5EF4-FFF2-40B4-BE49-F238E27FC236}">
                <a16:creationId xmlns:a16="http://schemas.microsoft.com/office/drawing/2014/main" id="{6D41845E-7BFC-4D55-842D-B82D1DF26531}"/>
              </a:ext>
            </a:extLst>
          </p:cNvPr>
          <p:cNvSpPr>
            <a:spLocks noEditPoints="1"/>
          </p:cNvSpPr>
          <p:nvPr/>
        </p:nvSpPr>
        <p:spPr bwMode="auto">
          <a:xfrm rot="20600599" flipH="1">
            <a:off x="2717477" y="2285739"/>
            <a:ext cx="3600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3C"/>
              </a:solidFill>
              <a:effectLst/>
              <a:uLnTx/>
              <a:uFillTx/>
              <a:latin typeface="Open Sans"/>
              <a:ea typeface="+mn-ea"/>
              <a:cs typeface="+mn-cs"/>
            </a:endParaRPr>
          </a:p>
        </p:txBody>
      </p:sp>
      <p:sp>
        <p:nvSpPr>
          <p:cNvPr id="94" name="Freeform 2069">
            <a:extLst>
              <a:ext uri="{FF2B5EF4-FFF2-40B4-BE49-F238E27FC236}">
                <a16:creationId xmlns:a16="http://schemas.microsoft.com/office/drawing/2014/main" id="{47356A9F-00C3-4101-BFEE-DC110460DB37}"/>
              </a:ext>
            </a:extLst>
          </p:cNvPr>
          <p:cNvSpPr>
            <a:spLocks noEditPoints="1"/>
          </p:cNvSpPr>
          <p:nvPr/>
        </p:nvSpPr>
        <p:spPr bwMode="auto">
          <a:xfrm rot="2048038">
            <a:off x="2653922" y="1617843"/>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3C"/>
              </a:solidFill>
              <a:effectLst/>
              <a:uLnTx/>
              <a:uFillTx/>
              <a:latin typeface="Open Sans"/>
              <a:ea typeface="+mn-ea"/>
              <a:cs typeface="+mn-cs"/>
            </a:endParaRPr>
          </a:p>
        </p:txBody>
      </p:sp>
      <p:sp>
        <p:nvSpPr>
          <p:cNvPr id="95" name="Freeform 2069">
            <a:extLst>
              <a:ext uri="{FF2B5EF4-FFF2-40B4-BE49-F238E27FC236}">
                <a16:creationId xmlns:a16="http://schemas.microsoft.com/office/drawing/2014/main" id="{0DF3D52E-ACD2-4B0F-AA53-3CF762EFB2AE}"/>
              </a:ext>
            </a:extLst>
          </p:cNvPr>
          <p:cNvSpPr>
            <a:spLocks noEditPoints="1"/>
          </p:cNvSpPr>
          <p:nvPr/>
        </p:nvSpPr>
        <p:spPr bwMode="auto">
          <a:xfrm rot="8103775">
            <a:off x="1234893" y="3242730"/>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3C"/>
              </a:solidFill>
              <a:effectLst/>
              <a:uLnTx/>
              <a:uFillTx/>
              <a:latin typeface="Open Sans"/>
              <a:ea typeface="+mn-ea"/>
              <a:cs typeface="+mn-cs"/>
            </a:endParaRPr>
          </a:p>
        </p:txBody>
      </p:sp>
      <p:sp>
        <p:nvSpPr>
          <p:cNvPr id="96" name="Freeform 2069">
            <a:extLst>
              <a:ext uri="{FF2B5EF4-FFF2-40B4-BE49-F238E27FC236}">
                <a16:creationId xmlns:a16="http://schemas.microsoft.com/office/drawing/2014/main" id="{A87D9DFA-7907-4351-8F49-20FF56F19A93}"/>
              </a:ext>
            </a:extLst>
          </p:cNvPr>
          <p:cNvSpPr>
            <a:spLocks noEditPoints="1"/>
          </p:cNvSpPr>
          <p:nvPr/>
        </p:nvSpPr>
        <p:spPr bwMode="auto">
          <a:xfrm rot="21254305">
            <a:off x="1761665" y="3242730"/>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3C"/>
              </a:solidFill>
              <a:effectLst/>
              <a:uLnTx/>
              <a:uFillTx/>
              <a:latin typeface="Open Sans"/>
              <a:ea typeface="+mn-ea"/>
              <a:cs typeface="+mn-cs"/>
            </a:endParaRPr>
          </a:p>
        </p:txBody>
      </p:sp>
      <p:sp>
        <p:nvSpPr>
          <p:cNvPr id="97" name="Freeform 2069">
            <a:extLst>
              <a:ext uri="{FF2B5EF4-FFF2-40B4-BE49-F238E27FC236}">
                <a16:creationId xmlns:a16="http://schemas.microsoft.com/office/drawing/2014/main" id="{5B7AB407-A612-489B-8C35-F1B4E62D0826}"/>
              </a:ext>
            </a:extLst>
          </p:cNvPr>
          <p:cNvSpPr>
            <a:spLocks noEditPoints="1"/>
          </p:cNvSpPr>
          <p:nvPr/>
        </p:nvSpPr>
        <p:spPr bwMode="auto">
          <a:xfrm rot="2696052">
            <a:off x="2288437" y="3242730"/>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3C"/>
              </a:solidFill>
              <a:effectLst/>
              <a:uLnTx/>
              <a:uFillTx/>
              <a:latin typeface="Open Sans"/>
              <a:ea typeface="+mn-ea"/>
              <a:cs typeface="+mn-cs"/>
            </a:endParaRPr>
          </a:p>
        </p:txBody>
      </p:sp>
      <p:sp>
        <p:nvSpPr>
          <p:cNvPr id="98" name="Freeform 2069">
            <a:extLst>
              <a:ext uri="{FF2B5EF4-FFF2-40B4-BE49-F238E27FC236}">
                <a16:creationId xmlns:a16="http://schemas.microsoft.com/office/drawing/2014/main" id="{C65E3D9E-EF55-4A99-BA6E-7A3598942BB9}"/>
              </a:ext>
            </a:extLst>
          </p:cNvPr>
          <p:cNvSpPr>
            <a:spLocks noEditPoints="1"/>
          </p:cNvSpPr>
          <p:nvPr/>
        </p:nvSpPr>
        <p:spPr bwMode="auto">
          <a:xfrm rot="7589942">
            <a:off x="1422160" y="3168787"/>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3C"/>
              </a:solidFill>
              <a:effectLst/>
              <a:uLnTx/>
              <a:uFillTx/>
              <a:latin typeface="Open Sans"/>
              <a:ea typeface="+mn-ea"/>
              <a:cs typeface="+mn-cs"/>
            </a:endParaRPr>
          </a:p>
        </p:txBody>
      </p:sp>
      <p:sp>
        <p:nvSpPr>
          <p:cNvPr id="99" name="Freeform 2069">
            <a:extLst>
              <a:ext uri="{FF2B5EF4-FFF2-40B4-BE49-F238E27FC236}">
                <a16:creationId xmlns:a16="http://schemas.microsoft.com/office/drawing/2014/main" id="{BE69E317-C42E-41AE-93CF-797A87A14951}"/>
              </a:ext>
            </a:extLst>
          </p:cNvPr>
          <p:cNvSpPr>
            <a:spLocks noEditPoints="1"/>
          </p:cNvSpPr>
          <p:nvPr/>
        </p:nvSpPr>
        <p:spPr bwMode="auto">
          <a:xfrm rot="3227466">
            <a:off x="1869415" y="2692187"/>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3C"/>
              </a:solidFill>
              <a:effectLst/>
              <a:uLnTx/>
              <a:uFillTx/>
              <a:latin typeface="Open Sans"/>
              <a:ea typeface="+mn-ea"/>
              <a:cs typeface="+mn-cs"/>
            </a:endParaRPr>
          </a:p>
        </p:txBody>
      </p:sp>
      <p:sp>
        <p:nvSpPr>
          <p:cNvPr id="100" name="Freeform 2069">
            <a:extLst>
              <a:ext uri="{FF2B5EF4-FFF2-40B4-BE49-F238E27FC236}">
                <a16:creationId xmlns:a16="http://schemas.microsoft.com/office/drawing/2014/main" id="{9CF4AD44-86CE-43D9-B931-4570DB52E1ED}"/>
              </a:ext>
            </a:extLst>
          </p:cNvPr>
          <p:cNvSpPr>
            <a:spLocks noEditPoints="1"/>
          </p:cNvSpPr>
          <p:nvPr/>
        </p:nvSpPr>
        <p:spPr bwMode="auto">
          <a:xfrm rot="1189638">
            <a:off x="2922959" y="2692187"/>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3C"/>
              </a:solidFill>
              <a:effectLst/>
              <a:uLnTx/>
              <a:uFillTx/>
              <a:latin typeface="Open Sans"/>
              <a:ea typeface="+mn-ea"/>
              <a:cs typeface="+mn-cs"/>
            </a:endParaRPr>
          </a:p>
        </p:txBody>
      </p:sp>
      <p:sp>
        <p:nvSpPr>
          <p:cNvPr id="101" name="Freeform 2069">
            <a:extLst>
              <a:ext uri="{FF2B5EF4-FFF2-40B4-BE49-F238E27FC236}">
                <a16:creationId xmlns:a16="http://schemas.microsoft.com/office/drawing/2014/main" id="{99B99A46-9A4A-43AC-A5A3-C07345A64D6A}"/>
              </a:ext>
            </a:extLst>
          </p:cNvPr>
          <p:cNvSpPr>
            <a:spLocks noEditPoints="1"/>
          </p:cNvSpPr>
          <p:nvPr/>
        </p:nvSpPr>
        <p:spPr bwMode="auto">
          <a:xfrm rot="2090851">
            <a:off x="2396187" y="2692187"/>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3C"/>
              </a:solidFill>
              <a:effectLst/>
              <a:uLnTx/>
              <a:uFillTx/>
              <a:latin typeface="Open Sans"/>
              <a:ea typeface="+mn-ea"/>
              <a:cs typeface="+mn-cs"/>
            </a:endParaRPr>
          </a:p>
        </p:txBody>
      </p:sp>
      <p:sp>
        <p:nvSpPr>
          <p:cNvPr id="102" name="Freeform 2069">
            <a:extLst>
              <a:ext uri="{FF2B5EF4-FFF2-40B4-BE49-F238E27FC236}">
                <a16:creationId xmlns:a16="http://schemas.microsoft.com/office/drawing/2014/main" id="{56E9D17E-1193-48AF-BCF2-F9F876A882B0}"/>
              </a:ext>
            </a:extLst>
          </p:cNvPr>
          <p:cNvSpPr>
            <a:spLocks noEditPoints="1"/>
          </p:cNvSpPr>
          <p:nvPr/>
        </p:nvSpPr>
        <p:spPr bwMode="auto">
          <a:xfrm rot="1091450" flipH="1">
            <a:off x="2458483" y="3295689"/>
            <a:ext cx="387629"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3C"/>
              </a:solidFill>
              <a:effectLst/>
              <a:uLnTx/>
              <a:uFillTx/>
              <a:latin typeface="Open Sans"/>
              <a:ea typeface="+mn-ea"/>
              <a:cs typeface="+mn-cs"/>
            </a:endParaRPr>
          </a:p>
        </p:txBody>
      </p:sp>
      <p:sp>
        <p:nvSpPr>
          <p:cNvPr id="103" name="Freeform 2069">
            <a:extLst>
              <a:ext uri="{FF2B5EF4-FFF2-40B4-BE49-F238E27FC236}">
                <a16:creationId xmlns:a16="http://schemas.microsoft.com/office/drawing/2014/main" id="{CAB2B817-07DF-4F73-AF27-BB47BBD7C901}"/>
              </a:ext>
            </a:extLst>
          </p:cNvPr>
          <p:cNvSpPr>
            <a:spLocks noEditPoints="1"/>
          </p:cNvSpPr>
          <p:nvPr/>
        </p:nvSpPr>
        <p:spPr bwMode="auto">
          <a:xfrm rot="12612218">
            <a:off x="2214671" y="1533549"/>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3C"/>
              </a:solidFill>
              <a:effectLst/>
              <a:uLnTx/>
              <a:uFillTx/>
              <a:latin typeface="Open Sans"/>
              <a:ea typeface="+mn-ea"/>
              <a:cs typeface="+mn-cs"/>
            </a:endParaRPr>
          </a:p>
        </p:txBody>
      </p:sp>
      <p:sp>
        <p:nvSpPr>
          <p:cNvPr id="104" name="Freeform 2069">
            <a:extLst>
              <a:ext uri="{FF2B5EF4-FFF2-40B4-BE49-F238E27FC236}">
                <a16:creationId xmlns:a16="http://schemas.microsoft.com/office/drawing/2014/main" id="{DE92DC2C-060D-4419-9E63-243F8191B107}"/>
              </a:ext>
            </a:extLst>
          </p:cNvPr>
          <p:cNvSpPr>
            <a:spLocks noEditPoints="1"/>
          </p:cNvSpPr>
          <p:nvPr/>
        </p:nvSpPr>
        <p:spPr bwMode="auto">
          <a:xfrm rot="3227466">
            <a:off x="1410974" y="1896060"/>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3C3C"/>
              </a:solidFill>
              <a:effectLst/>
              <a:uLnTx/>
              <a:uFillTx/>
              <a:latin typeface="Open Sans"/>
              <a:ea typeface="+mn-ea"/>
              <a:cs typeface="+mn-cs"/>
            </a:endParaRPr>
          </a:p>
        </p:txBody>
      </p:sp>
      <p:sp>
        <p:nvSpPr>
          <p:cNvPr id="105" name="TextBox 104">
            <a:extLst>
              <a:ext uri="{FF2B5EF4-FFF2-40B4-BE49-F238E27FC236}">
                <a16:creationId xmlns:a16="http://schemas.microsoft.com/office/drawing/2014/main" id="{EB17FD36-D817-4703-B2E2-DFB079FB40A4}"/>
              </a:ext>
            </a:extLst>
          </p:cNvPr>
          <p:cNvSpPr txBox="1"/>
          <p:nvPr/>
        </p:nvSpPr>
        <p:spPr>
          <a:xfrm>
            <a:off x="9545192" y="2679014"/>
            <a:ext cx="1282390"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3C3C3C"/>
                </a:solidFill>
                <a:effectLst/>
                <a:uLnTx/>
                <a:uFillTx/>
                <a:latin typeface="Open Sans"/>
                <a:ea typeface="+mn-ea"/>
                <a:cs typeface="+mn-cs"/>
              </a:rPr>
              <a:t>chagre</a:t>
            </a:r>
            <a:r>
              <a:rPr kumimoji="0" lang="en-US" sz="1800" b="0" i="0" u="none" strike="noStrike" kern="1200" cap="none" spc="0" normalizeH="0" baseline="0" noProof="0" dirty="0">
                <a:ln>
                  <a:noFill/>
                </a:ln>
                <a:solidFill>
                  <a:srgbClr val="3C3C3C"/>
                </a:solidFill>
                <a:effectLst/>
                <a:uLnTx/>
                <a:uFillTx/>
                <a:latin typeface="Open Sans"/>
                <a:ea typeface="+mn-ea"/>
                <a:cs typeface="+mn-cs"/>
              </a:rPr>
              <a:t> card</a:t>
            </a:r>
          </a:p>
        </p:txBody>
      </p:sp>
      <p:pic>
        <p:nvPicPr>
          <p:cNvPr id="106" name="Picture 2" descr="Upside down face">
            <a:extLst>
              <a:ext uri="{FF2B5EF4-FFF2-40B4-BE49-F238E27FC236}">
                <a16:creationId xmlns:a16="http://schemas.microsoft.com/office/drawing/2014/main" id="{BBC3EBC2-275B-4F24-9549-C1929CD049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63392" y="2782096"/>
            <a:ext cx="385329" cy="385329"/>
          </a:xfrm>
          <a:prstGeom prst="rect">
            <a:avLst/>
          </a:prstGeom>
          <a:noFill/>
          <a:extLst>
            <a:ext uri="{909E8E84-426E-40DD-AFC4-6F175D3DCCD1}">
              <a14:hiddenFill xmlns:a14="http://schemas.microsoft.com/office/drawing/2010/main">
                <a:solidFill>
                  <a:srgbClr val="FFFFFF"/>
                </a:solidFill>
              </a14:hiddenFill>
            </a:ext>
          </a:extLst>
        </p:spPr>
      </p:pic>
      <p:sp>
        <p:nvSpPr>
          <p:cNvPr id="107" name="TextBox 106">
            <a:extLst>
              <a:ext uri="{FF2B5EF4-FFF2-40B4-BE49-F238E27FC236}">
                <a16:creationId xmlns:a16="http://schemas.microsoft.com/office/drawing/2014/main" id="{6735BBC1-D308-4A4E-8019-139EE2B72FF1}"/>
              </a:ext>
            </a:extLst>
          </p:cNvPr>
          <p:cNvSpPr txBox="1"/>
          <p:nvPr/>
        </p:nvSpPr>
        <p:spPr>
          <a:xfrm rot="19800301">
            <a:off x="1539418" y="2600860"/>
            <a:ext cx="1282390" cy="646331"/>
          </a:xfrm>
          <a:prstGeom prst="rect">
            <a:avLst/>
          </a:prstGeom>
          <a:solidFill>
            <a:schemeClr val="bg2">
              <a:alpha val="89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small" spc="0" normalizeH="0" baseline="0" noProof="0" dirty="0">
                <a:ln>
                  <a:noFill/>
                </a:ln>
                <a:solidFill>
                  <a:srgbClr val="DA5926"/>
                </a:solidFill>
                <a:effectLst/>
                <a:uLnTx/>
                <a:uFillTx/>
                <a:latin typeface="Open Sans"/>
                <a:ea typeface="+mn-ea"/>
                <a:cs typeface="+mn-cs"/>
              </a:rPr>
              <a:t>original data</a:t>
            </a:r>
          </a:p>
        </p:txBody>
      </p:sp>
      <p:sp>
        <p:nvSpPr>
          <p:cNvPr id="108" name="TextBox 107">
            <a:extLst>
              <a:ext uri="{FF2B5EF4-FFF2-40B4-BE49-F238E27FC236}">
                <a16:creationId xmlns:a16="http://schemas.microsoft.com/office/drawing/2014/main" id="{20A8A64B-357E-41D8-8D48-D8E3BCDC0FD6}"/>
              </a:ext>
            </a:extLst>
          </p:cNvPr>
          <p:cNvSpPr txBox="1"/>
          <p:nvPr/>
        </p:nvSpPr>
        <p:spPr>
          <a:xfrm>
            <a:off x="8262802" y="2292832"/>
            <a:ext cx="1282390" cy="646331"/>
          </a:xfrm>
          <a:prstGeom prst="rect">
            <a:avLst/>
          </a:prstGeom>
          <a:solidFill>
            <a:schemeClr val="bg2">
              <a:alpha val="89000"/>
            </a:schemeClr>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small" spc="0" normalizeH="0" baseline="0" noProof="0" dirty="0">
                <a:ln>
                  <a:noFill/>
                </a:ln>
                <a:solidFill>
                  <a:srgbClr val="DA5926"/>
                </a:solidFill>
                <a:effectLst/>
                <a:uLnTx/>
                <a:uFillTx/>
                <a:latin typeface="Open Sans"/>
                <a:ea typeface="+mn-ea"/>
                <a:cs typeface="+mn-cs"/>
              </a:rPr>
              <a:t>search results</a:t>
            </a:r>
          </a:p>
        </p:txBody>
      </p:sp>
      <p:sp>
        <p:nvSpPr>
          <p:cNvPr id="6" name="Content Placeholder 58">
            <a:extLst>
              <a:ext uri="{FF2B5EF4-FFF2-40B4-BE49-F238E27FC236}">
                <a16:creationId xmlns:a16="http://schemas.microsoft.com/office/drawing/2014/main" id="{A77E897C-233F-FDDF-3277-AC39933060B8}"/>
              </a:ext>
            </a:extLst>
          </p:cNvPr>
          <p:cNvSpPr>
            <a:spLocks noGrp="1"/>
          </p:cNvSpPr>
          <p:nvPr>
            <p:ph sz="quarter" idx="14"/>
          </p:nvPr>
        </p:nvSpPr>
        <p:spPr>
          <a:xfrm>
            <a:off x="1119396" y="5104899"/>
            <a:ext cx="1431184" cy="2200924"/>
          </a:xfrm>
        </p:spPr>
        <p:txBody>
          <a:bodyPr>
            <a:normAutofit/>
          </a:bodyPr>
          <a:lstStyle/>
          <a:p>
            <a:pPr algn="r"/>
            <a:r>
              <a:rPr lang="en-US" sz="2400" b="1" dirty="0">
                <a:solidFill>
                  <a:srgbClr val="31B16B"/>
                </a:solidFill>
              </a:rPr>
              <a:t>Yes</a:t>
            </a:r>
            <a:r>
              <a:rPr lang="en-US" sz="2400" b="1" dirty="0">
                <a:solidFill>
                  <a:srgbClr val="DA5926"/>
                </a:solidFill>
              </a:rPr>
              <a:t>  </a:t>
            </a:r>
          </a:p>
          <a:p>
            <a:pPr algn="r"/>
            <a:r>
              <a:rPr lang="en-US" sz="2400" b="1" dirty="0">
                <a:solidFill>
                  <a:srgbClr val="DA5926"/>
                </a:solidFill>
              </a:rPr>
              <a:t>Yes</a:t>
            </a:r>
            <a:endParaRPr lang="en-US" sz="2400" dirty="0"/>
          </a:p>
        </p:txBody>
      </p:sp>
      <p:sp>
        <p:nvSpPr>
          <p:cNvPr id="7" name="TextBox 6">
            <a:extLst>
              <a:ext uri="{FF2B5EF4-FFF2-40B4-BE49-F238E27FC236}">
                <a16:creationId xmlns:a16="http://schemas.microsoft.com/office/drawing/2014/main" id="{7780B157-FBEC-7829-F54B-A5F7AE95DF09}"/>
              </a:ext>
            </a:extLst>
          </p:cNvPr>
          <p:cNvSpPr txBox="1"/>
          <p:nvPr/>
        </p:nvSpPr>
        <p:spPr>
          <a:xfrm>
            <a:off x="2828376" y="5147507"/>
            <a:ext cx="8923022" cy="1323439"/>
          </a:xfrm>
          <a:prstGeom prst="rect">
            <a:avLst/>
          </a:prstGeom>
          <a:noFill/>
        </p:spPr>
        <p:txBody>
          <a:bodyPr wrap="square">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31B16B"/>
                </a:solidFill>
                <a:effectLst/>
                <a:uLnTx/>
                <a:uFillTx/>
                <a:latin typeface="Open Sans"/>
                <a:ea typeface="+mn-ea"/>
                <a:cs typeface="+mn-cs"/>
              </a:rPr>
              <a:t>Exact search </a:t>
            </a:r>
            <a:r>
              <a:rPr kumimoji="0" lang="en-US" sz="2000" b="0" i="0" u="none" strike="noStrike" kern="1200" cap="none" spc="0" normalizeH="0" baseline="0" noProof="0" dirty="0">
                <a:ln>
                  <a:noFill/>
                </a:ln>
                <a:solidFill>
                  <a:srgbClr val="3C3C3C"/>
                </a:solidFill>
                <a:effectLst/>
                <a:uLnTx/>
                <a:uFillTx/>
                <a:latin typeface="Open Sans"/>
                <a:ea typeface="+mn-ea"/>
                <a:cs typeface="+mn-cs"/>
              </a:rPr>
              <a:t>works well, improvements straightforward</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b="1" i="0" u="none" strike="noStrike" kern="1200" cap="none" spc="0" normalizeH="0" baseline="0" noProof="0" dirty="0">
              <a:ln>
                <a:noFill/>
              </a:ln>
              <a:solidFill>
                <a:srgbClr val="DA5926"/>
              </a:solidFill>
              <a:effectLst/>
              <a:uLnTx/>
              <a:uFillTx/>
              <a:latin typeface="Open Sans"/>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DA5926"/>
                </a:solidFill>
                <a:effectLst/>
                <a:uLnTx/>
                <a:uFillTx/>
                <a:latin typeface="Open Sans"/>
                <a:ea typeface="+mn-ea"/>
                <a:cs typeface="+mn-cs"/>
              </a:rPr>
              <a:t>Similar search </a:t>
            </a:r>
            <a:r>
              <a:rPr kumimoji="0" lang="en-US" sz="2000" b="0" i="0" u="none" strike="noStrike" kern="1200" cap="none" spc="0" normalizeH="0" baseline="0" noProof="0" dirty="0">
                <a:ln>
                  <a:noFill/>
                </a:ln>
                <a:solidFill>
                  <a:srgbClr val="3C3C3C"/>
                </a:solidFill>
                <a:effectLst/>
                <a:uLnTx/>
                <a:uFillTx/>
                <a:latin typeface="Open Sans"/>
                <a:ea typeface="+mn-ea"/>
                <a:cs typeface="+mn-cs"/>
              </a:rPr>
              <a:t>is working well, returning </a:t>
            </a:r>
            <a:r>
              <a:rPr kumimoji="0" lang="en-US" sz="2000" b="1" i="0" u="none" strike="noStrike" kern="1200" cap="none" spc="0" normalizeH="0" baseline="0" noProof="0" dirty="0">
                <a:ln>
                  <a:noFill/>
                </a:ln>
                <a:solidFill>
                  <a:srgbClr val="3C3C3C"/>
                </a:solidFill>
                <a:effectLst/>
                <a:uLnTx/>
                <a:uFillTx/>
                <a:latin typeface="Open Sans"/>
                <a:ea typeface="+mn-ea"/>
                <a:cs typeface="+mn-cs"/>
              </a:rPr>
              <a:t>semantic</a:t>
            </a:r>
            <a:r>
              <a:rPr kumimoji="0" lang="en-US" sz="2000" b="0" i="0" u="none" strike="noStrike" kern="1200" cap="none" spc="0" normalizeH="0" baseline="0" noProof="0" dirty="0">
                <a:ln>
                  <a:noFill/>
                </a:ln>
                <a:solidFill>
                  <a:srgbClr val="3C3C3C"/>
                </a:solidFill>
                <a:effectLst/>
                <a:uLnTx/>
                <a:uFillTx/>
                <a:latin typeface="Open Sans"/>
                <a:ea typeface="+mn-ea"/>
                <a:cs typeface="+mn-cs"/>
              </a:rPr>
              <a:t> results</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3C3C3C"/>
              </a:solidFill>
              <a:effectLst/>
              <a:uLnTx/>
              <a:uFillTx/>
              <a:latin typeface="Open Sans"/>
              <a:ea typeface="+mn-ea"/>
              <a:cs typeface="+mn-cs"/>
            </a:endParaRPr>
          </a:p>
        </p:txBody>
      </p:sp>
      <p:pic>
        <p:nvPicPr>
          <p:cNvPr id="3" name="Content Placeholder 47">
            <a:extLst>
              <a:ext uri="{FF2B5EF4-FFF2-40B4-BE49-F238E27FC236}">
                <a16:creationId xmlns:a16="http://schemas.microsoft.com/office/drawing/2014/main" id="{D01761BD-968A-88FE-D2C3-F9C159564558}"/>
              </a:ext>
            </a:extLst>
          </p:cNvPr>
          <p:cNvPicPr>
            <a:picLocks noChangeAspect="1"/>
          </p:cNvPicPr>
          <p:nvPr/>
        </p:nvPicPr>
        <p:blipFill>
          <a:blip r:embed="rId4"/>
          <a:srcRect/>
          <a:stretch/>
        </p:blipFill>
        <p:spPr>
          <a:xfrm rot="20647571">
            <a:off x="4124152" y="1491212"/>
            <a:ext cx="3541392" cy="3541392"/>
          </a:xfrm>
          <a:prstGeom prst="rect">
            <a:avLst/>
          </a:prstGeom>
          <a:effectLst>
            <a:glow rad="584200">
              <a:schemeClr val="accent3">
                <a:lumMod val="60000"/>
                <a:lumOff val="40000"/>
                <a:alpha val="40000"/>
              </a:schemeClr>
            </a:glow>
          </a:effectLst>
        </p:spPr>
      </p:pic>
    </p:spTree>
    <p:extLst>
      <p:ext uri="{BB962C8B-B14F-4D97-AF65-F5344CB8AC3E}">
        <p14:creationId xmlns:p14="http://schemas.microsoft.com/office/powerpoint/2010/main" val="5126214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344F8C4-202F-5748-954E-E748CC614D70}"/>
              </a:ext>
            </a:extLst>
          </p:cNvPr>
          <p:cNvSpPr>
            <a:spLocks noGrp="1"/>
          </p:cNvSpPr>
          <p:nvPr>
            <p:ph type="title"/>
          </p:nvPr>
        </p:nvSpPr>
        <p:spPr/>
        <p:txBody>
          <a:bodyPr/>
          <a:lstStyle/>
          <a:p>
            <a:r>
              <a:rPr lang="en-US" dirty="0"/>
              <a:t>Planned Improvements</a:t>
            </a:r>
          </a:p>
        </p:txBody>
      </p:sp>
      <p:sp>
        <p:nvSpPr>
          <p:cNvPr id="6" name="Content Placeholder 5">
            <a:extLst>
              <a:ext uri="{FF2B5EF4-FFF2-40B4-BE49-F238E27FC236}">
                <a16:creationId xmlns:a16="http://schemas.microsoft.com/office/drawing/2014/main" id="{FF617CF5-C149-DCC4-7AB9-07AE8AD74E06}"/>
              </a:ext>
            </a:extLst>
          </p:cNvPr>
          <p:cNvSpPr>
            <a:spLocks noGrp="1"/>
          </p:cNvSpPr>
          <p:nvPr>
            <p:ph sz="quarter" idx="14"/>
          </p:nvPr>
        </p:nvSpPr>
        <p:spPr>
          <a:xfrm>
            <a:off x="6096000" y="1409700"/>
            <a:ext cx="5029200" cy="5088528"/>
          </a:xfrm>
        </p:spPr>
        <p:txBody>
          <a:bodyPr>
            <a:normAutofit/>
          </a:bodyPr>
          <a:lstStyle/>
          <a:p>
            <a:r>
              <a:rPr lang="en-US" b="1" dirty="0">
                <a:solidFill>
                  <a:srgbClr val="DA5926"/>
                </a:solidFill>
              </a:rPr>
              <a:t>BYOD</a:t>
            </a:r>
          </a:p>
          <a:p>
            <a:pPr marL="829809" lvl="1" indent="-342900">
              <a:buFont typeface="Arial" panose="020B0604020202020204" pitchFamily="34" charset="0"/>
              <a:buChar char="•"/>
            </a:pPr>
            <a:r>
              <a:rPr lang="en-US" dirty="0">
                <a:solidFill>
                  <a:schemeClr val="tx1"/>
                </a:solidFill>
              </a:rPr>
              <a:t>“Bring Your Own Data”</a:t>
            </a:r>
          </a:p>
          <a:p>
            <a:pPr marL="829809" lvl="1" indent="-342900">
              <a:buFont typeface="Arial" panose="020B0604020202020204" pitchFamily="34" charset="0"/>
              <a:buChar char="•"/>
            </a:pPr>
            <a:r>
              <a:rPr lang="en-US" dirty="0">
                <a:solidFill>
                  <a:schemeClr val="tx1"/>
                </a:solidFill>
              </a:rPr>
              <a:t>Ability to upload, generate embeddings for, and then </a:t>
            </a:r>
            <a:r>
              <a:rPr lang="en-US" b="1" dirty="0">
                <a:solidFill>
                  <a:srgbClr val="31B16B"/>
                </a:solidFill>
              </a:rPr>
              <a:t>search your own set of documents</a:t>
            </a:r>
          </a:p>
          <a:p>
            <a:pPr marL="342900" indent="-342900">
              <a:buFont typeface="Arial" panose="020B0604020202020204" pitchFamily="34" charset="0"/>
              <a:buChar char="•"/>
            </a:pPr>
            <a:r>
              <a:rPr lang="en-US" b="1" dirty="0">
                <a:solidFill>
                  <a:schemeClr val="tx1"/>
                </a:solidFill>
              </a:rPr>
              <a:t>Pros:</a:t>
            </a:r>
          </a:p>
          <a:p>
            <a:pPr marL="829809" lvl="1" indent="-342900">
              <a:buFont typeface="Arial" panose="020B0604020202020204" pitchFamily="34" charset="0"/>
              <a:buChar char="•"/>
            </a:pPr>
            <a:r>
              <a:rPr lang="en-US" dirty="0">
                <a:solidFill>
                  <a:schemeClr val="tx1"/>
                </a:solidFill>
              </a:rPr>
              <a:t>Expands </a:t>
            </a:r>
            <a:r>
              <a:rPr lang="en-US" dirty="0">
                <a:solidFill>
                  <a:srgbClr val="31B16B"/>
                </a:solidFill>
              </a:rPr>
              <a:t>usefulness</a:t>
            </a:r>
            <a:r>
              <a:rPr lang="en-US" dirty="0">
                <a:solidFill>
                  <a:schemeClr val="tx1"/>
                </a:solidFill>
              </a:rPr>
              <a:t> of product</a:t>
            </a:r>
          </a:p>
          <a:p>
            <a:pPr marL="342900" indent="-342900">
              <a:buFont typeface="Arial" panose="020B0604020202020204" pitchFamily="34" charset="0"/>
              <a:buChar char="•"/>
            </a:pPr>
            <a:r>
              <a:rPr lang="en-US" b="1" dirty="0">
                <a:solidFill>
                  <a:schemeClr val="tx1"/>
                </a:solidFill>
              </a:rPr>
              <a:t>Hard because:</a:t>
            </a:r>
          </a:p>
          <a:p>
            <a:pPr marL="829809" lvl="1" indent="-342900">
              <a:buFont typeface="Arial" panose="020B0604020202020204" pitchFamily="34" charset="0"/>
              <a:buChar char="•"/>
            </a:pPr>
            <a:r>
              <a:rPr lang="en-US" dirty="0">
                <a:solidFill>
                  <a:schemeClr val="tx1"/>
                </a:solidFill>
              </a:rPr>
              <a:t>Every dataset has different </a:t>
            </a:r>
            <a:r>
              <a:rPr lang="en-US" dirty="0">
                <a:solidFill>
                  <a:srgbClr val="DA5926"/>
                </a:solidFill>
              </a:rPr>
              <a:t>structure</a:t>
            </a:r>
          </a:p>
          <a:p>
            <a:pPr marL="829809" lvl="1" indent="-342900">
              <a:buFont typeface="Arial" panose="020B0604020202020204" pitchFamily="34" charset="0"/>
              <a:buChar char="•"/>
            </a:pPr>
            <a:r>
              <a:rPr lang="en-US" dirty="0">
                <a:solidFill>
                  <a:schemeClr val="tx1"/>
                </a:solidFill>
              </a:rPr>
              <a:t>Computationally </a:t>
            </a:r>
            <a:r>
              <a:rPr lang="en-US" dirty="0">
                <a:solidFill>
                  <a:srgbClr val="DA5926"/>
                </a:solidFill>
              </a:rPr>
              <a:t>intensive</a:t>
            </a:r>
          </a:p>
          <a:p>
            <a:pPr marL="342900" indent="-342900">
              <a:buFont typeface="Arial" panose="020B0604020202020204" pitchFamily="34" charset="0"/>
              <a:buChar char="•"/>
            </a:pPr>
            <a:endParaRPr lang="en-US" dirty="0"/>
          </a:p>
        </p:txBody>
      </p:sp>
      <p:sp>
        <p:nvSpPr>
          <p:cNvPr id="5" name="Content Placeholder 4">
            <a:extLst>
              <a:ext uri="{FF2B5EF4-FFF2-40B4-BE49-F238E27FC236}">
                <a16:creationId xmlns:a16="http://schemas.microsoft.com/office/drawing/2014/main" id="{EC1BD0DB-B961-11C6-3758-0200E7A0F290}"/>
              </a:ext>
            </a:extLst>
          </p:cNvPr>
          <p:cNvSpPr>
            <a:spLocks noGrp="1"/>
          </p:cNvSpPr>
          <p:nvPr>
            <p:ph sz="quarter" idx="13"/>
          </p:nvPr>
        </p:nvSpPr>
        <p:spPr>
          <a:xfrm>
            <a:off x="720724" y="1409700"/>
            <a:ext cx="5029200" cy="5088528"/>
          </a:xfrm>
        </p:spPr>
        <p:txBody>
          <a:bodyPr>
            <a:normAutofit/>
          </a:bodyPr>
          <a:lstStyle/>
          <a:p>
            <a:r>
              <a:rPr lang="en-US" b="1" dirty="0">
                <a:solidFill>
                  <a:srgbClr val="DA5926"/>
                </a:solidFill>
              </a:rPr>
              <a:t>Better User Interface</a:t>
            </a:r>
          </a:p>
          <a:p>
            <a:pPr marL="342900" indent="-342900">
              <a:buFont typeface="Arial" panose="020B0604020202020204" pitchFamily="34" charset="0"/>
              <a:buChar char="•"/>
            </a:pPr>
            <a:r>
              <a:rPr lang="en-US" b="1" dirty="0">
                <a:solidFill>
                  <a:srgbClr val="31B16B"/>
                </a:solidFill>
              </a:rPr>
              <a:t>Load full reports </a:t>
            </a:r>
            <a:r>
              <a:rPr lang="en-US" dirty="0">
                <a:solidFill>
                  <a:schemeClr val="tx1"/>
                </a:solidFill>
              </a:rPr>
              <a:t>in a side window, with relevant segments highlighted</a:t>
            </a:r>
          </a:p>
          <a:p>
            <a:pPr marL="342900" indent="-342900">
              <a:buFont typeface="Arial" panose="020B0604020202020204" pitchFamily="34" charset="0"/>
              <a:buChar char="•"/>
            </a:pPr>
            <a:r>
              <a:rPr lang="en-US" b="1" dirty="0">
                <a:solidFill>
                  <a:schemeClr val="tx1"/>
                </a:solidFill>
              </a:rPr>
              <a:t>Pros:</a:t>
            </a:r>
          </a:p>
          <a:p>
            <a:pPr marL="829809" lvl="1" indent="-342900">
              <a:buFont typeface="Arial" panose="020B0604020202020204" pitchFamily="34" charset="0"/>
              <a:buChar char="•"/>
            </a:pPr>
            <a:r>
              <a:rPr lang="en-US" dirty="0">
                <a:solidFill>
                  <a:schemeClr val="tx1"/>
                </a:solidFill>
              </a:rPr>
              <a:t>Can </a:t>
            </a:r>
            <a:r>
              <a:rPr lang="en-US" dirty="0">
                <a:solidFill>
                  <a:srgbClr val="31B16B"/>
                </a:solidFill>
              </a:rPr>
              <a:t>shorten </a:t>
            </a:r>
            <a:r>
              <a:rPr lang="en-US" dirty="0">
                <a:solidFill>
                  <a:schemeClr val="tx1"/>
                </a:solidFill>
              </a:rPr>
              <a:t>search result snippets</a:t>
            </a:r>
          </a:p>
          <a:p>
            <a:pPr marL="829809" lvl="1" indent="-342900">
              <a:buFont typeface="Arial" panose="020B0604020202020204" pitchFamily="34" charset="0"/>
              <a:buChar char="•"/>
            </a:pPr>
            <a:r>
              <a:rPr lang="en-US" dirty="0">
                <a:solidFill>
                  <a:schemeClr val="tx1"/>
                </a:solidFill>
              </a:rPr>
              <a:t>Don’t need to preserve text </a:t>
            </a:r>
            <a:r>
              <a:rPr lang="en-US" dirty="0">
                <a:solidFill>
                  <a:srgbClr val="31B16B"/>
                </a:solidFill>
              </a:rPr>
              <a:t>formatting</a:t>
            </a:r>
          </a:p>
          <a:p>
            <a:pPr marL="342900" indent="-342900">
              <a:buFont typeface="Arial" panose="020B0604020202020204" pitchFamily="34" charset="0"/>
              <a:buChar char="•"/>
            </a:pPr>
            <a:r>
              <a:rPr lang="en-US" b="1" dirty="0">
                <a:solidFill>
                  <a:schemeClr val="tx1"/>
                </a:solidFill>
              </a:rPr>
              <a:t>Hard because:</a:t>
            </a:r>
            <a:endParaRPr lang="en-US" dirty="0">
              <a:solidFill>
                <a:schemeClr val="tx1"/>
              </a:solidFill>
            </a:endParaRPr>
          </a:p>
          <a:p>
            <a:pPr marL="829809" lvl="1" indent="-342900">
              <a:buFont typeface="Arial" panose="020B0604020202020204" pitchFamily="34" charset="0"/>
              <a:buChar char="•"/>
            </a:pPr>
            <a:r>
              <a:rPr lang="en-US" dirty="0">
                <a:solidFill>
                  <a:schemeClr val="tx1"/>
                </a:solidFill>
              </a:rPr>
              <a:t>Technology to read multiple file types (PDF, Word, CSV) </a:t>
            </a:r>
            <a:r>
              <a:rPr lang="en-US" dirty="0">
                <a:solidFill>
                  <a:srgbClr val="DA5926"/>
                </a:solidFill>
              </a:rPr>
              <a:t>not fully matured</a:t>
            </a:r>
          </a:p>
          <a:p>
            <a:pPr marL="829809" lvl="1" indent="-342900">
              <a:buFont typeface="Arial" panose="020B0604020202020204" pitchFamily="34" charset="0"/>
              <a:buChar char="•"/>
            </a:pPr>
            <a:r>
              <a:rPr lang="en-US" dirty="0">
                <a:solidFill>
                  <a:schemeClr val="tx1"/>
                </a:solidFill>
              </a:rPr>
              <a:t>Existing tools are hard-to-use and want to </a:t>
            </a:r>
            <a:r>
              <a:rPr lang="en-US" dirty="0">
                <a:solidFill>
                  <a:srgbClr val="DA5926"/>
                </a:solidFill>
              </a:rPr>
              <a:t>see your data</a:t>
            </a:r>
          </a:p>
          <a:p>
            <a:pPr marL="829809" lvl="1" indent="-342900">
              <a:buFont typeface="Arial" panose="020B0604020202020204" pitchFamily="34" charset="0"/>
              <a:buChar char="•"/>
            </a:pPr>
            <a:endParaRPr lang="en-US" dirty="0">
              <a:solidFill>
                <a:schemeClr val="tx1"/>
              </a:solidFill>
            </a:endParaRPr>
          </a:p>
        </p:txBody>
      </p:sp>
      <p:sp>
        <p:nvSpPr>
          <p:cNvPr id="4" name="Slide Number Placeholder 3">
            <a:extLst>
              <a:ext uri="{FF2B5EF4-FFF2-40B4-BE49-F238E27FC236}">
                <a16:creationId xmlns:a16="http://schemas.microsoft.com/office/drawing/2014/main" id="{69C24318-C227-C14C-8797-6BDA81B9987F}"/>
              </a:ext>
            </a:extLst>
          </p:cNvPr>
          <p:cNvSpPr>
            <a:spLocks noGrp="1"/>
          </p:cNvSpPr>
          <p:nvPr>
            <p:ph type="sldNum" sz="quarter" idx="4"/>
          </p:nvPr>
        </p:nvSpPr>
        <p:spPr/>
        <p:txBody>
          <a:bodyPr/>
          <a:lstStyle/>
          <a:p>
            <a:fld id="{F6B149FD-26F7-3645-B4E7-BA8B8CC5EEA8}" type="slidenum">
              <a:rPr lang="en-US" smtClean="0"/>
              <a:pPr/>
              <a:t>24</a:t>
            </a:fld>
            <a:endParaRPr lang="en-US" dirty="0"/>
          </a:p>
        </p:txBody>
      </p:sp>
      <p:pic>
        <p:nvPicPr>
          <p:cNvPr id="25" name="Picture Placeholder 6">
            <a:extLst>
              <a:ext uri="{FF2B5EF4-FFF2-40B4-BE49-F238E27FC236}">
                <a16:creationId xmlns:a16="http://schemas.microsoft.com/office/drawing/2014/main" id="{6A0FE322-F79E-4220-9A9C-25B623C13705}"/>
              </a:ext>
            </a:extLst>
          </p:cNvPr>
          <p:cNvPicPr>
            <a:picLocks noChangeAspect="1"/>
          </p:cNvPicPr>
          <p:nvPr/>
        </p:nvPicPr>
        <p:blipFill rotWithShape="1">
          <a:blip r:embed="rId2"/>
          <a:srcRect l="-21310" r="-21310"/>
          <a:stretch/>
        </p:blipFill>
        <p:spPr>
          <a:xfrm>
            <a:off x="10359482" y="95060"/>
            <a:ext cx="1193150" cy="837754"/>
          </a:xfrm>
          <a:prstGeom prst="rect">
            <a:avLst/>
          </a:prstGeom>
        </p:spPr>
      </p:pic>
    </p:spTree>
    <p:extLst>
      <p:ext uri="{BB962C8B-B14F-4D97-AF65-F5344CB8AC3E}">
        <p14:creationId xmlns:p14="http://schemas.microsoft.com/office/powerpoint/2010/main" val="13777678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AA62B3C5-EC25-C5D0-4551-321F3BE40E94}"/>
              </a:ext>
            </a:extLst>
          </p:cNvPr>
          <p:cNvSpPr>
            <a:spLocks noGrp="1"/>
          </p:cNvSpPr>
          <p:nvPr>
            <p:ph type="subTitle" idx="1"/>
          </p:nvPr>
        </p:nvSpPr>
        <p:spPr/>
        <p:txBody>
          <a:bodyPr/>
          <a:lstStyle/>
          <a:p>
            <a:endParaRPr lang="en-US" dirty="0"/>
          </a:p>
          <a:p>
            <a:r>
              <a:rPr lang="en-US" dirty="0"/>
              <a:t>Sarah Ackerman	sackerm@sandia.gov</a:t>
            </a:r>
          </a:p>
        </p:txBody>
      </p:sp>
      <p:sp>
        <p:nvSpPr>
          <p:cNvPr id="3" name="Title 2">
            <a:extLst>
              <a:ext uri="{FF2B5EF4-FFF2-40B4-BE49-F238E27FC236}">
                <a16:creationId xmlns:a16="http://schemas.microsoft.com/office/drawing/2014/main" id="{D5CCB2DE-FFBC-6734-3451-7EE85B42E843}"/>
              </a:ext>
            </a:extLst>
          </p:cNvPr>
          <p:cNvSpPr>
            <a:spLocks noGrp="1"/>
          </p:cNvSpPr>
          <p:nvPr>
            <p:ph type="ctrTitle"/>
          </p:nvPr>
        </p:nvSpPr>
        <p:spPr/>
        <p:txBody>
          <a:bodyPr>
            <a:normAutofit/>
          </a:bodyPr>
          <a:lstStyle/>
          <a:p>
            <a:r>
              <a:rPr lang="en-US" sz="4400" dirty="0"/>
              <a:t>Thank you!</a:t>
            </a:r>
          </a:p>
        </p:txBody>
      </p:sp>
      <p:sp>
        <p:nvSpPr>
          <p:cNvPr id="4" name="TextBox 3">
            <a:extLst>
              <a:ext uri="{FF2B5EF4-FFF2-40B4-BE49-F238E27FC236}">
                <a16:creationId xmlns:a16="http://schemas.microsoft.com/office/drawing/2014/main" id="{D3C84C93-592B-151E-77B7-7949FEA9BCC2}"/>
              </a:ext>
            </a:extLst>
          </p:cNvPr>
          <p:cNvSpPr txBox="1"/>
          <p:nvPr/>
        </p:nvSpPr>
        <p:spPr>
          <a:xfrm>
            <a:off x="4130694" y="212558"/>
            <a:ext cx="7688327" cy="2677656"/>
          </a:xfrm>
          <a:prstGeom prst="rect">
            <a:avLst/>
          </a:prstGeom>
          <a:noFill/>
        </p:spPr>
        <p:txBody>
          <a:bodyPr wrap="square" rtlCol="0">
            <a:spAutoFit/>
          </a:bodyPr>
          <a:lstStyle/>
          <a:p>
            <a:r>
              <a:rPr lang="en-US" sz="1400" dirty="0"/>
              <a:t>Sandia National Laboratories is a multi-mission laboratory managed and operated by National Technology &amp; Engineering Solutions of Sandia, LLC (NTESS), a wholly owned subsidiary of Honeywell International Inc., for the U.S. Department of Energy’s National Nuclear Security Administration (DOE/NNSA) under contract DE-NA0003525. This written work is authored by an employee of NTESS. The employee, not NTESS, owns the right, title and interest in and to the written work and is responsible for its contents. Any subjective views or opinions that might be expressed in the written work do not necessarily represent the views of the U.S. Government. The publisher acknowledges that the U.S. Government retains a non-exclusive, paid-up, irrevocable, world-wide license to publish or reproduce the published form of this written work or allow others to do so, for U.S. Government purposes. The DOE will provide public access to results of federally sponsored research in accordance with the DOE Public Access Plan.</a:t>
            </a:r>
          </a:p>
        </p:txBody>
      </p:sp>
    </p:spTree>
    <p:extLst>
      <p:ext uri="{BB962C8B-B14F-4D97-AF65-F5344CB8AC3E}">
        <p14:creationId xmlns:p14="http://schemas.microsoft.com/office/powerpoint/2010/main" val="108249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344F8C4-202F-5748-954E-E748CC614D70}"/>
              </a:ext>
            </a:extLst>
          </p:cNvPr>
          <p:cNvSpPr>
            <a:spLocks noGrp="1"/>
          </p:cNvSpPr>
          <p:nvPr>
            <p:ph type="title"/>
          </p:nvPr>
        </p:nvSpPr>
        <p:spPr/>
        <p:txBody>
          <a:bodyPr/>
          <a:lstStyle/>
          <a:p>
            <a:r>
              <a:rPr lang="en-US" dirty="0"/>
              <a:t>Current process</a:t>
            </a:r>
          </a:p>
        </p:txBody>
      </p:sp>
      <p:sp>
        <p:nvSpPr>
          <p:cNvPr id="4" name="Slide Number Placeholder 3">
            <a:extLst>
              <a:ext uri="{FF2B5EF4-FFF2-40B4-BE49-F238E27FC236}">
                <a16:creationId xmlns:a16="http://schemas.microsoft.com/office/drawing/2014/main" id="{69C24318-C227-C14C-8797-6BDA81B9987F}"/>
              </a:ext>
            </a:extLst>
          </p:cNvPr>
          <p:cNvSpPr>
            <a:spLocks noGrp="1"/>
          </p:cNvSpPr>
          <p:nvPr>
            <p:ph type="sldNum" sz="quarter" idx="4"/>
          </p:nvPr>
        </p:nvSpPr>
        <p:spPr/>
        <p:txBody>
          <a:bodyPr/>
          <a:lstStyle/>
          <a:p>
            <a:fld id="{F6B149FD-26F7-3645-B4E7-BA8B8CC5EEA8}" type="slidenum">
              <a:rPr lang="en-US" smtClean="0"/>
              <a:pPr/>
              <a:t>3</a:t>
            </a:fld>
            <a:endParaRPr lang="en-US" dirty="0"/>
          </a:p>
        </p:txBody>
      </p:sp>
      <p:pic>
        <p:nvPicPr>
          <p:cNvPr id="25" name="Picture Placeholder 6">
            <a:extLst>
              <a:ext uri="{FF2B5EF4-FFF2-40B4-BE49-F238E27FC236}">
                <a16:creationId xmlns:a16="http://schemas.microsoft.com/office/drawing/2014/main" id="{6A0FE322-F79E-4220-9A9C-25B623C13705}"/>
              </a:ext>
            </a:extLst>
          </p:cNvPr>
          <p:cNvPicPr>
            <a:picLocks noChangeAspect="1"/>
          </p:cNvPicPr>
          <p:nvPr/>
        </p:nvPicPr>
        <p:blipFill rotWithShape="1">
          <a:blip r:embed="rId2"/>
          <a:srcRect l="-21310" r="-21310"/>
          <a:stretch/>
        </p:blipFill>
        <p:spPr>
          <a:xfrm>
            <a:off x="10359482" y="95060"/>
            <a:ext cx="1193150" cy="837754"/>
          </a:xfrm>
          <a:prstGeom prst="rect">
            <a:avLst/>
          </a:prstGeom>
        </p:spPr>
      </p:pic>
      <p:sp>
        <p:nvSpPr>
          <p:cNvPr id="27" name="Freeform 2069">
            <a:extLst>
              <a:ext uri="{FF2B5EF4-FFF2-40B4-BE49-F238E27FC236}">
                <a16:creationId xmlns:a16="http://schemas.microsoft.com/office/drawing/2014/main" id="{60F14E6A-B8D7-4C36-8BFC-CC4CF3209F6E}"/>
              </a:ext>
            </a:extLst>
          </p:cNvPr>
          <p:cNvSpPr>
            <a:spLocks noEditPoints="1"/>
          </p:cNvSpPr>
          <p:nvPr/>
        </p:nvSpPr>
        <p:spPr bwMode="auto">
          <a:xfrm>
            <a:off x="9681686" y="1702021"/>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2069">
            <a:extLst>
              <a:ext uri="{FF2B5EF4-FFF2-40B4-BE49-F238E27FC236}">
                <a16:creationId xmlns:a16="http://schemas.microsoft.com/office/drawing/2014/main" id="{6CABBAB0-ED3A-4203-B15A-0F3A0147B03B}"/>
              </a:ext>
            </a:extLst>
          </p:cNvPr>
          <p:cNvSpPr>
            <a:spLocks noEditPoints="1"/>
          </p:cNvSpPr>
          <p:nvPr/>
        </p:nvSpPr>
        <p:spPr bwMode="auto">
          <a:xfrm>
            <a:off x="9681686" y="2308827"/>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2069">
            <a:extLst>
              <a:ext uri="{FF2B5EF4-FFF2-40B4-BE49-F238E27FC236}">
                <a16:creationId xmlns:a16="http://schemas.microsoft.com/office/drawing/2014/main" id="{2F2DE7FA-F2DD-4144-A7AC-D10A75EC2F23}"/>
              </a:ext>
            </a:extLst>
          </p:cNvPr>
          <p:cNvSpPr>
            <a:spLocks noEditPoints="1"/>
          </p:cNvSpPr>
          <p:nvPr/>
        </p:nvSpPr>
        <p:spPr bwMode="auto">
          <a:xfrm>
            <a:off x="10208458" y="1702021"/>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2069">
            <a:extLst>
              <a:ext uri="{FF2B5EF4-FFF2-40B4-BE49-F238E27FC236}">
                <a16:creationId xmlns:a16="http://schemas.microsoft.com/office/drawing/2014/main" id="{8E58C483-77EB-4BC1-80F0-BCD71606685C}"/>
              </a:ext>
            </a:extLst>
          </p:cNvPr>
          <p:cNvSpPr>
            <a:spLocks noEditPoints="1"/>
          </p:cNvSpPr>
          <p:nvPr/>
        </p:nvSpPr>
        <p:spPr bwMode="auto">
          <a:xfrm>
            <a:off x="10735230" y="2308827"/>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2069">
            <a:extLst>
              <a:ext uri="{FF2B5EF4-FFF2-40B4-BE49-F238E27FC236}">
                <a16:creationId xmlns:a16="http://schemas.microsoft.com/office/drawing/2014/main" id="{CF1F260C-1945-45A0-95F7-3C961564F05A}"/>
              </a:ext>
            </a:extLst>
          </p:cNvPr>
          <p:cNvSpPr>
            <a:spLocks noEditPoints="1"/>
          </p:cNvSpPr>
          <p:nvPr/>
        </p:nvSpPr>
        <p:spPr bwMode="auto">
          <a:xfrm>
            <a:off x="10208458" y="2308827"/>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2069">
            <a:extLst>
              <a:ext uri="{FF2B5EF4-FFF2-40B4-BE49-F238E27FC236}">
                <a16:creationId xmlns:a16="http://schemas.microsoft.com/office/drawing/2014/main" id="{2FB67212-2AE5-470E-9124-1EDCE060C666}"/>
              </a:ext>
            </a:extLst>
          </p:cNvPr>
          <p:cNvSpPr>
            <a:spLocks noEditPoints="1"/>
          </p:cNvSpPr>
          <p:nvPr/>
        </p:nvSpPr>
        <p:spPr bwMode="auto">
          <a:xfrm>
            <a:off x="10735230" y="1702021"/>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2069">
            <a:extLst>
              <a:ext uri="{FF2B5EF4-FFF2-40B4-BE49-F238E27FC236}">
                <a16:creationId xmlns:a16="http://schemas.microsoft.com/office/drawing/2014/main" id="{133BA637-62A8-4A6B-A17C-3C6DB1312306}"/>
              </a:ext>
            </a:extLst>
          </p:cNvPr>
          <p:cNvSpPr>
            <a:spLocks noEditPoints="1"/>
          </p:cNvSpPr>
          <p:nvPr/>
        </p:nvSpPr>
        <p:spPr bwMode="auto">
          <a:xfrm>
            <a:off x="9681686" y="2915633"/>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2069">
            <a:extLst>
              <a:ext uri="{FF2B5EF4-FFF2-40B4-BE49-F238E27FC236}">
                <a16:creationId xmlns:a16="http://schemas.microsoft.com/office/drawing/2014/main" id="{024DE1F6-67B2-4001-AEAA-F3B78C2A6C5B}"/>
              </a:ext>
            </a:extLst>
          </p:cNvPr>
          <p:cNvSpPr>
            <a:spLocks noEditPoints="1"/>
          </p:cNvSpPr>
          <p:nvPr/>
        </p:nvSpPr>
        <p:spPr bwMode="auto">
          <a:xfrm>
            <a:off x="9681686" y="3522439"/>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2069">
            <a:extLst>
              <a:ext uri="{FF2B5EF4-FFF2-40B4-BE49-F238E27FC236}">
                <a16:creationId xmlns:a16="http://schemas.microsoft.com/office/drawing/2014/main" id="{90B93AFA-2FB9-48C1-9FA8-43E7E4814BC6}"/>
              </a:ext>
            </a:extLst>
          </p:cNvPr>
          <p:cNvSpPr>
            <a:spLocks noEditPoints="1"/>
          </p:cNvSpPr>
          <p:nvPr/>
        </p:nvSpPr>
        <p:spPr bwMode="auto">
          <a:xfrm>
            <a:off x="10208458" y="2915633"/>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2069">
            <a:extLst>
              <a:ext uri="{FF2B5EF4-FFF2-40B4-BE49-F238E27FC236}">
                <a16:creationId xmlns:a16="http://schemas.microsoft.com/office/drawing/2014/main" id="{5100E354-2511-49FF-813A-FED436D5A4DA}"/>
              </a:ext>
            </a:extLst>
          </p:cNvPr>
          <p:cNvSpPr>
            <a:spLocks noEditPoints="1"/>
          </p:cNvSpPr>
          <p:nvPr/>
        </p:nvSpPr>
        <p:spPr bwMode="auto">
          <a:xfrm>
            <a:off x="10735230" y="3522439"/>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2069">
            <a:extLst>
              <a:ext uri="{FF2B5EF4-FFF2-40B4-BE49-F238E27FC236}">
                <a16:creationId xmlns:a16="http://schemas.microsoft.com/office/drawing/2014/main" id="{A20E5355-9000-46EC-9E19-6DBBB3A33228}"/>
              </a:ext>
            </a:extLst>
          </p:cNvPr>
          <p:cNvSpPr>
            <a:spLocks noEditPoints="1"/>
          </p:cNvSpPr>
          <p:nvPr/>
        </p:nvSpPr>
        <p:spPr bwMode="auto">
          <a:xfrm>
            <a:off x="10208458" y="3522439"/>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2069">
            <a:extLst>
              <a:ext uri="{FF2B5EF4-FFF2-40B4-BE49-F238E27FC236}">
                <a16:creationId xmlns:a16="http://schemas.microsoft.com/office/drawing/2014/main" id="{8EF33C1E-965D-4E4E-BDC4-179233D6D10F}"/>
              </a:ext>
            </a:extLst>
          </p:cNvPr>
          <p:cNvSpPr>
            <a:spLocks noEditPoints="1"/>
          </p:cNvSpPr>
          <p:nvPr/>
        </p:nvSpPr>
        <p:spPr bwMode="auto">
          <a:xfrm>
            <a:off x="10735230" y="2915633"/>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right arrow">
            <a:extLst>
              <a:ext uri="{FF2B5EF4-FFF2-40B4-BE49-F238E27FC236}">
                <a16:creationId xmlns:a16="http://schemas.microsoft.com/office/drawing/2014/main" id="{50A9F2C6-7957-4D8A-91C8-65D88984234E}"/>
              </a:ext>
            </a:extLst>
          </p:cNvPr>
          <p:cNvSpPr/>
          <p:nvPr/>
        </p:nvSpPr>
        <p:spPr>
          <a:xfrm rot="16200000">
            <a:off x="3292675" y="2220298"/>
            <a:ext cx="646331" cy="869922"/>
          </a:xfrm>
          <a:custGeom>
            <a:avLst/>
            <a:gdLst/>
            <a:ahLst/>
            <a:cxnLst>
              <a:cxn ang="0">
                <a:pos x="wd2" y="hd2"/>
              </a:cxn>
              <a:cxn ang="5400000">
                <a:pos x="wd2" y="hd2"/>
              </a:cxn>
              <a:cxn ang="10800000">
                <a:pos x="wd2" y="hd2"/>
              </a:cxn>
              <a:cxn ang="16200000">
                <a:pos x="wd2" y="hd2"/>
              </a:cxn>
            </a:cxnLst>
            <a:rect l="0" t="0" r="r" b="b"/>
            <a:pathLst>
              <a:path w="21303" h="21491" extrusionOk="0">
                <a:moveTo>
                  <a:pt x="11727" y="21166"/>
                </a:moveTo>
                <a:lnTo>
                  <a:pt x="20857" y="14496"/>
                </a:lnTo>
                <a:cubicBezTo>
                  <a:pt x="21451" y="14062"/>
                  <a:pt x="21451" y="13358"/>
                  <a:pt x="20857" y="12923"/>
                </a:cubicBezTo>
                <a:cubicBezTo>
                  <a:pt x="20262" y="12489"/>
                  <a:pt x="19299" y="12489"/>
                  <a:pt x="18704" y="12923"/>
                </a:cubicBezTo>
                <a:lnTo>
                  <a:pt x="12173" y="17696"/>
                </a:lnTo>
                <a:lnTo>
                  <a:pt x="12173" y="1112"/>
                </a:lnTo>
                <a:cubicBezTo>
                  <a:pt x="12173" y="498"/>
                  <a:pt x="11491" y="0"/>
                  <a:pt x="10651" y="0"/>
                </a:cubicBezTo>
                <a:cubicBezTo>
                  <a:pt x="9811" y="0"/>
                  <a:pt x="9129" y="498"/>
                  <a:pt x="9129" y="1112"/>
                </a:cubicBezTo>
                <a:lnTo>
                  <a:pt x="9129" y="17696"/>
                </a:lnTo>
                <a:lnTo>
                  <a:pt x="2598" y="12923"/>
                </a:lnTo>
                <a:cubicBezTo>
                  <a:pt x="2003" y="12489"/>
                  <a:pt x="1040" y="12489"/>
                  <a:pt x="445" y="12923"/>
                </a:cubicBezTo>
                <a:cubicBezTo>
                  <a:pt x="-149" y="13358"/>
                  <a:pt x="-149" y="14062"/>
                  <a:pt x="445" y="14496"/>
                </a:cubicBezTo>
                <a:lnTo>
                  <a:pt x="9575" y="21166"/>
                </a:lnTo>
                <a:cubicBezTo>
                  <a:pt x="10169" y="21600"/>
                  <a:pt x="11132" y="21600"/>
                  <a:pt x="11726" y="21166"/>
                </a:cubicBezTo>
                <a:cubicBezTo>
                  <a:pt x="11727" y="21166"/>
                  <a:pt x="11727" y="21166"/>
                  <a:pt x="11727" y="21166"/>
                </a:cubicBezTo>
                <a:close/>
              </a:path>
            </a:pathLst>
          </a:custGeom>
          <a:solidFill>
            <a:srgbClr val="31B16B"/>
          </a:solidFill>
          <a:ln w="12700">
            <a:miter lim="400000"/>
          </a:ln>
        </p:spPr>
        <p:txBody>
          <a:bodyPr lIns="22860" rIns="22860" anchor="ctr"/>
          <a:lstStyle/>
          <a:p>
            <a:pPr algn="ctr">
              <a:defRPr sz="3200" b="0">
                <a:solidFill>
                  <a:srgbClr val="FFFFFF"/>
                </a:solidFill>
                <a:latin typeface="Helvetica Neue Medium"/>
                <a:ea typeface="Helvetica Neue Medium"/>
                <a:cs typeface="Helvetica Neue Medium"/>
                <a:sym typeface="Helvetica Neue Medium"/>
              </a:defRPr>
            </a:pPr>
            <a:endParaRPr sz="1600" dirty="0">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2" name="TextBox 61">
            <a:extLst>
              <a:ext uri="{FF2B5EF4-FFF2-40B4-BE49-F238E27FC236}">
                <a16:creationId xmlns:a16="http://schemas.microsoft.com/office/drawing/2014/main" id="{7A06102E-A18F-47E8-BA16-D73B5DBCB600}"/>
              </a:ext>
            </a:extLst>
          </p:cNvPr>
          <p:cNvSpPr txBox="1"/>
          <p:nvPr/>
        </p:nvSpPr>
        <p:spPr>
          <a:xfrm>
            <a:off x="888633" y="4563911"/>
            <a:ext cx="11014675" cy="1938992"/>
          </a:xfrm>
          <a:prstGeom prst="rect">
            <a:avLst/>
          </a:prstGeom>
          <a:noFill/>
        </p:spPr>
        <p:txBody>
          <a:bodyPr wrap="square">
            <a:spAutoFit/>
          </a:bodyPr>
          <a:lstStyle/>
          <a:p>
            <a:pPr marL="342900" indent="-342900">
              <a:buFont typeface="Arial" panose="020B0604020202020204" pitchFamily="34" charset="0"/>
              <a:buChar char="•"/>
            </a:pPr>
            <a:r>
              <a:rPr lang="en-US" sz="2400" dirty="0"/>
              <a:t>Manual shuffling or CTRL + F through PDFs and csv exports</a:t>
            </a:r>
          </a:p>
          <a:p>
            <a:pPr marL="342900" indent="-342900">
              <a:buFont typeface="Arial" panose="020B0604020202020204" pitchFamily="34" charset="0"/>
              <a:buChar char="•"/>
            </a:pPr>
            <a:r>
              <a:rPr lang="en-US" sz="2400" dirty="0"/>
              <a:t>Staff just </a:t>
            </a:r>
            <a:r>
              <a:rPr lang="en-US" sz="2400" b="1" i="1" dirty="0">
                <a:solidFill>
                  <a:srgbClr val="DA5926"/>
                </a:solidFill>
              </a:rPr>
              <a:t>know</a:t>
            </a:r>
          </a:p>
          <a:p>
            <a:pPr marL="342900" indent="-342900">
              <a:buFont typeface="Arial" panose="020B0604020202020204" pitchFamily="34" charset="0"/>
              <a:buChar char="•"/>
            </a:pPr>
            <a:r>
              <a:rPr lang="en-US" sz="2400" dirty="0"/>
              <a:t>In our case, </a:t>
            </a:r>
            <a:r>
              <a:rPr lang="en-US" sz="2400" b="1" dirty="0">
                <a:solidFill>
                  <a:srgbClr val="DA5926"/>
                </a:solidFill>
              </a:rPr>
              <a:t>an individual person </a:t>
            </a:r>
            <a:r>
              <a:rPr lang="en-US" sz="2400" dirty="0"/>
              <a:t>must know past document content and be familiar with all new documents as they are created. </a:t>
            </a:r>
          </a:p>
          <a:p>
            <a:pPr marL="342900" indent="-342900">
              <a:buFont typeface="Arial" panose="020B0604020202020204" pitchFamily="34" charset="0"/>
              <a:buChar char="•"/>
            </a:pPr>
            <a:r>
              <a:rPr lang="en-US" sz="2400" dirty="0"/>
              <a:t>Hi Lauren!</a:t>
            </a:r>
          </a:p>
        </p:txBody>
      </p:sp>
      <p:sp>
        <p:nvSpPr>
          <p:cNvPr id="65" name="Freeform 2069">
            <a:extLst>
              <a:ext uri="{FF2B5EF4-FFF2-40B4-BE49-F238E27FC236}">
                <a16:creationId xmlns:a16="http://schemas.microsoft.com/office/drawing/2014/main" id="{EFB6BD1B-449C-457D-A68C-24A39CDDB6D4}"/>
              </a:ext>
            </a:extLst>
          </p:cNvPr>
          <p:cNvSpPr>
            <a:spLocks noEditPoints="1"/>
          </p:cNvSpPr>
          <p:nvPr/>
        </p:nvSpPr>
        <p:spPr bwMode="auto">
          <a:xfrm rot="21343788">
            <a:off x="906239" y="1824782"/>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66" name="Freeform 2069">
            <a:extLst>
              <a:ext uri="{FF2B5EF4-FFF2-40B4-BE49-F238E27FC236}">
                <a16:creationId xmlns:a16="http://schemas.microsoft.com/office/drawing/2014/main" id="{290A50A5-65DB-4D7D-B019-AD62FF2914EA}"/>
              </a:ext>
            </a:extLst>
          </p:cNvPr>
          <p:cNvSpPr>
            <a:spLocks noEditPoints="1"/>
          </p:cNvSpPr>
          <p:nvPr/>
        </p:nvSpPr>
        <p:spPr bwMode="auto">
          <a:xfrm rot="1136615">
            <a:off x="760496" y="2386882"/>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67" name="Freeform 2069">
            <a:extLst>
              <a:ext uri="{FF2B5EF4-FFF2-40B4-BE49-F238E27FC236}">
                <a16:creationId xmlns:a16="http://schemas.microsoft.com/office/drawing/2014/main" id="{29A768BD-C4F4-4CDC-B882-F48F8C8D818C}"/>
              </a:ext>
            </a:extLst>
          </p:cNvPr>
          <p:cNvSpPr>
            <a:spLocks noEditPoints="1"/>
          </p:cNvSpPr>
          <p:nvPr/>
        </p:nvSpPr>
        <p:spPr bwMode="auto">
          <a:xfrm>
            <a:off x="1711686" y="2003247"/>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68" name="Freeform 2069">
            <a:extLst>
              <a:ext uri="{FF2B5EF4-FFF2-40B4-BE49-F238E27FC236}">
                <a16:creationId xmlns:a16="http://schemas.microsoft.com/office/drawing/2014/main" id="{C334DFC2-0896-4334-8954-9FB48F49FE80}"/>
              </a:ext>
            </a:extLst>
          </p:cNvPr>
          <p:cNvSpPr>
            <a:spLocks noEditPoints="1"/>
          </p:cNvSpPr>
          <p:nvPr/>
        </p:nvSpPr>
        <p:spPr bwMode="auto">
          <a:xfrm rot="20698787">
            <a:off x="1870468" y="2197655"/>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69" name="Freeform 2069">
            <a:extLst>
              <a:ext uri="{FF2B5EF4-FFF2-40B4-BE49-F238E27FC236}">
                <a16:creationId xmlns:a16="http://schemas.microsoft.com/office/drawing/2014/main" id="{76B96CCD-A0FE-47F8-BBE0-E8C1780A7BBE}"/>
              </a:ext>
            </a:extLst>
          </p:cNvPr>
          <p:cNvSpPr>
            <a:spLocks noEditPoints="1"/>
          </p:cNvSpPr>
          <p:nvPr/>
        </p:nvSpPr>
        <p:spPr bwMode="auto">
          <a:xfrm>
            <a:off x="1332686" y="2364488"/>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70" name="Freeform 2069">
            <a:extLst>
              <a:ext uri="{FF2B5EF4-FFF2-40B4-BE49-F238E27FC236}">
                <a16:creationId xmlns:a16="http://schemas.microsoft.com/office/drawing/2014/main" id="{E58AED8C-8FCE-4647-910E-FFCBA2820FF9}"/>
              </a:ext>
            </a:extLst>
          </p:cNvPr>
          <p:cNvSpPr>
            <a:spLocks noEditPoints="1"/>
          </p:cNvSpPr>
          <p:nvPr/>
        </p:nvSpPr>
        <p:spPr bwMode="auto">
          <a:xfrm rot="10103111">
            <a:off x="1591874" y="3141407"/>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71" name="Freeform 2069">
            <a:extLst>
              <a:ext uri="{FF2B5EF4-FFF2-40B4-BE49-F238E27FC236}">
                <a16:creationId xmlns:a16="http://schemas.microsoft.com/office/drawing/2014/main" id="{E106D907-DEE7-4C6E-A4C1-B9CD3B1A8B5F}"/>
              </a:ext>
            </a:extLst>
          </p:cNvPr>
          <p:cNvSpPr>
            <a:spLocks noEditPoints="1"/>
          </p:cNvSpPr>
          <p:nvPr/>
        </p:nvSpPr>
        <p:spPr bwMode="auto">
          <a:xfrm rot="6809530">
            <a:off x="816924" y="2804461"/>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72" name="Freeform 2069">
            <a:extLst>
              <a:ext uri="{FF2B5EF4-FFF2-40B4-BE49-F238E27FC236}">
                <a16:creationId xmlns:a16="http://schemas.microsoft.com/office/drawing/2014/main" id="{2557385B-AED3-4479-AEEE-8E57BBAF8E63}"/>
              </a:ext>
            </a:extLst>
          </p:cNvPr>
          <p:cNvSpPr>
            <a:spLocks noEditPoints="1"/>
          </p:cNvSpPr>
          <p:nvPr/>
        </p:nvSpPr>
        <p:spPr bwMode="auto">
          <a:xfrm rot="21161394">
            <a:off x="816924" y="3411267"/>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73" name="Freeform 2069">
            <a:extLst>
              <a:ext uri="{FF2B5EF4-FFF2-40B4-BE49-F238E27FC236}">
                <a16:creationId xmlns:a16="http://schemas.microsoft.com/office/drawing/2014/main" id="{779177CD-20E2-4BBB-9F13-AB56F88BDD81}"/>
              </a:ext>
            </a:extLst>
          </p:cNvPr>
          <p:cNvSpPr>
            <a:spLocks noEditPoints="1"/>
          </p:cNvSpPr>
          <p:nvPr/>
        </p:nvSpPr>
        <p:spPr bwMode="auto">
          <a:xfrm rot="19960060">
            <a:off x="1343696" y="2804461"/>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74" name="Freeform 2069">
            <a:extLst>
              <a:ext uri="{FF2B5EF4-FFF2-40B4-BE49-F238E27FC236}">
                <a16:creationId xmlns:a16="http://schemas.microsoft.com/office/drawing/2014/main" id="{00CFA87A-C749-4077-AC8C-1EC6113BCEB2}"/>
              </a:ext>
            </a:extLst>
          </p:cNvPr>
          <p:cNvSpPr>
            <a:spLocks noEditPoints="1"/>
          </p:cNvSpPr>
          <p:nvPr/>
        </p:nvSpPr>
        <p:spPr bwMode="auto">
          <a:xfrm rot="21346211" flipH="1">
            <a:off x="1338095" y="3401178"/>
            <a:ext cx="387629"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75" name="Freeform 2069">
            <a:extLst>
              <a:ext uri="{FF2B5EF4-FFF2-40B4-BE49-F238E27FC236}">
                <a16:creationId xmlns:a16="http://schemas.microsoft.com/office/drawing/2014/main" id="{289C640E-ADE2-444C-97E4-2BC9765E1B3D}"/>
              </a:ext>
            </a:extLst>
          </p:cNvPr>
          <p:cNvSpPr>
            <a:spLocks noEditPoints="1"/>
          </p:cNvSpPr>
          <p:nvPr/>
        </p:nvSpPr>
        <p:spPr bwMode="auto">
          <a:xfrm rot="12612218">
            <a:off x="2027884" y="3387310"/>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76" name="Freeform 2069">
            <a:extLst>
              <a:ext uri="{FF2B5EF4-FFF2-40B4-BE49-F238E27FC236}">
                <a16:creationId xmlns:a16="http://schemas.microsoft.com/office/drawing/2014/main" id="{16F643FB-D2A8-4960-9A96-34B205BE120A}"/>
              </a:ext>
            </a:extLst>
          </p:cNvPr>
          <p:cNvSpPr>
            <a:spLocks noEditPoints="1"/>
          </p:cNvSpPr>
          <p:nvPr/>
        </p:nvSpPr>
        <p:spPr bwMode="auto">
          <a:xfrm rot="1401807">
            <a:off x="1870468" y="2804461"/>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86" name="Freeform 2069">
            <a:extLst>
              <a:ext uri="{FF2B5EF4-FFF2-40B4-BE49-F238E27FC236}">
                <a16:creationId xmlns:a16="http://schemas.microsoft.com/office/drawing/2014/main" id="{75C7AA16-0355-4A86-8D63-3B886E8C2ED7}"/>
              </a:ext>
            </a:extLst>
          </p:cNvPr>
          <p:cNvSpPr>
            <a:spLocks noEditPoints="1"/>
          </p:cNvSpPr>
          <p:nvPr/>
        </p:nvSpPr>
        <p:spPr bwMode="auto">
          <a:xfrm rot="12881387">
            <a:off x="1609544" y="2444361"/>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87" name="Freeform 2069">
            <a:extLst>
              <a:ext uri="{FF2B5EF4-FFF2-40B4-BE49-F238E27FC236}">
                <a16:creationId xmlns:a16="http://schemas.microsoft.com/office/drawing/2014/main" id="{98AE822E-42A6-4E18-AFBC-A69CF3074954}"/>
              </a:ext>
            </a:extLst>
          </p:cNvPr>
          <p:cNvSpPr>
            <a:spLocks noEditPoints="1"/>
          </p:cNvSpPr>
          <p:nvPr/>
        </p:nvSpPr>
        <p:spPr bwMode="auto">
          <a:xfrm rot="1265848">
            <a:off x="1024899" y="3218543"/>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88" name="Freeform 2069">
            <a:extLst>
              <a:ext uri="{FF2B5EF4-FFF2-40B4-BE49-F238E27FC236}">
                <a16:creationId xmlns:a16="http://schemas.microsoft.com/office/drawing/2014/main" id="{6F4DD04E-5491-4080-88F1-D4FD193707DC}"/>
              </a:ext>
            </a:extLst>
          </p:cNvPr>
          <p:cNvSpPr>
            <a:spLocks noEditPoints="1"/>
          </p:cNvSpPr>
          <p:nvPr/>
        </p:nvSpPr>
        <p:spPr bwMode="auto">
          <a:xfrm rot="968345" flipH="1">
            <a:off x="1563511" y="1834521"/>
            <a:ext cx="387629"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89" name="Freeform 2069">
            <a:extLst>
              <a:ext uri="{FF2B5EF4-FFF2-40B4-BE49-F238E27FC236}">
                <a16:creationId xmlns:a16="http://schemas.microsoft.com/office/drawing/2014/main" id="{E0906987-2D20-4D5E-8752-C6A3D1518A33}"/>
              </a:ext>
            </a:extLst>
          </p:cNvPr>
          <p:cNvSpPr>
            <a:spLocks noEditPoints="1"/>
          </p:cNvSpPr>
          <p:nvPr/>
        </p:nvSpPr>
        <p:spPr bwMode="auto">
          <a:xfrm rot="12612218">
            <a:off x="1160026" y="1876149"/>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90" name="Freeform 2069">
            <a:extLst>
              <a:ext uri="{FF2B5EF4-FFF2-40B4-BE49-F238E27FC236}">
                <a16:creationId xmlns:a16="http://schemas.microsoft.com/office/drawing/2014/main" id="{55EBFD69-1C1D-4F90-A60F-FCCA5E5DA90F}"/>
              </a:ext>
            </a:extLst>
          </p:cNvPr>
          <p:cNvSpPr>
            <a:spLocks noEditPoints="1"/>
          </p:cNvSpPr>
          <p:nvPr/>
        </p:nvSpPr>
        <p:spPr bwMode="auto">
          <a:xfrm rot="6295697">
            <a:off x="802341" y="2863786"/>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91" name="Freeform 2069">
            <a:extLst>
              <a:ext uri="{FF2B5EF4-FFF2-40B4-BE49-F238E27FC236}">
                <a16:creationId xmlns:a16="http://schemas.microsoft.com/office/drawing/2014/main" id="{5002E9CB-CE0B-477E-BF80-DF253790941E}"/>
              </a:ext>
            </a:extLst>
          </p:cNvPr>
          <p:cNvSpPr>
            <a:spLocks noEditPoints="1"/>
          </p:cNvSpPr>
          <p:nvPr/>
        </p:nvSpPr>
        <p:spPr bwMode="auto">
          <a:xfrm flipH="1">
            <a:off x="1933700" y="3136574"/>
            <a:ext cx="387629"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92" name="Freeform 2069">
            <a:extLst>
              <a:ext uri="{FF2B5EF4-FFF2-40B4-BE49-F238E27FC236}">
                <a16:creationId xmlns:a16="http://schemas.microsoft.com/office/drawing/2014/main" id="{B98DECBF-2747-4DB4-AA08-0C4101E2C57D}"/>
              </a:ext>
            </a:extLst>
          </p:cNvPr>
          <p:cNvSpPr>
            <a:spLocks noEditPoints="1"/>
          </p:cNvSpPr>
          <p:nvPr/>
        </p:nvSpPr>
        <p:spPr bwMode="auto">
          <a:xfrm rot="20600599" flipH="1">
            <a:off x="979844" y="2477742"/>
            <a:ext cx="387629"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93" name="Freeform 2069">
            <a:extLst>
              <a:ext uri="{FF2B5EF4-FFF2-40B4-BE49-F238E27FC236}">
                <a16:creationId xmlns:a16="http://schemas.microsoft.com/office/drawing/2014/main" id="{6D41845E-7BFC-4D55-842D-B82D1DF26531}"/>
              </a:ext>
            </a:extLst>
          </p:cNvPr>
          <p:cNvSpPr>
            <a:spLocks noEditPoints="1"/>
          </p:cNvSpPr>
          <p:nvPr/>
        </p:nvSpPr>
        <p:spPr bwMode="auto">
          <a:xfrm rot="20600599" flipH="1">
            <a:off x="2016615" y="2412416"/>
            <a:ext cx="3600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94" name="Freeform 2069">
            <a:extLst>
              <a:ext uri="{FF2B5EF4-FFF2-40B4-BE49-F238E27FC236}">
                <a16:creationId xmlns:a16="http://schemas.microsoft.com/office/drawing/2014/main" id="{47356A9F-00C3-4101-BFEE-DC110460DB37}"/>
              </a:ext>
            </a:extLst>
          </p:cNvPr>
          <p:cNvSpPr>
            <a:spLocks noEditPoints="1"/>
          </p:cNvSpPr>
          <p:nvPr/>
        </p:nvSpPr>
        <p:spPr bwMode="auto">
          <a:xfrm rot="2048038">
            <a:off x="1953060" y="1744520"/>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95" name="Freeform 2069">
            <a:extLst>
              <a:ext uri="{FF2B5EF4-FFF2-40B4-BE49-F238E27FC236}">
                <a16:creationId xmlns:a16="http://schemas.microsoft.com/office/drawing/2014/main" id="{0DF3D52E-ACD2-4B0F-AA53-3CF762EFB2AE}"/>
              </a:ext>
            </a:extLst>
          </p:cNvPr>
          <p:cNvSpPr>
            <a:spLocks noEditPoints="1"/>
          </p:cNvSpPr>
          <p:nvPr/>
        </p:nvSpPr>
        <p:spPr bwMode="auto">
          <a:xfrm rot="8103775">
            <a:off x="534031" y="3369407"/>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96" name="Freeform 2069">
            <a:extLst>
              <a:ext uri="{FF2B5EF4-FFF2-40B4-BE49-F238E27FC236}">
                <a16:creationId xmlns:a16="http://schemas.microsoft.com/office/drawing/2014/main" id="{A87D9DFA-7907-4351-8F49-20FF56F19A93}"/>
              </a:ext>
            </a:extLst>
          </p:cNvPr>
          <p:cNvSpPr>
            <a:spLocks noEditPoints="1"/>
          </p:cNvSpPr>
          <p:nvPr/>
        </p:nvSpPr>
        <p:spPr bwMode="auto">
          <a:xfrm rot="21254305">
            <a:off x="1060803" y="3369407"/>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97" name="Freeform 2069">
            <a:extLst>
              <a:ext uri="{FF2B5EF4-FFF2-40B4-BE49-F238E27FC236}">
                <a16:creationId xmlns:a16="http://schemas.microsoft.com/office/drawing/2014/main" id="{5B7AB407-A612-489B-8C35-F1B4E62D0826}"/>
              </a:ext>
            </a:extLst>
          </p:cNvPr>
          <p:cNvSpPr>
            <a:spLocks noEditPoints="1"/>
          </p:cNvSpPr>
          <p:nvPr/>
        </p:nvSpPr>
        <p:spPr bwMode="auto">
          <a:xfrm rot="2696052">
            <a:off x="1587575" y="3369407"/>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98" name="Freeform 2069">
            <a:extLst>
              <a:ext uri="{FF2B5EF4-FFF2-40B4-BE49-F238E27FC236}">
                <a16:creationId xmlns:a16="http://schemas.microsoft.com/office/drawing/2014/main" id="{C65E3D9E-EF55-4A99-BA6E-7A3598942BB9}"/>
              </a:ext>
            </a:extLst>
          </p:cNvPr>
          <p:cNvSpPr>
            <a:spLocks noEditPoints="1"/>
          </p:cNvSpPr>
          <p:nvPr/>
        </p:nvSpPr>
        <p:spPr bwMode="auto">
          <a:xfrm rot="7589942">
            <a:off x="721298" y="3295464"/>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99" name="Freeform 2069">
            <a:extLst>
              <a:ext uri="{FF2B5EF4-FFF2-40B4-BE49-F238E27FC236}">
                <a16:creationId xmlns:a16="http://schemas.microsoft.com/office/drawing/2014/main" id="{BE69E317-C42E-41AE-93CF-797A87A14951}"/>
              </a:ext>
            </a:extLst>
          </p:cNvPr>
          <p:cNvSpPr>
            <a:spLocks noEditPoints="1"/>
          </p:cNvSpPr>
          <p:nvPr/>
        </p:nvSpPr>
        <p:spPr bwMode="auto">
          <a:xfrm rot="3227466">
            <a:off x="1168553" y="2818864"/>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100" name="Freeform 2069">
            <a:extLst>
              <a:ext uri="{FF2B5EF4-FFF2-40B4-BE49-F238E27FC236}">
                <a16:creationId xmlns:a16="http://schemas.microsoft.com/office/drawing/2014/main" id="{9CF4AD44-86CE-43D9-B931-4570DB52E1ED}"/>
              </a:ext>
            </a:extLst>
          </p:cNvPr>
          <p:cNvSpPr>
            <a:spLocks noEditPoints="1"/>
          </p:cNvSpPr>
          <p:nvPr/>
        </p:nvSpPr>
        <p:spPr bwMode="auto">
          <a:xfrm rot="1189638">
            <a:off x="2222097" y="2818864"/>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101" name="Freeform 2069">
            <a:extLst>
              <a:ext uri="{FF2B5EF4-FFF2-40B4-BE49-F238E27FC236}">
                <a16:creationId xmlns:a16="http://schemas.microsoft.com/office/drawing/2014/main" id="{99B99A46-9A4A-43AC-A5A3-C07345A64D6A}"/>
              </a:ext>
            </a:extLst>
          </p:cNvPr>
          <p:cNvSpPr>
            <a:spLocks noEditPoints="1"/>
          </p:cNvSpPr>
          <p:nvPr/>
        </p:nvSpPr>
        <p:spPr bwMode="auto">
          <a:xfrm rot="2090851">
            <a:off x="1695325" y="2818864"/>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102" name="Freeform 2069">
            <a:extLst>
              <a:ext uri="{FF2B5EF4-FFF2-40B4-BE49-F238E27FC236}">
                <a16:creationId xmlns:a16="http://schemas.microsoft.com/office/drawing/2014/main" id="{56E9D17E-1193-48AF-BCF2-F9F876A882B0}"/>
              </a:ext>
            </a:extLst>
          </p:cNvPr>
          <p:cNvSpPr>
            <a:spLocks noEditPoints="1"/>
          </p:cNvSpPr>
          <p:nvPr/>
        </p:nvSpPr>
        <p:spPr bwMode="auto">
          <a:xfrm rot="1091450" flipH="1">
            <a:off x="1757621" y="3422366"/>
            <a:ext cx="387629"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103" name="Freeform 2069">
            <a:extLst>
              <a:ext uri="{FF2B5EF4-FFF2-40B4-BE49-F238E27FC236}">
                <a16:creationId xmlns:a16="http://schemas.microsoft.com/office/drawing/2014/main" id="{CAB2B817-07DF-4F73-AF27-BB47BBD7C901}"/>
              </a:ext>
            </a:extLst>
          </p:cNvPr>
          <p:cNvSpPr>
            <a:spLocks noEditPoints="1"/>
          </p:cNvSpPr>
          <p:nvPr/>
        </p:nvSpPr>
        <p:spPr bwMode="auto">
          <a:xfrm rot="12612218">
            <a:off x="1513809" y="1660226"/>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104" name="Freeform 2069">
            <a:extLst>
              <a:ext uri="{FF2B5EF4-FFF2-40B4-BE49-F238E27FC236}">
                <a16:creationId xmlns:a16="http://schemas.microsoft.com/office/drawing/2014/main" id="{DE92DC2C-060D-4419-9E63-243F8191B107}"/>
              </a:ext>
            </a:extLst>
          </p:cNvPr>
          <p:cNvSpPr>
            <a:spLocks noEditPoints="1"/>
          </p:cNvSpPr>
          <p:nvPr/>
        </p:nvSpPr>
        <p:spPr bwMode="auto">
          <a:xfrm rot="3227466">
            <a:off x="710112" y="2022737"/>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107" name="TextBox 106">
            <a:extLst>
              <a:ext uri="{FF2B5EF4-FFF2-40B4-BE49-F238E27FC236}">
                <a16:creationId xmlns:a16="http://schemas.microsoft.com/office/drawing/2014/main" id="{6735BBC1-D308-4A4E-8019-139EE2B72FF1}"/>
              </a:ext>
            </a:extLst>
          </p:cNvPr>
          <p:cNvSpPr txBox="1"/>
          <p:nvPr/>
        </p:nvSpPr>
        <p:spPr>
          <a:xfrm rot="19800301">
            <a:off x="838556" y="2727537"/>
            <a:ext cx="1282390" cy="646331"/>
          </a:xfrm>
          <a:prstGeom prst="rect">
            <a:avLst/>
          </a:prstGeom>
          <a:solidFill>
            <a:schemeClr val="bg2">
              <a:alpha val="89000"/>
            </a:schemeClr>
          </a:solidFill>
        </p:spPr>
        <p:txBody>
          <a:bodyPr wrap="square" rtlCol="0">
            <a:spAutoFit/>
          </a:bodyPr>
          <a:lstStyle/>
          <a:p>
            <a:pPr algn="ctr"/>
            <a:r>
              <a:rPr lang="en-US" b="1" cap="small" dirty="0">
                <a:solidFill>
                  <a:srgbClr val="DA5926"/>
                </a:solidFill>
              </a:rPr>
              <a:t>original data</a:t>
            </a:r>
          </a:p>
        </p:txBody>
      </p:sp>
      <p:sp>
        <p:nvSpPr>
          <p:cNvPr id="108" name="TextBox 107">
            <a:extLst>
              <a:ext uri="{FF2B5EF4-FFF2-40B4-BE49-F238E27FC236}">
                <a16:creationId xmlns:a16="http://schemas.microsoft.com/office/drawing/2014/main" id="{20A8A64B-357E-41D8-8D48-D8E3BCDC0FD6}"/>
              </a:ext>
            </a:extLst>
          </p:cNvPr>
          <p:cNvSpPr txBox="1"/>
          <p:nvPr/>
        </p:nvSpPr>
        <p:spPr>
          <a:xfrm>
            <a:off x="9758129" y="2556869"/>
            <a:ext cx="1282390" cy="646331"/>
          </a:xfrm>
          <a:prstGeom prst="rect">
            <a:avLst/>
          </a:prstGeom>
          <a:solidFill>
            <a:schemeClr val="bg2">
              <a:alpha val="89000"/>
            </a:schemeClr>
          </a:solidFill>
        </p:spPr>
        <p:txBody>
          <a:bodyPr wrap="square" rtlCol="0">
            <a:spAutoFit/>
          </a:bodyPr>
          <a:lstStyle/>
          <a:p>
            <a:pPr algn="ctr"/>
            <a:r>
              <a:rPr lang="en-US" b="1" cap="small" dirty="0">
                <a:solidFill>
                  <a:srgbClr val="DA5926"/>
                </a:solidFill>
              </a:rPr>
              <a:t>search results</a:t>
            </a:r>
          </a:p>
        </p:txBody>
      </p:sp>
      <p:sp>
        <p:nvSpPr>
          <p:cNvPr id="109" name="TextBox 108">
            <a:extLst>
              <a:ext uri="{FF2B5EF4-FFF2-40B4-BE49-F238E27FC236}">
                <a16:creationId xmlns:a16="http://schemas.microsoft.com/office/drawing/2014/main" id="{761435EC-A690-4CBC-B782-1F96FDAC4F59}"/>
              </a:ext>
            </a:extLst>
          </p:cNvPr>
          <p:cNvSpPr txBox="1"/>
          <p:nvPr/>
        </p:nvSpPr>
        <p:spPr>
          <a:xfrm>
            <a:off x="4525050" y="2391678"/>
            <a:ext cx="2871470" cy="707886"/>
          </a:xfrm>
          <a:prstGeom prst="rect">
            <a:avLst/>
          </a:prstGeom>
          <a:noFill/>
          <a:effectLst>
            <a:glow rad="584200">
              <a:schemeClr val="accent3">
                <a:lumMod val="60000"/>
                <a:lumOff val="40000"/>
                <a:alpha val="40000"/>
              </a:schemeClr>
            </a:glow>
          </a:effectLst>
        </p:spPr>
        <p:txBody>
          <a:bodyPr wrap="square" rtlCol="0">
            <a:spAutoFit/>
          </a:bodyPr>
          <a:lstStyle/>
          <a:p>
            <a:pPr algn="ctr"/>
            <a:r>
              <a:rPr lang="en-US" sz="4000" b="1" dirty="0">
                <a:effectLst>
                  <a:glow rad="330200">
                    <a:schemeClr val="accent3">
                      <a:satMod val="175000"/>
                      <a:alpha val="40000"/>
                    </a:schemeClr>
                  </a:glow>
                </a:effectLst>
                <a:latin typeface="Fairwater Script" panose="02000507000000020003" pitchFamily="2" charset="0"/>
              </a:rPr>
              <a:t>Lauren</a:t>
            </a:r>
          </a:p>
        </p:txBody>
      </p:sp>
      <p:sp>
        <p:nvSpPr>
          <p:cNvPr id="110" name="right arrow">
            <a:extLst>
              <a:ext uri="{FF2B5EF4-FFF2-40B4-BE49-F238E27FC236}">
                <a16:creationId xmlns:a16="http://schemas.microsoft.com/office/drawing/2014/main" id="{B3FA404E-A94D-4B63-B2B0-D5F981F1B01E}"/>
              </a:ext>
            </a:extLst>
          </p:cNvPr>
          <p:cNvSpPr/>
          <p:nvPr/>
        </p:nvSpPr>
        <p:spPr>
          <a:xfrm rot="16200000">
            <a:off x="7982565" y="2236515"/>
            <a:ext cx="646331" cy="869923"/>
          </a:xfrm>
          <a:custGeom>
            <a:avLst/>
            <a:gdLst/>
            <a:ahLst/>
            <a:cxnLst>
              <a:cxn ang="0">
                <a:pos x="wd2" y="hd2"/>
              </a:cxn>
              <a:cxn ang="5400000">
                <a:pos x="wd2" y="hd2"/>
              </a:cxn>
              <a:cxn ang="10800000">
                <a:pos x="wd2" y="hd2"/>
              </a:cxn>
              <a:cxn ang="16200000">
                <a:pos x="wd2" y="hd2"/>
              </a:cxn>
            </a:cxnLst>
            <a:rect l="0" t="0" r="r" b="b"/>
            <a:pathLst>
              <a:path w="21303" h="21491" extrusionOk="0">
                <a:moveTo>
                  <a:pt x="11727" y="21166"/>
                </a:moveTo>
                <a:lnTo>
                  <a:pt x="20857" y="14496"/>
                </a:lnTo>
                <a:cubicBezTo>
                  <a:pt x="21451" y="14062"/>
                  <a:pt x="21451" y="13358"/>
                  <a:pt x="20857" y="12923"/>
                </a:cubicBezTo>
                <a:cubicBezTo>
                  <a:pt x="20262" y="12489"/>
                  <a:pt x="19299" y="12489"/>
                  <a:pt x="18704" y="12923"/>
                </a:cubicBezTo>
                <a:lnTo>
                  <a:pt x="12173" y="17696"/>
                </a:lnTo>
                <a:lnTo>
                  <a:pt x="12173" y="1112"/>
                </a:lnTo>
                <a:cubicBezTo>
                  <a:pt x="12173" y="498"/>
                  <a:pt x="11491" y="0"/>
                  <a:pt x="10651" y="0"/>
                </a:cubicBezTo>
                <a:cubicBezTo>
                  <a:pt x="9811" y="0"/>
                  <a:pt x="9129" y="498"/>
                  <a:pt x="9129" y="1112"/>
                </a:cubicBezTo>
                <a:lnTo>
                  <a:pt x="9129" y="17696"/>
                </a:lnTo>
                <a:lnTo>
                  <a:pt x="2598" y="12923"/>
                </a:lnTo>
                <a:cubicBezTo>
                  <a:pt x="2003" y="12489"/>
                  <a:pt x="1040" y="12489"/>
                  <a:pt x="445" y="12923"/>
                </a:cubicBezTo>
                <a:cubicBezTo>
                  <a:pt x="-149" y="13358"/>
                  <a:pt x="-149" y="14062"/>
                  <a:pt x="445" y="14496"/>
                </a:cubicBezTo>
                <a:lnTo>
                  <a:pt x="9575" y="21166"/>
                </a:lnTo>
                <a:cubicBezTo>
                  <a:pt x="10169" y="21600"/>
                  <a:pt x="11132" y="21600"/>
                  <a:pt x="11726" y="21166"/>
                </a:cubicBezTo>
                <a:cubicBezTo>
                  <a:pt x="11727" y="21166"/>
                  <a:pt x="11727" y="21166"/>
                  <a:pt x="11727" y="21166"/>
                </a:cubicBezTo>
                <a:close/>
              </a:path>
            </a:pathLst>
          </a:custGeom>
          <a:solidFill>
            <a:srgbClr val="31B16B"/>
          </a:solidFill>
          <a:ln w="12700">
            <a:miter lim="400000"/>
          </a:ln>
        </p:spPr>
        <p:txBody>
          <a:bodyPr lIns="22860" rIns="22860" anchor="ctr"/>
          <a:lstStyle/>
          <a:p>
            <a:pPr algn="ctr">
              <a:defRPr sz="3200" b="0">
                <a:solidFill>
                  <a:srgbClr val="FFFFFF"/>
                </a:solidFill>
                <a:latin typeface="Helvetica Neue Medium"/>
                <a:ea typeface="Helvetica Neue Medium"/>
                <a:cs typeface="Helvetica Neue Medium"/>
                <a:sym typeface="Helvetica Neue Medium"/>
              </a:defRPr>
            </a:pPr>
            <a:endParaRPr sz="1600" dirty="0">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59285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344F8C4-202F-5748-954E-E748CC614D70}"/>
              </a:ext>
            </a:extLst>
          </p:cNvPr>
          <p:cNvSpPr>
            <a:spLocks noGrp="1"/>
          </p:cNvSpPr>
          <p:nvPr>
            <p:ph type="title"/>
          </p:nvPr>
        </p:nvSpPr>
        <p:spPr/>
        <p:txBody>
          <a:bodyPr/>
          <a:lstStyle/>
          <a:p>
            <a:r>
              <a:rPr lang="en-US" dirty="0"/>
              <a:t>Desired process</a:t>
            </a:r>
          </a:p>
        </p:txBody>
      </p:sp>
      <p:sp>
        <p:nvSpPr>
          <p:cNvPr id="4" name="Slide Number Placeholder 3">
            <a:extLst>
              <a:ext uri="{FF2B5EF4-FFF2-40B4-BE49-F238E27FC236}">
                <a16:creationId xmlns:a16="http://schemas.microsoft.com/office/drawing/2014/main" id="{69C24318-C227-C14C-8797-6BDA81B9987F}"/>
              </a:ext>
            </a:extLst>
          </p:cNvPr>
          <p:cNvSpPr>
            <a:spLocks noGrp="1"/>
          </p:cNvSpPr>
          <p:nvPr>
            <p:ph type="sldNum" sz="quarter" idx="4"/>
          </p:nvPr>
        </p:nvSpPr>
        <p:spPr/>
        <p:txBody>
          <a:bodyPr/>
          <a:lstStyle/>
          <a:p>
            <a:fld id="{F6B149FD-26F7-3645-B4E7-BA8B8CC5EEA8}" type="slidenum">
              <a:rPr lang="en-US" smtClean="0"/>
              <a:pPr/>
              <a:t>4</a:t>
            </a:fld>
            <a:endParaRPr lang="en-US" dirty="0"/>
          </a:p>
        </p:txBody>
      </p:sp>
      <p:pic>
        <p:nvPicPr>
          <p:cNvPr id="25" name="Picture Placeholder 6">
            <a:extLst>
              <a:ext uri="{FF2B5EF4-FFF2-40B4-BE49-F238E27FC236}">
                <a16:creationId xmlns:a16="http://schemas.microsoft.com/office/drawing/2014/main" id="{6A0FE322-F79E-4220-9A9C-25B623C13705}"/>
              </a:ext>
            </a:extLst>
          </p:cNvPr>
          <p:cNvPicPr>
            <a:picLocks noChangeAspect="1"/>
          </p:cNvPicPr>
          <p:nvPr/>
        </p:nvPicPr>
        <p:blipFill rotWithShape="1">
          <a:blip r:embed="rId2"/>
          <a:srcRect l="-21310" r="-21310"/>
          <a:stretch/>
        </p:blipFill>
        <p:spPr>
          <a:xfrm>
            <a:off x="10359482" y="95060"/>
            <a:ext cx="1193150" cy="837754"/>
          </a:xfrm>
          <a:prstGeom prst="rect">
            <a:avLst/>
          </a:prstGeom>
        </p:spPr>
      </p:pic>
      <p:sp>
        <p:nvSpPr>
          <p:cNvPr id="27" name="Freeform 2069">
            <a:extLst>
              <a:ext uri="{FF2B5EF4-FFF2-40B4-BE49-F238E27FC236}">
                <a16:creationId xmlns:a16="http://schemas.microsoft.com/office/drawing/2014/main" id="{60F14E6A-B8D7-4C36-8BFC-CC4CF3209F6E}"/>
              </a:ext>
            </a:extLst>
          </p:cNvPr>
          <p:cNvSpPr>
            <a:spLocks noEditPoints="1"/>
          </p:cNvSpPr>
          <p:nvPr/>
        </p:nvSpPr>
        <p:spPr bwMode="auto">
          <a:xfrm>
            <a:off x="9681686" y="2001495"/>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2069">
            <a:extLst>
              <a:ext uri="{FF2B5EF4-FFF2-40B4-BE49-F238E27FC236}">
                <a16:creationId xmlns:a16="http://schemas.microsoft.com/office/drawing/2014/main" id="{6CABBAB0-ED3A-4203-B15A-0F3A0147B03B}"/>
              </a:ext>
            </a:extLst>
          </p:cNvPr>
          <p:cNvSpPr>
            <a:spLocks noEditPoints="1"/>
          </p:cNvSpPr>
          <p:nvPr/>
        </p:nvSpPr>
        <p:spPr bwMode="auto">
          <a:xfrm>
            <a:off x="9681686" y="2608301"/>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2069">
            <a:extLst>
              <a:ext uri="{FF2B5EF4-FFF2-40B4-BE49-F238E27FC236}">
                <a16:creationId xmlns:a16="http://schemas.microsoft.com/office/drawing/2014/main" id="{2F2DE7FA-F2DD-4144-A7AC-D10A75EC2F23}"/>
              </a:ext>
            </a:extLst>
          </p:cNvPr>
          <p:cNvSpPr>
            <a:spLocks noEditPoints="1"/>
          </p:cNvSpPr>
          <p:nvPr/>
        </p:nvSpPr>
        <p:spPr bwMode="auto">
          <a:xfrm>
            <a:off x="10208458" y="2001495"/>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2069">
            <a:extLst>
              <a:ext uri="{FF2B5EF4-FFF2-40B4-BE49-F238E27FC236}">
                <a16:creationId xmlns:a16="http://schemas.microsoft.com/office/drawing/2014/main" id="{8E58C483-77EB-4BC1-80F0-BCD71606685C}"/>
              </a:ext>
            </a:extLst>
          </p:cNvPr>
          <p:cNvSpPr>
            <a:spLocks noEditPoints="1"/>
          </p:cNvSpPr>
          <p:nvPr/>
        </p:nvSpPr>
        <p:spPr bwMode="auto">
          <a:xfrm>
            <a:off x="10735230" y="2608301"/>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2069">
            <a:extLst>
              <a:ext uri="{FF2B5EF4-FFF2-40B4-BE49-F238E27FC236}">
                <a16:creationId xmlns:a16="http://schemas.microsoft.com/office/drawing/2014/main" id="{CF1F260C-1945-45A0-95F7-3C961564F05A}"/>
              </a:ext>
            </a:extLst>
          </p:cNvPr>
          <p:cNvSpPr>
            <a:spLocks noEditPoints="1"/>
          </p:cNvSpPr>
          <p:nvPr/>
        </p:nvSpPr>
        <p:spPr bwMode="auto">
          <a:xfrm>
            <a:off x="10208458" y="2608301"/>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2069">
            <a:extLst>
              <a:ext uri="{FF2B5EF4-FFF2-40B4-BE49-F238E27FC236}">
                <a16:creationId xmlns:a16="http://schemas.microsoft.com/office/drawing/2014/main" id="{2FB67212-2AE5-470E-9124-1EDCE060C666}"/>
              </a:ext>
            </a:extLst>
          </p:cNvPr>
          <p:cNvSpPr>
            <a:spLocks noEditPoints="1"/>
          </p:cNvSpPr>
          <p:nvPr/>
        </p:nvSpPr>
        <p:spPr bwMode="auto">
          <a:xfrm>
            <a:off x="10735230" y="2001495"/>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2069">
            <a:extLst>
              <a:ext uri="{FF2B5EF4-FFF2-40B4-BE49-F238E27FC236}">
                <a16:creationId xmlns:a16="http://schemas.microsoft.com/office/drawing/2014/main" id="{133BA637-62A8-4A6B-A17C-3C6DB1312306}"/>
              </a:ext>
            </a:extLst>
          </p:cNvPr>
          <p:cNvSpPr>
            <a:spLocks noEditPoints="1"/>
          </p:cNvSpPr>
          <p:nvPr/>
        </p:nvSpPr>
        <p:spPr bwMode="auto">
          <a:xfrm>
            <a:off x="9681686" y="3215107"/>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2069">
            <a:extLst>
              <a:ext uri="{FF2B5EF4-FFF2-40B4-BE49-F238E27FC236}">
                <a16:creationId xmlns:a16="http://schemas.microsoft.com/office/drawing/2014/main" id="{024DE1F6-67B2-4001-AEAA-F3B78C2A6C5B}"/>
              </a:ext>
            </a:extLst>
          </p:cNvPr>
          <p:cNvSpPr>
            <a:spLocks noEditPoints="1"/>
          </p:cNvSpPr>
          <p:nvPr/>
        </p:nvSpPr>
        <p:spPr bwMode="auto">
          <a:xfrm>
            <a:off x="9681686" y="3821913"/>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2069">
            <a:extLst>
              <a:ext uri="{FF2B5EF4-FFF2-40B4-BE49-F238E27FC236}">
                <a16:creationId xmlns:a16="http://schemas.microsoft.com/office/drawing/2014/main" id="{90B93AFA-2FB9-48C1-9FA8-43E7E4814BC6}"/>
              </a:ext>
            </a:extLst>
          </p:cNvPr>
          <p:cNvSpPr>
            <a:spLocks noEditPoints="1"/>
          </p:cNvSpPr>
          <p:nvPr/>
        </p:nvSpPr>
        <p:spPr bwMode="auto">
          <a:xfrm>
            <a:off x="10208458" y="3215107"/>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2069">
            <a:extLst>
              <a:ext uri="{FF2B5EF4-FFF2-40B4-BE49-F238E27FC236}">
                <a16:creationId xmlns:a16="http://schemas.microsoft.com/office/drawing/2014/main" id="{5100E354-2511-49FF-813A-FED436D5A4DA}"/>
              </a:ext>
            </a:extLst>
          </p:cNvPr>
          <p:cNvSpPr>
            <a:spLocks noEditPoints="1"/>
          </p:cNvSpPr>
          <p:nvPr/>
        </p:nvSpPr>
        <p:spPr bwMode="auto">
          <a:xfrm>
            <a:off x="10735230" y="3821913"/>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2069">
            <a:extLst>
              <a:ext uri="{FF2B5EF4-FFF2-40B4-BE49-F238E27FC236}">
                <a16:creationId xmlns:a16="http://schemas.microsoft.com/office/drawing/2014/main" id="{A20E5355-9000-46EC-9E19-6DBBB3A33228}"/>
              </a:ext>
            </a:extLst>
          </p:cNvPr>
          <p:cNvSpPr>
            <a:spLocks noEditPoints="1"/>
          </p:cNvSpPr>
          <p:nvPr/>
        </p:nvSpPr>
        <p:spPr bwMode="auto">
          <a:xfrm>
            <a:off x="10208458" y="3821913"/>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2069">
            <a:extLst>
              <a:ext uri="{FF2B5EF4-FFF2-40B4-BE49-F238E27FC236}">
                <a16:creationId xmlns:a16="http://schemas.microsoft.com/office/drawing/2014/main" id="{8EF33C1E-965D-4E4E-BDC4-179233D6D10F}"/>
              </a:ext>
            </a:extLst>
          </p:cNvPr>
          <p:cNvSpPr>
            <a:spLocks noEditPoints="1"/>
          </p:cNvSpPr>
          <p:nvPr/>
        </p:nvSpPr>
        <p:spPr bwMode="auto">
          <a:xfrm>
            <a:off x="10735230" y="3215107"/>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right arrow">
            <a:extLst>
              <a:ext uri="{FF2B5EF4-FFF2-40B4-BE49-F238E27FC236}">
                <a16:creationId xmlns:a16="http://schemas.microsoft.com/office/drawing/2014/main" id="{50A9F2C6-7957-4D8A-91C8-65D88984234E}"/>
              </a:ext>
            </a:extLst>
          </p:cNvPr>
          <p:cNvSpPr/>
          <p:nvPr/>
        </p:nvSpPr>
        <p:spPr>
          <a:xfrm rot="16200000">
            <a:off x="3021748" y="2419806"/>
            <a:ext cx="646331" cy="713022"/>
          </a:xfrm>
          <a:custGeom>
            <a:avLst/>
            <a:gdLst/>
            <a:ahLst/>
            <a:cxnLst>
              <a:cxn ang="0">
                <a:pos x="wd2" y="hd2"/>
              </a:cxn>
              <a:cxn ang="5400000">
                <a:pos x="wd2" y="hd2"/>
              </a:cxn>
              <a:cxn ang="10800000">
                <a:pos x="wd2" y="hd2"/>
              </a:cxn>
              <a:cxn ang="16200000">
                <a:pos x="wd2" y="hd2"/>
              </a:cxn>
            </a:cxnLst>
            <a:rect l="0" t="0" r="r" b="b"/>
            <a:pathLst>
              <a:path w="21303" h="21491" extrusionOk="0">
                <a:moveTo>
                  <a:pt x="11727" y="21166"/>
                </a:moveTo>
                <a:lnTo>
                  <a:pt x="20857" y="14496"/>
                </a:lnTo>
                <a:cubicBezTo>
                  <a:pt x="21451" y="14062"/>
                  <a:pt x="21451" y="13358"/>
                  <a:pt x="20857" y="12923"/>
                </a:cubicBezTo>
                <a:cubicBezTo>
                  <a:pt x="20262" y="12489"/>
                  <a:pt x="19299" y="12489"/>
                  <a:pt x="18704" y="12923"/>
                </a:cubicBezTo>
                <a:lnTo>
                  <a:pt x="12173" y="17696"/>
                </a:lnTo>
                <a:lnTo>
                  <a:pt x="12173" y="1112"/>
                </a:lnTo>
                <a:cubicBezTo>
                  <a:pt x="12173" y="498"/>
                  <a:pt x="11491" y="0"/>
                  <a:pt x="10651" y="0"/>
                </a:cubicBezTo>
                <a:cubicBezTo>
                  <a:pt x="9811" y="0"/>
                  <a:pt x="9129" y="498"/>
                  <a:pt x="9129" y="1112"/>
                </a:cubicBezTo>
                <a:lnTo>
                  <a:pt x="9129" y="17696"/>
                </a:lnTo>
                <a:lnTo>
                  <a:pt x="2598" y="12923"/>
                </a:lnTo>
                <a:cubicBezTo>
                  <a:pt x="2003" y="12489"/>
                  <a:pt x="1040" y="12489"/>
                  <a:pt x="445" y="12923"/>
                </a:cubicBezTo>
                <a:cubicBezTo>
                  <a:pt x="-149" y="13358"/>
                  <a:pt x="-149" y="14062"/>
                  <a:pt x="445" y="14496"/>
                </a:cubicBezTo>
                <a:lnTo>
                  <a:pt x="9575" y="21166"/>
                </a:lnTo>
                <a:cubicBezTo>
                  <a:pt x="10169" y="21600"/>
                  <a:pt x="11132" y="21600"/>
                  <a:pt x="11726" y="21166"/>
                </a:cubicBezTo>
                <a:cubicBezTo>
                  <a:pt x="11727" y="21166"/>
                  <a:pt x="11727" y="21166"/>
                  <a:pt x="11727" y="21166"/>
                </a:cubicBezTo>
                <a:close/>
              </a:path>
            </a:pathLst>
          </a:custGeom>
          <a:solidFill>
            <a:srgbClr val="31B16B"/>
          </a:solidFill>
          <a:ln w="12700">
            <a:miter lim="400000"/>
          </a:ln>
        </p:spPr>
        <p:txBody>
          <a:bodyPr lIns="22860" rIns="22860" anchor="ctr"/>
          <a:lstStyle/>
          <a:p>
            <a:pPr algn="ctr">
              <a:defRPr sz="3200" b="0">
                <a:solidFill>
                  <a:srgbClr val="FFFFFF"/>
                </a:solidFill>
                <a:latin typeface="Helvetica Neue Medium"/>
                <a:ea typeface="Helvetica Neue Medium"/>
                <a:cs typeface="Helvetica Neue Medium"/>
                <a:sym typeface="Helvetica Neue Medium"/>
              </a:defRPr>
            </a:pPr>
            <a:endParaRPr sz="1600" dirty="0">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9" name="Content Placeholder 58">
            <a:extLst>
              <a:ext uri="{FF2B5EF4-FFF2-40B4-BE49-F238E27FC236}">
                <a16:creationId xmlns:a16="http://schemas.microsoft.com/office/drawing/2014/main" id="{FDC91D0B-BF2D-421A-8190-49B75AC3CE24}"/>
              </a:ext>
            </a:extLst>
          </p:cNvPr>
          <p:cNvSpPr>
            <a:spLocks noGrp="1"/>
          </p:cNvSpPr>
          <p:nvPr>
            <p:ph sz="quarter" idx="14"/>
          </p:nvPr>
        </p:nvSpPr>
        <p:spPr>
          <a:xfrm>
            <a:off x="1293684" y="5797731"/>
            <a:ext cx="9441546" cy="1053010"/>
          </a:xfrm>
        </p:spPr>
        <p:txBody>
          <a:bodyPr>
            <a:normAutofit fontScale="92500"/>
          </a:bodyPr>
          <a:lstStyle/>
          <a:p>
            <a:pPr algn="ctr"/>
            <a:r>
              <a:rPr lang="en-US" dirty="0"/>
              <a:t>Ignore that it actually has </a:t>
            </a:r>
            <a:r>
              <a:rPr lang="en-US" b="1" dirty="0">
                <a:solidFill>
                  <a:srgbClr val="DA5926"/>
                </a:solidFill>
              </a:rPr>
              <a:t>three horns</a:t>
            </a:r>
            <a:r>
              <a:rPr lang="en-US" dirty="0"/>
              <a:t>. It’s a machine learning unicorn, after all.</a:t>
            </a:r>
          </a:p>
          <a:p>
            <a:pPr algn="ctr"/>
            <a:r>
              <a:rPr lang="en-US" dirty="0"/>
              <a:t>Specifically, a </a:t>
            </a:r>
            <a:r>
              <a:rPr lang="en-US" b="1" dirty="0">
                <a:solidFill>
                  <a:srgbClr val="DA5926"/>
                </a:solidFill>
              </a:rPr>
              <a:t>Large Language Model </a:t>
            </a:r>
            <a:r>
              <a:rPr lang="en-US" dirty="0"/>
              <a:t>(LLM) unicorn.</a:t>
            </a:r>
          </a:p>
        </p:txBody>
      </p:sp>
      <p:sp>
        <p:nvSpPr>
          <p:cNvPr id="65" name="Freeform 2069">
            <a:extLst>
              <a:ext uri="{FF2B5EF4-FFF2-40B4-BE49-F238E27FC236}">
                <a16:creationId xmlns:a16="http://schemas.microsoft.com/office/drawing/2014/main" id="{EFB6BD1B-449C-457D-A68C-24A39CDDB6D4}"/>
              </a:ext>
            </a:extLst>
          </p:cNvPr>
          <p:cNvSpPr>
            <a:spLocks noEditPoints="1"/>
          </p:cNvSpPr>
          <p:nvPr/>
        </p:nvSpPr>
        <p:spPr bwMode="auto">
          <a:xfrm rot="21343788">
            <a:off x="906239" y="1979293"/>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66" name="Freeform 2069">
            <a:extLst>
              <a:ext uri="{FF2B5EF4-FFF2-40B4-BE49-F238E27FC236}">
                <a16:creationId xmlns:a16="http://schemas.microsoft.com/office/drawing/2014/main" id="{290A50A5-65DB-4D7D-B019-AD62FF2914EA}"/>
              </a:ext>
            </a:extLst>
          </p:cNvPr>
          <p:cNvSpPr>
            <a:spLocks noEditPoints="1"/>
          </p:cNvSpPr>
          <p:nvPr/>
        </p:nvSpPr>
        <p:spPr bwMode="auto">
          <a:xfrm rot="1136615">
            <a:off x="760496" y="2541393"/>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67" name="Freeform 2069">
            <a:extLst>
              <a:ext uri="{FF2B5EF4-FFF2-40B4-BE49-F238E27FC236}">
                <a16:creationId xmlns:a16="http://schemas.microsoft.com/office/drawing/2014/main" id="{29A768BD-C4F4-4CDC-B882-F48F8C8D818C}"/>
              </a:ext>
            </a:extLst>
          </p:cNvPr>
          <p:cNvSpPr>
            <a:spLocks noEditPoints="1"/>
          </p:cNvSpPr>
          <p:nvPr/>
        </p:nvSpPr>
        <p:spPr bwMode="auto">
          <a:xfrm>
            <a:off x="1711686" y="2157758"/>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68" name="Freeform 2069">
            <a:extLst>
              <a:ext uri="{FF2B5EF4-FFF2-40B4-BE49-F238E27FC236}">
                <a16:creationId xmlns:a16="http://schemas.microsoft.com/office/drawing/2014/main" id="{C334DFC2-0896-4334-8954-9FB48F49FE80}"/>
              </a:ext>
            </a:extLst>
          </p:cNvPr>
          <p:cNvSpPr>
            <a:spLocks noEditPoints="1"/>
          </p:cNvSpPr>
          <p:nvPr/>
        </p:nvSpPr>
        <p:spPr bwMode="auto">
          <a:xfrm rot="20698787">
            <a:off x="1870468" y="2352166"/>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69" name="Freeform 2069">
            <a:extLst>
              <a:ext uri="{FF2B5EF4-FFF2-40B4-BE49-F238E27FC236}">
                <a16:creationId xmlns:a16="http://schemas.microsoft.com/office/drawing/2014/main" id="{76B96CCD-A0FE-47F8-BBE0-E8C1780A7BBE}"/>
              </a:ext>
            </a:extLst>
          </p:cNvPr>
          <p:cNvSpPr>
            <a:spLocks noEditPoints="1"/>
          </p:cNvSpPr>
          <p:nvPr/>
        </p:nvSpPr>
        <p:spPr bwMode="auto">
          <a:xfrm>
            <a:off x="1332686" y="2518999"/>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70" name="Freeform 2069">
            <a:extLst>
              <a:ext uri="{FF2B5EF4-FFF2-40B4-BE49-F238E27FC236}">
                <a16:creationId xmlns:a16="http://schemas.microsoft.com/office/drawing/2014/main" id="{E58AED8C-8FCE-4647-910E-FFCBA2820FF9}"/>
              </a:ext>
            </a:extLst>
          </p:cNvPr>
          <p:cNvSpPr>
            <a:spLocks noEditPoints="1"/>
          </p:cNvSpPr>
          <p:nvPr/>
        </p:nvSpPr>
        <p:spPr bwMode="auto">
          <a:xfrm rot="10103111">
            <a:off x="1591874" y="3295918"/>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71" name="Freeform 2069">
            <a:extLst>
              <a:ext uri="{FF2B5EF4-FFF2-40B4-BE49-F238E27FC236}">
                <a16:creationId xmlns:a16="http://schemas.microsoft.com/office/drawing/2014/main" id="{E106D907-DEE7-4C6E-A4C1-B9CD3B1A8B5F}"/>
              </a:ext>
            </a:extLst>
          </p:cNvPr>
          <p:cNvSpPr>
            <a:spLocks noEditPoints="1"/>
          </p:cNvSpPr>
          <p:nvPr/>
        </p:nvSpPr>
        <p:spPr bwMode="auto">
          <a:xfrm rot="6809530">
            <a:off x="816924" y="2958972"/>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72" name="Freeform 2069">
            <a:extLst>
              <a:ext uri="{FF2B5EF4-FFF2-40B4-BE49-F238E27FC236}">
                <a16:creationId xmlns:a16="http://schemas.microsoft.com/office/drawing/2014/main" id="{2557385B-AED3-4479-AEEE-8E57BBAF8E63}"/>
              </a:ext>
            </a:extLst>
          </p:cNvPr>
          <p:cNvSpPr>
            <a:spLocks noEditPoints="1"/>
          </p:cNvSpPr>
          <p:nvPr/>
        </p:nvSpPr>
        <p:spPr bwMode="auto">
          <a:xfrm rot="21161394">
            <a:off x="816924" y="3565778"/>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73" name="Freeform 2069">
            <a:extLst>
              <a:ext uri="{FF2B5EF4-FFF2-40B4-BE49-F238E27FC236}">
                <a16:creationId xmlns:a16="http://schemas.microsoft.com/office/drawing/2014/main" id="{779177CD-20E2-4BBB-9F13-AB56F88BDD81}"/>
              </a:ext>
            </a:extLst>
          </p:cNvPr>
          <p:cNvSpPr>
            <a:spLocks noEditPoints="1"/>
          </p:cNvSpPr>
          <p:nvPr/>
        </p:nvSpPr>
        <p:spPr bwMode="auto">
          <a:xfrm rot="19960060">
            <a:off x="1343696" y="2958972"/>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74" name="Freeform 2069">
            <a:extLst>
              <a:ext uri="{FF2B5EF4-FFF2-40B4-BE49-F238E27FC236}">
                <a16:creationId xmlns:a16="http://schemas.microsoft.com/office/drawing/2014/main" id="{00CFA87A-C749-4077-AC8C-1EC6113BCEB2}"/>
              </a:ext>
            </a:extLst>
          </p:cNvPr>
          <p:cNvSpPr>
            <a:spLocks noEditPoints="1"/>
          </p:cNvSpPr>
          <p:nvPr/>
        </p:nvSpPr>
        <p:spPr bwMode="auto">
          <a:xfrm rot="21346211" flipH="1">
            <a:off x="1338095" y="3555689"/>
            <a:ext cx="387629"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75" name="Freeform 2069">
            <a:extLst>
              <a:ext uri="{FF2B5EF4-FFF2-40B4-BE49-F238E27FC236}">
                <a16:creationId xmlns:a16="http://schemas.microsoft.com/office/drawing/2014/main" id="{289C640E-ADE2-444C-97E4-2BC9765E1B3D}"/>
              </a:ext>
            </a:extLst>
          </p:cNvPr>
          <p:cNvSpPr>
            <a:spLocks noEditPoints="1"/>
          </p:cNvSpPr>
          <p:nvPr/>
        </p:nvSpPr>
        <p:spPr bwMode="auto">
          <a:xfrm rot="12612218">
            <a:off x="2027884" y="3541821"/>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76" name="Freeform 2069">
            <a:extLst>
              <a:ext uri="{FF2B5EF4-FFF2-40B4-BE49-F238E27FC236}">
                <a16:creationId xmlns:a16="http://schemas.microsoft.com/office/drawing/2014/main" id="{16F643FB-D2A8-4960-9A96-34B205BE120A}"/>
              </a:ext>
            </a:extLst>
          </p:cNvPr>
          <p:cNvSpPr>
            <a:spLocks noEditPoints="1"/>
          </p:cNvSpPr>
          <p:nvPr/>
        </p:nvSpPr>
        <p:spPr bwMode="auto">
          <a:xfrm rot="1401807">
            <a:off x="1870468" y="2958972"/>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86" name="Freeform 2069">
            <a:extLst>
              <a:ext uri="{FF2B5EF4-FFF2-40B4-BE49-F238E27FC236}">
                <a16:creationId xmlns:a16="http://schemas.microsoft.com/office/drawing/2014/main" id="{75C7AA16-0355-4A86-8D63-3B886E8C2ED7}"/>
              </a:ext>
            </a:extLst>
          </p:cNvPr>
          <p:cNvSpPr>
            <a:spLocks noEditPoints="1"/>
          </p:cNvSpPr>
          <p:nvPr/>
        </p:nvSpPr>
        <p:spPr bwMode="auto">
          <a:xfrm rot="12881387">
            <a:off x="1609544" y="2598872"/>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87" name="Freeform 2069">
            <a:extLst>
              <a:ext uri="{FF2B5EF4-FFF2-40B4-BE49-F238E27FC236}">
                <a16:creationId xmlns:a16="http://schemas.microsoft.com/office/drawing/2014/main" id="{98AE822E-42A6-4E18-AFBC-A69CF3074954}"/>
              </a:ext>
            </a:extLst>
          </p:cNvPr>
          <p:cNvSpPr>
            <a:spLocks noEditPoints="1"/>
          </p:cNvSpPr>
          <p:nvPr/>
        </p:nvSpPr>
        <p:spPr bwMode="auto">
          <a:xfrm rot="1265848">
            <a:off x="1024899" y="3373054"/>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88" name="Freeform 2069">
            <a:extLst>
              <a:ext uri="{FF2B5EF4-FFF2-40B4-BE49-F238E27FC236}">
                <a16:creationId xmlns:a16="http://schemas.microsoft.com/office/drawing/2014/main" id="{6F4DD04E-5491-4080-88F1-D4FD193707DC}"/>
              </a:ext>
            </a:extLst>
          </p:cNvPr>
          <p:cNvSpPr>
            <a:spLocks noEditPoints="1"/>
          </p:cNvSpPr>
          <p:nvPr/>
        </p:nvSpPr>
        <p:spPr bwMode="auto">
          <a:xfrm rot="968345" flipH="1">
            <a:off x="1563511" y="1989032"/>
            <a:ext cx="387629"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89" name="Freeform 2069">
            <a:extLst>
              <a:ext uri="{FF2B5EF4-FFF2-40B4-BE49-F238E27FC236}">
                <a16:creationId xmlns:a16="http://schemas.microsoft.com/office/drawing/2014/main" id="{E0906987-2D20-4D5E-8752-C6A3D1518A33}"/>
              </a:ext>
            </a:extLst>
          </p:cNvPr>
          <p:cNvSpPr>
            <a:spLocks noEditPoints="1"/>
          </p:cNvSpPr>
          <p:nvPr/>
        </p:nvSpPr>
        <p:spPr bwMode="auto">
          <a:xfrm rot="12612218">
            <a:off x="1160026" y="2030660"/>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90" name="Freeform 2069">
            <a:extLst>
              <a:ext uri="{FF2B5EF4-FFF2-40B4-BE49-F238E27FC236}">
                <a16:creationId xmlns:a16="http://schemas.microsoft.com/office/drawing/2014/main" id="{55EBFD69-1C1D-4F90-A60F-FCCA5E5DA90F}"/>
              </a:ext>
            </a:extLst>
          </p:cNvPr>
          <p:cNvSpPr>
            <a:spLocks noEditPoints="1"/>
          </p:cNvSpPr>
          <p:nvPr/>
        </p:nvSpPr>
        <p:spPr bwMode="auto">
          <a:xfrm rot="6295697">
            <a:off x="802341" y="3018297"/>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91" name="Freeform 2069">
            <a:extLst>
              <a:ext uri="{FF2B5EF4-FFF2-40B4-BE49-F238E27FC236}">
                <a16:creationId xmlns:a16="http://schemas.microsoft.com/office/drawing/2014/main" id="{5002E9CB-CE0B-477E-BF80-DF253790941E}"/>
              </a:ext>
            </a:extLst>
          </p:cNvPr>
          <p:cNvSpPr>
            <a:spLocks noEditPoints="1"/>
          </p:cNvSpPr>
          <p:nvPr/>
        </p:nvSpPr>
        <p:spPr bwMode="auto">
          <a:xfrm flipH="1">
            <a:off x="1933700" y="3291085"/>
            <a:ext cx="387629"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92" name="Freeform 2069">
            <a:extLst>
              <a:ext uri="{FF2B5EF4-FFF2-40B4-BE49-F238E27FC236}">
                <a16:creationId xmlns:a16="http://schemas.microsoft.com/office/drawing/2014/main" id="{B98DECBF-2747-4DB4-AA08-0C4101E2C57D}"/>
              </a:ext>
            </a:extLst>
          </p:cNvPr>
          <p:cNvSpPr>
            <a:spLocks noEditPoints="1"/>
          </p:cNvSpPr>
          <p:nvPr/>
        </p:nvSpPr>
        <p:spPr bwMode="auto">
          <a:xfrm rot="20600599" flipH="1">
            <a:off x="979844" y="2632253"/>
            <a:ext cx="387629"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93" name="Freeform 2069">
            <a:extLst>
              <a:ext uri="{FF2B5EF4-FFF2-40B4-BE49-F238E27FC236}">
                <a16:creationId xmlns:a16="http://schemas.microsoft.com/office/drawing/2014/main" id="{6D41845E-7BFC-4D55-842D-B82D1DF26531}"/>
              </a:ext>
            </a:extLst>
          </p:cNvPr>
          <p:cNvSpPr>
            <a:spLocks noEditPoints="1"/>
          </p:cNvSpPr>
          <p:nvPr/>
        </p:nvSpPr>
        <p:spPr bwMode="auto">
          <a:xfrm rot="20600599" flipH="1">
            <a:off x="2016615" y="2566927"/>
            <a:ext cx="3600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94" name="Freeform 2069">
            <a:extLst>
              <a:ext uri="{FF2B5EF4-FFF2-40B4-BE49-F238E27FC236}">
                <a16:creationId xmlns:a16="http://schemas.microsoft.com/office/drawing/2014/main" id="{47356A9F-00C3-4101-BFEE-DC110460DB37}"/>
              </a:ext>
            </a:extLst>
          </p:cNvPr>
          <p:cNvSpPr>
            <a:spLocks noEditPoints="1"/>
          </p:cNvSpPr>
          <p:nvPr/>
        </p:nvSpPr>
        <p:spPr bwMode="auto">
          <a:xfrm rot="2048038">
            <a:off x="1953060" y="1899031"/>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95" name="Freeform 2069">
            <a:extLst>
              <a:ext uri="{FF2B5EF4-FFF2-40B4-BE49-F238E27FC236}">
                <a16:creationId xmlns:a16="http://schemas.microsoft.com/office/drawing/2014/main" id="{0DF3D52E-ACD2-4B0F-AA53-3CF762EFB2AE}"/>
              </a:ext>
            </a:extLst>
          </p:cNvPr>
          <p:cNvSpPr>
            <a:spLocks noEditPoints="1"/>
          </p:cNvSpPr>
          <p:nvPr/>
        </p:nvSpPr>
        <p:spPr bwMode="auto">
          <a:xfrm rot="8103775">
            <a:off x="534031" y="3523918"/>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96" name="Freeform 2069">
            <a:extLst>
              <a:ext uri="{FF2B5EF4-FFF2-40B4-BE49-F238E27FC236}">
                <a16:creationId xmlns:a16="http://schemas.microsoft.com/office/drawing/2014/main" id="{A87D9DFA-7907-4351-8F49-20FF56F19A93}"/>
              </a:ext>
            </a:extLst>
          </p:cNvPr>
          <p:cNvSpPr>
            <a:spLocks noEditPoints="1"/>
          </p:cNvSpPr>
          <p:nvPr/>
        </p:nvSpPr>
        <p:spPr bwMode="auto">
          <a:xfrm rot="21254305">
            <a:off x="1060803" y="3523918"/>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97" name="Freeform 2069">
            <a:extLst>
              <a:ext uri="{FF2B5EF4-FFF2-40B4-BE49-F238E27FC236}">
                <a16:creationId xmlns:a16="http://schemas.microsoft.com/office/drawing/2014/main" id="{5B7AB407-A612-489B-8C35-F1B4E62D0826}"/>
              </a:ext>
            </a:extLst>
          </p:cNvPr>
          <p:cNvSpPr>
            <a:spLocks noEditPoints="1"/>
          </p:cNvSpPr>
          <p:nvPr/>
        </p:nvSpPr>
        <p:spPr bwMode="auto">
          <a:xfrm rot="2696052">
            <a:off x="1587575" y="3523918"/>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98" name="Freeform 2069">
            <a:extLst>
              <a:ext uri="{FF2B5EF4-FFF2-40B4-BE49-F238E27FC236}">
                <a16:creationId xmlns:a16="http://schemas.microsoft.com/office/drawing/2014/main" id="{C65E3D9E-EF55-4A99-BA6E-7A3598942BB9}"/>
              </a:ext>
            </a:extLst>
          </p:cNvPr>
          <p:cNvSpPr>
            <a:spLocks noEditPoints="1"/>
          </p:cNvSpPr>
          <p:nvPr/>
        </p:nvSpPr>
        <p:spPr bwMode="auto">
          <a:xfrm rot="7589942">
            <a:off x="721298" y="3449975"/>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99" name="Freeform 2069">
            <a:extLst>
              <a:ext uri="{FF2B5EF4-FFF2-40B4-BE49-F238E27FC236}">
                <a16:creationId xmlns:a16="http://schemas.microsoft.com/office/drawing/2014/main" id="{BE69E317-C42E-41AE-93CF-797A87A14951}"/>
              </a:ext>
            </a:extLst>
          </p:cNvPr>
          <p:cNvSpPr>
            <a:spLocks noEditPoints="1"/>
          </p:cNvSpPr>
          <p:nvPr/>
        </p:nvSpPr>
        <p:spPr bwMode="auto">
          <a:xfrm rot="3227466">
            <a:off x="1168553" y="2973375"/>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100" name="Freeform 2069">
            <a:extLst>
              <a:ext uri="{FF2B5EF4-FFF2-40B4-BE49-F238E27FC236}">
                <a16:creationId xmlns:a16="http://schemas.microsoft.com/office/drawing/2014/main" id="{9CF4AD44-86CE-43D9-B931-4570DB52E1ED}"/>
              </a:ext>
            </a:extLst>
          </p:cNvPr>
          <p:cNvSpPr>
            <a:spLocks noEditPoints="1"/>
          </p:cNvSpPr>
          <p:nvPr/>
        </p:nvSpPr>
        <p:spPr bwMode="auto">
          <a:xfrm rot="1189638">
            <a:off x="2222097" y="2973375"/>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101" name="Freeform 2069">
            <a:extLst>
              <a:ext uri="{FF2B5EF4-FFF2-40B4-BE49-F238E27FC236}">
                <a16:creationId xmlns:a16="http://schemas.microsoft.com/office/drawing/2014/main" id="{99B99A46-9A4A-43AC-A5A3-C07345A64D6A}"/>
              </a:ext>
            </a:extLst>
          </p:cNvPr>
          <p:cNvSpPr>
            <a:spLocks noEditPoints="1"/>
          </p:cNvSpPr>
          <p:nvPr/>
        </p:nvSpPr>
        <p:spPr bwMode="auto">
          <a:xfrm rot="2090851">
            <a:off x="1695325" y="2973375"/>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102" name="Freeform 2069">
            <a:extLst>
              <a:ext uri="{FF2B5EF4-FFF2-40B4-BE49-F238E27FC236}">
                <a16:creationId xmlns:a16="http://schemas.microsoft.com/office/drawing/2014/main" id="{56E9D17E-1193-48AF-BCF2-F9F876A882B0}"/>
              </a:ext>
            </a:extLst>
          </p:cNvPr>
          <p:cNvSpPr>
            <a:spLocks noEditPoints="1"/>
          </p:cNvSpPr>
          <p:nvPr/>
        </p:nvSpPr>
        <p:spPr bwMode="auto">
          <a:xfrm rot="1091450" flipH="1">
            <a:off x="1757621" y="3576877"/>
            <a:ext cx="387629"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103" name="Freeform 2069">
            <a:extLst>
              <a:ext uri="{FF2B5EF4-FFF2-40B4-BE49-F238E27FC236}">
                <a16:creationId xmlns:a16="http://schemas.microsoft.com/office/drawing/2014/main" id="{CAB2B817-07DF-4F73-AF27-BB47BBD7C901}"/>
              </a:ext>
            </a:extLst>
          </p:cNvPr>
          <p:cNvSpPr>
            <a:spLocks noEditPoints="1"/>
          </p:cNvSpPr>
          <p:nvPr/>
        </p:nvSpPr>
        <p:spPr bwMode="auto">
          <a:xfrm rot="12612218">
            <a:off x="1513809" y="1814737"/>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104" name="Freeform 2069">
            <a:extLst>
              <a:ext uri="{FF2B5EF4-FFF2-40B4-BE49-F238E27FC236}">
                <a16:creationId xmlns:a16="http://schemas.microsoft.com/office/drawing/2014/main" id="{DE92DC2C-060D-4419-9E63-243F8191B107}"/>
              </a:ext>
            </a:extLst>
          </p:cNvPr>
          <p:cNvSpPr>
            <a:spLocks noEditPoints="1"/>
          </p:cNvSpPr>
          <p:nvPr/>
        </p:nvSpPr>
        <p:spPr bwMode="auto">
          <a:xfrm rot="3227466">
            <a:off x="710112" y="2177248"/>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107" name="TextBox 106">
            <a:extLst>
              <a:ext uri="{FF2B5EF4-FFF2-40B4-BE49-F238E27FC236}">
                <a16:creationId xmlns:a16="http://schemas.microsoft.com/office/drawing/2014/main" id="{6735BBC1-D308-4A4E-8019-139EE2B72FF1}"/>
              </a:ext>
            </a:extLst>
          </p:cNvPr>
          <p:cNvSpPr txBox="1"/>
          <p:nvPr/>
        </p:nvSpPr>
        <p:spPr>
          <a:xfrm rot="19800301">
            <a:off x="838556" y="2882048"/>
            <a:ext cx="1282390" cy="646331"/>
          </a:xfrm>
          <a:prstGeom prst="rect">
            <a:avLst/>
          </a:prstGeom>
          <a:solidFill>
            <a:schemeClr val="bg2">
              <a:alpha val="89000"/>
            </a:schemeClr>
          </a:solidFill>
        </p:spPr>
        <p:txBody>
          <a:bodyPr wrap="square" rtlCol="0">
            <a:spAutoFit/>
          </a:bodyPr>
          <a:lstStyle/>
          <a:p>
            <a:pPr algn="ctr"/>
            <a:r>
              <a:rPr lang="en-US" b="1" cap="small" dirty="0">
                <a:solidFill>
                  <a:srgbClr val="DA5926"/>
                </a:solidFill>
              </a:rPr>
              <a:t>original data</a:t>
            </a:r>
          </a:p>
        </p:txBody>
      </p:sp>
      <p:sp>
        <p:nvSpPr>
          <p:cNvPr id="108" name="TextBox 107">
            <a:extLst>
              <a:ext uri="{FF2B5EF4-FFF2-40B4-BE49-F238E27FC236}">
                <a16:creationId xmlns:a16="http://schemas.microsoft.com/office/drawing/2014/main" id="{20A8A64B-357E-41D8-8D48-D8E3BCDC0FD6}"/>
              </a:ext>
            </a:extLst>
          </p:cNvPr>
          <p:cNvSpPr txBox="1"/>
          <p:nvPr/>
        </p:nvSpPr>
        <p:spPr>
          <a:xfrm>
            <a:off x="9758129" y="2856343"/>
            <a:ext cx="1282390" cy="646331"/>
          </a:xfrm>
          <a:prstGeom prst="rect">
            <a:avLst/>
          </a:prstGeom>
          <a:solidFill>
            <a:schemeClr val="bg2">
              <a:alpha val="89000"/>
            </a:schemeClr>
          </a:solidFill>
        </p:spPr>
        <p:txBody>
          <a:bodyPr wrap="square" rtlCol="0">
            <a:spAutoFit/>
          </a:bodyPr>
          <a:lstStyle/>
          <a:p>
            <a:pPr algn="ctr"/>
            <a:r>
              <a:rPr lang="en-US" b="1" cap="small" dirty="0">
                <a:solidFill>
                  <a:srgbClr val="DA5926"/>
                </a:solidFill>
              </a:rPr>
              <a:t>search results</a:t>
            </a:r>
          </a:p>
        </p:txBody>
      </p:sp>
      <p:sp>
        <p:nvSpPr>
          <p:cNvPr id="110" name="right arrow">
            <a:extLst>
              <a:ext uri="{FF2B5EF4-FFF2-40B4-BE49-F238E27FC236}">
                <a16:creationId xmlns:a16="http://schemas.microsoft.com/office/drawing/2014/main" id="{B3FA404E-A94D-4B63-B2B0-D5F981F1B01E}"/>
              </a:ext>
            </a:extLst>
          </p:cNvPr>
          <p:cNvSpPr/>
          <p:nvPr/>
        </p:nvSpPr>
        <p:spPr>
          <a:xfrm rot="16200000">
            <a:off x="8339077" y="2447047"/>
            <a:ext cx="646331" cy="713022"/>
          </a:xfrm>
          <a:custGeom>
            <a:avLst/>
            <a:gdLst/>
            <a:ahLst/>
            <a:cxnLst>
              <a:cxn ang="0">
                <a:pos x="wd2" y="hd2"/>
              </a:cxn>
              <a:cxn ang="5400000">
                <a:pos x="wd2" y="hd2"/>
              </a:cxn>
              <a:cxn ang="10800000">
                <a:pos x="wd2" y="hd2"/>
              </a:cxn>
              <a:cxn ang="16200000">
                <a:pos x="wd2" y="hd2"/>
              </a:cxn>
            </a:cxnLst>
            <a:rect l="0" t="0" r="r" b="b"/>
            <a:pathLst>
              <a:path w="21303" h="21491" extrusionOk="0">
                <a:moveTo>
                  <a:pt x="11727" y="21166"/>
                </a:moveTo>
                <a:lnTo>
                  <a:pt x="20857" y="14496"/>
                </a:lnTo>
                <a:cubicBezTo>
                  <a:pt x="21451" y="14062"/>
                  <a:pt x="21451" y="13358"/>
                  <a:pt x="20857" y="12923"/>
                </a:cubicBezTo>
                <a:cubicBezTo>
                  <a:pt x="20262" y="12489"/>
                  <a:pt x="19299" y="12489"/>
                  <a:pt x="18704" y="12923"/>
                </a:cubicBezTo>
                <a:lnTo>
                  <a:pt x="12173" y="17696"/>
                </a:lnTo>
                <a:lnTo>
                  <a:pt x="12173" y="1112"/>
                </a:lnTo>
                <a:cubicBezTo>
                  <a:pt x="12173" y="498"/>
                  <a:pt x="11491" y="0"/>
                  <a:pt x="10651" y="0"/>
                </a:cubicBezTo>
                <a:cubicBezTo>
                  <a:pt x="9811" y="0"/>
                  <a:pt x="9129" y="498"/>
                  <a:pt x="9129" y="1112"/>
                </a:cubicBezTo>
                <a:lnTo>
                  <a:pt x="9129" y="17696"/>
                </a:lnTo>
                <a:lnTo>
                  <a:pt x="2598" y="12923"/>
                </a:lnTo>
                <a:cubicBezTo>
                  <a:pt x="2003" y="12489"/>
                  <a:pt x="1040" y="12489"/>
                  <a:pt x="445" y="12923"/>
                </a:cubicBezTo>
                <a:cubicBezTo>
                  <a:pt x="-149" y="13358"/>
                  <a:pt x="-149" y="14062"/>
                  <a:pt x="445" y="14496"/>
                </a:cubicBezTo>
                <a:lnTo>
                  <a:pt x="9575" y="21166"/>
                </a:lnTo>
                <a:cubicBezTo>
                  <a:pt x="10169" y="21600"/>
                  <a:pt x="11132" y="21600"/>
                  <a:pt x="11726" y="21166"/>
                </a:cubicBezTo>
                <a:cubicBezTo>
                  <a:pt x="11727" y="21166"/>
                  <a:pt x="11727" y="21166"/>
                  <a:pt x="11727" y="21166"/>
                </a:cubicBezTo>
                <a:close/>
              </a:path>
            </a:pathLst>
          </a:custGeom>
          <a:solidFill>
            <a:srgbClr val="31B16B"/>
          </a:solidFill>
          <a:ln w="12700">
            <a:miter lim="400000"/>
          </a:ln>
        </p:spPr>
        <p:txBody>
          <a:bodyPr lIns="22860" rIns="22860" anchor="ctr"/>
          <a:lstStyle/>
          <a:p>
            <a:pPr algn="ctr">
              <a:defRPr sz="3200" b="0">
                <a:solidFill>
                  <a:srgbClr val="FFFFFF"/>
                </a:solidFill>
                <a:latin typeface="Helvetica Neue Medium"/>
                <a:ea typeface="Helvetica Neue Medium"/>
                <a:cs typeface="Helvetica Neue Medium"/>
                <a:sym typeface="Helvetica Neue Medium"/>
              </a:defRPr>
            </a:pPr>
            <a:endParaRPr sz="1600" dirty="0">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6" name="Content Placeholder 47">
            <a:extLst>
              <a:ext uri="{FF2B5EF4-FFF2-40B4-BE49-F238E27FC236}">
                <a16:creationId xmlns:a16="http://schemas.microsoft.com/office/drawing/2014/main" id="{265B34EF-2A84-4E21-B91B-DADDFB75EBBE}"/>
              </a:ext>
            </a:extLst>
          </p:cNvPr>
          <p:cNvPicPr>
            <a:picLocks noChangeAspect="1"/>
          </p:cNvPicPr>
          <p:nvPr/>
        </p:nvPicPr>
        <p:blipFill>
          <a:blip r:embed="rId3"/>
          <a:srcRect/>
          <a:stretch/>
        </p:blipFill>
        <p:spPr>
          <a:xfrm>
            <a:off x="4616791" y="1563576"/>
            <a:ext cx="2728368" cy="2728368"/>
          </a:xfrm>
          <a:prstGeom prst="rect">
            <a:avLst/>
          </a:prstGeom>
          <a:effectLst>
            <a:glow rad="584200">
              <a:schemeClr val="accent3">
                <a:lumMod val="60000"/>
                <a:lumOff val="40000"/>
                <a:alpha val="40000"/>
              </a:schemeClr>
            </a:glow>
          </a:effectLst>
        </p:spPr>
      </p:pic>
      <p:sp>
        <p:nvSpPr>
          <p:cNvPr id="58" name="TextBox 57">
            <a:extLst>
              <a:ext uri="{FF2B5EF4-FFF2-40B4-BE49-F238E27FC236}">
                <a16:creationId xmlns:a16="http://schemas.microsoft.com/office/drawing/2014/main" id="{2C2F1FD3-B6D3-45CF-87C9-47C19851A789}"/>
              </a:ext>
            </a:extLst>
          </p:cNvPr>
          <p:cNvSpPr txBox="1"/>
          <p:nvPr/>
        </p:nvSpPr>
        <p:spPr>
          <a:xfrm>
            <a:off x="4513060" y="761684"/>
            <a:ext cx="2871470" cy="646331"/>
          </a:xfrm>
          <a:prstGeom prst="rect">
            <a:avLst/>
          </a:prstGeom>
          <a:noFill/>
        </p:spPr>
        <p:txBody>
          <a:bodyPr wrap="square" rtlCol="0">
            <a:spAutoFit/>
          </a:bodyPr>
          <a:lstStyle/>
          <a:p>
            <a:pPr algn="ctr"/>
            <a:r>
              <a:rPr lang="en-US" b="1" dirty="0">
                <a:latin typeface="Fairwater Script" panose="02000507000000020003" pitchFamily="2" charset="0"/>
              </a:rPr>
              <a:t>Machine Learning Unicorn</a:t>
            </a:r>
          </a:p>
        </p:txBody>
      </p:sp>
    </p:spTree>
    <p:extLst>
      <p:ext uri="{BB962C8B-B14F-4D97-AF65-F5344CB8AC3E}">
        <p14:creationId xmlns:p14="http://schemas.microsoft.com/office/powerpoint/2010/main" val="29294703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344F8C4-202F-5748-954E-E748CC614D70}"/>
              </a:ext>
            </a:extLst>
          </p:cNvPr>
          <p:cNvSpPr>
            <a:spLocks noGrp="1"/>
          </p:cNvSpPr>
          <p:nvPr>
            <p:ph type="title"/>
          </p:nvPr>
        </p:nvSpPr>
        <p:spPr/>
        <p:txBody>
          <a:bodyPr/>
          <a:lstStyle/>
          <a:p>
            <a:r>
              <a:rPr lang="en-US" dirty="0"/>
              <a:t>Desired process</a:t>
            </a:r>
          </a:p>
        </p:txBody>
      </p:sp>
      <p:sp>
        <p:nvSpPr>
          <p:cNvPr id="4" name="Slide Number Placeholder 3">
            <a:extLst>
              <a:ext uri="{FF2B5EF4-FFF2-40B4-BE49-F238E27FC236}">
                <a16:creationId xmlns:a16="http://schemas.microsoft.com/office/drawing/2014/main" id="{69C24318-C227-C14C-8797-6BDA81B9987F}"/>
              </a:ext>
            </a:extLst>
          </p:cNvPr>
          <p:cNvSpPr>
            <a:spLocks noGrp="1"/>
          </p:cNvSpPr>
          <p:nvPr>
            <p:ph type="sldNum" sz="quarter" idx="4"/>
          </p:nvPr>
        </p:nvSpPr>
        <p:spPr/>
        <p:txBody>
          <a:bodyPr/>
          <a:lstStyle/>
          <a:p>
            <a:fld id="{F6B149FD-26F7-3645-B4E7-BA8B8CC5EEA8}" type="slidenum">
              <a:rPr lang="en-US" smtClean="0"/>
              <a:pPr/>
              <a:t>5</a:t>
            </a:fld>
            <a:endParaRPr lang="en-US" dirty="0"/>
          </a:p>
        </p:txBody>
      </p:sp>
      <p:pic>
        <p:nvPicPr>
          <p:cNvPr id="25" name="Picture Placeholder 6">
            <a:extLst>
              <a:ext uri="{FF2B5EF4-FFF2-40B4-BE49-F238E27FC236}">
                <a16:creationId xmlns:a16="http://schemas.microsoft.com/office/drawing/2014/main" id="{6A0FE322-F79E-4220-9A9C-25B623C13705}"/>
              </a:ext>
            </a:extLst>
          </p:cNvPr>
          <p:cNvPicPr>
            <a:picLocks noChangeAspect="1"/>
          </p:cNvPicPr>
          <p:nvPr/>
        </p:nvPicPr>
        <p:blipFill rotWithShape="1">
          <a:blip r:embed="rId2"/>
          <a:srcRect l="-21310" r="-21310"/>
          <a:stretch/>
        </p:blipFill>
        <p:spPr>
          <a:xfrm>
            <a:off x="10359482" y="95060"/>
            <a:ext cx="1193150" cy="837754"/>
          </a:xfrm>
          <a:prstGeom prst="rect">
            <a:avLst/>
          </a:prstGeom>
        </p:spPr>
      </p:pic>
      <p:sp>
        <p:nvSpPr>
          <p:cNvPr id="27" name="Freeform 2069">
            <a:extLst>
              <a:ext uri="{FF2B5EF4-FFF2-40B4-BE49-F238E27FC236}">
                <a16:creationId xmlns:a16="http://schemas.microsoft.com/office/drawing/2014/main" id="{60F14E6A-B8D7-4C36-8BFC-CC4CF3209F6E}"/>
              </a:ext>
            </a:extLst>
          </p:cNvPr>
          <p:cNvSpPr>
            <a:spLocks noEditPoints="1"/>
          </p:cNvSpPr>
          <p:nvPr/>
        </p:nvSpPr>
        <p:spPr bwMode="auto">
          <a:xfrm>
            <a:off x="9681686" y="2001495"/>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2069">
            <a:extLst>
              <a:ext uri="{FF2B5EF4-FFF2-40B4-BE49-F238E27FC236}">
                <a16:creationId xmlns:a16="http://schemas.microsoft.com/office/drawing/2014/main" id="{6CABBAB0-ED3A-4203-B15A-0F3A0147B03B}"/>
              </a:ext>
            </a:extLst>
          </p:cNvPr>
          <p:cNvSpPr>
            <a:spLocks noEditPoints="1"/>
          </p:cNvSpPr>
          <p:nvPr/>
        </p:nvSpPr>
        <p:spPr bwMode="auto">
          <a:xfrm>
            <a:off x="9681686" y="2608301"/>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2069">
            <a:extLst>
              <a:ext uri="{FF2B5EF4-FFF2-40B4-BE49-F238E27FC236}">
                <a16:creationId xmlns:a16="http://schemas.microsoft.com/office/drawing/2014/main" id="{2F2DE7FA-F2DD-4144-A7AC-D10A75EC2F23}"/>
              </a:ext>
            </a:extLst>
          </p:cNvPr>
          <p:cNvSpPr>
            <a:spLocks noEditPoints="1"/>
          </p:cNvSpPr>
          <p:nvPr/>
        </p:nvSpPr>
        <p:spPr bwMode="auto">
          <a:xfrm>
            <a:off x="10208458" y="2001495"/>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2069">
            <a:extLst>
              <a:ext uri="{FF2B5EF4-FFF2-40B4-BE49-F238E27FC236}">
                <a16:creationId xmlns:a16="http://schemas.microsoft.com/office/drawing/2014/main" id="{8E58C483-77EB-4BC1-80F0-BCD71606685C}"/>
              </a:ext>
            </a:extLst>
          </p:cNvPr>
          <p:cNvSpPr>
            <a:spLocks noEditPoints="1"/>
          </p:cNvSpPr>
          <p:nvPr/>
        </p:nvSpPr>
        <p:spPr bwMode="auto">
          <a:xfrm>
            <a:off x="10735230" y="2608301"/>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2069">
            <a:extLst>
              <a:ext uri="{FF2B5EF4-FFF2-40B4-BE49-F238E27FC236}">
                <a16:creationId xmlns:a16="http://schemas.microsoft.com/office/drawing/2014/main" id="{CF1F260C-1945-45A0-95F7-3C961564F05A}"/>
              </a:ext>
            </a:extLst>
          </p:cNvPr>
          <p:cNvSpPr>
            <a:spLocks noEditPoints="1"/>
          </p:cNvSpPr>
          <p:nvPr/>
        </p:nvSpPr>
        <p:spPr bwMode="auto">
          <a:xfrm>
            <a:off x="10208458" y="2608301"/>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2069">
            <a:extLst>
              <a:ext uri="{FF2B5EF4-FFF2-40B4-BE49-F238E27FC236}">
                <a16:creationId xmlns:a16="http://schemas.microsoft.com/office/drawing/2014/main" id="{2FB67212-2AE5-470E-9124-1EDCE060C666}"/>
              </a:ext>
            </a:extLst>
          </p:cNvPr>
          <p:cNvSpPr>
            <a:spLocks noEditPoints="1"/>
          </p:cNvSpPr>
          <p:nvPr/>
        </p:nvSpPr>
        <p:spPr bwMode="auto">
          <a:xfrm>
            <a:off x="10735230" y="2001495"/>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2069">
            <a:extLst>
              <a:ext uri="{FF2B5EF4-FFF2-40B4-BE49-F238E27FC236}">
                <a16:creationId xmlns:a16="http://schemas.microsoft.com/office/drawing/2014/main" id="{133BA637-62A8-4A6B-A17C-3C6DB1312306}"/>
              </a:ext>
            </a:extLst>
          </p:cNvPr>
          <p:cNvSpPr>
            <a:spLocks noEditPoints="1"/>
          </p:cNvSpPr>
          <p:nvPr/>
        </p:nvSpPr>
        <p:spPr bwMode="auto">
          <a:xfrm>
            <a:off x="9681686" y="3215107"/>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2069">
            <a:extLst>
              <a:ext uri="{FF2B5EF4-FFF2-40B4-BE49-F238E27FC236}">
                <a16:creationId xmlns:a16="http://schemas.microsoft.com/office/drawing/2014/main" id="{024DE1F6-67B2-4001-AEAA-F3B78C2A6C5B}"/>
              </a:ext>
            </a:extLst>
          </p:cNvPr>
          <p:cNvSpPr>
            <a:spLocks noEditPoints="1"/>
          </p:cNvSpPr>
          <p:nvPr/>
        </p:nvSpPr>
        <p:spPr bwMode="auto">
          <a:xfrm>
            <a:off x="9681686" y="3821913"/>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2069">
            <a:extLst>
              <a:ext uri="{FF2B5EF4-FFF2-40B4-BE49-F238E27FC236}">
                <a16:creationId xmlns:a16="http://schemas.microsoft.com/office/drawing/2014/main" id="{90B93AFA-2FB9-48C1-9FA8-43E7E4814BC6}"/>
              </a:ext>
            </a:extLst>
          </p:cNvPr>
          <p:cNvSpPr>
            <a:spLocks noEditPoints="1"/>
          </p:cNvSpPr>
          <p:nvPr/>
        </p:nvSpPr>
        <p:spPr bwMode="auto">
          <a:xfrm>
            <a:off x="10208458" y="3215107"/>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2069">
            <a:extLst>
              <a:ext uri="{FF2B5EF4-FFF2-40B4-BE49-F238E27FC236}">
                <a16:creationId xmlns:a16="http://schemas.microsoft.com/office/drawing/2014/main" id="{5100E354-2511-49FF-813A-FED436D5A4DA}"/>
              </a:ext>
            </a:extLst>
          </p:cNvPr>
          <p:cNvSpPr>
            <a:spLocks noEditPoints="1"/>
          </p:cNvSpPr>
          <p:nvPr/>
        </p:nvSpPr>
        <p:spPr bwMode="auto">
          <a:xfrm>
            <a:off x="10735230" y="3821913"/>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2069">
            <a:extLst>
              <a:ext uri="{FF2B5EF4-FFF2-40B4-BE49-F238E27FC236}">
                <a16:creationId xmlns:a16="http://schemas.microsoft.com/office/drawing/2014/main" id="{A20E5355-9000-46EC-9E19-6DBBB3A33228}"/>
              </a:ext>
            </a:extLst>
          </p:cNvPr>
          <p:cNvSpPr>
            <a:spLocks noEditPoints="1"/>
          </p:cNvSpPr>
          <p:nvPr/>
        </p:nvSpPr>
        <p:spPr bwMode="auto">
          <a:xfrm>
            <a:off x="10208458" y="3821913"/>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2069">
            <a:extLst>
              <a:ext uri="{FF2B5EF4-FFF2-40B4-BE49-F238E27FC236}">
                <a16:creationId xmlns:a16="http://schemas.microsoft.com/office/drawing/2014/main" id="{8EF33C1E-965D-4E4E-BDC4-179233D6D10F}"/>
              </a:ext>
            </a:extLst>
          </p:cNvPr>
          <p:cNvSpPr>
            <a:spLocks noEditPoints="1"/>
          </p:cNvSpPr>
          <p:nvPr/>
        </p:nvSpPr>
        <p:spPr bwMode="auto">
          <a:xfrm>
            <a:off x="10735230" y="3215107"/>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right arrow">
            <a:extLst>
              <a:ext uri="{FF2B5EF4-FFF2-40B4-BE49-F238E27FC236}">
                <a16:creationId xmlns:a16="http://schemas.microsoft.com/office/drawing/2014/main" id="{50A9F2C6-7957-4D8A-91C8-65D88984234E}"/>
              </a:ext>
            </a:extLst>
          </p:cNvPr>
          <p:cNvSpPr/>
          <p:nvPr/>
        </p:nvSpPr>
        <p:spPr>
          <a:xfrm rot="16200000">
            <a:off x="3021748" y="2419806"/>
            <a:ext cx="646331" cy="713022"/>
          </a:xfrm>
          <a:custGeom>
            <a:avLst/>
            <a:gdLst/>
            <a:ahLst/>
            <a:cxnLst>
              <a:cxn ang="0">
                <a:pos x="wd2" y="hd2"/>
              </a:cxn>
              <a:cxn ang="5400000">
                <a:pos x="wd2" y="hd2"/>
              </a:cxn>
              <a:cxn ang="10800000">
                <a:pos x="wd2" y="hd2"/>
              </a:cxn>
              <a:cxn ang="16200000">
                <a:pos x="wd2" y="hd2"/>
              </a:cxn>
            </a:cxnLst>
            <a:rect l="0" t="0" r="r" b="b"/>
            <a:pathLst>
              <a:path w="21303" h="21491" extrusionOk="0">
                <a:moveTo>
                  <a:pt x="11727" y="21166"/>
                </a:moveTo>
                <a:lnTo>
                  <a:pt x="20857" y="14496"/>
                </a:lnTo>
                <a:cubicBezTo>
                  <a:pt x="21451" y="14062"/>
                  <a:pt x="21451" y="13358"/>
                  <a:pt x="20857" y="12923"/>
                </a:cubicBezTo>
                <a:cubicBezTo>
                  <a:pt x="20262" y="12489"/>
                  <a:pt x="19299" y="12489"/>
                  <a:pt x="18704" y="12923"/>
                </a:cubicBezTo>
                <a:lnTo>
                  <a:pt x="12173" y="17696"/>
                </a:lnTo>
                <a:lnTo>
                  <a:pt x="12173" y="1112"/>
                </a:lnTo>
                <a:cubicBezTo>
                  <a:pt x="12173" y="498"/>
                  <a:pt x="11491" y="0"/>
                  <a:pt x="10651" y="0"/>
                </a:cubicBezTo>
                <a:cubicBezTo>
                  <a:pt x="9811" y="0"/>
                  <a:pt x="9129" y="498"/>
                  <a:pt x="9129" y="1112"/>
                </a:cubicBezTo>
                <a:lnTo>
                  <a:pt x="9129" y="17696"/>
                </a:lnTo>
                <a:lnTo>
                  <a:pt x="2598" y="12923"/>
                </a:lnTo>
                <a:cubicBezTo>
                  <a:pt x="2003" y="12489"/>
                  <a:pt x="1040" y="12489"/>
                  <a:pt x="445" y="12923"/>
                </a:cubicBezTo>
                <a:cubicBezTo>
                  <a:pt x="-149" y="13358"/>
                  <a:pt x="-149" y="14062"/>
                  <a:pt x="445" y="14496"/>
                </a:cubicBezTo>
                <a:lnTo>
                  <a:pt x="9575" y="21166"/>
                </a:lnTo>
                <a:cubicBezTo>
                  <a:pt x="10169" y="21600"/>
                  <a:pt x="11132" y="21600"/>
                  <a:pt x="11726" y="21166"/>
                </a:cubicBezTo>
                <a:cubicBezTo>
                  <a:pt x="11727" y="21166"/>
                  <a:pt x="11727" y="21166"/>
                  <a:pt x="11727" y="21166"/>
                </a:cubicBezTo>
                <a:close/>
              </a:path>
            </a:pathLst>
          </a:custGeom>
          <a:solidFill>
            <a:srgbClr val="31B16B"/>
          </a:solidFill>
          <a:ln w="12700">
            <a:miter lim="400000"/>
          </a:ln>
        </p:spPr>
        <p:txBody>
          <a:bodyPr lIns="22860" rIns="22860" anchor="ctr"/>
          <a:lstStyle/>
          <a:p>
            <a:pPr algn="ctr">
              <a:defRPr sz="3200" b="0">
                <a:solidFill>
                  <a:srgbClr val="FFFFFF"/>
                </a:solidFill>
                <a:latin typeface="Helvetica Neue Medium"/>
                <a:ea typeface="Helvetica Neue Medium"/>
                <a:cs typeface="Helvetica Neue Medium"/>
                <a:sym typeface="Helvetica Neue Medium"/>
              </a:defRPr>
            </a:pPr>
            <a:endParaRPr sz="1600" dirty="0">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9" name="Content Placeholder 58">
            <a:extLst>
              <a:ext uri="{FF2B5EF4-FFF2-40B4-BE49-F238E27FC236}">
                <a16:creationId xmlns:a16="http://schemas.microsoft.com/office/drawing/2014/main" id="{FDC91D0B-BF2D-421A-8190-49B75AC3CE24}"/>
              </a:ext>
            </a:extLst>
          </p:cNvPr>
          <p:cNvSpPr>
            <a:spLocks noGrp="1"/>
          </p:cNvSpPr>
          <p:nvPr>
            <p:ph sz="quarter" idx="14"/>
          </p:nvPr>
        </p:nvSpPr>
        <p:spPr>
          <a:xfrm>
            <a:off x="1293684" y="5797731"/>
            <a:ext cx="9441546" cy="1053010"/>
          </a:xfrm>
        </p:spPr>
        <p:txBody>
          <a:bodyPr>
            <a:normAutofit/>
          </a:bodyPr>
          <a:lstStyle/>
          <a:p>
            <a:pPr algn="ctr"/>
            <a:r>
              <a:rPr lang="en-US" dirty="0"/>
              <a:t>Yeah ok, this is what users </a:t>
            </a:r>
            <a:r>
              <a:rPr lang="en-US" b="1" dirty="0">
                <a:solidFill>
                  <a:srgbClr val="DA5926"/>
                </a:solidFill>
              </a:rPr>
              <a:t>actually</a:t>
            </a:r>
            <a:r>
              <a:rPr lang="en-US" dirty="0"/>
              <a:t> want.</a:t>
            </a:r>
          </a:p>
        </p:txBody>
      </p:sp>
      <p:sp>
        <p:nvSpPr>
          <p:cNvPr id="65" name="Freeform 2069">
            <a:extLst>
              <a:ext uri="{FF2B5EF4-FFF2-40B4-BE49-F238E27FC236}">
                <a16:creationId xmlns:a16="http://schemas.microsoft.com/office/drawing/2014/main" id="{EFB6BD1B-449C-457D-A68C-24A39CDDB6D4}"/>
              </a:ext>
            </a:extLst>
          </p:cNvPr>
          <p:cNvSpPr>
            <a:spLocks noEditPoints="1"/>
          </p:cNvSpPr>
          <p:nvPr/>
        </p:nvSpPr>
        <p:spPr bwMode="auto">
          <a:xfrm rot="21343788">
            <a:off x="906239" y="1979293"/>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66" name="Freeform 2069">
            <a:extLst>
              <a:ext uri="{FF2B5EF4-FFF2-40B4-BE49-F238E27FC236}">
                <a16:creationId xmlns:a16="http://schemas.microsoft.com/office/drawing/2014/main" id="{290A50A5-65DB-4D7D-B019-AD62FF2914EA}"/>
              </a:ext>
            </a:extLst>
          </p:cNvPr>
          <p:cNvSpPr>
            <a:spLocks noEditPoints="1"/>
          </p:cNvSpPr>
          <p:nvPr/>
        </p:nvSpPr>
        <p:spPr bwMode="auto">
          <a:xfrm rot="1136615">
            <a:off x="760496" y="2541393"/>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67" name="Freeform 2069">
            <a:extLst>
              <a:ext uri="{FF2B5EF4-FFF2-40B4-BE49-F238E27FC236}">
                <a16:creationId xmlns:a16="http://schemas.microsoft.com/office/drawing/2014/main" id="{29A768BD-C4F4-4CDC-B882-F48F8C8D818C}"/>
              </a:ext>
            </a:extLst>
          </p:cNvPr>
          <p:cNvSpPr>
            <a:spLocks noEditPoints="1"/>
          </p:cNvSpPr>
          <p:nvPr/>
        </p:nvSpPr>
        <p:spPr bwMode="auto">
          <a:xfrm>
            <a:off x="1711686" y="2157758"/>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68" name="Freeform 2069">
            <a:extLst>
              <a:ext uri="{FF2B5EF4-FFF2-40B4-BE49-F238E27FC236}">
                <a16:creationId xmlns:a16="http://schemas.microsoft.com/office/drawing/2014/main" id="{C334DFC2-0896-4334-8954-9FB48F49FE80}"/>
              </a:ext>
            </a:extLst>
          </p:cNvPr>
          <p:cNvSpPr>
            <a:spLocks noEditPoints="1"/>
          </p:cNvSpPr>
          <p:nvPr/>
        </p:nvSpPr>
        <p:spPr bwMode="auto">
          <a:xfrm rot="20698787">
            <a:off x="1870468" y="2352166"/>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69" name="Freeform 2069">
            <a:extLst>
              <a:ext uri="{FF2B5EF4-FFF2-40B4-BE49-F238E27FC236}">
                <a16:creationId xmlns:a16="http://schemas.microsoft.com/office/drawing/2014/main" id="{76B96CCD-A0FE-47F8-BBE0-E8C1780A7BBE}"/>
              </a:ext>
            </a:extLst>
          </p:cNvPr>
          <p:cNvSpPr>
            <a:spLocks noEditPoints="1"/>
          </p:cNvSpPr>
          <p:nvPr/>
        </p:nvSpPr>
        <p:spPr bwMode="auto">
          <a:xfrm>
            <a:off x="1332686" y="2518999"/>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70" name="Freeform 2069">
            <a:extLst>
              <a:ext uri="{FF2B5EF4-FFF2-40B4-BE49-F238E27FC236}">
                <a16:creationId xmlns:a16="http://schemas.microsoft.com/office/drawing/2014/main" id="{E58AED8C-8FCE-4647-910E-FFCBA2820FF9}"/>
              </a:ext>
            </a:extLst>
          </p:cNvPr>
          <p:cNvSpPr>
            <a:spLocks noEditPoints="1"/>
          </p:cNvSpPr>
          <p:nvPr/>
        </p:nvSpPr>
        <p:spPr bwMode="auto">
          <a:xfrm rot="10103111">
            <a:off x="1591874" y="3295918"/>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71" name="Freeform 2069">
            <a:extLst>
              <a:ext uri="{FF2B5EF4-FFF2-40B4-BE49-F238E27FC236}">
                <a16:creationId xmlns:a16="http://schemas.microsoft.com/office/drawing/2014/main" id="{E106D907-DEE7-4C6E-A4C1-B9CD3B1A8B5F}"/>
              </a:ext>
            </a:extLst>
          </p:cNvPr>
          <p:cNvSpPr>
            <a:spLocks noEditPoints="1"/>
          </p:cNvSpPr>
          <p:nvPr/>
        </p:nvSpPr>
        <p:spPr bwMode="auto">
          <a:xfrm rot="6809530">
            <a:off x="816924" y="2958972"/>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72" name="Freeform 2069">
            <a:extLst>
              <a:ext uri="{FF2B5EF4-FFF2-40B4-BE49-F238E27FC236}">
                <a16:creationId xmlns:a16="http://schemas.microsoft.com/office/drawing/2014/main" id="{2557385B-AED3-4479-AEEE-8E57BBAF8E63}"/>
              </a:ext>
            </a:extLst>
          </p:cNvPr>
          <p:cNvSpPr>
            <a:spLocks noEditPoints="1"/>
          </p:cNvSpPr>
          <p:nvPr/>
        </p:nvSpPr>
        <p:spPr bwMode="auto">
          <a:xfrm rot="21161394">
            <a:off x="816924" y="3565778"/>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73" name="Freeform 2069">
            <a:extLst>
              <a:ext uri="{FF2B5EF4-FFF2-40B4-BE49-F238E27FC236}">
                <a16:creationId xmlns:a16="http://schemas.microsoft.com/office/drawing/2014/main" id="{779177CD-20E2-4BBB-9F13-AB56F88BDD81}"/>
              </a:ext>
            </a:extLst>
          </p:cNvPr>
          <p:cNvSpPr>
            <a:spLocks noEditPoints="1"/>
          </p:cNvSpPr>
          <p:nvPr/>
        </p:nvSpPr>
        <p:spPr bwMode="auto">
          <a:xfrm rot="19960060">
            <a:off x="1343696" y="2958972"/>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74" name="Freeform 2069">
            <a:extLst>
              <a:ext uri="{FF2B5EF4-FFF2-40B4-BE49-F238E27FC236}">
                <a16:creationId xmlns:a16="http://schemas.microsoft.com/office/drawing/2014/main" id="{00CFA87A-C749-4077-AC8C-1EC6113BCEB2}"/>
              </a:ext>
            </a:extLst>
          </p:cNvPr>
          <p:cNvSpPr>
            <a:spLocks noEditPoints="1"/>
          </p:cNvSpPr>
          <p:nvPr/>
        </p:nvSpPr>
        <p:spPr bwMode="auto">
          <a:xfrm rot="21346211" flipH="1">
            <a:off x="1338095" y="3555689"/>
            <a:ext cx="387629"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75" name="Freeform 2069">
            <a:extLst>
              <a:ext uri="{FF2B5EF4-FFF2-40B4-BE49-F238E27FC236}">
                <a16:creationId xmlns:a16="http://schemas.microsoft.com/office/drawing/2014/main" id="{289C640E-ADE2-444C-97E4-2BC9765E1B3D}"/>
              </a:ext>
            </a:extLst>
          </p:cNvPr>
          <p:cNvSpPr>
            <a:spLocks noEditPoints="1"/>
          </p:cNvSpPr>
          <p:nvPr/>
        </p:nvSpPr>
        <p:spPr bwMode="auto">
          <a:xfrm rot="12612218">
            <a:off x="2027884" y="3541821"/>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76" name="Freeform 2069">
            <a:extLst>
              <a:ext uri="{FF2B5EF4-FFF2-40B4-BE49-F238E27FC236}">
                <a16:creationId xmlns:a16="http://schemas.microsoft.com/office/drawing/2014/main" id="{16F643FB-D2A8-4960-9A96-34B205BE120A}"/>
              </a:ext>
            </a:extLst>
          </p:cNvPr>
          <p:cNvSpPr>
            <a:spLocks noEditPoints="1"/>
          </p:cNvSpPr>
          <p:nvPr/>
        </p:nvSpPr>
        <p:spPr bwMode="auto">
          <a:xfrm rot="1401807">
            <a:off x="1870468" y="2958972"/>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86" name="Freeform 2069">
            <a:extLst>
              <a:ext uri="{FF2B5EF4-FFF2-40B4-BE49-F238E27FC236}">
                <a16:creationId xmlns:a16="http://schemas.microsoft.com/office/drawing/2014/main" id="{75C7AA16-0355-4A86-8D63-3B886E8C2ED7}"/>
              </a:ext>
            </a:extLst>
          </p:cNvPr>
          <p:cNvSpPr>
            <a:spLocks noEditPoints="1"/>
          </p:cNvSpPr>
          <p:nvPr/>
        </p:nvSpPr>
        <p:spPr bwMode="auto">
          <a:xfrm rot="12881387">
            <a:off x="1609544" y="2598872"/>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87" name="Freeform 2069">
            <a:extLst>
              <a:ext uri="{FF2B5EF4-FFF2-40B4-BE49-F238E27FC236}">
                <a16:creationId xmlns:a16="http://schemas.microsoft.com/office/drawing/2014/main" id="{98AE822E-42A6-4E18-AFBC-A69CF3074954}"/>
              </a:ext>
            </a:extLst>
          </p:cNvPr>
          <p:cNvSpPr>
            <a:spLocks noEditPoints="1"/>
          </p:cNvSpPr>
          <p:nvPr/>
        </p:nvSpPr>
        <p:spPr bwMode="auto">
          <a:xfrm rot="1265848">
            <a:off x="1024899" y="3373054"/>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88" name="Freeform 2069">
            <a:extLst>
              <a:ext uri="{FF2B5EF4-FFF2-40B4-BE49-F238E27FC236}">
                <a16:creationId xmlns:a16="http://schemas.microsoft.com/office/drawing/2014/main" id="{6F4DD04E-5491-4080-88F1-D4FD193707DC}"/>
              </a:ext>
            </a:extLst>
          </p:cNvPr>
          <p:cNvSpPr>
            <a:spLocks noEditPoints="1"/>
          </p:cNvSpPr>
          <p:nvPr/>
        </p:nvSpPr>
        <p:spPr bwMode="auto">
          <a:xfrm rot="968345" flipH="1">
            <a:off x="1563511" y="1989032"/>
            <a:ext cx="387629"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89" name="Freeform 2069">
            <a:extLst>
              <a:ext uri="{FF2B5EF4-FFF2-40B4-BE49-F238E27FC236}">
                <a16:creationId xmlns:a16="http://schemas.microsoft.com/office/drawing/2014/main" id="{E0906987-2D20-4D5E-8752-C6A3D1518A33}"/>
              </a:ext>
            </a:extLst>
          </p:cNvPr>
          <p:cNvSpPr>
            <a:spLocks noEditPoints="1"/>
          </p:cNvSpPr>
          <p:nvPr/>
        </p:nvSpPr>
        <p:spPr bwMode="auto">
          <a:xfrm rot="12612218">
            <a:off x="1160026" y="2030660"/>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90" name="Freeform 2069">
            <a:extLst>
              <a:ext uri="{FF2B5EF4-FFF2-40B4-BE49-F238E27FC236}">
                <a16:creationId xmlns:a16="http://schemas.microsoft.com/office/drawing/2014/main" id="{55EBFD69-1C1D-4F90-A60F-FCCA5E5DA90F}"/>
              </a:ext>
            </a:extLst>
          </p:cNvPr>
          <p:cNvSpPr>
            <a:spLocks noEditPoints="1"/>
          </p:cNvSpPr>
          <p:nvPr/>
        </p:nvSpPr>
        <p:spPr bwMode="auto">
          <a:xfrm rot="6295697">
            <a:off x="802341" y="3018297"/>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91" name="Freeform 2069">
            <a:extLst>
              <a:ext uri="{FF2B5EF4-FFF2-40B4-BE49-F238E27FC236}">
                <a16:creationId xmlns:a16="http://schemas.microsoft.com/office/drawing/2014/main" id="{5002E9CB-CE0B-477E-BF80-DF253790941E}"/>
              </a:ext>
            </a:extLst>
          </p:cNvPr>
          <p:cNvSpPr>
            <a:spLocks noEditPoints="1"/>
          </p:cNvSpPr>
          <p:nvPr/>
        </p:nvSpPr>
        <p:spPr bwMode="auto">
          <a:xfrm flipH="1">
            <a:off x="1933700" y="3291085"/>
            <a:ext cx="387629"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92" name="Freeform 2069">
            <a:extLst>
              <a:ext uri="{FF2B5EF4-FFF2-40B4-BE49-F238E27FC236}">
                <a16:creationId xmlns:a16="http://schemas.microsoft.com/office/drawing/2014/main" id="{B98DECBF-2747-4DB4-AA08-0C4101E2C57D}"/>
              </a:ext>
            </a:extLst>
          </p:cNvPr>
          <p:cNvSpPr>
            <a:spLocks noEditPoints="1"/>
          </p:cNvSpPr>
          <p:nvPr/>
        </p:nvSpPr>
        <p:spPr bwMode="auto">
          <a:xfrm rot="20600599" flipH="1">
            <a:off x="979844" y="2632253"/>
            <a:ext cx="387629"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93" name="Freeform 2069">
            <a:extLst>
              <a:ext uri="{FF2B5EF4-FFF2-40B4-BE49-F238E27FC236}">
                <a16:creationId xmlns:a16="http://schemas.microsoft.com/office/drawing/2014/main" id="{6D41845E-7BFC-4D55-842D-B82D1DF26531}"/>
              </a:ext>
            </a:extLst>
          </p:cNvPr>
          <p:cNvSpPr>
            <a:spLocks noEditPoints="1"/>
          </p:cNvSpPr>
          <p:nvPr/>
        </p:nvSpPr>
        <p:spPr bwMode="auto">
          <a:xfrm rot="20600599" flipH="1">
            <a:off x="2016615" y="2566927"/>
            <a:ext cx="3600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94" name="Freeform 2069">
            <a:extLst>
              <a:ext uri="{FF2B5EF4-FFF2-40B4-BE49-F238E27FC236}">
                <a16:creationId xmlns:a16="http://schemas.microsoft.com/office/drawing/2014/main" id="{47356A9F-00C3-4101-BFEE-DC110460DB37}"/>
              </a:ext>
            </a:extLst>
          </p:cNvPr>
          <p:cNvSpPr>
            <a:spLocks noEditPoints="1"/>
          </p:cNvSpPr>
          <p:nvPr/>
        </p:nvSpPr>
        <p:spPr bwMode="auto">
          <a:xfrm rot="2048038">
            <a:off x="1953060" y="1899031"/>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95" name="Freeform 2069">
            <a:extLst>
              <a:ext uri="{FF2B5EF4-FFF2-40B4-BE49-F238E27FC236}">
                <a16:creationId xmlns:a16="http://schemas.microsoft.com/office/drawing/2014/main" id="{0DF3D52E-ACD2-4B0F-AA53-3CF762EFB2AE}"/>
              </a:ext>
            </a:extLst>
          </p:cNvPr>
          <p:cNvSpPr>
            <a:spLocks noEditPoints="1"/>
          </p:cNvSpPr>
          <p:nvPr/>
        </p:nvSpPr>
        <p:spPr bwMode="auto">
          <a:xfrm rot="8103775">
            <a:off x="534031" y="3523918"/>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96" name="Freeform 2069">
            <a:extLst>
              <a:ext uri="{FF2B5EF4-FFF2-40B4-BE49-F238E27FC236}">
                <a16:creationId xmlns:a16="http://schemas.microsoft.com/office/drawing/2014/main" id="{A87D9DFA-7907-4351-8F49-20FF56F19A93}"/>
              </a:ext>
            </a:extLst>
          </p:cNvPr>
          <p:cNvSpPr>
            <a:spLocks noEditPoints="1"/>
          </p:cNvSpPr>
          <p:nvPr/>
        </p:nvSpPr>
        <p:spPr bwMode="auto">
          <a:xfrm rot="21254305">
            <a:off x="1060803" y="3523918"/>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97" name="Freeform 2069">
            <a:extLst>
              <a:ext uri="{FF2B5EF4-FFF2-40B4-BE49-F238E27FC236}">
                <a16:creationId xmlns:a16="http://schemas.microsoft.com/office/drawing/2014/main" id="{5B7AB407-A612-489B-8C35-F1B4E62D0826}"/>
              </a:ext>
            </a:extLst>
          </p:cNvPr>
          <p:cNvSpPr>
            <a:spLocks noEditPoints="1"/>
          </p:cNvSpPr>
          <p:nvPr/>
        </p:nvSpPr>
        <p:spPr bwMode="auto">
          <a:xfrm rot="2696052">
            <a:off x="1587575" y="3523918"/>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98" name="Freeform 2069">
            <a:extLst>
              <a:ext uri="{FF2B5EF4-FFF2-40B4-BE49-F238E27FC236}">
                <a16:creationId xmlns:a16="http://schemas.microsoft.com/office/drawing/2014/main" id="{C65E3D9E-EF55-4A99-BA6E-7A3598942BB9}"/>
              </a:ext>
            </a:extLst>
          </p:cNvPr>
          <p:cNvSpPr>
            <a:spLocks noEditPoints="1"/>
          </p:cNvSpPr>
          <p:nvPr/>
        </p:nvSpPr>
        <p:spPr bwMode="auto">
          <a:xfrm rot="7589942">
            <a:off x="721298" y="3449975"/>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99" name="Freeform 2069">
            <a:extLst>
              <a:ext uri="{FF2B5EF4-FFF2-40B4-BE49-F238E27FC236}">
                <a16:creationId xmlns:a16="http://schemas.microsoft.com/office/drawing/2014/main" id="{BE69E317-C42E-41AE-93CF-797A87A14951}"/>
              </a:ext>
            </a:extLst>
          </p:cNvPr>
          <p:cNvSpPr>
            <a:spLocks noEditPoints="1"/>
          </p:cNvSpPr>
          <p:nvPr/>
        </p:nvSpPr>
        <p:spPr bwMode="auto">
          <a:xfrm rot="3227466">
            <a:off x="1168553" y="2973375"/>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100" name="Freeform 2069">
            <a:extLst>
              <a:ext uri="{FF2B5EF4-FFF2-40B4-BE49-F238E27FC236}">
                <a16:creationId xmlns:a16="http://schemas.microsoft.com/office/drawing/2014/main" id="{9CF4AD44-86CE-43D9-B931-4570DB52E1ED}"/>
              </a:ext>
            </a:extLst>
          </p:cNvPr>
          <p:cNvSpPr>
            <a:spLocks noEditPoints="1"/>
          </p:cNvSpPr>
          <p:nvPr/>
        </p:nvSpPr>
        <p:spPr bwMode="auto">
          <a:xfrm rot="1189638">
            <a:off x="2222097" y="2973375"/>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101" name="Freeform 2069">
            <a:extLst>
              <a:ext uri="{FF2B5EF4-FFF2-40B4-BE49-F238E27FC236}">
                <a16:creationId xmlns:a16="http://schemas.microsoft.com/office/drawing/2014/main" id="{99B99A46-9A4A-43AC-A5A3-C07345A64D6A}"/>
              </a:ext>
            </a:extLst>
          </p:cNvPr>
          <p:cNvSpPr>
            <a:spLocks noEditPoints="1"/>
          </p:cNvSpPr>
          <p:nvPr/>
        </p:nvSpPr>
        <p:spPr bwMode="auto">
          <a:xfrm rot="2090851">
            <a:off x="1695325" y="2973375"/>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102" name="Freeform 2069">
            <a:extLst>
              <a:ext uri="{FF2B5EF4-FFF2-40B4-BE49-F238E27FC236}">
                <a16:creationId xmlns:a16="http://schemas.microsoft.com/office/drawing/2014/main" id="{56E9D17E-1193-48AF-BCF2-F9F876A882B0}"/>
              </a:ext>
            </a:extLst>
          </p:cNvPr>
          <p:cNvSpPr>
            <a:spLocks noEditPoints="1"/>
          </p:cNvSpPr>
          <p:nvPr/>
        </p:nvSpPr>
        <p:spPr bwMode="auto">
          <a:xfrm rot="1091450" flipH="1">
            <a:off x="1757621" y="3576877"/>
            <a:ext cx="387629"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103" name="Freeform 2069">
            <a:extLst>
              <a:ext uri="{FF2B5EF4-FFF2-40B4-BE49-F238E27FC236}">
                <a16:creationId xmlns:a16="http://schemas.microsoft.com/office/drawing/2014/main" id="{CAB2B817-07DF-4F73-AF27-BB47BBD7C901}"/>
              </a:ext>
            </a:extLst>
          </p:cNvPr>
          <p:cNvSpPr>
            <a:spLocks noEditPoints="1"/>
          </p:cNvSpPr>
          <p:nvPr/>
        </p:nvSpPr>
        <p:spPr bwMode="auto">
          <a:xfrm rot="12612218">
            <a:off x="1513809" y="1814737"/>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104" name="Freeform 2069">
            <a:extLst>
              <a:ext uri="{FF2B5EF4-FFF2-40B4-BE49-F238E27FC236}">
                <a16:creationId xmlns:a16="http://schemas.microsoft.com/office/drawing/2014/main" id="{DE92DC2C-060D-4419-9E63-243F8191B107}"/>
              </a:ext>
            </a:extLst>
          </p:cNvPr>
          <p:cNvSpPr>
            <a:spLocks noEditPoints="1"/>
          </p:cNvSpPr>
          <p:nvPr/>
        </p:nvSpPr>
        <p:spPr bwMode="auto">
          <a:xfrm rot="3227466">
            <a:off x="710112" y="2177248"/>
            <a:ext cx="387628" cy="487344"/>
          </a:xfrm>
          <a:custGeom>
            <a:avLst/>
            <a:gdLst>
              <a:gd name="T0" fmla="*/ 104 w 128"/>
              <a:gd name="T1" fmla="*/ 72 h 160"/>
              <a:gd name="T2" fmla="*/ 35 w 128"/>
              <a:gd name="T3" fmla="*/ 69 h 160"/>
              <a:gd name="T4" fmla="*/ 104 w 128"/>
              <a:gd name="T5" fmla="*/ 67 h 160"/>
              <a:gd name="T6" fmla="*/ 37 w 128"/>
              <a:gd name="T7" fmla="*/ 51 h 160"/>
              <a:gd name="T8" fmla="*/ 67 w 128"/>
              <a:gd name="T9" fmla="*/ 48 h 160"/>
              <a:gd name="T10" fmla="*/ 37 w 128"/>
              <a:gd name="T11" fmla="*/ 45 h 160"/>
              <a:gd name="T12" fmla="*/ 37 w 128"/>
              <a:gd name="T13" fmla="*/ 51 h 160"/>
              <a:gd name="T14" fmla="*/ 37 w 128"/>
              <a:gd name="T15" fmla="*/ 88 h 160"/>
              <a:gd name="T16" fmla="*/ 37 w 128"/>
              <a:gd name="T17" fmla="*/ 93 h 160"/>
              <a:gd name="T18" fmla="*/ 107 w 128"/>
              <a:gd name="T19" fmla="*/ 91 h 160"/>
              <a:gd name="T20" fmla="*/ 104 w 128"/>
              <a:gd name="T21" fmla="*/ 109 h 160"/>
              <a:gd name="T22" fmla="*/ 35 w 128"/>
              <a:gd name="T23" fmla="*/ 112 h 160"/>
              <a:gd name="T24" fmla="*/ 104 w 128"/>
              <a:gd name="T25" fmla="*/ 115 h 160"/>
              <a:gd name="T26" fmla="*/ 104 w 128"/>
              <a:gd name="T27" fmla="*/ 109 h 160"/>
              <a:gd name="T28" fmla="*/ 37 w 128"/>
              <a:gd name="T29" fmla="*/ 131 h 160"/>
              <a:gd name="T30" fmla="*/ 37 w 128"/>
              <a:gd name="T31" fmla="*/ 136 h 160"/>
              <a:gd name="T32" fmla="*/ 107 w 128"/>
              <a:gd name="T33" fmla="*/ 133 h 160"/>
              <a:gd name="T34" fmla="*/ 128 w 128"/>
              <a:gd name="T35" fmla="*/ 52 h 160"/>
              <a:gd name="T36" fmla="*/ 13 w 128"/>
              <a:gd name="T37" fmla="*/ 160 h 160"/>
              <a:gd name="T38" fmla="*/ 0 w 128"/>
              <a:gd name="T39" fmla="*/ 147 h 160"/>
              <a:gd name="T40" fmla="*/ 115 w 128"/>
              <a:gd name="T41" fmla="*/ 0 h 160"/>
              <a:gd name="T42" fmla="*/ 128 w 128"/>
              <a:gd name="T43" fmla="*/ 52 h 160"/>
              <a:gd name="T44" fmla="*/ 119 w 128"/>
              <a:gd name="T45" fmla="*/ 51 h 160"/>
              <a:gd name="T46" fmla="*/ 91 w 128"/>
              <a:gd name="T47" fmla="*/ 22 h 160"/>
              <a:gd name="T48" fmla="*/ 13 w 128"/>
              <a:gd name="T49" fmla="*/ 141 h 160"/>
              <a:gd name="T50" fmla="*/ 89 w 128"/>
              <a:gd name="T51" fmla="*/ 13 h 160"/>
              <a:gd name="T52" fmla="*/ 109 w 128"/>
              <a:gd name="T53" fmla="*/ 5 h 160"/>
              <a:gd name="T54" fmla="*/ 5 w 128"/>
              <a:gd name="T55" fmla="*/ 141 h 160"/>
              <a:gd name="T56" fmla="*/ 123 w 128"/>
              <a:gd name="T57" fmla="*/ 155 h 160"/>
              <a:gd name="T58" fmla="*/ 85 w 128"/>
              <a:gd name="T59" fmla="*/ 56 h 160"/>
              <a:gd name="T60" fmla="*/ 19 w 128"/>
              <a:gd name="T61" fmla="*/ 19 h 160"/>
              <a:gd name="T62" fmla="*/ 19 w 128"/>
              <a:gd name="T63" fmla="*/ 15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8" h="160">
                <a:moveTo>
                  <a:pt x="107" y="69"/>
                </a:moveTo>
                <a:cubicBezTo>
                  <a:pt x="107" y="71"/>
                  <a:pt x="105" y="72"/>
                  <a:pt x="104" y="72"/>
                </a:cubicBezTo>
                <a:cubicBezTo>
                  <a:pt x="37" y="72"/>
                  <a:pt x="37" y="72"/>
                  <a:pt x="37" y="72"/>
                </a:cubicBezTo>
                <a:cubicBezTo>
                  <a:pt x="36" y="72"/>
                  <a:pt x="35" y="71"/>
                  <a:pt x="35" y="69"/>
                </a:cubicBezTo>
                <a:cubicBezTo>
                  <a:pt x="35" y="68"/>
                  <a:pt x="36" y="67"/>
                  <a:pt x="37" y="67"/>
                </a:cubicBezTo>
                <a:cubicBezTo>
                  <a:pt x="104" y="67"/>
                  <a:pt x="104" y="67"/>
                  <a:pt x="104" y="67"/>
                </a:cubicBezTo>
                <a:cubicBezTo>
                  <a:pt x="105" y="67"/>
                  <a:pt x="107" y="68"/>
                  <a:pt x="107" y="69"/>
                </a:cubicBezTo>
                <a:close/>
                <a:moveTo>
                  <a:pt x="37" y="51"/>
                </a:moveTo>
                <a:cubicBezTo>
                  <a:pt x="64" y="51"/>
                  <a:pt x="64" y="51"/>
                  <a:pt x="64" y="51"/>
                </a:cubicBezTo>
                <a:cubicBezTo>
                  <a:pt x="65" y="51"/>
                  <a:pt x="67" y="49"/>
                  <a:pt x="67" y="48"/>
                </a:cubicBezTo>
                <a:cubicBezTo>
                  <a:pt x="67" y="47"/>
                  <a:pt x="65" y="45"/>
                  <a:pt x="64" y="45"/>
                </a:cubicBezTo>
                <a:cubicBezTo>
                  <a:pt x="37" y="45"/>
                  <a:pt x="37" y="45"/>
                  <a:pt x="37" y="45"/>
                </a:cubicBezTo>
                <a:cubicBezTo>
                  <a:pt x="36" y="45"/>
                  <a:pt x="35" y="47"/>
                  <a:pt x="35" y="48"/>
                </a:cubicBezTo>
                <a:cubicBezTo>
                  <a:pt x="35" y="49"/>
                  <a:pt x="36" y="51"/>
                  <a:pt x="37" y="51"/>
                </a:cubicBezTo>
                <a:close/>
                <a:moveTo>
                  <a:pt x="104" y="88"/>
                </a:moveTo>
                <a:cubicBezTo>
                  <a:pt x="37" y="88"/>
                  <a:pt x="37" y="88"/>
                  <a:pt x="37" y="88"/>
                </a:cubicBezTo>
                <a:cubicBezTo>
                  <a:pt x="36" y="88"/>
                  <a:pt x="35" y="89"/>
                  <a:pt x="35" y="91"/>
                </a:cubicBezTo>
                <a:cubicBezTo>
                  <a:pt x="35" y="92"/>
                  <a:pt x="36" y="93"/>
                  <a:pt x="37" y="93"/>
                </a:cubicBezTo>
                <a:cubicBezTo>
                  <a:pt x="104" y="93"/>
                  <a:pt x="104" y="93"/>
                  <a:pt x="104" y="93"/>
                </a:cubicBezTo>
                <a:cubicBezTo>
                  <a:pt x="105" y="93"/>
                  <a:pt x="107" y="92"/>
                  <a:pt x="107" y="91"/>
                </a:cubicBezTo>
                <a:cubicBezTo>
                  <a:pt x="107" y="89"/>
                  <a:pt x="105" y="88"/>
                  <a:pt x="104" y="88"/>
                </a:cubicBezTo>
                <a:close/>
                <a:moveTo>
                  <a:pt x="104" y="109"/>
                </a:moveTo>
                <a:cubicBezTo>
                  <a:pt x="37" y="109"/>
                  <a:pt x="37" y="109"/>
                  <a:pt x="37" y="109"/>
                </a:cubicBezTo>
                <a:cubicBezTo>
                  <a:pt x="36" y="109"/>
                  <a:pt x="35" y="111"/>
                  <a:pt x="35" y="112"/>
                </a:cubicBezTo>
                <a:cubicBezTo>
                  <a:pt x="35" y="113"/>
                  <a:pt x="36" y="115"/>
                  <a:pt x="37" y="115"/>
                </a:cubicBezTo>
                <a:cubicBezTo>
                  <a:pt x="104" y="115"/>
                  <a:pt x="104" y="115"/>
                  <a:pt x="104" y="115"/>
                </a:cubicBezTo>
                <a:cubicBezTo>
                  <a:pt x="105" y="115"/>
                  <a:pt x="107" y="113"/>
                  <a:pt x="107" y="112"/>
                </a:cubicBezTo>
                <a:cubicBezTo>
                  <a:pt x="107" y="111"/>
                  <a:pt x="105" y="109"/>
                  <a:pt x="104" y="109"/>
                </a:cubicBezTo>
                <a:close/>
                <a:moveTo>
                  <a:pt x="104" y="131"/>
                </a:moveTo>
                <a:cubicBezTo>
                  <a:pt x="37" y="131"/>
                  <a:pt x="37" y="131"/>
                  <a:pt x="37" y="131"/>
                </a:cubicBezTo>
                <a:cubicBezTo>
                  <a:pt x="36" y="131"/>
                  <a:pt x="35" y="132"/>
                  <a:pt x="35" y="133"/>
                </a:cubicBezTo>
                <a:cubicBezTo>
                  <a:pt x="35" y="135"/>
                  <a:pt x="36" y="136"/>
                  <a:pt x="37" y="136"/>
                </a:cubicBezTo>
                <a:cubicBezTo>
                  <a:pt x="104" y="136"/>
                  <a:pt x="104" y="136"/>
                  <a:pt x="104" y="136"/>
                </a:cubicBezTo>
                <a:cubicBezTo>
                  <a:pt x="105" y="136"/>
                  <a:pt x="107" y="135"/>
                  <a:pt x="107" y="133"/>
                </a:cubicBezTo>
                <a:cubicBezTo>
                  <a:pt x="107" y="132"/>
                  <a:pt x="105" y="131"/>
                  <a:pt x="104" y="131"/>
                </a:cubicBezTo>
                <a:close/>
                <a:moveTo>
                  <a:pt x="128" y="52"/>
                </a:moveTo>
                <a:cubicBezTo>
                  <a:pt x="128" y="160"/>
                  <a:pt x="128" y="160"/>
                  <a:pt x="128" y="160"/>
                </a:cubicBezTo>
                <a:cubicBezTo>
                  <a:pt x="13" y="160"/>
                  <a:pt x="13" y="160"/>
                  <a:pt x="13" y="160"/>
                </a:cubicBezTo>
                <a:cubicBezTo>
                  <a:pt x="13" y="147"/>
                  <a:pt x="13" y="147"/>
                  <a:pt x="13" y="147"/>
                </a:cubicBezTo>
                <a:cubicBezTo>
                  <a:pt x="0" y="147"/>
                  <a:pt x="0" y="147"/>
                  <a:pt x="0" y="147"/>
                </a:cubicBezTo>
                <a:cubicBezTo>
                  <a:pt x="0" y="0"/>
                  <a:pt x="0" y="0"/>
                  <a:pt x="0" y="0"/>
                </a:cubicBezTo>
                <a:cubicBezTo>
                  <a:pt x="115" y="0"/>
                  <a:pt x="115" y="0"/>
                  <a:pt x="115" y="0"/>
                </a:cubicBezTo>
                <a:cubicBezTo>
                  <a:pt x="115" y="39"/>
                  <a:pt x="115" y="39"/>
                  <a:pt x="115" y="39"/>
                </a:cubicBezTo>
                <a:lnTo>
                  <a:pt x="128" y="52"/>
                </a:lnTo>
                <a:close/>
                <a:moveTo>
                  <a:pt x="91" y="51"/>
                </a:moveTo>
                <a:cubicBezTo>
                  <a:pt x="119" y="51"/>
                  <a:pt x="119" y="51"/>
                  <a:pt x="119" y="51"/>
                </a:cubicBezTo>
                <a:cubicBezTo>
                  <a:pt x="115" y="46"/>
                  <a:pt x="115" y="46"/>
                  <a:pt x="115" y="46"/>
                </a:cubicBezTo>
                <a:cubicBezTo>
                  <a:pt x="91" y="22"/>
                  <a:pt x="91" y="22"/>
                  <a:pt x="91" y="22"/>
                </a:cubicBezTo>
                <a:lnTo>
                  <a:pt x="91" y="51"/>
                </a:lnTo>
                <a:close/>
                <a:moveTo>
                  <a:pt x="13" y="141"/>
                </a:moveTo>
                <a:cubicBezTo>
                  <a:pt x="13" y="13"/>
                  <a:pt x="13" y="13"/>
                  <a:pt x="13" y="13"/>
                </a:cubicBezTo>
                <a:cubicBezTo>
                  <a:pt x="89" y="13"/>
                  <a:pt x="89" y="13"/>
                  <a:pt x="89" y="13"/>
                </a:cubicBezTo>
                <a:cubicBezTo>
                  <a:pt x="109" y="34"/>
                  <a:pt x="109" y="34"/>
                  <a:pt x="109" y="34"/>
                </a:cubicBezTo>
                <a:cubicBezTo>
                  <a:pt x="109" y="5"/>
                  <a:pt x="109" y="5"/>
                  <a:pt x="109" y="5"/>
                </a:cubicBezTo>
                <a:cubicBezTo>
                  <a:pt x="5" y="5"/>
                  <a:pt x="5" y="5"/>
                  <a:pt x="5" y="5"/>
                </a:cubicBezTo>
                <a:cubicBezTo>
                  <a:pt x="5" y="141"/>
                  <a:pt x="5" y="141"/>
                  <a:pt x="5" y="141"/>
                </a:cubicBezTo>
                <a:lnTo>
                  <a:pt x="13" y="141"/>
                </a:lnTo>
                <a:close/>
                <a:moveTo>
                  <a:pt x="123" y="155"/>
                </a:moveTo>
                <a:cubicBezTo>
                  <a:pt x="123" y="56"/>
                  <a:pt x="123" y="56"/>
                  <a:pt x="123" y="56"/>
                </a:cubicBezTo>
                <a:cubicBezTo>
                  <a:pt x="85" y="56"/>
                  <a:pt x="85" y="56"/>
                  <a:pt x="85" y="56"/>
                </a:cubicBezTo>
                <a:cubicBezTo>
                  <a:pt x="85" y="19"/>
                  <a:pt x="85" y="19"/>
                  <a:pt x="85" y="19"/>
                </a:cubicBezTo>
                <a:cubicBezTo>
                  <a:pt x="19" y="19"/>
                  <a:pt x="19" y="19"/>
                  <a:pt x="19" y="19"/>
                </a:cubicBezTo>
                <a:cubicBezTo>
                  <a:pt x="19" y="147"/>
                  <a:pt x="19" y="147"/>
                  <a:pt x="19" y="147"/>
                </a:cubicBezTo>
                <a:cubicBezTo>
                  <a:pt x="19" y="155"/>
                  <a:pt x="19" y="155"/>
                  <a:pt x="19" y="155"/>
                </a:cubicBezTo>
                <a:lnTo>
                  <a:pt x="123" y="155"/>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sp>
        <p:nvSpPr>
          <p:cNvPr id="107" name="TextBox 106">
            <a:extLst>
              <a:ext uri="{FF2B5EF4-FFF2-40B4-BE49-F238E27FC236}">
                <a16:creationId xmlns:a16="http://schemas.microsoft.com/office/drawing/2014/main" id="{6735BBC1-D308-4A4E-8019-139EE2B72FF1}"/>
              </a:ext>
            </a:extLst>
          </p:cNvPr>
          <p:cNvSpPr txBox="1"/>
          <p:nvPr/>
        </p:nvSpPr>
        <p:spPr>
          <a:xfrm rot="19800301">
            <a:off x="838556" y="2882048"/>
            <a:ext cx="1282390" cy="646331"/>
          </a:xfrm>
          <a:prstGeom prst="rect">
            <a:avLst/>
          </a:prstGeom>
          <a:solidFill>
            <a:schemeClr val="bg2">
              <a:alpha val="89000"/>
            </a:schemeClr>
          </a:solidFill>
        </p:spPr>
        <p:txBody>
          <a:bodyPr wrap="square" rtlCol="0">
            <a:spAutoFit/>
          </a:bodyPr>
          <a:lstStyle/>
          <a:p>
            <a:pPr algn="ctr"/>
            <a:r>
              <a:rPr lang="en-US" b="1" cap="small" dirty="0">
                <a:solidFill>
                  <a:srgbClr val="DA5926"/>
                </a:solidFill>
              </a:rPr>
              <a:t>original data</a:t>
            </a:r>
          </a:p>
        </p:txBody>
      </p:sp>
      <p:sp>
        <p:nvSpPr>
          <p:cNvPr id="108" name="TextBox 107">
            <a:extLst>
              <a:ext uri="{FF2B5EF4-FFF2-40B4-BE49-F238E27FC236}">
                <a16:creationId xmlns:a16="http://schemas.microsoft.com/office/drawing/2014/main" id="{20A8A64B-357E-41D8-8D48-D8E3BCDC0FD6}"/>
              </a:ext>
            </a:extLst>
          </p:cNvPr>
          <p:cNvSpPr txBox="1"/>
          <p:nvPr/>
        </p:nvSpPr>
        <p:spPr>
          <a:xfrm>
            <a:off x="9758129" y="2856343"/>
            <a:ext cx="1282390" cy="646331"/>
          </a:xfrm>
          <a:prstGeom prst="rect">
            <a:avLst/>
          </a:prstGeom>
          <a:solidFill>
            <a:schemeClr val="bg2">
              <a:alpha val="89000"/>
            </a:schemeClr>
          </a:solidFill>
        </p:spPr>
        <p:txBody>
          <a:bodyPr wrap="square" rtlCol="0">
            <a:spAutoFit/>
          </a:bodyPr>
          <a:lstStyle/>
          <a:p>
            <a:pPr algn="ctr"/>
            <a:r>
              <a:rPr lang="en-US" b="1" cap="small" dirty="0">
                <a:solidFill>
                  <a:srgbClr val="DA5926"/>
                </a:solidFill>
              </a:rPr>
              <a:t>search results</a:t>
            </a:r>
          </a:p>
        </p:txBody>
      </p:sp>
      <p:sp>
        <p:nvSpPr>
          <p:cNvPr id="110" name="right arrow">
            <a:extLst>
              <a:ext uri="{FF2B5EF4-FFF2-40B4-BE49-F238E27FC236}">
                <a16:creationId xmlns:a16="http://schemas.microsoft.com/office/drawing/2014/main" id="{B3FA404E-A94D-4B63-B2B0-D5F981F1B01E}"/>
              </a:ext>
            </a:extLst>
          </p:cNvPr>
          <p:cNvSpPr/>
          <p:nvPr/>
        </p:nvSpPr>
        <p:spPr>
          <a:xfrm rot="16200000">
            <a:off x="8339077" y="2447047"/>
            <a:ext cx="646331" cy="713022"/>
          </a:xfrm>
          <a:custGeom>
            <a:avLst/>
            <a:gdLst/>
            <a:ahLst/>
            <a:cxnLst>
              <a:cxn ang="0">
                <a:pos x="wd2" y="hd2"/>
              </a:cxn>
              <a:cxn ang="5400000">
                <a:pos x="wd2" y="hd2"/>
              </a:cxn>
              <a:cxn ang="10800000">
                <a:pos x="wd2" y="hd2"/>
              </a:cxn>
              <a:cxn ang="16200000">
                <a:pos x="wd2" y="hd2"/>
              </a:cxn>
            </a:cxnLst>
            <a:rect l="0" t="0" r="r" b="b"/>
            <a:pathLst>
              <a:path w="21303" h="21491" extrusionOk="0">
                <a:moveTo>
                  <a:pt x="11727" y="21166"/>
                </a:moveTo>
                <a:lnTo>
                  <a:pt x="20857" y="14496"/>
                </a:lnTo>
                <a:cubicBezTo>
                  <a:pt x="21451" y="14062"/>
                  <a:pt x="21451" y="13358"/>
                  <a:pt x="20857" y="12923"/>
                </a:cubicBezTo>
                <a:cubicBezTo>
                  <a:pt x="20262" y="12489"/>
                  <a:pt x="19299" y="12489"/>
                  <a:pt x="18704" y="12923"/>
                </a:cubicBezTo>
                <a:lnTo>
                  <a:pt x="12173" y="17696"/>
                </a:lnTo>
                <a:lnTo>
                  <a:pt x="12173" y="1112"/>
                </a:lnTo>
                <a:cubicBezTo>
                  <a:pt x="12173" y="498"/>
                  <a:pt x="11491" y="0"/>
                  <a:pt x="10651" y="0"/>
                </a:cubicBezTo>
                <a:cubicBezTo>
                  <a:pt x="9811" y="0"/>
                  <a:pt x="9129" y="498"/>
                  <a:pt x="9129" y="1112"/>
                </a:cubicBezTo>
                <a:lnTo>
                  <a:pt x="9129" y="17696"/>
                </a:lnTo>
                <a:lnTo>
                  <a:pt x="2598" y="12923"/>
                </a:lnTo>
                <a:cubicBezTo>
                  <a:pt x="2003" y="12489"/>
                  <a:pt x="1040" y="12489"/>
                  <a:pt x="445" y="12923"/>
                </a:cubicBezTo>
                <a:cubicBezTo>
                  <a:pt x="-149" y="13358"/>
                  <a:pt x="-149" y="14062"/>
                  <a:pt x="445" y="14496"/>
                </a:cubicBezTo>
                <a:lnTo>
                  <a:pt x="9575" y="21166"/>
                </a:lnTo>
                <a:cubicBezTo>
                  <a:pt x="10169" y="21600"/>
                  <a:pt x="11132" y="21600"/>
                  <a:pt x="11726" y="21166"/>
                </a:cubicBezTo>
                <a:cubicBezTo>
                  <a:pt x="11727" y="21166"/>
                  <a:pt x="11727" y="21166"/>
                  <a:pt x="11727" y="21166"/>
                </a:cubicBezTo>
                <a:close/>
              </a:path>
            </a:pathLst>
          </a:custGeom>
          <a:solidFill>
            <a:srgbClr val="31B16B"/>
          </a:solidFill>
          <a:ln w="12700">
            <a:miter lim="400000"/>
          </a:ln>
        </p:spPr>
        <p:txBody>
          <a:bodyPr lIns="22860" rIns="22860" anchor="ctr"/>
          <a:lstStyle/>
          <a:p>
            <a:pPr algn="ctr">
              <a:defRPr sz="3200" b="0">
                <a:solidFill>
                  <a:srgbClr val="FFFFFF"/>
                </a:solidFill>
                <a:latin typeface="Helvetica Neue Medium"/>
                <a:ea typeface="Helvetica Neue Medium"/>
                <a:cs typeface="Helvetica Neue Medium"/>
                <a:sym typeface="Helvetica Neue Medium"/>
              </a:defRPr>
            </a:pPr>
            <a:endParaRPr sz="1600" dirty="0">
              <a:solidFill>
                <a:schemeClr val="accent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6" name="Content Placeholder 47">
            <a:extLst>
              <a:ext uri="{FF2B5EF4-FFF2-40B4-BE49-F238E27FC236}">
                <a16:creationId xmlns:a16="http://schemas.microsoft.com/office/drawing/2014/main" id="{265B34EF-2A84-4E21-B91B-DADDFB75EBBE}"/>
              </a:ext>
            </a:extLst>
          </p:cNvPr>
          <p:cNvPicPr>
            <a:picLocks noChangeAspect="1"/>
          </p:cNvPicPr>
          <p:nvPr/>
        </p:nvPicPr>
        <p:blipFill>
          <a:blip r:embed="rId3"/>
          <a:srcRect/>
          <a:stretch/>
        </p:blipFill>
        <p:spPr>
          <a:xfrm>
            <a:off x="4616791" y="1563576"/>
            <a:ext cx="2728368" cy="2728368"/>
          </a:xfrm>
          <a:prstGeom prst="rect">
            <a:avLst/>
          </a:prstGeom>
          <a:effectLst>
            <a:glow rad="584200">
              <a:schemeClr val="accent3">
                <a:lumMod val="60000"/>
                <a:lumOff val="40000"/>
                <a:alpha val="40000"/>
              </a:schemeClr>
            </a:glow>
          </a:effectLst>
        </p:spPr>
      </p:pic>
      <p:sp>
        <p:nvSpPr>
          <p:cNvPr id="58" name="TextBox 57">
            <a:extLst>
              <a:ext uri="{FF2B5EF4-FFF2-40B4-BE49-F238E27FC236}">
                <a16:creationId xmlns:a16="http://schemas.microsoft.com/office/drawing/2014/main" id="{2C2F1FD3-B6D3-45CF-87C9-47C19851A789}"/>
              </a:ext>
            </a:extLst>
          </p:cNvPr>
          <p:cNvSpPr txBox="1"/>
          <p:nvPr/>
        </p:nvSpPr>
        <p:spPr>
          <a:xfrm>
            <a:off x="4513060" y="761684"/>
            <a:ext cx="2871470" cy="646331"/>
          </a:xfrm>
          <a:prstGeom prst="rect">
            <a:avLst/>
          </a:prstGeom>
          <a:noFill/>
        </p:spPr>
        <p:txBody>
          <a:bodyPr wrap="square" rtlCol="0">
            <a:spAutoFit/>
          </a:bodyPr>
          <a:lstStyle/>
          <a:p>
            <a:pPr algn="ctr"/>
            <a:r>
              <a:rPr lang="en-US" b="1" dirty="0">
                <a:latin typeface="Fairwater Script" panose="02000507000000020003" pitchFamily="2" charset="0"/>
              </a:rPr>
              <a:t>Machine Learning Unicorn</a:t>
            </a:r>
          </a:p>
        </p:txBody>
      </p:sp>
      <p:sp>
        <p:nvSpPr>
          <p:cNvPr id="2" name="TextBox 1">
            <a:extLst>
              <a:ext uri="{FF2B5EF4-FFF2-40B4-BE49-F238E27FC236}">
                <a16:creationId xmlns:a16="http://schemas.microsoft.com/office/drawing/2014/main" id="{52C11F50-64A7-48B7-9077-21A69EB007AD}"/>
              </a:ext>
            </a:extLst>
          </p:cNvPr>
          <p:cNvSpPr txBox="1"/>
          <p:nvPr/>
        </p:nvSpPr>
        <p:spPr>
          <a:xfrm rot="20602807">
            <a:off x="506360" y="388794"/>
            <a:ext cx="880069" cy="1107996"/>
          </a:xfrm>
          <a:prstGeom prst="rect">
            <a:avLst/>
          </a:prstGeom>
          <a:noFill/>
        </p:spPr>
        <p:txBody>
          <a:bodyPr wrap="square" rtlCol="0">
            <a:spAutoFit/>
          </a:bodyPr>
          <a:lstStyle/>
          <a:p>
            <a:r>
              <a:rPr lang="en-US" sz="6600" dirty="0">
                <a:solidFill>
                  <a:srgbClr val="31B16B"/>
                </a:solidFill>
                <a:latin typeface="Gigi" panose="04040504061007020D02" pitchFamily="82" charset="0"/>
              </a:rPr>
              <a:t>^</a:t>
            </a:r>
          </a:p>
        </p:txBody>
      </p:sp>
      <p:sp>
        <p:nvSpPr>
          <p:cNvPr id="3" name="TextBox 2">
            <a:extLst>
              <a:ext uri="{FF2B5EF4-FFF2-40B4-BE49-F238E27FC236}">
                <a16:creationId xmlns:a16="http://schemas.microsoft.com/office/drawing/2014/main" id="{204A2899-1367-40EE-BDF8-E4BB5C49494F}"/>
              </a:ext>
            </a:extLst>
          </p:cNvPr>
          <p:cNvSpPr txBox="1"/>
          <p:nvPr/>
        </p:nvSpPr>
        <p:spPr>
          <a:xfrm rot="20392626">
            <a:off x="203424" y="912496"/>
            <a:ext cx="1631570" cy="523220"/>
          </a:xfrm>
          <a:prstGeom prst="rect">
            <a:avLst/>
          </a:prstGeom>
          <a:noFill/>
        </p:spPr>
        <p:txBody>
          <a:bodyPr wrap="square" rtlCol="0">
            <a:spAutoFit/>
          </a:bodyPr>
          <a:lstStyle/>
          <a:p>
            <a:r>
              <a:rPr lang="en-US" sz="2800" dirty="0">
                <a:solidFill>
                  <a:srgbClr val="31B16B"/>
                </a:solidFill>
                <a:latin typeface="Gigi" panose="04040504061007020D02" pitchFamily="82" charset="0"/>
              </a:rPr>
              <a:t>Actually</a:t>
            </a:r>
            <a:endParaRPr lang="en-US" dirty="0">
              <a:solidFill>
                <a:srgbClr val="31B16B"/>
              </a:solidFill>
              <a:latin typeface="Gigi" panose="04040504061007020D02" pitchFamily="82" charset="0"/>
            </a:endParaRPr>
          </a:p>
        </p:txBody>
      </p:sp>
      <p:pic>
        <p:nvPicPr>
          <p:cNvPr id="60" name="Picture 59">
            <a:extLst>
              <a:ext uri="{FF2B5EF4-FFF2-40B4-BE49-F238E27FC236}">
                <a16:creationId xmlns:a16="http://schemas.microsoft.com/office/drawing/2014/main" id="{5784EBCB-6E25-46E8-912D-0DAB9BE8DDE1}"/>
              </a:ext>
            </a:extLst>
          </p:cNvPr>
          <p:cNvPicPr>
            <a:picLocks noChangeAspect="1"/>
          </p:cNvPicPr>
          <p:nvPr/>
        </p:nvPicPr>
        <p:blipFill>
          <a:blip r:embed="rId4"/>
          <a:srcRect/>
          <a:stretch/>
        </p:blipFill>
        <p:spPr>
          <a:xfrm rot="20780643">
            <a:off x="1564283" y="1830861"/>
            <a:ext cx="5975249" cy="3144867"/>
          </a:xfrm>
          <a:prstGeom prst="rect">
            <a:avLst/>
          </a:prstGeom>
          <a:ln w="38100">
            <a:solidFill>
              <a:srgbClr val="31B16B"/>
            </a:solidFill>
          </a:ln>
        </p:spPr>
      </p:pic>
    </p:spTree>
    <p:extLst>
      <p:ext uri="{BB962C8B-B14F-4D97-AF65-F5344CB8AC3E}">
        <p14:creationId xmlns:p14="http://schemas.microsoft.com/office/powerpoint/2010/main" val="38319183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98CA2-F44C-486C-998F-9D63F0681AE2}"/>
              </a:ext>
            </a:extLst>
          </p:cNvPr>
          <p:cNvSpPr>
            <a:spLocks noGrp="1"/>
          </p:cNvSpPr>
          <p:nvPr>
            <p:ph type="title"/>
          </p:nvPr>
        </p:nvSpPr>
        <p:spPr/>
        <p:txBody>
          <a:bodyPr/>
          <a:lstStyle/>
          <a:p>
            <a:r>
              <a:rPr lang="en-US" dirty="0"/>
              <a:t>Tadpole Web Application</a:t>
            </a:r>
          </a:p>
        </p:txBody>
      </p:sp>
      <p:pic>
        <p:nvPicPr>
          <p:cNvPr id="9" name="Content Placeholder 8">
            <a:extLst>
              <a:ext uri="{FF2B5EF4-FFF2-40B4-BE49-F238E27FC236}">
                <a16:creationId xmlns:a16="http://schemas.microsoft.com/office/drawing/2014/main" id="{D0FF92BF-37D2-42E1-8809-0EAB9E9E8FE9}"/>
              </a:ext>
            </a:extLst>
          </p:cNvPr>
          <p:cNvPicPr>
            <a:picLocks noGrp="1" noChangeAspect="1"/>
          </p:cNvPicPr>
          <p:nvPr>
            <p:ph sz="quarter" idx="14"/>
          </p:nvPr>
        </p:nvPicPr>
        <p:blipFill>
          <a:blip r:embed="rId2"/>
          <a:srcRect/>
          <a:stretch/>
        </p:blipFill>
        <p:spPr>
          <a:xfrm>
            <a:off x="5773266" y="1078398"/>
            <a:ext cx="6138144" cy="5592858"/>
          </a:xfrm>
        </p:spPr>
      </p:pic>
      <p:sp>
        <p:nvSpPr>
          <p:cNvPr id="5" name="Slide Number Placeholder 4">
            <a:extLst>
              <a:ext uri="{FF2B5EF4-FFF2-40B4-BE49-F238E27FC236}">
                <a16:creationId xmlns:a16="http://schemas.microsoft.com/office/drawing/2014/main" id="{371D0830-B4AA-4BFD-B9B6-482C217572D4}"/>
              </a:ext>
            </a:extLst>
          </p:cNvPr>
          <p:cNvSpPr>
            <a:spLocks noGrp="1"/>
          </p:cNvSpPr>
          <p:nvPr>
            <p:ph type="sldNum" sz="quarter" idx="4"/>
          </p:nvPr>
        </p:nvSpPr>
        <p:spPr/>
        <p:txBody>
          <a:bodyPr/>
          <a:lstStyle/>
          <a:p>
            <a:fld id="{F6B149FD-26F7-3645-B4E7-BA8B8CC5EEA8}" type="slidenum">
              <a:rPr lang="en-US" smtClean="0"/>
              <a:pPr/>
              <a:t>6</a:t>
            </a:fld>
            <a:endParaRPr lang="en-US" dirty="0"/>
          </a:p>
        </p:txBody>
      </p:sp>
      <p:sp>
        <p:nvSpPr>
          <p:cNvPr id="11" name="Content Placeholder 2">
            <a:extLst>
              <a:ext uri="{FF2B5EF4-FFF2-40B4-BE49-F238E27FC236}">
                <a16:creationId xmlns:a16="http://schemas.microsoft.com/office/drawing/2014/main" id="{674855CC-4D34-4851-B736-47E8A2A2EEBF}"/>
              </a:ext>
            </a:extLst>
          </p:cNvPr>
          <p:cNvSpPr txBox="1">
            <a:spLocks/>
          </p:cNvSpPr>
          <p:nvPr/>
        </p:nvSpPr>
        <p:spPr>
          <a:xfrm>
            <a:off x="559396" y="4137117"/>
            <a:ext cx="5301473" cy="2685170"/>
          </a:xfrm>
          <a:prstGeom prst="rect">
            <a:avLst/>
          </a:prstGeom>
        </p:spPr>
        <p:txBody>
          <a:bodyPr vert="horz" lIns="0" tIns="45720" rIns="0" bIns="45720" rtlCol="0">
            <a:normAutofit/>
          </a:bodyPr>
          <a:lstStyle>
            <a:lvl1pPr marL="91436" indent="-91436" algn="l" defTabSz="914354" rtl="0" eaLnBrk="1" latinLnBrk="0" hangingPunct="1">
              <a:lnSpc>
                <a:spcPct val="100000"/>
              </a:lnSpc>
              <a:spcBef>
                <a:spcPts val="1200"/>
              </a:spcBef>
              <a:spcAft>
                <a:spcPts val="200"/>
              </a:spcAft>
              <a:buClr>
                <a:srgbClr val="00B0F0"/>
              </a:buClr>
              <a:buSzPct val="100000"/>
              <a:buFont typeface="Calibri" panose="020F0502020204030204" pitchFamily="34" charset="0"/>
              <a:buChar char=" "/>
              <a:defRPr sz="2000" b="0"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384029" indent="-182870" algn="l" defTabSz="914354" rtl="0" eaLnBrk="1" latinLnBrk="0" hangingPunct="1">
              <a:lnSpc>
                <a:spcPct val="100000"/>
              </a:lnSpc>
              <a:spcBef>
                <a:spcPts val="200"/>
              </a:spcBef>
              <a:spcAft>
                <a:spcPts val="400"/>
              </a:spcAft>
              <a:buClr>
                <a:srgbClr val="00B0F0"/>
              </a:buClr>
              <a:buFont typeface="Wingdings" pitchFamily="2" charset="2"/>
              <a:buChar char="§"/>
              <a:defRPr sz="1800" b="0"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566900" indent="-182870" algn="l" defTabSz="914354" rtl="0" eaLnBrk="1" latinLnBrk="0" hangingPunct="1">
              <a:lnSpc>
                <a:spcPct val="100000"/>
              </a:lnSpc>
              <a:spcBef>
                <a:spcPts val="200"/>
              </a:spcBef>
              <a:spcAft>
                <a:spcPts val="400"/>
              </a:spcAft>
              <a:buClr>
                <a:srgbClr val="00B0F0"/>
              </a:buClr>
              <a:buFont typeface="Wingdings" pitchFamily="2" charset="2"/>
              <a:buChar char="§"/>
              <a:defRPr sz="1400" b="0"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marL="749771" indent="-182870" algn="l" defTabSz="914354" rtl="0" eaLnBrk="1" latinLnBrk="0" hangingPunct="1">
              <a:lnSpc>
                <a:spcPct val="100000"/>
              </a:lnSpc>
              <a:spcBef>
                <a:spcPts val="200"/>
              </a:spcBef>
              <a:spcAft>
                <a:spcPts val="400"/>
              </a:spcAft>
              <a:buClr>
                <a:srgbClr val="00B0F0"/>
              </a:buClr>
              <a:buFont typeface="Wingdings" pitchFamily="2" charset="2"/>
              <a:buChar char="§"/>
              <a:defRPr sz="1400" b="0"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marL="932642" indent="-182870" algn="l" defTabSz="914354" rtl="0" eaLnBrk="1" latinLnBrk="0" hangingPunct="1">
              <a:lnSpc>
                <a:spcPct val="100000"/>
              </a:lnSpc>
              <a:spcBef>
                <a:spcPts val="200"/>
              </a:spcBef>
              <a:spcAft>
                <a:spcPts val="400"/>
              </a:spcAft>
              <a:buClr>
                <a:srgbClr val="00B0F0"/>
              </a:buClr>
              <a:buFont typeface="Wingdings" pitchFamily="2" charset="2"/>
              <a:buChar char="§"/>
              <a:defRPr sz="1400" b="0" i="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5pPr>
            <a:lvl6pPr marL="109994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29993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499925"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699916" indent="-228589" algn="l" defTabSz="914354"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lvl="1"/>
            <a:r>
              <a:rPr lang="en-US" dirty="0"/>
              <a:t>Fully hosted website</a:t>
            </a:r>
          </a:p>
          <a:p>
            <a:pPr lvl="1"/>
            <a:r>
              <a:rPr lang="en-US" dirty="0"/>
              <a:t>User permissions and authentication via single sign on (SSO)</a:t>
            </a:r>
          </a:p>
          <a:p>
            <a:pPr lvl="1"/>
            <a:r>
              <a:rPr lang="en-US" dirty="0"/>
              <a:t>Formatting (bullets, tables, etc.) preserved</a:t>
            </a:r>
          </a:p>
          <a:p>
            <a:pPr lvl="1"/>
            <a:r>
              <a:rPr lang="en-US" b="1" dirty="0">
                <a:solidFill>
                  <a:srgbClr val="DA5926"/>
                </a:solidFill>
              </a:rPr>
              <a:t>Exact-phrase matches</a:t>
            </a:r>
          </a:p>
          <a:p>
            <a:pPr lvl="2"/>
            <a:r>
              <a:rPr lang="en-US" dirty="0"/>
              <a:t>Scored by count of phrase in each document</a:t>
            </a:r>
          </a:p>
          <a:p>
            <a:pPr lvl="1"/>
            <a:r>
              <a:rPr lang="en-US" b="1" dirty="0">
                <a:solidFill>
                  <a:srgbClr val="DA5926"/>
                </a:solidFill>
              </a:rPr>
              <a:t>Semantic matches</a:t>
            </a:r>
            <a:r>
              <a:rPr lang="en-US" dirty="0">
                <a:solidFill>
                  <a:srgbClr val="DA5926"/>
                </a:solidFill>
              </a:rPr>
              <a:t> </a:t>
            </a:r>
            <a:r>
              <a:rPr lang="en-US" dirty="0"/>
              <a:t>(via LLMs)</a:t>
            </a:r>
          </a:p>
          <a:p>
            <a:pPr lvl="2"/>
            <a:r>
              <a:rPr lang="en-US" dirty="0"/>
              <a:t>Scored by “similarity” metric</a:t>
            </a:r>
          </a:p>
        </p:txBody>
      </p:sp>
      <p:pic>
        <p:nvPicPr>
          <p:cNvPr id="12" name="Picture Placeholder 6">
            <a:extLst>
              <a:ext uri="{FF2B5EF4-FFF2-40B4-BE49-F238E27FC236}">
                <a16:creationId xmlns:a16="http://schemas.microsoft.com/office/drawing/2014/main" id="{A0436EA7-688C-493D-A27C-03BF4CD58E1F}"/>
              </a:ext>
            </a:extLst>
          </p:cNvPr>
          <p:cNvPicPr>
            <a:picLocks noChangeAspect="1"/>
          </p:cNvPicPr>
          <p:nvPr/>
        </p:nvPicPr>
        <p:blipFill rotWithShape="1">
          <a:blip r:embed="rId3"/>
          <a:srcRect l="-21310" r="-21310"/>
          <a:stretch/>
        </p:blipFill>
        <p:spPr>
          <a:xfrm>
            <a:off x="10383851" y="92771"/>
            <a:ext cx="1188003" cy="834140"/>
          </a:xfrm>
          <a:prstGeom prst="rect">
            <a:avLst/>
          </a:prstGeom>
        </p:spPr>
      </p:pic>
      <p:pic>
        <p:nvPicPr>
          <p:cNvPr id="8" name="Content Placeholder 7">
            <a:extLst>
              <a:ext uri="{FF2B5EF4-FFF2-40B4-BE49-F238E27FC236}">
                <a16:creationId xmlns:a16="http://schemas.microsoft.com/office/drawing/2014/main" id="{DE0E41B4-A558-B31A-3D93-864B186061E8}"/>
              </a:ext>
            </a:extLst>
          </p:cNvPr>
          <p:cNvPicPr>
            <a:picLocks noGrp="1" noChangeAspect="1"/>
          </p:cNvPicPr>
          <p:nvPr>
            <p:ph sz="quarter" idx="13"/>
          </p:nvPr>
        </p:nvPicPr>
        <p:blipFill>
          <a:blip r:embed="rId4"/>
          <a:stretch>
            <a:fillRect/>
          </a:stretch>
        </p:blipFill>
        <p:spPr>
          <a:xfrm>
            <a:off x="430951" y="1078398"/>
            <a:ext cx="5029200" cy="2758091"/>
          </a:xfrm>
        </p:spPr>
      </p:pic>
    </p:spTree>
    <p:extLst>
      <p:ext uri="{BB962C8B-B14F-4D97-AF65-F5344CB8AC3E}">
        <p14:creationId xmlns:p14="http://schemas.microsoft.com/office/powerpoint/2010/main" val="18881031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F23D6-37B2-4464-A3EE-C7C02FD8156E}"/>
              </a:ext>
            </a:extLst>
          </p:cNvPr>
          <p:cNvSpPr>
            <a:spLocks noGrp="1"/>
          </p:cNvSpPr>
          <p:nvPr>
            <p:ph type="title"/>
          </p:nvPr>
        </p:nvSpPr>
        <p:spPr/>
        <p:txBody>
          <a:bodyPr/>
          <a:lstStyle/>
          <a:p>
            <a:r>
              <a:rPr lang="en-US" dirty="0"/>
              <a:t>Similar Search: How?</a:t>
            </a:r>
          </a:p>
        </p:txBody>
      </p:sp>
      <p:sp>
        <p:nvSpPr>
          <p:cNvPr id="4" name="Content Placeholder 3">
            <a:extLst>
              <a:ext uri="{FF2B5EF4-FFF2-40B4-BE49-F238E27FC236}">
                <a16:creationId xmlns:a16="http://schemas.microsoft.com/office/drawing/2014/main" id="{07F50F63-D7E8-4271-883B-0B9677FFDABA}"/>
              </a:ext>
            </a:extLst>
          </p:cNvPr>
          <p:cNvSpPr>
            <a:spLocks noGrp="1"/>
          </p:cNvSpPr>
          <p:nvPr>
            <p:ph sz="quarter" idx="14"/>
          </p:nvPr>
        </p:nvSpPr>
        <p:spPr>
          <a:xfrm>
            <a:off x="6158660" y="1409699"/>
            <a:ext cx="5029200" cy="5355529"/>
          </a:xfrm>
        </p:spPr>
        <p:txBody>
          <a:bodyPr>
            <a:normAutofit/>
          </a:bodyPr>
          <a:lstStyle/>
          <a:p>
            <a:pPr marL="457200" indent="-457200">
              <a:buFont typeface="+mj-lt"/>
              <a:buAutoNum type="arabicPeriod"/>
            </a:pPr>
            <a:r>
              <a:rPr lang="en-US" b="1" dirty="0">
                <a:solidFill>
                  <a:srgbClr val="31B16B"/>
                </a:solidFill>
              </a:rPr>
              <a:t>Use pre-trained Large Language Models (LLMs)</a:t>
            </a:r>
          </a:p>
          <a:p>
            <a:pPr marL="749793" lvl="1" indent="-457200"/>
            <a:r>
              <a:rPr lang="en-US" dirty="0"/>
              <a:t>BERT, </a:t>
            </a:r>
            <a:r>
              <a:rPr lang="en-US" dirty="0" err="1"/>
              <a:t>MPNet</a:t>
            </a:r>
            <a:r>
              <a:rPr lang="en-US" dirty="0"/>
              <a:t>, </a:t>
            </a:r>
            <a:r>
              <a:rPr lang="en-US" dirty="0" err="1"/>
              <a:t>SentenceBert</a:t>
            </a:r>
            <a:endParaRPr lang="en-US" dirty="0"/>
          </a:p>
          <a:p>
            <a:pPr marL="749793" lvl="1" indent="-457200"/>
            <a:r>
              <a:rPr lang="en-US" dirty="0"/>
              <a:t>Trained on Terabytes of public (?) language data</a:t>
            </a:r>
          </a:p>
          <a:p>
            <a:pPr marL="749793" lvl="1" indent="-457200"/>
            <a:r>
              <a:rPr lang="en-US" dirty="0"/>
              <a:t>Turn each word or sentence into a </a:t>
            </a:r>
            <a:r>
              <a:rPr lang="en-US" b="1" dirty="0">
                <a:solidFill>
                  <a:srgbClr val="DA5926"/>
                </a:solidFill>
              </a:rPr>
              <a:t>numerical vector</a:t>
            </a:r>
          </a:p>
          <a:p>
            <a:pPr marL="749793" lvl="1" indent="-457200"/>
            <a:r>
              <a:rPr lang="en-US" dirty="0"/>
              <a:t>Can compare vectors by measuring mathematical distance</a:t>
            </a:r>
          </a:p>
          <a:p>
            <a:pPr marL="457200" indent="-457200">
              <a:buFont typeface="+mj-lt"/>
              <a:buAutoNum type="arabicPeriod"/>
            </a:pPr>
            <a:r>
              <a:rPr lang="en-US" b="1" dirty="0">
                <a:solidFill>
                  <a:srgbClr val="31B16B"/>
                </a:solidFill>
              </a:rPr>
              <a:t>Add our own data to re-train these models</a:t>
            </a:r>
          </a:p>
          <a:p>
            <a:pPr marL="749793" lvl="1" indent="-457200"/>
            <a:r>
              <a:rPr lang="en-US" dirty="0"/>
              <a:t>Called “transfer learning”</a:t>
            </a:r>
          </a:p>
          <a:p>
            <a:pPr marL="749793" lvl="1" indent="-457200"/>
            <a:r>
              <a:rPr lang="en-US" dirty="0"/>
              <a:t>Sandia policy text, SAND reports, OSTI publications, etc.</a:t>
            </a:r>
          </a:p>
          <a:p>
            <a:pPr marL="749793" lvl="1" indent="-457200"/>
            <a:r>
              <a:rPr lang="en-US" dirty="0"/>
              <a:t>Out-of-scope for Tadpole, but worth exploring in the future</a:t>
            </a:r>
          </a:p>
          <a:p>
            <a:pPr marL="0" indent="0">
              <a:buNone/>
            </a:pPr>
            <a:endParaRPr lang="en-US" dirty="0"/>
          </a:p>
        </p:txBody>
      </p:sp>
      <p:sp>
        <p:nvSpPr>
          <p:cNvPr id="5" name="Slide Number Placeholder 4">
            <a:extLst>
              <a:ext uri="{FF2B5EF4-FFF2-40B4-BE49-F238E27FC236}">
                <a16:creationId xmlns:a16="http://schemas.microsoft.com/office/drawing/2014/main" id="{90B7E8EB-FBD3-44A4-8700-E3B6630BF7EA}"/>
              </a:ext>
            </a:extLst>
          </p:cNvPr>
          <p:cNvSpPr>
            <a:spLocks noGrp="1"/>
          </p:cNvSpPr>
          <p:nvPr>
            <p:ph type="sldNum" sz="quarter" idx="4"/>
          </p:nvPr>
        </p:nvSpPr>
        <p:spPr/>
        <p:txBody>
          <a:bodyPr/>
          <a:lstStyle/>
          <a:p>
            <a:fld id="{F6B149FD-26F7-3645-B4E7-BA8B8CC5EEA8}" type="slidenum">
              <a:rPr lang="en-US" smtClean="0"/>
              <a:pPr/>
              <a:t>7</a:t>
            </a:fld>
            <a:endParaRPr lang="en-US" dirty="0"/>
          </a:p>
        </p:txBody>
      </p:sp>
      <p:pic>
        <p:nvPicPr>
          <p:cNvPr id="9" name="Content Placeholder 47">
            <a:extLst>
              <a:ext uri="{FF2B5EF4-FFF2-40B4-BE49-F238E27FC236}">
                <a16:creationId xmlns:a16="http://schemas.microsoft.com/office/drawing/2014/main" id="{982003ED-146D-42E2-9F5D-09B24D46D76E}"/>
              </a:ext>
            </a:extLst>
          </p:cNvPr>
          <p:cNvPicPr>
            <a:picLocks noChangeAspect="1"/>
          </p:cNvPicPr>
          <p:nvPr/>
        </p:nvPicPr>
        <p:blipFill>
          <a:blip r:embed="rId2"/>
          <a:srcRect/>
          <a:stretch/>
        </p:blipFill>
        <p:spPr>
          <a:xfrm>
            <a:off x="1621042" y="2365468"/>
            <a:ext cx="2728368" cy="2728368"/>
          </a:xfrm>
          <a:prstGeom prst="rect">
            <a:avLst/>
          </a:prstGeom>
          <a:effectLst>
            <a:glow rad="584200">
              <a:schemeClr val="accent3">
                <a:lumMod val="60000"/>
                <a:lumOff val="40000"/>
                <a:alpha val="40000"/>
              </a:schemeClr>
            </a:glow>
          </a:effectLst>
        </p:spPr>
      </p:pic>
      <p:sp>
        <p:nvSpPr>
          <p:cNvPr id="11" name="TextBox 10">
            <a:extLst>
              <a:ext uri="{FF2B5EF4-FFF2-40B4-BE49-F238E27FC236}">
                <a16:creationId xmlns:a16="http://schemas.microsoft.com/office/drawing/2014/main" id="{E37657AC-2CBB-4BF7-8085-076D7DBD0574}"/>
              </a:ext>
            </a:extLst>
          </p:cNvPr>
          <p:cNvSpPr txBox="1"/>
          <p:nvPr/>
        </p:nvSpPr>
        <p:spPr>
          <a:xfrm>
            <a:off x="1517311" y="1563576"/>
            <a:ext cx="2871470" cy="646331"/>
          </a:xfrm>
          <a:prstGeom prst="rect">
            <a:avLst/>
          </a:prstGeom>
          <a:noFill/>
        </p:spPr>
        <p:txBody>
          <a:bodyPr wrap="square" rtlCol="0">
            <a:spAutoFit/>
          </a:bodyPr>
          <a:lstStyle/>
          <a:p>
            <a:pPr algn="ctr"/>
            <a:r>
              <a:rPr lang="en-US" b="1" dirty="0">
                <a:solidFill>
                  <a:schemeClr val="bg1"/>
                </a:solidFill>
                <a:latin typeface="Fairwater Script" panose="02000507000000020003" pitchFamily="2" charset="0"/>
              </a:rPr>
              <a:t>Machine Learning Unicorn</a:t>
            </a:r>
          </a:p>
        </p:txBody>
      </p:sp>
      <p:pic>
        <p:nvPicPr>
          <p:cNvPr id="13" name="Picture Placeholder 6">
            <a:extLst>
              <a:ext uri="{FF2B5EF4-FFF2-40B4-BE49-F238E27FC236}">
                <a16:creationId xmlns:a16="http://schemas.microsoft.com/office/drawing/2014/main" id="{60EAEA94-F44A-4994-AFA6-496F1073FAB1}"/>
              </a:ext>
            </a:extLst>
          </p:cNvPr>
          <p:cNvPicPr>
            <a:picLocks noChangeAspect="1"/>
          </p:cNvPicPr>
          <p:nvPr/>
        </p:nvPicPr>
        <p:blipFill rotWithShape="1">
          <a:blip r:embed="rId3"/>
          <a:srcRect l="-21310" r="-21310"/>
          <a:stretch/>
        </p:blipFill>
        <p:spPr>
          <a:xfrm>
            <a:off x="10383851" y="92771"/>
            <a:ext cx="1188003" cy="834140"/>
          </a:xfrm>
          <a:prstGeom prst="rect">
            <a:avLst/>
          </a:prstGeom>
        </p:spPr>
      </p:pic>
    </p:spTree>
    <p:extLst>
      <p:ext uri="{BB962C8B-B14F-4D97-AF65-F5344CB8AC3E}">
        <p14:creationId xmlns:p14="http://schemas.microsoft.com/office/powerpoint/2010/main" val="21097660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F23D6-37B2-4464-A3EE-C7C02FD8156E}"/>
              </a:ext>
            </a:extLst>
          </p:cNvPr>
          <p:cNvSpPr>
            <a:spLocks noGrp="1"/>
          </p:cNvSpPr>
          <p:nvPr>
            <p:ph type="title"/>
          </p:nvPr>
        </p:nvSpPr>
        <p:spPr/>
        <p:txBody>
          <a:bodyPr/>
          <a:lstStyle/>
          <a:p>
            <a:r>
              <a:rPr lang="en-US" dirty="0"/>
              <a:t>Similar Search: Embedding Vectors Example</a:t>
            </a:r>
          </a:p>
        </p:txBody>
      </p:sp>
      <p:pic>
        <p:nvPicPr>
          <p:cNvPr id="7" name="Content Placeholder 6">
            <a:extLst>
              <a:ext uri="{FF2B5EF4-FFF2-40B4-BE49-F238E27FC236}">
                <a16:creationId xmlns:a16="http://schemas.microsoft.com/office/drawing/2014/main" id="{20815AFE-B612-418F-B06B-D691AB79F2D7}"/>
              </a:ext>
            </a:extLst>
          </p:cNvPr>
          <p:cNvPicPr>
            <a:picLocks noGrp="1" noChangeAspect="1"/>
          </p:cNvPicPr>
          <p:nvPr>
            <p:ph sz="quarter" idx="13"/>
          </p:nvPr>
        </p:nvPicPr>
        <p:blipFill>
          <a:blip r:embed="rId2"/>
          <a:srcRect/>
          <a:stretch/>
        </p:blipFill>
        <p:spPr>
          <a:xfrm>
            <a:off x="720725" y="1489179"/>
            <a:ext cx="5029200" cy="4489241"/>
          </a:xfrm>
        </p:spPr>
      </p:pic>
      <p:sp>
        <p:nvSpPr>
          <p:cNvPr id="5" name="Slide Number Placeholder 4">
            <a:extLst>
              <a:ext uri="{FF2B5EF4-FFF2-40B4-BE49-F238E27FC236}">
                <a16:creationId xmlns:a16="http://schemas.microsoft.com/office/drawing/2014/main" id="{90B7E8EB-FBD3-44A4-8700-E3B6630BF7EA}"/>
              </a:ext>
            </a:extLst>
          </p:cNvPr>
          <p:cNvSpPr>
            <a:spLocks noGrp="1"/>
          </p:cNvSpPr>
          <p:nvPr>
            <p:ph type="sldNum" sz="quarter" idx="4"/>
          </p:nvPr>
        </p:nvSpPr>
        <p:spPr/>
        <p:txBody>
          <a:bodyPr/>
          <a:lstStyle/>
          <a:p>
            <a:fld id="{F6B149FD-26F7-3645-B4E7-BA8B8CC5EEA8}" type="slidenum">
              <a:rPr lang="en-US" smtClean="0"/>
              <a:pPr/>
              <a:t>8</a:t>
            </a:fld>
            <a:endParaRPr lang="en-US" dirty="0"/>
          </a:p>
        </p:txBody>
      </p:sp>
      <p:pic>
        <p:nvPicPr>
          <p:cNvPr id="13" name="Picture Placeholder 6">
            <a:extLst>
              <a:ext uri="{FF2B5EF4-FFF2-40B4-BE49-F238E27FC236}">
                <a16:creationId xmlns:a16="http://schemas.microsoft.com/office/drawing/2014/main" id="{60EAEA94-F44A-4994-AFA6-496F1073FAB1}"/>
              </a:ext>
            </a:extLst>
          </p:cNvPr>
          <p:cNvPicPr>
            <a:picLocks noChangeAspect="1"/>
          </p:cNvPicPr>
          <p:nvPr/>
        </p:nvPicPr>
        <p:blipFill rotWithShape="1">
          <a:blip r:embed="rId3"/>
          <a:srcRect l="-21310" r="-21310"/>
          <a:stretch/>
        </p:blipFill>
        <p:spPr>
          <a:xfrm>
            <a:off x="10383851" y="92771"/>
            <a:ext cx="1188003" cy="834140"/>
          </a:xfrm>
          <a:prstGeom prst="rect">
            <a:avLst/>
          </a:prstGeom>
        </p:spPr>
      </p:pic>
      <p:sp>
        <p:nvSpPr>
          <p:cNvPr id="10" name="TextBox 9">
            <a:extLst>
              <a:ext uri="{FF2B5EF4-FFF2-40B4-BE49-F238E27FC236}">
                <a16:creationId xmlns:a16="http://schemas.microsoft.com/office/drawing/2014/main" id="{757B8EF3-453F-E325-6D2C-D426D69F0D04}"/>
              </a:ext>
            </a:extLst>
          </p:cNvPr>
          <p:cNvSpPr txBox="1"/>
          <p:nvPr/>
        </p:nvSpPr>
        <p:spPr>
          <a:xfrm>
            <a:off x="437641" y="6032842"/>
            <a:ext cx="5595368" cy="646331"/>
          </a:xfrm>
          <a:prstGeom prst="rect">
            <a:avLst/>
          </a:prstGeom>
          <a:noFill/>
        </p:spPr>
        <p:txBody>
          <a:bodyPr wrap="square" rtlCol="0">
            <a:spAutoFit/>
          </a:bodyPr>
          <a:lstStyle/>
          <a:p>
            <a:pPr algn="ctr"/>
            <a:r>
              <a:rPr lang="en-US" dirty="0">
                <a:solidFill>
                  <a:srgbClr val="DA5926"/>
                </a:solidFill>
              </a:rPr>
              <a:t>Bandyopadhyay et al., “Interactive Visualizations of Word Embeddings for K-12 Students”, AAAI 2022 </a:t>
            </a:r>
          </a:p>
        </p:txBody>
      </p:sp>
      <p:sp>
        <p:nvSpPr>
          <p:cNvPr id="4" name="Content Placeholder 3">
            <a:extLst>
              <a:ext uri="{FF2B5EF4-FFF2-40B4-BE49-F238E27FC236}">
                <a16:creationId xmlns:a16="http://schemas.microsoft.com/office/drawing/2014/main" id="{196528F5-F3E5-85DB-C365-E1CE0FCB1886}"/>
              </a:ext>
            </a:extLst>
          </p:cNvPr>
          <p:cNvSpPr>
            <a:spLocks noGrp="1"/>
          </p:cNvSpPr>
          <p:nvPr>
            <p:ph sz="quarter" idx="14"/>
          </p:nvPr>
        </p:nvSpPr>
        <p:spPr>
          <a:xfrm>
            <a:off x="6158659" y="1409700"/>
            <a:ext cx="5595368" cy="5154386"/>
          </a:xfrm>
        </p:spPr>
        <p:txBody>
          <a:bodyPr>
            <a:normAutofit/>
          </a:bodyPr>
          <a:lstStyle/>
          <a:p>
            <a:pPr>
              <a:buFont typeface="Arial" panose="020B0604020202020204" pitchFamily="34" charset="0"/>
              <a:buChar char="•"/>
            </a:pPr>
            <a:r>
              <a:rPr lang="en-US" dirty="0"/>
              <a:t> Embedding vectors are just translations of word sequences into numbers</a:t>
            </a:r>
          </a:p>
          <a:p>
            <a:pPr marL="0" indent="0">
              <a:buNone/>
            </a:pPr>
            <a:r>
              <a:rPr lang="en-US" dirty="0"/>
              <a:t>         [-.15, 0.72, 0.59, .48, 0.01, -0.24]</a:t>
            </a:r>
          </a:p>
          <a:p>
            <a:pPr>
              <a:buFont typeface="Arial" panose="020B0604020202020204" pitchFamily="34" charset="0"/>
              <a:buChar char="•"/>
            </a:pPr>
            <a:r>
              <a:rPr lang="en-US" dirty="0"/>
              <a:t> There isn’t necessarily a number for each word in a sequence</a:t>
            </a:r>
          </a:p>
          <a:p>
            <a:pPr>
              <a:buFont typeface="Arial" panose="020B0604020202020204" pitchFamily="34" charset="0"/>
              <a:buChar char="•"/>
            </a:pPr>
            <a:r>
              <a:rPr lang="en-US" dirty="0"/>
              <a:t> A 2-dimensional vector would be [x, y], and we could plot them all on a typical graph</a:t>
            </a:r>
          </a:p>
          <a:p>
            <a:pPr>
              <a:buFont typeface="Arial" panose="020B0604020202020204" pitchFamily="34" charset="0"/>
              <a:buChar char="•"/>
            </a:pPr>
            <a:r>
              <a:rPr lang="en-US" dirty="0"/>
              <a:t> Our vectors are 768-dimensional</a:t>
            </a:r>
          </a:p>
          <a:p>
            <a:pPr>
              <a:buFont typeface="Arial" panose="020B0604020202020204" pitchFamily="34" charset="0"/>
              <a:buChar char="•"/>
            </a:pPr>
            <a:r>
              <a:rPr lang="en-US" dirty="0"/>
              <a:t> Because they’re numbers, we can do </a:t>
            </a:r>
            <a:r>
              <a:rPr lang="en-US" b="1" dirty="0">
                <a:solidFill>
                  <a:srgbClr val="DA5926"/>
                </a:solidFill>
              </a:rPr>
              <a:t>math</a:t>
            </a:r>
            <a:r>
              <a:rPr lang="en-US" dirty="0"/>
              <a:t> on them to see how “close” they are!</a:t>
            </a:r>
          </a:p>
          <a:p>
            <a:pPr>
              <a:buFont typeface="Arial" panose="020B0604020202020204" pitchFamily="34" charset="0"/>
              <a:buChar char="•"/>
            </a:pPr>
            <a:r>
              <a:rPr lang="en-US" dirty="0"/>
              <a:t> We use cosine similarity as distance metric</a:t>
            </a:r>
          </a:p>
          <a:p>
            <a:pPr lvl="1">
              <a:buFont typeface="Arial" panose="020B0604020202020204" pitchFamily="34" charset="0"/>
              <a:buChar char="•"/>
            </a:pPr>
            <a:r>
              <a:rPr lang="en-US" dirty="0"/>
              <a:t>Considers values and orientation of vectors</a:t>
            </a:r>
          </a:p>
        </p:txBody>
      </p:sp>
    </p:spTree>
    <p:extLst>
      <p:ext uri="{BB962C8B-B14F-4D97-AF65-F5344CB8AC3E}">
        <p14:creationId xmlns:p14="http://schemas.microsoft.com/office/powerpoint/2010/main" val="22675176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F23D6-37B2-4464-A3EE-C7C02FD8156E}"/>
              </a:ext>
            </a:extLst>
          </p:cNvPr>
          <p:cNvSpPr>
            <a:spLocks noGrp="1"/>
          </p:cNvSpPr>
          <p:nvPr>
            <p:ph type="title"/>
          </p:nvPr>
        </p:nvSpPr>
        <p:spPr/>
        <p:txBody>
          <a:bodyPr/>
          <a:lstStyle/>
          <a:p>
            <a:r>
              <a:rPr lang="en-US" dirty="0"/>
              <a:t>Similar Search: Embedding Vectors Example</a:t>
            </a:r>
          </a:p>
        </p:txBody>
      </p:sp>
      <p:pic>
        <p:nvPicPr>
          <p:cNvPr id="7" name="Content Placeholder 6">
            <a:extLst>
              <a:ext uri="{FF2B5EF4-FFF2-40B4-BE49-F238E27FC236}">
                <a16:creationId xmlns:a16="http://schemas.microsoft.com/office/drawing/2014/main" id="{20815AFE-B612-418F-B06B-D691AB79F2D7}"/>
              </a:ext>
            </a:extLst>
          </p:cNvPr>
          <p:cNvPicPr>
            <a:picLocks noGrp="1" noChangeAspect="1"/>
          </p:cNvPicPr>
          <p:nvPr>
            <p:ph sz="quarter" idx="13"/>
          </p:nvPr>
        </p:nvPicPr>
        <p:blipFill>
          <a:blip r:embed="rId2"/>
          <a:srcRect/>
          <a:stretch/>
        </p:blipFill>
        <p:spPr>
          <a:xfrm>
            <a:off x="720725" y="1489179"/>
            <a:ext cx="5029200" cy="4489241"/>
          </a:xfrm>
        </p:spPr>
      </p:pic>
      <p:pic>
        <p:nvPicPr>
          <p:cNvPr id="9" name="Content Placeholder 8">
            <a:extLst>
              <a:ext uri="{FF2B5EF4-FFF2-40B4-BE49-F238E27FC236}">
                <a16:creationId xmlns:a16="http://schemas.microsoft.com/office/drawing/2014/main" id="{ED874869-F502-0825-1576-2F1354969933}"/>
              </a:ext>
            </a:extLst>
          </p:cNvPr>
          <p:cNvPicPr>
            <a:picLocks noGrp="1" noChangeAspect="1"/>
          </p:cNvPicPr>
          <p:nvPr>
            <p:ph sz="quarter" idx="14"/>
          </p:nvPr>
        </p:nvPicPr>
        <p:blipFill>
          <a:blip r:embed="rId3"/>
          <a:srcRect/>
          <a:stretch/>
        </p:blipFill>
        <p:spPr>
          <a:xfrm>
            <a:off x="6189129" y="1409700"/>
            <a:ext cx="4966768" cy="4648200"/>
          </a:xfrm>
        </p:spPr>
      </p:pic>
      <p:sp>
        <p:nvSpPr>
          <p:cNvPr id="5" name="Slide Number Placeholder 4">
            <a:extLst>
              <a:ext uri="{FF2B5EF4-FFF2-40B4-BE49-F238E27FC236}">
                <a16:creationId xmlns:a16="http://schemas.microsoft.com/office/drawing/2014/main" id="{90B7E8EB-FBD3-44A4-8700-E3B6630BF7EA}"/>
              </a:ext>
            </a:extLst>
          </p:cNvPr>
          <p:cNvSpPr>
            <a:spLocks noGrp="1"/>
          </p:cNvSpPr>
          <p:nvPr>
            <p:ph type="sldNum" sz="quarter" idx="4"/>
          </p:nvPr>
        </p:nvSpPr>
        <p:spPr/>
        <p:txBody>
          <a:bodyPr/>
          <a:lstStyle/>
          <a:p>
            <a:fld id="{F6B149FD-26F7-3645-B4E7-BA8B8CC5EEA8}" type="slidenum">
              <a:rPr lang="en-US" smtClean="0"/>
              <a:pPr/>
              <a:t>9</a:t>
            </a:fld>
            <a:endParaRPr lang="en-US" dirty="0"/>
          </a:p>
        </p:txBody>
      </p:sp>
      <p:pic>
        <p:nvPicPr>
          <p:cNvPr id="13" name="Picture Placeholder 6">
            <a:extLst>
              <a:ext uri="{FF2B5EF4-FFF2-40B4-BE49-F238E27FC236}">
                <a16:creationId xmlns:a16="http://schemas.microsoft.com/office/drawing/2014/main" id="{60EAEA94-F44A-4994-AFA6-496F1073FAB1}"/>
              </a:ext>
            </a:extLst>
          </p:cNvPr>
          <p:cNvPicPr>
            <a:picLocks noChangeAspect="1"/>
          </p:cNvPicPr>
          <p:nvPr/>
        </p:nvPicPr>
        <p:blipFill rotWithShape="1">
          <a:blip r:embed="rId4"/>
          <a:srcRect l="-21310" r="-21310"/>
          <a:stretch/>
        </p:blipFill>
        <p:spPr>
          <a:xfrm>
            <a:off x="10383851" y="92771"/>
            <a:ext cx="1188003" cy="834140"/>
          </a:xfrm>
          <a:prstGeom prst="rect">
            <a:avLst/>
          </a:prstGeom>
        </p:spPr>
      </p:pic>
      <p:sp>
        <p:nvSpPr>
          <p:cNvPr id="10" name="TextBox 9">
            <a:extLst>
              <a:ext uri="{FF2B5EF4-FFF2-40B4-BE49-F238E27FC236}">
                <a16:creationId xmlns:a16="http://schemas.microsoft.com/office/drawing/2014/main" id="{757B8EF3-453F-E325-6D2C-D426D69F0D04}"/>
              </a:ext>
            </a:extLst>
          </p:cNvPr>
          <p:cNvSpPr txBox="1"/>
          <p:nvPr/>
        </p:nvSpPr>
        <p:spPr>
          <a:xfrm>
            <a:off x="437641" y="6032842"/>
            <a:ext cx="5595368" cy="646331"/>
          </a:xfrm>
          <a:prstGeom prst="rect">
            <a:avLst/>
          </a:prstGeom>
          <a:noFill/>
        </p:spPr>
        <p:txBody>
          <a:bodyPr wrap="square" rtlCol="0">
            <a:spAutoFit/>
          </a:bodyPr>
          <a:lstStyle/>
          <a:p>
            <a:pPr algn="ctr"/>
            <a:r>
              <a:rPr lang="en-US" dirty="0">
                <a:solidFill>
                  <a:srgbClr val="DA5926"/>
                </a:solidFill>
              </a:rPr>
              <a:t>Bandyopadhyay et al., “Interactive Visualizations of Word Embeddings for K-12 Students”, AAAI 2022 </a:t>
            </a:r>
          </a:p>
        </p:txBody>
      </p:sp>
    </p:spTree>
    <p:extLst>
      <p:ext uri="{BB962C8B-B14F-4D97-AF65-F5344CB8AC3E}">
        <p14:creationId xmlns:p14="http://schemas.microsoft.com/office/powerpoint/2010/main" val="133067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5.7"/>
</p:tagLst>
</file>

<file path=ppt/theme/theme1.xml><?xml version="1.0" encoding="utf-8"?>
<a:theme xmlns:a="http://schemas.openxmlformats.org/drawingml/2006/main" name="1_Sandia_Brand_Light_Theme_UUR">
  <a:themeElements>
    <a:clrScheme name="SandiaBrandTheme">
      <a:dk1>
        <a:srgbClr val="3C3C3C"/>
      </a:dk1>
      <a:lt1>
        <a:srgbClr val="FFFFFF"/>
      </a:lt1>
      <a:dk2>
        <a:srgbClr val="005376"/>
      </a:dk2>
      <a:lt2>
        <a:srgbClr val="FFFFFF"/>
      </a:lt2>
      <a:accent1>
        <a:srgbClr val="00ADD0"/>
      </a:accent1>
      <a:accent2>
        <a:srgbClr val="6CB312"/>
      </a:accent2>
      <a:accent3>
        <a:srgbClr val="FFA033"/>
      </a:accent3>
      <a:accent4>
        <a:srgbClr val="008E74"/>
      </a:accent4>
      <a:accent5>
        <a:srgbClr val="A92C00"/>
      </a:accent5>
      <a:accent6>
        <a:srgbClr val="7D0D7C"/>
      </a:accent6>
      <a:hlink>
        <a:srgbClr val="27ADCF"/>
      </a:hlink>
      <a:folHlink>
        <a:srgbClr val="2588BA"/>
      </a:folHlink>
    </a:clrScheme>
    <a:fontScheme name="Sandia Fonts">
      <a:majorFont>
        <a:latin typeface="Exo 2 SemiBold"/>
        <a:ea typeface=""/>
        <a:cs typeface=""/>
      </a:majorFont>
      <a:minorFont>
        <a:latin typeface="Open Sans"/>
        <a:ea typeface=""/>
        <a:cs typeface=""/>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SandiaClassic_16x9_revNov20" id="{28973EA0-F79F-D143-9F2E-E02473C2F5DC}" vid="{C1F72220-3D98-BD46-AD2C-B53DD4038D98}"/>
    </a:ext>
  </a:extLst>
</a:theme>
</file>

<file path=ppt/theme/theme2.xml><?xml version="1.0" encoding="utf-8"?>
<a:theme xmlns:a="http://schemas.openxmlformats.org/drawingml/2006/main" name="2_Sandia_Brand_Dark_Blue_Theme_UUR">
  <a:themeElements>
    <a:clrScheme name="SandiaBrandTheme">
      <a:dk1>
        <a:srgbClr val="3C3C3C"/>
      </a:dk1>
      <a:lt1>
        <a:srgbClr val="FFFFFF"/>
      </a:lt1>
      <a:dk2>
        <a:srgbClr val="005376"/>
      </a:dk2>
      <a:lt2>
        <a:srgbClr val="FFFFFF"/>
      </a:lt2>
      <a:accent1>
        <a:srgbClr val="00ADD0"/>
      </a:accent1>
      <a:accent2>
        <a:srgbClr val="6CB312"/>
      </a:accent2>
      <a:accent3>
        <a:srgbClr val="FFA033"/>
      </a:accent3>
      <a:accent4>
        <a:srgbClr val="008E74"/>
      </a:accent4>
      <a:accent5>
        <a:srgbClr val="A92C00"/>
      </a:accent5>
      <a:accent6>
        <a:srgbClr val="7D0D7C"/>
      </a:accent6>
      <a:hlink>
        <a:srgbClr val="27ADCF"/>
      </a:hlink>
      <a:folHlink>
        <a:srgbClr val="2588BA"/>
      </a:folHlink>
    </a:clrScheme>
    <a:fontScheme name="Sandia Fonts">
      <a:majorFont>
        <a:latin typeface="Exo 2 SemiBold"/>
        <a:ea typeface=""/>
        <a:cs typeface=""/>
      </a:majorFont>
      <a:minorFont>
        <a:latin typeface="Open Sans"/>
        <a:ea typeface=""/>
        <a:cs typeface=""/>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SandiaClassic_16x9_revNov20" id="{28973EA0-F79F-D143-9F2E-E02473C2F5DC}" vid="{C1F72220-3D98-BD46-AD2C-B53DD4038D9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40100</TotalTime>
  <Words>1734</Words>
  <Application>Microsoft Office PowerPoint</Application>
  <PresentationFormat>Widescreen</PresentationFormat>
  <Paragraphs>305</Paragraphs>
  <Slides>25</Slides>
  <Notes>1</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25</vt:i4>
      </vt:variant>
    </vt:vector>
  </HeadingPairs>
  <TitlesOfParts>
    <vt:vector size="35" baseType="lpstr">
      <vt:lpstr>Gigi</vt:lpstr>
      <vt:lpstr>Open Sans</vt:lpstr>
      <vt:lpstr>Fairwater Script</vt:lpstr>
      <vt:lpstr>Exo 2 SemiBold</vt:lpstr>
      <vt:lpstr>Wingdings</vt:lpstr>
      <vt:lpstr>Arial</vt:lpstr>
      <vt:lpstr>Calibri</vt:lpstr>
      <vt:lpstr>Chiller</vt:lpstr>
      <vt:lpstr>1_Sandia_Brand_Light_Theme_UUR</vt:lpstr>
      <vt:lpstr>2_Sandia_Brand_Dark_Blue_Theme_UUR</vt:lpstr>
      <vt:lpstr>Tadpole:  Semantic Search with LLMs</vt:lpstr>
      <vt:lpstr>Project Goals: Internal Audit Document Search</vt:lpstr>
      <vt:lpstr>Current process</vt:lpstr>
      <vt:lpstr>Desired process</vt:lpstr>
      <vt:lpstr>Desired process</vt:lpstr>
      <vt:lpstr>Tadpole Web Application</vt:lpstr>
      <vt:lpstr>Similar Search: How?</vt:lpstr>
      <vt:lpstr>Similar Search: Embedding Vectors Example</vt:lpstr>
      <vt:lpstr>Similar Search: Embedding Vectors Example</vt:lpstr>
      <vt:lpstr>Similar Search: A Close Look at a Document Cluster</vt:lpstr>
      <vt:lpstr>Similar Search: Semantic Results</vt:lpstr>
      <vt:lpstr>Feature: Search Multiple Datasets</vt:lpstr>
      <vt:lpstr>Similar Search: Limitations</vt:lpstr>
      <vt:lpstr>Similar Search: When Something is Wrong (maybe)</vt:lpstr>
      <vt:lpstr>Similar Search: When Something is Wrong (maybe)</vt:lpstr>
      <vt:lpstr>Feature: Mouseover Score and Feedback</vt:lpstr>
      <vt:lpstr>Similar Search: Limitations</vt:lpstr>
      <vt:lpstr>Similar Search: Tips &amp; Tricks</vt:lpstr>
      <vt:lpstr>Similar Search: Tips &amp; Tricks</vt:lpstr>
      <vt:lpstr>Example Searches</vt:lpstr>
      <vt:lpstr>Example Searches</vt:lpstr>
      <vt:lpstr>Did We Achieve This?</vt:lpstr>
      <vt:lpstr>Did We Achieve This?</vt:lpstr>
      <vt:lpstr>Planned Improvements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Ackerman, Sarah</cp:lastModifiedBy>
  <cp:revision>482</cp:revision>
  <dcterms:created xsi:type="dcterms:W3CDTF">2017-10-14T01:15:26Z</dcterms:created>
  <dcterms:modified xsi:type="dcterms:W3CDTF">2024-09-10T16:17:09Z</dcterms:modified>
</cp:coreProperties>
</file>