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22"/>
  </p:notesMasterIdLst>
  <p:sldIdLst>
    <p:sldId id="4192" r:id="rId2"/>
    <p:sldId id="4194" r:id="rId3"/>
    <p:sldId id="4202" r:id="rId4"/>
    <p:sldId id="4203" r:id="rId5"/>
    <p:sldId id="4204" r:id="rId6"/>
    <p:sldId id="4201" r:id="rId7"/>
    <p:sldId id="4207" r:id="rId8"/>
    <p:sldId id="4208" r:id="rId9"/>
    <p:sldId id="4211" r:id="rId10"/>
    <p:sldId id="4209" r:id="rId11"/>
    <p:sldId id="4210" r:id="rId12"/>
    <p:sldId id="4198" r:id="rId13"/>
    <p:sldId id="4199" r:id="rId14"/>
    <p:sldId id="4193" r:id="rId15"/>
    <p:sldId id="4195" r:id="rId16"/>
    <p:sldId id="4212" r:id="rId17"/>
    <p:sldId id="4213" r:id="rId18"/>
    <p:sldId id="4214" r:id="rId19"/>
    <p:sldId id="4197" r:id="rId20"/>
    <p:sldId id="42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6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D0"/>
    <a:srgbClr val="011C32"/>
    <a:srgbClr val="7C8EA0"/>
    <a:srgbClr val="02143C"/>
    <a:srgbClr val="E8EEFF"/>
    <a:srgbClr val="021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0"/>
    <p:restoredTop sz="86517"/>
  </p:normalViewPr>
  <p:slideViewPr>
    <p:cSldViewPr snapToGrid="0" showGuides="1">
      <p:cViewPr varScale="1">
        <p:scale>
          <a:sx n="86" d="100"/>
          <a:sy n="86" d="100"/>
        </p:scale>
        <p:origin x="982" y="34"/>
      </p:cViewPr>
      <p:guideLst>
        <p:guide pos="3816"/>
        <p:guide orient="horz" pos="2160"/>
        <p:guide orient="horz" pos="2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F7F9A-864F-DE44-AF07-EDC0CAC9013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53EA-6907-8F47-ACA5-08DBFA1C3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0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4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7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1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72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47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1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29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compose a derivative with a pointwise nonlinearity with varying nonlinearity</a:t>
            </a:r>
          </a:p>
          <a:p>
            <a:r>
              <a:rPr lang="en-US" dirty="0"/>
              <a:t>right - effect of different samples alpha on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11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0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AE077-678A-92E6-6FCF-495EE518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29887-7359-65E1-87D8-25FB87ECBF43}"/>
              </a:ext>
            </a:extLst>
          </p:cNvPr>
          <p:cNvSpPr txBox="1"/>
          <p:nvPr userDrawn="1"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15296-DB72-5CF9-C074-E3EFBFC131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A47EBFF-C97D-2ED7-9E00-C685343679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 dirty="0"/>
              <a:t>CLICK TO EDIT CONTROL MARKING//CATEGORY</a:t>
            </a:r>
          </a:p>
        </p:txBody>
      </p:sp>
    </p:spTree>
    <p:extLst>
      <p:ext uri="{BB962C8B-B14F-4D97-AF65-F5344CB8AC3E}">
        <p14:creationId xmlns:p14="http://schemas.microsoft.com/office/powerpoint/2010/main" val="14311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AE077-678A-92E6-6FCF-495EE518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29887-7359-65E1-87D8-25FB87ECBF43}"/>
              </a:ext>
            </a:extLst>
          </p:cNvPr>
          <p:cNvSpPr txBox="1"/>
          <p:nvPr userDrawn="1"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15296-DB72-5CF9-C074-E3EFBFC131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D8068C1-323F-572A-96F9-3C07CF172E9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677150" y="1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CFC8AD-FDE1-C946-6F19-1D200A5C7EB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24422" y="1728217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086AE18A-883A-AF55-B395-94D7303F8A0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144262" y="3456433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403128C2-8DFF-BDBA-C323-B9EE2FD9A54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900678" y="5175505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C0D6C5F-2EE1-E366-3882-F2CA4D85B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 dirty="0"/>
              <a:t>CLICK TO EDIT CONTROL MARKING//CATEGORY</a:t>
            </a:r>
          </a:p>
        </p:txBody>
      </p:sp>
    </p:spTree>
    <p:extLst>
      <p:ext uri="{BB962C8B-B14F-4D97-AF65-F5344CB8AC3E}">
        <p14:creationId xmlns:p14="http://schemas.microsoft.com/office/powerpoint/2010/main" val="32004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1692" y="2031023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BBB78-2337-77EE-6EC0-4C784C5E7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bg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60EA2B-BE9C-1249-82D6-B7B0949FC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76D2-8435-708B-9C12-A2DDE33F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6E0C3-D357-9904-3F83-469364BF9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C3E44-24E0-E7EE-DC2C-D11B27C9E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DD9EA8-5FFB-C9B1-1267-6671E46FB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11239500" cy="5049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EDC9B2-DEFB-E449-1A1F-85E60AE31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bg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1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1A6A05-6A68-95A1-41EE-FDBA7FA90F3C}"/>
              </a:ext>
            </a:extLst>
          </p:cNvPr>
          <p:cNvSpPr/>
          <p:nvPr userDrawn="1"/>
        </p:nvSpPr>
        <p:spPr>
          <a:xfrm>
            <a:off x="0" y="914400"/>
            <a:ext cx="11696699" cy="76611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0"/>
                </a:schemeClr>
              </a:gs>
              <a:gs pos="40000">
                <a:schemeClr val="tx2">
                  <a:lumMod val="20000"/>
                  <a:lumOff val="80000"/>
                  <a:alpha val="20000"/>
                </a:schemeClr>
              </a:gs>
              <a:gs pos="60000">
                <a:schemeClr val="accent1">
                  <a:alpha val="25000"/>
                </a:schemeClr>
              </a:gs>
              <a:gs pos="100000">
                <a:schemeClr val="accent1">
                  <a:alpha val="58414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21708-074B-CB27-329D-6020CFC98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968" y="2042984"/>
            <a:ext cx="10544432" cy="42435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6EF4D-A4D6-628F-7773-C9A53396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9BA94E1-F833-74C4-C220-979B5551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931A2ED-36FD-2A27-0280-2BAA4BE8F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6638826"/>
            <a:ext cx="104775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bg2"/>
                </a:solidFill>
                <a:latin typeface="Exo 2 Semi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7360BF7-31E7-2BD1-4BB4-C13DCDA30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4E1765-210E-6276-4BFF-2D655F43C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968" y="1054571"/>
            <a:ext cx="9529477" cy="4857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E2DB5861-DC1F-274C-DB37-975429602C12}"/>
              </a:ext>
            </a:extLst>
          </p:cNvPr>
          <p:cNvSpPr/>
          <p:nvPr userDrawn="1"/>
        </p:nvSpPr>
        <p:spPr>
          <a:xfrm rot="5400000">
            <a:off x="516549" y="1150458"/>
            <a:ext cx="529826" cy="294000"/>
          </a:xfrm>
          <a:prstGeom prst="triangle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E6835A-8A89-91B3-CA12-BE90FD1FEF40}"/>
              </a:ext>
            </a:extLst>
          </p:cNvPr>
          <p:cNvSpPr/>
          <p:nvPr userDrawn="1"/>
        </p:nvSpPr>
        <p:spPr>
          <a:xfrm rot="5400000">
            <a:off x="204109" y="1150458"/>
            <a:ext cx="529826" cy="294000"/>
          </a:xfrm>
          <a:prstGeom prst="triangle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FC92465-7D33-6807-71D6-C420B847E784}"/>
              </a:ext>
            </a:extLst>
          </p:cNvPr>
          <p:cNvSpPr/>
          <p:nvPr userDrawn="1"/>
        </p:nvSpPr>
        <p:spPr>
          <a:xfrm rot="5400000">
            <a:off x="-117913" y="1150458"/>
            <a:ext cx="529826" cy="294000"/>
          </a:xfrm>
          <a:prstGeom prst="triangl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4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73ED-6FC3-240E-FD79-5C9C1B35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15" y="228600"/>
            <a:ext cx="10224545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11F5-00A8-177A-AD8C-C74DC54B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113" y="1228626"/>
            <a:ext cx="5582133" cy="5067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ABF7C-5569-F775-5910-F82732B6A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64" y="1228626"/>
            <a:ext cx="5434796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92EEC-0AE6-91A4-3002-A2E772C1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6B168-7BCE-5553-8F95-2FA0CB17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E8E0A0-EBA5-FCE8-DB05-AE9091399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6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598EE-734B-7927-A9F9-59E746C0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400" y="1062682"/>
            <a:ext cx="5502275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A79ED-631A-4038-CD24-1318D135B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687" y="1995160"/>
            <a:ext cx="5502275" cy="4298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22261-E334-48E8-A5C2-10C4156C0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2750" y="1062682"/>
            <a:ext cx="5410200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52312-4529-7366-8A26-B3D48C92D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2750" y="1995160"/>
            <a:ext cx="5410200" cy="4298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82D12A-DDF5-F9C7-183F-B0D40537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B7175-61AA-514B-24D4-5450A47E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A3E416-B7DC-9289-0F71-02C0E72C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15" y="228600"/>
            <a:ext cx="10224545" cy="685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7E5878A-1552-B223-F43B-5038DE4B26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D55A-0C34-DF81-43F5-9E311C53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A478EFB-CB01-5D7C-25EB-8FE3C542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15" y="228600"/>
            <a:ext cx="10224545" cy="685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B2AFD62A-76F2-FED8-00D7-9815E827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7D803D6-673A-5DDE-DFD1-A8CEB560F8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9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D55A-0C34-DF81-43F5-9E311C53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DC167D27-96EB-70A9-C8AE-F79AD23D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A00B1E-82F2-53D3-6036-9B46FBE71C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5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BEAAE65-DB30-3E9B-C7B2-88F7ACE23F4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8B33F-B679-0A95-7EA1-D24ED898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F4DAD-B0D7-7273-0B9E-980C44A1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26" y="1227262"/>
            <a:ext cx="11239500" cy="50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ADA91-6050-8AEB-75E0-102C5DDBC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2326" y="6634113"/>
            <a:ext cx="104775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bg2"/>
                </a:solidFill>
                <a:latin typeface="Exo 2 Semi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2EF1B-4646-6E00-A89E-1C0F88866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95B480F-57BC-AAE4-E8B1-8E74194E0A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6536" y="0"/>
            <a:ext cx="1045464" cy="194157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CF45F2-A7DC-3969-B1B1-7C78B77CE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bg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39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11" r:id="rId2"/>
    <p:sldLayoutId id="2147483710" r:id="rId3"/>
    <p:sldLayoutId id="2147483715" r:id="rId4"/>
    <p:sldLayoutId id="2147483714" r:id="rId5"/>
    <p:sldLayoutId id="2147483706" r:id="rId6"/>
    <p:sldLayoutId id="2147483707" r:id="rId7"/>
    <p:sldLayoutId id="2147483708" r:id="rId8"/>
    <p:sldLayoutId id="214748370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pple Symbols" panose="02000000000000000000" pitchFamily="2" charset="-79"/>
        <a:buChar char="⎼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4176">
          <p15:clr>
            <a:srgbClr val="F26B43"/>
          </p15:clr>
        </p15:guide>
        <p15:guide id="13" pos="216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44">
          <p15:clr>
            <a:srgbClr val="F26B43"/>
          </p15:clr>
        </p15:guide>
        <p15:guide id="16" pos="7368">
          <p15:clr>
            <a:srgbClr val="F26B43"/>
          </p15:clr>
        </p15:guide>
        <p15:guide id="17" orient="horz" pos="768">
          <p15:clr>
            <a:srgbClr val="F26B43"/>
          </p15:clr>
        </p15:guide>
        <p15:guide id="18" orient="horz" pos="3960">
          <p15:clr>
            <a:srgbClr val="F26B43"/>
          </p15:clr>
        </p15:guide>
        <p15:guide id="21" orient="horz" pos="2160">
          <p15:clr>
            <a:srgbClr val="F26B43"/>
          </p15:clr>
        </p15:guide>
        <p15:guide id="2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emf"/><Relationship Id="rId18" Type="http://schemas.openxmlformats.org/officeDocument/2006/relationships/image" Target="../media/image36.svg"/><Relationship Id="rId3" Type="http://schemas.openxmlformats.org/officeDocument/2006/relationships/image" Target="../media/image49.png"/><Relationship Id="rId7" Type="http://schemas.openxmlformats.org/officeDocument/2006/relationships/image" Target="../media/image25.svg"/><Relationship Id="rId12" Type="http://schemas.openxmlformats.org/officeDocument/2006/relationships/image" Target="../media/image3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svg"/><Relationship Id="rId3" Type="http://schemas.openxmlformats.org/officeDocument/2006/relationships/image" Target="../media/image19.svg"/><Relationship Id="rId21" Type="http://schemas.openxmlformats.org/officeDocument/2006/relationships/image" Target="../media/image37.emf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emf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emf"/><Relationship Id="rId15" Type="http://schemas.openxmlformats.org/officeDocument/2006/relationships/image" Target="../media/image31.emf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emf"/><Relationship Id="rId9" Type="http://schemas.openxmlformats.org/officeDocument/2006/relationships/image" Target="../media/image25.svg"/><Relationship Id="rId14" Type="http://schemas.openxmlformats.org/officeDocument/2006/relationships/image" Target="../media/image30.emf"/><Relationship Id="rId22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svg"/><Relationship Id="rId3" Type="http://schemas.openxmlformats.org/officeDocument/2006/relationships/image" Target="../media/image19.svg"/><Relationship Id="rId21" Type="http://schemas.openxmlformats.org/officeDocument/2006/relationships/image" Target="../media/image37.emf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emf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emf"/><Relationship Id="rId15" Type="http://schemas.openxmlformats.org/officeDocument/2006/relationships/image" Target="../media/image31.emf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emf"/><Relationship Id="rId9" Type="http://schemas.openxmlformats.org/officeDocument/2006/relationships/image" Target="../media/image25.svg"/><Relationship Id="rId14" Type="http://schemas.openxmlformats.org/officeDocument/2006/relationships/image" Target="../media/image30.emf"/><Relationship Id="rId22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A2410B-6AF7-5C23-C262-97C467549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895" y="1625761"/>
            <a:ext cx="6477000" cy="1353619"/>
          </a:xfrm>
        </p:spPr>
        <p:txBody>
          <a:bodyPr>
            <a:normAutofit fontScale="90000"/>
          </a:bodyPr>
          <a:lstStyle/>
          <a:p>
            <a:r>
              <a:rPr lang="en-US" dirty="0"/>
              <a:t>A novel ensemble approach to uncertainty quantification in operator learning 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77E70AA-80C4-8182-CFB3-3F7F8063F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895" y="3394324"/>
            <a:ext cx="5743105" cy="819882"/>
          </a:xfrm>
        </p:spPr>
        <p:txBody>
          <a:bodyPr/>
          <a:lstStyle/>
          <a:p>
            <a:r>
              <a:rPr lang="en-US" dirty="0"/>
              <a:t>Machine Learning &amp; Deep Learning Workshop</a:t>
            </a:r>
          </a:p>
          <a:p>
            <a:r>
              <a:rPr lang="en-US" dirty="0"/>
              <a:t>September 2024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4873B7-1324-8AB3-9E55-13DFF8C23AA3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r>
              <a:rPr lang="en-US" dirty="0"/>
              <a:t>SAND2024-09373C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2B2ACE-23E2-92D2-528F-973283EE27C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2895" y="4629150"/>
            <a:ext cx="5029333" cy="930805"/>
          </a:xfrm>
        </p:spPr>
        <p:txBody>
          <a:bodyPr>
            <a:noAutofit/>
          </a:bodyPr>
          <a:lstStyle/>
          <a:p>
            <a:r>
              <a:rPr lang="en-US" sz="2000" dirty="0"/>
              <a:t>Ravi G. Patel (1441), Tian Yu Yen (1441), Joey Hart (1441), Indu Manickam (5524), Reese Jones (8363), </a:t>
            </a:r>
            <a:r>
              <a:rPr lang="en-US" sz="2000" dirty="0" err="1"/>
              <a:t>Benj</a:t>
            </a:r>
            <a:r>
              <a:rPr lang="en-US" sz="2000" dirty="0"/>
              <a:t> </a:t>
            </a:r>
            <a:r>
              <a:rPr lang="en-US" sz="2000" dirty="0" err="1"/>
              <a:t>Wagman</a:t>
            </a:r>
            <a:r>
              <a:rPr lang="en-US" sz="2000" dirty="0"/>
              <a:t> (8931)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5639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626E3D-A2C1-9E39-2D77-F2B4875F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173" y="989558"/>
            <a:ext cx="4390771" cy="329307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9C8282-A23F-BB12-2BD4-9E299E876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968" y="1921064"/>
            <a:ext cx="5265296" cy="4243516"/>
          </a:xfrm>
        </p:spPr>
        <p:txBody>
          <a:bodyPr/>
          <a:lstStyle/>
          <a:p>
            <a:r>
              <a:rPr lang="en-US" dirty="0"/>
              <a:t>Added physics informed inductive biases into the parameterization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Conservation, rotational equivariance, symmetry</a:t>
            </a:r>
          </a:p>
          <a:p>
            <a:r>
              <a:rPr lang="en-US" dirty="0"/>
              <a:t>Introduced error-in-variables modeling for operator learning to counteract attenuation bias</a:t>
            </a:r>
            <a:r>
              <a:rPr lang="en-US" baseline="30000" dirty="0"/>
              <a:t>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F0A37E-E121-0F87-E183-02389FFA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F5E95-A92C-A15D-8B7E-70D9163A9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learning parameterizations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14C14-C723-7414-9486-BC0B0DDF8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MOR-Physics results and extensions</a:t>
            </a:r>
            <a:r>
              <a:rPr lang="en-US" baseline="30000" dirty="0"/>
              <a:t>1,2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E246A-FAB7-DA2D-0DDC-8258AD248DA8}"/>
              </a:ext>
            </a:extLst>
          </p:cNvPr>
          <p:cNvSpPr txBox="1"/>
          <p:nvPr/>
        </p:nvSpPr>
        <p:spPr>
          <a:xfrm>
            <a:off x="628544" y="6366214"/>
            <a:ext cx="452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lvl="2"/>
            <a:r>
              <a:rPr lang="en-US" sz="1200" baseline="30000" dirty="0">
                <a:solidFill>
                  <a:schemeClr val="bg1"/>
                </a:solidFill>
              </a:rPr>
              <a:t>1</a:t>
            </a:r>
            <a:r>
              <a:rPr lang="en-US" sz="1200" dirty="0">
                <a:solidFill>
                  <a:schemeClr val="bg1"/>
                </a:solidFill>
              </a:rPr>
              <a:t>R.G. Patel et al., </a:t>
            </a:r>
            <a:r>
              <a:rPr lang="en-US" sz="1200" i="1" dirty="0">
                <a:solidFill>
                  <a:schemeClr val="bg1"/>
                </a:solidFill>
              </a:rPr>
              <a:t>CMAME</a:t>
            </a:r>
            <a:r>
              <a:rPr lang="en-US" sz="1200" dirty="0">
                <a:solidFill>
                  <a:schemeClr val="bg1"/>
                </a:solidFill>
              </a:rPr>
              <a:t> (2021)</a:t>
            </a:r>
          </a:p>
          <a:p>
            <a:pPr marL="11113" lvl="2"/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R.G. Patel et al., </a:t>
            </a:r>
            <a:r>
              <a:rPr lang="en-US" sz="1200" i="1" dirty="0">
                <a:solidFill>
                  <a:schemeClr val="bg1"/>
                </a:solidFill>
              </a:rPr>
              <a:t>MSML</a:t>
            </a:r>
            <a:r>
              <a:rPr lang="en-US" sz="1200" dirty="0">
                <a:solidFill>
                  <a:schemeClr val="bg1"/>
                </a:solidFill>
              </a:rPr>
              <a:t>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89DBC-E06F-804A-FDCA-53EC3CC57BCC}"/>
              </a:ext>
            </a:extLst>
          </p:cNvPr>
          <p:cNvSpPr txBox="1"/>
          <p:nvPr/>
        </p:nvSpPr>
        <p:spPr>
          <a:xfrm>
            <a:off x="7205571" y="5652075"/>
            <a:ext cx="459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MOR-physics learns dynamics of colloidal system from molecular dynamics simulations. Generalizes to unseen concentration and colloid diameter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86D4F7-9B25-C62B-B782-B2CEF1164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480" y="2153265"/>
            <a:ext cx="4276117" cy="35354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E3978C-0683-1A3F-D8EA-9D50050E4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314" y="4432989"/>
            <a:ext cx="3898392" cy="18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63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6EA42D-EB2D-D409-3C30-2350E984F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GMLS-Nets</a:t>
            </a:r>
          </a:p>
          <a:p>
            <a:pPr lvl="1"/>
            <a:r>
              <a:rPr lang="en-US" dirty="0"/>
              <a:t>N.A. Trask et al., </a:t>
            </a:r>
            <a:r>
              <a:rPr lang="en-US" i="1" dirty="0" err="1"/>
              <a:t>NeurIPS</a:t>
            </a:r>
            <a:r>
              <a:rPr lang="en-US" dirty="0"/>
              <a:t> (2019)</a:t>
            </a:r>
            <a:endParaRPr lang="en-US" i="1" dirty="0"/>
          </a:p>
          <a:p>
            <a:r>
              <a:rPr lang="en-US" dirty="0" err="1"/>
              <a:t>DeepONets</a:t>
            </a:r>
            <a:endParaRPr lang="en-US" dirty="0"/>
          </a:p>
          <a:p>
            <a:pPr lvl="1"/>
            <a:r>
              <a:rPr lang="en-US" dirty="0"/>
              <a:t>L. Lu et al., </a:t>
            </a:r>
            <a:r>
              <a:rPr lang="en-US" i="1" dirty="0"/>
              <a:t>Nature Machine Intelligence </a:t>
            </a:r>
            <a:r>
              <a:rPr lang="en-US" dirty="0"/>
              <a:t>(2021)</a:t>
            </a:r>
          </a:p>
          <a:p>
            <a:r>
              <a:rPr lang="en-US" dirty="0"/>
              <a:t>Fourier Neural Operator</a:t>
            </a:r>
          </a:p>
          <a:p>
            <a:pPr lvl="1"/>
            <a:r>
              <a:rPr lang="en-US" dirty="0"/>
              <a:t>Z. Li et al., </a:t>
            </a:r>
            <a:r>
              <a:rPr lang="en-US" i="1" dirty="0"/>
              <a:t>ICLR </a:t>
            </a:r>
            <a:r>
              <a:rPr lang="en-US" dirty="0"/>
              <a:t>(2021)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171AA-D15A-BBE1-4BCA-923D4B9D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7A1601-9AF9-7AD7-7489-24D904642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learning parameterizations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4A657C-63F4-9916-11DA-30258E06D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Other operator learning methods</a:t>
            </a:r>
          </a:p>
        </p:txBody>
      </p:sp>
    </p:spTree>
    <p:extLst>
      <p:ext uri="{BB962C8B-B14F-4D97-AF65-F5344CB8AC3E}">
        <p14:creationId xmlns:p14="http://schemas.microsoft.com/office/powerpoint/2010/main" val="3256469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5FB7-2984-2916-591E-2B054AD8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Synthetic Benchmark for scalar function inference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ACE63-E544-245B-013B-C3C4CBCB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2D3D4F-DF94-8498-ED0F-43333CE56939}"/>
              </a:ext>
            </a:extLst>
          </p:cNvPr>
          <p:cNvGrpSpPr/>
          <p:nvPr/>
        </p:nvGrpSpPr>
        <p:grpSpPr>
          <a:xfrm>
            <a:off x="773193" y="1310309"/>
            <a:ext cx="4335540" cy="3647042"/>
            <a:chOff x="3500087" y="-207612"/>
            <a:chExt cx="4335540" cy="36470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F6C017-8374-D50C-93C5-8FE751B85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0087" y="-50556"/>
              <a:ext cx="4335540" cy="2587882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ADFB873-CC75-76B4-0B74-7EDC57446591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6020925" y="100165"/>
              <a:ext cx="296115" cy="680489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544A4C-CC54-FD08-D768-EA8C6E23EF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17282" y="1556293"/>
              <a:ext cx="536448" cy="870282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FFC76FE-3B6D-5BDE-433D-0D33FF174E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0694" y="1032037"/>
              <a:ext cx="878268" cy="1394538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571AAD-A68C-D3B5-DD71-56071729F8BC}"/>
                </a:ext>
              </a:extLst>
            </p:cNvPr>
            <p:cNvSpPr txBox="1"/>
            <p:nvPr/>
          </p:nvSpPr>
          <p:spPr>
            <a:xfrm>
              <a:off x="5171534" y="-207612"/>
              <a:ext cx="2291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High aleatoric uncertainty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E3D195-460B-0B0B-8EB1-4B628B453D83}"/>
                </a:ext>
              </a:extLst>
            </p:cNvPr>
            <p:cNvSpPr txBox="1"/>
            <p:nvPr/>
          </p:nvSpPr>
          <p:spPr>
            <a:xfrm>
              <a:off x="5191691" y="2384535"/>
              <a:ext cx="1484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High epistemic uncertainty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778891-09B2-E49D-B95A-685F14944679}"/>
                </a:ext>
              </a:extLst>
            </p:cNvPr>
            <p:cNvSpPr txBox="1"/>
            <p:nvPr/>
          </p:nvSpPr>
          <p:spPr>
            <a:xfrm>
              <a:off x="5171534" y="3131653"/>
              <a:ext cx="1484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Low uncertainty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3FFAFD4-0C2B-439B-1A2C-1DB9B4A95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2281" y="1178341"/>
              <a:ext cx="718329" cy="1976181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F897FC5-3D76-323F-EE86-C3FECC0B2E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77614" y="1359391"/>
              <a:ext cx="522379" cy="1910161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5EFA6C0-0D88-70A7-E84A-1983D325D132}"/>
              </a:ext>
            </a:extLst>
          </p:cNvPr>
          <p:cNvSpPr txBox="1"/>
          <p:nvPr/>
        </p:nvSpPr>
        <p:spPr>
          <a:xfrm>
            <a:off x="1413145" y="5031277"/>
            <a:ext cx="376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Uncertainties for standard regression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0EB51A-DCE8-AF77-AAC2-00B5B45D2B72}"/>
              </a:ext>
            </a:extLst>
          </p:cNvPr>
          <p:cNvSpPr txBox="1"/>
          <p:nvPr/>
        </p:nvSpPr>
        <p:spPr>
          <a:xfrm>
            <a:off x="628544" y="6366214"/>
            <a:ext cx="4522807" cy="280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aseline="30000" dirty="0">
                <a:solidFill>
                  <a:schemeClr val="bg1"/>
                </a:solidFill>
                <a:latin typeface="Trebuchet MS" panose="020B0703020202090204" pitchFamily="34" charset="0"/>
              </a:rPr>
              <a:t>1</a:t>
            </a:r>
            <a:r>
              <a:rPr lang="en-US" sz="1200" dirty="0">
                <a:solidFill>
                  <a:schemeClr val="bg1"/>
                </a:solidFill>
                <a:latin typeface="Trebuchet MS" panose="020B0703020202090204" pitchFamily="34" charset="0"/>
              </a:rPr>
              <a:t>Depeweg et al., </a:t>
            </a:r>
            <a:r>
              <a:rPr lang="en-US" sz="1200" i="1" dirty="0">
                <a:solidFill>
                  <a:schemeClr val="bg1"/>
                </a:solidFill>
                <a:latin typeface="Trebuchet MS" panose="020B0703020202090204" pitchFamily="34" charset="0"/>
              </a:rPr>
              <a:t>PNAS</a:t>
            </a:r>
            <a:r>
              <a:rPr lang="en-US" sz="1200" dirty="0">
                <a:solidFill>
                  <a:schemeClr val="bg1"/>
                </a:solidFill>
                <a:latin typeface="Trebuchet MS" panose="020B0703020202090204" pitchFamily="34" charset="0"/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3432496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5FB7-2984-2916-591E-2B054AD8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Synthetic Benchmark for scalar regression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ACE63-E544-245B-013B-C3C4CBCB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2D3D4F-DF94-8498-ED0F-43333CE56939}"/>
              </a:ext>
            </a:extLst>
          </p:cNvPr>
          <p:cNvGrpSpPr/>
          <p:nvPr/>
        </p:nvGrpSpPr>
        <p:grpSpPr>
          <a:xfrm>
            <a:off x="773193" y="1310309"/>
            <a:ext cx="4335540" cy="3647042"/>
            <a:chOff x="3500087" y="-207612"/>
            <a:chExt cx="4335540" cy="36470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F6C017-8374-D50C-93C5-8FE751B85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0087" y="-50556"/>
              <a:ext cx="4335540" cy="2587882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ADFB873-CC75-76B4-0B74-7EDC57446591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6020925" y="100165"/>
              <a:ext cx="296115" cy="680489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544A4C-CC54-FD08-D768-EA8C6E23EF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17282" y="1556293"/>
              <a:ext cx="536448" cy="870282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FFC76FE-3B6D-5BDE-433D-0D33FF174E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0694" y="1032037"/>
              <a:ext cx="878268" cy="1394538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571AAD-A68C-D3B5-DD71-56071729F8BC}"/>
                </a:ext>
              </a:extLst>
            </p:cNvPr>
            <p:cNvSpPr txBox="1"/>
            <p:nvPr/>
          </p:nvSpPr>
          <p:spPr>
            <a:xfrm>
              <a:off x="5171534" y="-207612"/>
              <a:ext cx="2291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High aleatoric uncertainty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E3D195-460B-0B0B-8EB1-4B628B453D83}"/>
                </a:ext>
              </a:extLst>
            </p:cNvPr>
            <p:cNvSpPr txBox="1"/>
            <p:nvPr/>
          </p:nvSpPr>
          <p:spPr>
            <a:xfrm>
              <a:off x="5191691" y="2384535"/>
              <a:ext cx="1484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High epistemic uncertainty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778891-09B2-E49D-B95A-685F14944679}"/>
                </a:ext>
              </a:extLst>
            </p:cNvPr>
            <p:cNvSpPr txBox="1"/>
            <p:nvPr/>
          </p:nvSpPr>
          <p:spPr>
            <a:xfrm>
              <a:off x="5171534" y="3131653"/>
              <a:ext cx="1484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Low uncertainty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3FFAFD4-0C2B-439B-1A2C-1DB9B4A95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2281" y="1178341"/>
              <a:ext cx="718329" cy="1976181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F897FC5-3D76-323F-EE86-C3FECC0B2E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77614" y="1359391"/>
              <a:ext cx="522379" cy="1910161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116781-0997-A54F-2C84-EF86F1C5DCDA}"/>
              </a:ext>
            </a:extLst>
          </p:cNvPr>
          <p:cNvSpPr/>
          <p:nvPr/>
        </p:nvSpPr>
        <p:spPr>
          <a:xfrm>
            <a:off x="7420648" y="1386097"/>
            <a:ext cx="3601416" cy="16591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do we extend this to operator learning?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C8A6F0-0A43-35FA-515B-775A9AA4EDFA}"/>
              </a:ext>
            </a:extLst>
          </p:cNvPr>
          <p:cNvGrpSpPr/>
          <p:nvPr/>
        </p:nvGrpSpPr>
        <p:grpSpPr>
          <a:xfrm>
            <a:off x="6176532" y="3876744"/>
            <a:ext cx="5402601" cy="1958838"/>
            <a:chOff x="3621484" y="1807978"/>
            <a:chExt cx="5402601" cy="195883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B269C7-0D63-3FB9-9E4C-18BC56B0D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1484" y="1807979"/>
              <a:ext cx="1951665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411E27A-2EB1-BE33-18A6-D9408C761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95042" y="1994696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B69508E-156E-9BC5-B02A-4327D6094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75025" y="1807978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4C64C62-DA86-04F1-F700-9C6BFF85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96817" y="2186646"/>
              <a:ext cx="1951665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4B95CF0-740A-8005-5645-BC8ADE78404A}"/>
                </a:ext>
              </a:extLst>
            </p:cNvPr>
            <p:cNvGrpSpPr/>
            <p:nvPr/>
          </p:nvGrpSpPr>
          <p:grpSpPr>
            <a:xfrm>
              <a:off x="5920262" y="2601656"/>
              <a:ext cx="779905" cy="298787"/>
              <a:chOff x="3937298" y="5314681"/>
              <a:chExt cx="954742" cy="365768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8414CF8-FCEC-240D-F7D2-F94C50FECCFF}"/>
                  </a:ext>
                </a:extLst>
              </p:cNvPr>
              <p:cNvCxnSpPr/>
              <p:nvPr/>
            </p:nvCxnSpPr>
            <p:spPr>
              <a:xfrm>
                <a:off x="3937298" y="5314681"/>
                <a:ext cx="954742" cy="0"/>
              </a:xfrm>
              <a:prstGeom prst="straightConnector1">
                <a:avLst/>
              </a:prstGeom>
              <a:ln w="38100">
                <a:solidFill>
                  <a:srgbClr val="E2894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2237003-0DA2-2EFA-8D7C-0D349F45D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48233" y="5427343"/>
                <a:ext cx="302095" cy="253106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06E25D-1121-AA79-7810-5E22C7BB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65600" y="3614416"/>
              <a:ext cx="190500" cy="1524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BAC888-C53B-D4B8-727D-E9A21FD84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09071" y="3614416"/>
              <a:ext cx="177800" cy="15240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F9C1DD6-1B19-67F5-0B77-3152284A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873723" y="1994696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E14EC82-F780-FD08-AC53-3BF96A19A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072421" y="2186646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AD4EC1F-BBE1-A503-BB2E-351E0B80C8B0}"/>
              </a:ext>
            </a:extLst>
          </p:cNvPr>
          <p:cNvSpPr txBox="1"/>
          <p:nvPr/>
        </p:nvSpPr>
        <p:spPr>
          <a:xfrm>
            <a:off x="628544" y="6366214"/>
            <a:ext cx="4522807" cy="280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aseline="30000" dirty="0">
                <a:solidFill>
                  <a:schemeClr val="bg1"/>
                </a:solidFill>
                <a:latin typeface="Trebuchet MS" panose="020B0703020202090204" pitchFamily="34" charset="0"/>
              </a:rPr>
              <a:t>1</a:t>
            </a:r>
            <a:r>
              <a:rPr lang="en-US" sz="1200" dirty="0">
                <a:solidFill>
                  <a:schemeClr val="bg1"/>
                </a:solidFill>
                <a:latin typeface="Trebuchet MS" panose="020B0703020202090204" pitchFamily="34" charset="0"/>
              </a:rPr>
              <a:t>Depeweg et al., </a:t>
            </a:r>
            <a:r>
              <a:rPr lang="en-US" sz="1200" i="1" dirty="0">
                <a:solidFill>
                  <a:schemeClr val="bg1"/>
                </a:solidFill>
                <a:latin typeface="Trebuchet MS" panose="020B0703020202090204" pitchFamily="34" charset="0"/>
              </a:rPr>
              <a:t>PNAS</a:t>
            </a:r>
            <a:r>
              <a:rPr lang="en-US" sz="1200" dirty="0">
                <a:solidFill>
                  <a:schemeClr val="bg1"/>
                </a:solidFill>
                <a:latin typeface="Trebuchet MS" panose="020B0703020202090204" pitchFamily="34" charset="0"/>
              </a:rPr>
              <a:t> (2018)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36C37E-6716-94F2-2815-8194B7252018}"/>
              </a:ext>
            </a:extLst>
          </p:cNvPr>
          <p:cNvSpPr txBox="1"/>
          <p:nvPr/>
        </p:nvSpPr>
        <p:spPr>
          <a:xfrm>
            <a:off x="1413145" y="5031277"/>
            <a:ext cx="376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Uncertainties for standard regression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5255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5FB7-2984-2916-591E-2B054AD8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Synthetic Benchmark for operators</a:t>
            </a:r>
            <a:br>
              <a:rPr lang="en-US" sz="2800" dirty="0"/>
            </a:br>
            <a:r>
              <a:rPr lang="en-US" sz="2800" dirty="0"/>
              <a:t>Aleatoric Uncertainty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8084A-41F4-74DD-4701-0ECE39F33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11239500" cy="2886087"/>
          </a:xfrm>
        </p:spPr>
        <p:txBody>
          <a:bodyPr/>
          <a:lstStyle/>
          <a:p>
            <a:r>
              <a:rPr lang="en-US" dirty="0"/>
              <a:t>Fit the operator,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ACE63-E544-245B-013B-C3C4CBCB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407D7E7-540A-18D1-ED75-DFC738184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48" y="4061266"/>
            <a:ext cx="9890108" cy="242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090B47-FCA2-6C28-B85E-3E34EDCBB3E7}"/>
              </a:ext>
            </a:extLst>
          </p:cNvPr>
          <p:cNvSpPr txBox="1"/>
          <p:nvPr/>
        </p:nvSpPr>
        <p:spPr>
          <a:xfrm>
            <a:off x="4568979" y="6488668"/>
            <a:ext cx="305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Samples of input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070E03-C3A7-7CD3-4CFE-6577EB358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48" y="1808732"/>
            <a:ext cx="5638800" cy="16694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062D1A-8862-B1D7-4CBE-A48667B7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94" y="898190"/>
            <a:ext cx="4419558" cy="30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97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5FB7-2984-2916-591E-2B054AD8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Synthetic Benchmark for operators</a:t>
            </a:r>
            <a:br>
              <a:rPr lang="en-US" sz="2800" dirty="0"/>
            </a:br>
            <a:r>
              <a:rPr lang="en-US" sz="2800" dirty="0"/>
              <a:t>Aleatoric Uncertainty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8084A-41F4-74DD-4701-0ECE39F33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11239500" cy="2886087"/>
          </a:xfrm>
        </p:spPr>
        <p:txBody>
          <a:bodyPr/>
          <a:lstStyle/>
          <a:p>
            <a:r>
              <a:rPr lang="en-US" dirty="0"/>
              <a:t>Fit the operator,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ACE63-E544-245B-013B-C3C4CBCB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90B47-FCA2-6C28-B85E-3E34EDCBB3E7}"/>
              </a:ext>
            </a:extLst>
          </p:cNvPr>
          <p:cNvSpPr txBox="1"/>
          <p:nvPr/>
        </p:nvSpPr>
        <p:spPr>
          <a:xfrm>
            <a:off x="4568979" y="6488668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Samples of output functions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1219864-60FB-A213-2EBB-846C2ECA0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02" y="3955216"/>
            <a:ext cx="10322194" cy="25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0EB86F-B648-8D95-0153-DB0ADD273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48" y="1808732"/>
            <a:ext cx="5638800" cy="166949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1A457B5-957B-1F19-3AF8-80BAE299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94" y="898190"/>
            <a:ext cx="4419558" cy="30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553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D1A4B-953D-C15B-E14F-5615747E2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9828B6-5A52-1417-7AC4-04EDB501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</p:spPr>
        <p:txBody>
          <a:bodyPr/>
          <a:lstStyle/>
          <a:p>
            <a:r>
              <a:rPr lang="en-US" dirty="0"/>
              <a:t>Ensemble approach to quantifying aleatoric uncertainty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48AD704-49F0-8E6B-60AC-6906309DCCAC}"/>
              </a:ext>
            </a:extLst>
          </p:cNvPr>
          <p:cNvSpPr txBox="1">
            <a:spLocks/>
          </p:cNvSpPr>
          <p:nvPr/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i="0" kern="1200">
                <a:solidFill>
                  <a:schemeClr val="bg2"/>
                </a:solidFill>
                <a:latin typeface="Exo 2 Semi Bol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B6B91F-BB11-E946-B7F6-1372EDB8DEC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050801D-470E-E6AC-3069-77012B89B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11239500" cy="5049811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Given data from a stochastic operator, i.e., the pairs of functions,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ea typeface="Open Sans"/>
                <a:cs typeface="Open Sans"/>
              </a:rPr>
              <a:t>Construct an ensemble of parameterized operators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Match the actions of the parameterized operators to the action in the data</a:t>
            </a:r>
            <a:endParaRPr lang="en-US" dirty="0">
              <a:ea typeface="Open Sans"/>
              <a:cs typeface="Open Sans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Currently writing a manuscript on the method. Preprint will be released soon</a:t>
            </a:r>
            <a:endParaRPr lang="en-US" dirty="0">
              <a:ea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F1AE4A-69CE-BBF8-301A-6D4BBC111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718" y="3233738"/>
            <a:ext cx="3086100" cy="390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3B52A6-0584-B7DD-664B-C7F8AC335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78" y="1822032"/>
            <a:ext cx="3800475" cy="390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2680C5-6FB3-3CD8-FAFD-C1F1358B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988" y="4643688"/>
            <a:ext cx="17240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1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359D5-FD82-9A29-9E08-17A4A7AD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benchmark for operators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08FF8-0C7D-DEF7-9F60-C7D120DC8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E7A9E7-FEB5-347B-7C6E-D2C48F936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34" y="844277"/>
            <a:ext cx="7820532" cy="59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8873A4-C7B0-27A8-0586-4480E3989C87}"/>
              </a:ext>
            </a:extLst>
          </p:cNvPr>
          <p:cNvSpPr txBox="1"/>
          <p:nvPr/>
        </p:nvSpPr>
        <p:spPr>
          <a:xfrm rot="16200000">
            <a:off x="1565243" y="1392001"/>
            <a:ext cx="124098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Test input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6B4B3-85CE-8E01-78C0-91B251E8DC39}"/>
              </a:ext>
            </a:extLst>
          </p:cNvPr>
          <p:cNvSpPr txBox="1"/>
          <p:nvPr/>
        </p:nvSpPr>
        <p:spPr>
          <a:xfrm rot="16200000">
            <a:off x="1456967" y="3320986"/>
            <a:ext cx="1404488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Test output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functions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D3655-4870-626E-0EC8-54091851771C}"/>
              </a:ext>
            </a:extLst>
          </p:cNvPr>
          <p:cNvSpPr txBox="1"/>
          <p:nvPr/>
        </p:nvSpPr>
        <p:spPr>
          <a:xfrm rot="16200000">
            <a:off x="1242915" y="5380513"/>
            <a:ext cx="183259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Model Predictions</a:t>
            </a:r>
          </a:p>
        </p:txBody>
      </p:sp>
    </p:spTree>
    <p:extLst>
      <p:ext uri="{BB962C8B-B14F-4D97-AF65-F5344CB8AC3E}">
        <p14:creationId xmlns:p14="http://schemas.microsoft.com/office/powerpoint/2010/main" val="548659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359D5-FD82-9A29-9E08-17A4A7AD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benchmark for operators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08FF8-0C7D-DEF7-9F60-C7D120DC8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E7A9E7-FEB5-347B-7C6E-D2C48F936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34" y="844277"/>
            <a:ext cx="7820532" cy="59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967C46-1C64-5CCE-A738-708838A4FDF1}"/>
              </a:ext>
            </a:extLst>
          </p:cNvPr>
          <p:cNvCxnSpPr>
            <a:cxnSpLocks/>
          </p:cNvCxnSpPr>
          <p:nvPr/>
        </p:nvCxnSpPr>
        <p:spPr>
          <a:xfrm>
            <a:off x="3914633" y="2598078"/>
            <a:ext cx="0" cy="362778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3F9B78C-EBF8-9CDD-B142-66A7766A7FE2}"/>
              </a:ext>
            </a:extLst>
          </p:cNvPr>
          <p:cNvSpPr txBox="1"/>
          <p:nvPr/>
        </p:nvSpPr>
        <p:spPr>
          <a:xfrm rot="16200000">
            <a:off x="1565243" y="1392001"/>
            <a:ext cx="124098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Test input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functions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17E05-C65F-AACB-1E04-129E51E29EA0}"/>
              </a:ext>
            </a:extLst>
          </p:cNvPr>
          <p:cNvSpPr txBox="1"/>
          <p:nvPr/>
        </p:nvSpPr>
        <p:spPr>
          <a:xfrm rot="16200000">
            <a:off x="1456967" y="3320986"/>
            <a:ext cx="1404488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Test output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functions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C3B99-FE46-39DF-793D-793E12CE2881}"/>
              </a:ext>
            </a:extLst>
          </p:cNvPr>
          <p:cNvSpPr txBox="1"/>
          <p:nvPr/>
        </p:nvSpPr>
        <p:spPr>
          <a:xfrm rot="16200000">
            <a:off x="1242915" y="5380513"/>
            <a:ext cx="183259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Model Predictions</a:t>
            </a:r>
          </a:p>
        </p:txBody>
      </p:sp>
    </p:spTree>
    <p:extLst>
      <p:ext uri="{BB962C8B-B14F-4D97-AF65-F5344CB8AC3E}">
        <p14:creationId xmlns:p14="http://schemas.microsoft.com/office/powerpoint/2010/main" val="3408240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359D5-FD82-9A29-9E08-17A4A7AD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benchmark for operators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08FF8-0C7D-DEF7-9F60-C7D120DC8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E7A9E7-FEB5-347B-7C6E-D2C48F936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34" y="844277"/>
            <a:ext cx="7820532" cy="59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967C46-1C64-5CCE-A738-708838A4FDF1}"/>
              </a:ext>
            </a:extLst>
          </p:cNvPr>
          <p:cNvCxnSpPr>
            <a:cxnSpLocks/>
          </p:cNvCxnSpPr>
          <p:nvPr/>
        </p:nvCxnSpPr>
        <p:spPr>
          <a:xfrm>
            <a:off x="3914633" y="2598078"/>
            <a:ext cx="0" cy="362778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id="{6C16822D-3403-C261-45CF-BBAB513DE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29" y="1006878"/>
            <a:ext cx="4546083" cy="3189122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94950C1-0079-C807-8C71-FA34A44108D4}"/>
              </a:ext>
            </a:extLst>
          </p:cNvPr>
          <p:cNvGraphicFramePr>
            <a:graphicFrameLocks noGrp="1"/>
          </p:cNvGraphicFramePr>
          <p:nvPr/>
        </p:nvGraphicFramePr>
        <p:xfrm>
          <a:off x="6089791" y="4645265"/>
          <a:ext cx="561473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450">
                  <a:extLst>
                    <a:ext uri="{9D8B030D-6E8A-4147-A177-3AD203B41FA5}">
                      <a16:colId xmlns:a16="http://schemas.microsoft.com/office/drawing/2014/main" val="2821906125"/>
                    </a:ext>
                  </a:extLst>
                </a:gridCol>
                <a:gridCol w="2358188">
                  <a:extLst>
                    <a:ext uri="{9D8B030D-6E8A-4147-A177-3AD203B41FA5}">
                      <a16:colId xmlns:a16="http://schemas.microsoft.com/office/drawing/2014/main" val="673725550"/>
                    </a:ext>
                  </a:extLst>
                </a:gridCol>
                <a:gridCol w="1941094">
                  <a:extLst>
                    <a:ext uri="{9D8B030D-6E8A-4147-A177-3AD203B41FA5}">
                      <a16:colId xmlns:a16="http://schemas.microsoft.com/office/drawing/2014/main" val="1361704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Learned operators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True operators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548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0.9223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0.9351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28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0.5771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0.5871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675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skewness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0.8354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0.9094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017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kurtosis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-0.9675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-0.6136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10749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F6AAA31-92BF-A9E9-B5F8-C839FE7E1ED7}"/>
              </a:ext>
            </a:extLst>
          </p:cNvPr>
          <p:cNvSpPr txBox="1"/>
          <p:nvPr/>
        </p:nvSpPr>
        <p:spPr>
          <a:xfrm rot="16200000">
            <a:off x="1565243" y="1392001"/>
            <a:ext cx="124098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Test input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functions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0FAB3F-2B05-E17B-8B99-76D508726D74}"/>
              </a:ext>
            </a:extLst>
          </p:cNvPr>
          <p:cNvSpPr txBox="1"/>
          <p:nvPr/>
        </p:nvSpPr>
        <p:spPr>
          <a:xfrm rot="16200000">
            <a:off x="1456967" y="3320986"/>
            <a:ext cx="1404488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Test output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functions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D390D-1F14-B3CE-9A45-96372FA21136}"/>
              </a:ext>
            </a:extLst>
          </p:cNvPr>
          <p:cNvSpPr txBox="1"/>
          <p:nvPr/>
        </p:nvSpPr>
        <p:spPr>
          <a:xfrm rot="16200000">
            <a:off x="1242915" y="5380513"/>
            <a:ext cx="183259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Model Predictions</a:t>
            </a:r>
          </a:p>
        </p:txBody>
      </p:sp>
    </p:spTree>
    <p:extLst>
      <p:ext uri="{BB962C8B-B14F-4D97-AF65-F5344CB8AC3E}">
        <p14:creationId xmlns:p14="http://schemas.microsoft.com/office/powerpoint/2010/main" val="186310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8DBB-4A5E-90E3-54D9-5703E146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models for multi-scale, multi-physics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E2F7E-B4F5-97B0-7D6B-E57EBC8FC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4F2FCA-9421-AF8A-0BED-09AD0C366844}"/>
              </a:ext>
            </a:extLst>
          </p:cNvPr>
          <p:cNvGrpSpPr/>
          <p:nvPr/>
        </p:nvGrpSpPr>
        <p:grpSpPr>
          <a:xfrm>
            <a:off x="1115718" y="1113666"/>
            <a:ext cx="6339230" cy="5255882"/>
            <a:chOff x="1149444" y="1178980"/>
            <a:chExt cx="6533651" cy="5417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F75F19-E649-FF69-09B8-F8E0AA084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9444" y="1178980"/>
              <a:ext cx="3083357" cy="25694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2ACA18-9A0D-3426-142F-9B724F398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9444" y="4023781"/>
              <a:ext cx="3080490" cy="2567075"/>
            </a:xfrm>
            <a:prstGeom prst="rect">
              <a:avLst/>
            </a:prstGeom>
          </p:spPr>
        </p:pic>
        <p:pic>
          <p:nvPicPr>
            <p:cNvPr id="8" name="Picture 2" descr="blood">
              <a:extLst>
                <a:ext uri="{FF2B5EF4-FFF2-40B4-BE49-F238E27FC236}">
                  <a16:creationId xmlns:a16="http://schemas.microsoft.com/office/drawing/2014/main" id="{827B5300-9EB8-8BE2-5E72-6E8EB4196E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92555" y="1178980"/>
              <a:ext cx="3090540" cy="256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The Sandia Z-Machine">
              <a:extLst>
                <a:ext uri="{FF2B5EF4-FFF2-40B4-BE49-F238E27FC236}">
                  <a16:creationId xmlns:a16="http://schemas.microsoft.com/office/drawing/2014/main" id="{2341522F-046C-4A6B-2C68-87A1C75A8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92555" y="4023781"/>
              <a:ext cx="3090540" cy="257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08E994-FAF1-440D-02DB-2D934C930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9510" y="2360077"/>
            <a:ext cx="3957690" cy="30337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Given experimental/high fidelity simulation data from a system</a:t>
            </a:r>
          </a:p>
          <a:p>
            <a:r>
              <a:rPr lang="en-US" dirty="0"/>
              <a:t>Find a mathematical model that describes the system</a:t>
            </a:r>
          </a:p>
          <a:p>
            <a:pPr lvl="1"/>
            <a:r>
              <a:rPr lang="en-US" dirty="0"/>
              <a:t>Typically a PDE</a:t>
            </a:r>
          </a:p>
          <a:p>
            <a:r>
              <a:rPr lang="en-US" dirty="0"/>
              <a:t>Experiments/simulations generate </a:t>
            </a:r>
            <a:r>
              <a:rPr lang="en-US" b="1" dirty="0"/>
              <a:t>noisy, biased, sparse </a:t>
            </a:r>
            <a:r>
              <a:rPr lang="en-US" dirty="0"/>
              <a:t>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55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1449-64B0-FC2E-6C81-D3B2F633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35887-7497-0EC8-2B76-0AAA174F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190966"/>
            <a:ext cx="11239500" cy="5049811"/>
          </a:xfrm>
        </p:spPr>
        <p:txBody>
          <a:bodyPr>
            <a:normAutofit/>
          </a:bodyPr>
          <a:lstStyle/>
          <a:p>
            <a:r>
              <a:rPr lang="en-US" sz="2400" dirty="0"/>
              <a:t>Developed a benchmark problem to examine aleatoric uncertainty in operator learning</a:t>
            </a:r>
          </a:p>
          <a:p>
            <a:r>
              <a:rPr lang="en-US" sz="2400" dirty="0"/>
              <a:t>Ensemble approach is a viable strategy to quantifying aleatoric uncertainty</a:t>
            </a:r>
          </a:p>
          <a:p>
            <a:r>
              <a:rPr lang="en-US" sz="2400" dirty="0">
                <a:ea typeface="+mn-lt"/>
                <a:cs typeface="+mn-lt"/>
              </a:rPr>
              <a:t>Preprint describing method to be released soon</a:t>
            </a:r>
            <a:endParaRPr lang="en-US" sz="2400" dirty="0"/>
          </a:p>
          <a:p>
            <a:r>
              <a:rPr lang="en-US" sz="2400" dirty="0"/>
              <a:t>Future work</a:t>
            </a:r>
          </a:p>
          <a:p>
            <a:pPr lvl="1"/>
            <a:r>
              <a:rPr lang="en-US" sz="2400" dirty="0"/>
              <a:t>Extend ensemble approach to epistemic uncertainty</a:t>
            </a:r>
          </a:p>
          <a:p>
            <a:pPr lvl="1"/>
            <a:r>
              <a:rPr lang="en-US" sz="2400" dirty="0"/>
              <a:t>Apply methods to surrogate modeling problems</a:t>
            </a:r>
          </a:p>
          <a:p>
            <a:pPr lvl="2"/>
            <a:r>
              <a:rPr lang="en-US" sz="2400" dirty="0"/>
              <a:t>Fracture mechanics</a:t>
            </a:r>
          </a:p>
          <a:p>
            <a:pPr lvl="2"/>
            <a:r>
              <a:rPr lang="en-US" sz="2400" dirty="0"/>
              <a:t>Climate data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DD7EE-5BE2-FACE-01AA-26A22FCDF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33D57BB0-FA5C-4D64-924A-74A5EC9C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905" y="4081886"/>
            <a:ext cx="4059095" cy="24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6AD25-37B5-ACDF-196E-A7B425025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PDE modeling is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FB42A-6E29-1AB1-2119-3CC6A14D6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Multiphase, </a:t>
            </a:r>
            <a:r>
              <a:rPr lang="en-US" dirty="0" err="1"/>
              <a:t>multiphysics</a:t>
            </a:r>
            <a:r>
              <a:rPr lang="en-US" dirty="0"/>
              <a:t> problems</a:t>
            </a:r>
          </a:p>
          <a:p>
            <a:pPr lvl="1"/>
            <a:r>
              <a:rPr lang="en-US" dirty="0"/>
              <a:t>Can’t easily model with intuition</a:t>
            </a:r>
          </a:p>
          <a:p>
            <a:pPr lvl="1"/>
            <a:r>
              <a:rPr lang="en-US" dirty="0"/>
              <a:t>Data driven methods provide an alternative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13DFB-4CA3-BD40-A42D-775415A2C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6A3E1-B24F-7FEA-D9BD-E312AC4BB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01" y="2791858"/>
            <a:ext cx="7772400" cy="2488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B6CF6-ABB8-C219-8C12-555D03792B00}"/>
              </a:ext>
            </a:extLst>
          </p:cNvPr>
          <p:cNvSpPr txBox="1"/>
          <p:nvPr/>
        </p:nvSpPr>
        <p:spPr>
          <a:xfrm>
            <a:off x="1524000" y="5502302"/>
            <a:ext cx="4643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Reynolds stress modeling for single phase turbulence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E86E9F2-A5C3-0F0F-1704-E5806D4A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17" y="2326157"/>
            <a:ext cx="3074108" cy="32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DE69F4-8D27-5CE3-26F1-BE9474AA7207}"/>
              </a:ext>
            </a:extLst>
          </p:cNvPr>
          <p:cNvSpPr txBox="1"/>
          <p:nvPr/>
        </p:nvSpPr>
        <p:spPr>
          <a:xfrm>
            <a:off x="9187538" y="5597848"/>
            <a:ext cx="2761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Forced isotropic turbulence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JHTDB, </a:t>
            </a:r>
            <a:r>
              <a:rPr lang="en-US" sz="1400" dirty="0" err="1">
                <a:solidFill>
                  <a:schemeClr val="bg1"/>
                </a:solidFill>
              </a:rPr>
              <a:t>turbulence.pha.jhu.edu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0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255BD-639F-B043-FFA2-638FF4DF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PDE modeling is hard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038B3-DBC6-BE79-6CD8-FD4621BD7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5B142-6756-1E25-5BF0-97BEF16E7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74" y="2616272"/>
            <a:ext cx="7772400" cy="3036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4285E5-6947-A2BC-2A2A-8C2C435E6808}"/>
              </a:ext>
            </a:extLst>
          </p:cNvPr>
          <p:cNvSpPr txBox="1"/>
          <p:nvPr/>
        </p:nvSpPr>
        <p:spPr>
          <a:xfrm>
            <a:off x="2076450" y="567259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effectLst/>
              </a:rPr>
              <a:t>Reynolds averaged transport equations</a:t>
            </a:r>
            <a:r>
              <a:rPr lang="en-US" sz="1400" baseline="30000" dirty="0">
                <a:solidFill>
                  <a:srgbClr val="000000"/>
                </a:solidFill>
                <a:effectLst/>
              </a:rPr>
              <a:t>1</a:t>
            </a:r>
            <a:r>
              <a:rPr lang="en-US" sz="1400" dirty="0">
                <a:solidFill>
                  <a:srgbClr val="000000"/>
                </a:solidFill>
                <a:effectLst/>
              </a:rPr>
              <a:t> for particle-laden turbulent 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91B46-D309-B6FC-42A6-69220F5DB3F2}"/>
              </a:ext>
            </a:extLst>
          </p:cNvPr>
          <p:cNvSpPr txBox="1"/>
          <p:nvPr/>
        </p:nvSpPr>
        <p:spPr>
          <a:xfrm>
            <a:off x="0" y="650410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Capecelatro et al., </a:t>
            </a:r>
            <a:r>
              <a:rPr lang="en-US" sz="1400" i="1" dirty="0">
                <a:solidFill>
                  <a:schemeClr val="bg1"/>
                </a:solidFill>
              </a:rPr>
              <a:t>J. Fluid Mech.</a:t>
            </a:r>
            <a:r>
              <a:rPr lang="en-US" sz="1400" dirty="0">
                <a:solidFill>
                  <a:schemeClr val="bg1"/>
                </a:solidFill>
              </a:rPr>
              <a:t> (2015)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FFB6A2C-E1E8-44FE-6303-30A698F8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632" y="2555584"/>
            <a:ext cx="2906042" cy="190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8AEAF9-1F87-B25B-6D8B-9E6F81192431}"/>
              </a:ext>
            </a:extLst>
          </p:cNvPr>
          <p:cNvSpPr txBox="1"/>
          <p:nvPr/>
        </p:nvSpPr>
        <p:spPr>
          <a:xfrm>
            <a:off x="8695965" y="4929458"/>
            <a:ext cx="319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effectLst/>
              </a:rPr>
              <a:t>Granular temperature field in cluster-induced turbulence</a:t>
            </a:r>
            <a:r>
              <a:rPr lang="en-US" sz="1400" baseline="30000" dirty="0">
                <a:solidFill>
                  <a:srgbClr val="000000"/>
                </a:solidFill>
                <a:effectLst/>
              </a:rPr>
              <a:t>1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E248D2B-FA56-B181-20C4-3098938B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11239500" cy="5049811"/>
          </a:xfrm>
        </p:spPr>
        <p:txBody>
          <a:bodyPr/>
          <a:lstStyle/>
          <a:p>
            <a:r>
              <a:rPr lang="en-US" dirty="0"/>
              <a:t>Multiphase, </a:t>
            </a:r>
            <a:r>
              <a:rPr lang="en-US" dirty="0" err="1"/>
              <a:t>multiphysics</a:t>
            </a:r>
            <a:r>
              <a:rPr lang="en-US" dirty="0"/>
              <a:t> problems</a:t>
            </a:r>
          </a:p>
          <a:p>
            <a:pPr lvl="1"/>
            <a:r>
              <a:rPr lang="en-US" dirty="0"/>
              <a:t>Can’t easily model with intuition</a:t>
            </a:r>
          </a:p>
          <a:p>
            <a:pPr lvl="1"/>
            <a:r>
              <a:rPr lang="en-US" dirty="0"/>
              <a:t>Data driven methods provide an alternative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08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255BD-639F-B043-FFA2-638FF4DF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PDE modeling is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3C457-F4F2-AD14-BA87-184BB5E2E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Multiphase, </a:t>
            </a:r>
            <a:r>
              <a:rPr lang="en-US" dirty="0" err="1"/>
              <a:t>multiphysics</a:t>
            </a:r>
            <a:r>
              <a:rPr lang="en-US" dirty="0"/>
              <a:t> problems</a:t>
            </a:r>
          </a:p>
          <a:p>
            <a:pPr lvl="1"/>
            <a:r>
              <a:rPr lang="en-US" dirty="0"/>
              <a:t>Can’t easily model with intuition</a:t>
            </a:r>
          </a:p>
          <a:p>
            <a:pPr lvl="1"/>
            <a:r>
              <a:rPr lang="en-US" dirty="0"/>
              <a:t>Data driven methods provide an alternative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038B3-DBC6-BE79-6CD8-FD4621BD7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5B142-6756-1E25-5BF0-97BEF16E7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74" y="2616272"/>
            <a:ext cx="7772400" cy="3036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4285E5-6947-A2BC-2A2A-8C2C435E6808}"/>
              </a:ext>
            </a:extLst>
          </p:cNvPr>
          <p:cNvSpPr txBox="1"/>
          <p:nvPr/>
        </p:nvSpPr>
        <p:spPr>
          <a:xfrm>
            <a:off x="2076450" y="567259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effectLst/>
              </a:rPr>
              <a:t>Reynolds averaged transport equations</a:t>
            </a:r>
            <a:r>
              <a:rPr lang="en-US" sz="1400" baseline="30000" dirty="0">
                <a:solidFill>
                  <a:srgbClr val="000000"/>
                </a:solidFill>
                <a:effectLst/>
              </a:rPr>
              <a:t>1</a:t>
            </a:r>
            <a:r>
              <a:rPr lang="en-US" sz="1400" dirty="0">
                <a:solidFill>
                  <a:srgbClr val="000000"/>
                </a:solidFill>
                <a:effectLst/>
              </a:rPr>
              <a:t> for particle-laden turbulent 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91B46-D309-B6FC-42A6-69220F5DB3F2}"/>
              </a:ext>
            </a:extLst>
          </p:cNvPr>
          <p:cNvSpPr txBox="1"/>
          <p:nvPr/>
        </p:nvSpPr>
        <p:spPr>
          <a:xfrm>
            <a:off x="0" y="650410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Capecelatro et al., </a:t>
            </a:r>
            <a:r>
              <a:rPr lang="en-US" sz="1400" i="1" dirty="0">
                <a:solidFill>
                  <a:schemeClr val="bg1"/>
                </a:solidFill>
              </a:rPr>
              <a:t>J. Fluid Mech.</a:t>
            </a:r>
            <a:r>
              <a:rPr lang="en-US" sz="1400" dirty="0">
                <a:solidFill>
                  <a:schemeClr val="bg1"/>
                </a:solidFill>
              </a:rPr>
              <a:t> (2015)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FFB6A2C-E1E8-44FE-6303-30A698F8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632" y="2555584"/>
            <a:ext cx="2906042" cy="190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8AEAF9-1F87-B25B-6D8B-9E6F81192431}"/>
              </a:ext>
            </a:extLst>
          </p:cNvPr>
          <p:cNvSpPr txBox="1"/>
          <p:nvPr/>
        </p:nvSpPr>
        <p:spPr>
          <a:xfrm>
            <a:off x="8695965" y="4929458"/>
            <a:ext cx="319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effectLst/>
              </a:rPr>
              <a:t>Granular temperature field in cluster-induced turbulence</a:t>
            </a:r>
            <a:r>
              <a:rPr lang="en-US" sz="1400" baseline="30000" dirty="0">
                <a:solidFill>
                  <a:srgbClr val="000000"/>
                </a:solidFill>
                <a:effectLst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223E15-C5C8-6378-5108-12CF8D3362B1}"/>
              </a:ext>
            </a:extLst>
          </p:cNvPr>
          <p:cNvSpPr/>
          <p:nvPr/>
        </p:nvSpPr>
        <p:spPr>
          <a:xfrm>
            <a:off x="6817489" y="5405214"/>
            <a:ext cx="2816026" cy="11861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Closure models are all operators – functions that map fields to fields</a:t>
            </a:r>
          </a:p>
        </p:txBody>
      </p:sp>
    </p:spTree>
    <p:extLst>
      <p:ext uri="{BB962C8B-B14F-4D97-AF65-F5344CB8AC3E}">
        <p14:creationId xmlns:p14="http://schemas.microsoft.com/office/powerpoint/2010/main" val="4084384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B553-C584-BF54-4047-8B2FC432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learning – an ingredient for PDE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77910-2E2D-DA0C-C811-D63DDFC40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F75578-6D4B-FE01-129B-657A4BA4B44B}"/>
              </a:ext>
            </a:extLst>
          </p:cNvPr>
          <p:cNvSpPr txBox="1">
            <a:spLocks/>
          </p:cNvSpPr>
          <p:nvPr/>
        </p:nvSpPr>
        <p:spPr>
          <a:xfrm>
            <a:off x="7234378" y="1507177"/>
            <a:ext cx="1801604" cy="4052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77" indent="-68577" algn="l" defTabSz="685766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88022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425175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562328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99482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824960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52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44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37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2383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Fitting operators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B0390B8-4783-8DD8-7476-8C8516F9F624}"/>
              </a:ext>
            </a:extLst>
          </p:cNvPr>
          <p:cNvSpPr txBox="1">
            <a:spLocks/>
          </p:cNvSpPr>
          <p:nvPr/>
        </p:nvSpPr>
        <p:spPr>
          <a:xfrm>
            <a:off x="1800196" y="1510926"/>
            <a:ext cx="1801604" cy="4052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77" indent="-68577" algn="l" defTabSz="685766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88022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425175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562328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99482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824960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52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44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37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2383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Fitting functions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BD7E39-D3C9-3C24-C458-C8005F7EA6E0}"/>
              </a:ext>
            </a:extLst>
          </p:cNvPr>
          <p:cNvGrpSpPr/>
          <p:nvPr/>
        </p:nvGrpSpPr>
        <p:grpSpPr>
          <a:xfrm>
            <a:off x="1323048" y="2033469"/>
            <a:ext cx="2755900" cy="2791062"/>
            <a:chOff x="827180" y="1593124"/>
            <a:chExt cx="2066338" cy="209270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A484775-F34D-005B-72CF-D4EF71A9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3014" y="1593124"/>
              <a:ext cx="2020504" cy="2020504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6A482F-38E8-8272-77C2-D2CCCEC1204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2851306"/>
              <a:ext cx="0" cy="70733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B5DBED-741A-AC76-C0B9-07EF92FA7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110" y="2855852"/>
              <a:ext cx="69589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CEDCFB-1065-49F2-F924-D83358DF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8770" y="3594386"/>
              <a:ext cx="114300" cy="914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ECA493-1CAD-35BF-98FE-AFE60C14F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180" y="2810132"/>
              <a:ext cx="106680" cy="9144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5B9ED6-F5CF-04B4-761F-A0622DB26C44}"/>
              </a:ext>
            </a:extLst>
          </p:cNvPr>
          <p:cNvGrpSpPr/>
          <p:nvPr/>
        </p:nvGrpSpPr>
        <p:grpSpPr>
          <a:xfrm>
            <a:off x="4760553" y="2201395"/>
            <a:ext cx="6749253" cy="2447098"/>
            <a:chOff x="3621484" y="1807978"/>
            <a:chExt cx="5402601" cy="1958838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A66CF0E-2F91-7DD4-EDA8-79E44DA8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21484" y="1807979"/>
              <a:ext cx="1951665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3AA4375-9B67-E5C0-BD56-04FB153D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95042" y="1994696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0649580-18C9-F08F-1888-167D75E5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75025" y="1807978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0EEF019-E803-057D-C113-904C82834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96817" y="2186646"/>
              <a:ext cx="1951665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6151E8-AE9C-95D4-C301-DE8A6A4A70EE}"/>
                </a:ext>
              </a:extLst>
            </p:cNvPr>
            <p:cNvGrpSpPr/>
            <p:nvPr/>
          </p:nvGrpSpPr>
          <p:grpSpPr>
            <a:xfrm>
              <a:off x="5920262" y="2601656"/>
              <a:ext cx="779905" cy="298787"/>
              <a:chOff x="3937298" y="5314681"/>
              <a:chExt cx="954742" cy="365768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012B322-FD85-94DC-C593-9143794C5952}"/>
                  </a:ext>
                </a:extLst>
              </p:cNvPr>
              <p:cNvCxnSpPr/>
              <p:nvPr/>
            </p:nvCxnSpPr>
            <p:spPr>
              <a:xfrm>
                <a:off x="3937298" y="5314681"/>
                <a:ext cx="954742" cy="0"/>
              </a:xfrm>
              <a:prstGeom prst="straightConnector1">
                <a:avLst/>
              </a:prstGeom>
              <a:ln w="38100">
                <a:solidFill>
                  <a:srgbClr val="E2894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D9BC57B-4166-9F14-8CD0-8500D1047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48233" y="5427343"/>
                <a:ext cx="302095" cy="253106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F726C-40C0-6712-06CC-E80DBF2EE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65600" y="3614416"/>
              <a:ext cx="190500" cy="1524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234B49-6E9E-6C1A-AF6A-4EDF8F46C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09071" y="3614416"/>
              <a:ext cx="177800" cy="15240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A132F4D-E266-E813-FCFB-5E5D355B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873723" y="1994696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71B3B6D-E0DA-6B08-E10A-7A55ED43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072421" y="2186646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79B81C6-ADC8-3AE9-B25E-DD2C590B0E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07562" y="5004583"/>
            <a:ext cx="3048000" cy="495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8045DB-5DAD-7CFC-FC90-47181AF6A18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05367" y="5003266"/>
            <a:ext cx="3263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98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B553-C584-BF54-4047-8B2FC432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learning – an ingredient for PDE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77910-2E2D-DA0C-C811-D63DDFC40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F75578-6D4B-FE01-129B-657A4BA4B44B}"/>
              </a:ext>
            </a:extLst>
          </p:cNvPr>
          <p:cNvSpPr txBox="1">
            <a:spLocks/>
          </p:cNvSpPr>
          <p:nvPr/>
        </p:nvSpPr>
        <p:spPr>
          <a:xfrm>
            <a:off x="7234378" y="1507177"/>
            <a:ext cx="1801604" cy="4052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77" indent="-68577" algn="l" defTabSz="685766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88022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425175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562328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99482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824960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52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44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37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2383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Fitting operators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B0390B8-4783-8DD8-7476-8C8516F9F624}"/>
              </a:ext>
            </a:extLst>
          </p:cNvPr>
          <p:cNvSpPr txBox="1">
            <a:spLocks/>
          </p:cNvSpPr>
          <p:nvPr/>
        </p:nvSpPr>
        <p:spPr>
          <a:xfrm>
            <a:off x="1800196" y="1510926"/>
            <a:ext cx="1801604" cy="4052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77" indent="-68577" algn="l" defTabSz="685766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88022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425175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562328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99482" indent="-137153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824960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52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44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37" indent="-171442" algn="l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2383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Fitting functions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BD7E39-D3C9-3C24-C458-C8005F7EA6E0}"/>
              </a:ext>
            </a:extLst>
          </p:cNvPr>
          <p:cNvGrpSpPr/>
          <p:nvPr/>
        </p:nvGrpSpPr>
        <p:grpSpPr>
          <a:xfrm>
            <a:off x="1323048" y="2033469"/>
            <a:ext cx="2755900" cy="2791062"/>
            <a:chOff x="827180" y="1593124"/>
            <a:chExt cx="2066338" cy="209270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A484775-F34D-005B-72CF-D4EF71A9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3014" y="1593124"/>
              <a:ext cx="2020504" cy="2020504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6A482F-38E8-8272-77C2-D2CCCEC1204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2851306"/>
              <a:ext cx="0" cy="70733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B5DBED-741A-AC76-C0B9-07EF92FA7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110" y="2855852"/>
              <a:ext cx="69589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CEDCFB-1065-49F2-F924-D83358DF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8770" y="3594386"/>
              <a:ext cx="114300" cy="914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ECA493-1CAD-35BF-98FE-AFE60C14F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180" y="2810132"/>
              <a:ext cx="106680" cy="9144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5B9ED6-F5CF-04B4-761F-A0622DB26C44}"/>
              </a:ext>
            </a:extLst>
          </p:cNvPr>
          <p:cNvGrpSpPr/>
          <p:nvPr/>
        </p:nvGrpSpPr>
        <p:grpSpPr>
          <a:xfrm>
            <a:off x="4760553" y="2201395"/>
            <a:ext cx="6749253" cy="2447098"/>
            <a:chOff x="3621484" y="1807978"/>
            <a:chExt cx="5402601" cy="1958838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A66CF0E-2F91-7DD4-EDA8-79E44DA8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21484" y="1807979"/>
              <a:ext cx="1951665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3AA4375-9B67-E5C0-BD56-04FB153D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95042" y="1994696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0649580-18C9-F08F-1888-167D75E5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75025" y="1807978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0EEF019-E803-057D-C113-904C82834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96817" y="2186646"/>
              <a:ext cx="1951665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6151E8-AE9C-95D4-C301-DE8A6A4A70EE}"/>
                </a:ext>
              </a:extLst>
            </p:cNvPr>
            <p:cNvGrpSpPr/>
            <p:nvPr/>
          </p:nvGrpSpPr>
          <p:grpSpPr>
            <a:xfrm>
              <a:off x="5920262" y="2601656"/>
              <a:ext cx="779905" cy="298787"/>
              <a:chOff x="3937298" y="5314681"/>
              <a:chExt cx="954742" cy="365768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012B322-FD85-94DC-C593-9143794C5952}"/>
                  </a:ext>
                </a:extLst>
              </p:cNvPr>
              <p:cNvCxnSpPr/>
              <p:nvPr/>
            </p:nvCxnSpPr>
            <p:spPr>
              <a:xfrm>
                <a:off x="3937298" y="5314681"/>
                <a:ext cx="954742" cy="0"/>
              </a:xfrm>
              <a:prstGeom prst="straightConnector1">
                <a:avLst/>
              </a:prstGeom>
              <a:ln w="38100">
                <a:solidFill>
                  <a:srgbClr val="E2894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D9BC57B-4166-9F14-8CD0-8500D1047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48233" y="5427343"/>
                <a:ext cx="302095" cy="253106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F726C-40C0-6712-06CC-E80DBF2EE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65600" y="3614416"/>
              <a:ext cx="190500" cy="1524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234B49-6E9E-6C1A-AF6A-4EDF8F46C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09071" y="3614416"/>
              <a:ext cx="177800" cy="15240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A132F4D-E266-E813-FCFB-5E5D355B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873723" y="1994696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71B3B6D-E0DA-6B08-E10A-7A55ED43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072421" y="2186646"/>
              <a:ext cx="1951664" cy="1341116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1F6C905-1E09-65C2-C0D4-FB7986F4DCA8}"/>
              </a:ext>
            </a:extLst>
          </p:cNvPr>
          <p:cNvSpPr/>
          <p:nvPr/>
        </p:nvSpPr>
        <p:spPr>
          <a:xfrm>
            <a:off x="7755037" y="5698743"/>
            <a:ext cx="2356889" cy="10886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do you parameterize the operator?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E77A8E9-31F0-60EF-B473-CC34C3F9DC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07562" y="5004583"/>
            <a:ext cx="3048000" cy="4953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7F18458-1F01-C07A-E2AF-1E76F992858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05367" y="5003266"/>
            <a:ext cx="3263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96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7595B2-4A79-092B-BF94-2C63E8BF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CBD67E-B408-D5F6-0975-7C9C26A0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learning parameterizations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1925B-2EFB-8858-27E8-9389CEEBF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Modal Operator Regression for physics (MOR-Physics)</a:t>
            </a:r>
            <a:r>
              <a:rPr lang="en-US" baseline="30000" dirty="0"/>
              <a:t>1,2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4E468E-C82B-5579-4730-D837F29EB07B}"/>
              </a:ext>
            </a:extLst>
          </p:cNvPr>
          <p:cNvSpPr txBox="1"/>
          <p:nvPr/>
        </p:nvSpPr>
        <p:spPr>
          <a:xfrm>
            <a:off x="-291364" y="6379718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1200" baseline="30000" dirty="0">
                <a:solidFill>
                  <a:schemeClr val="bg1"/>
                </a:solidFill>
              </a:rPr>
              <a:t>1</a:t>
            </a:r>
            <a:r>
              <a:rPr lang="en-US" sz="1200" dirty="0">
                <a:solidFill>
                  <a:schemeClr val="bg1"/>
                </a:solidFill>
              </a:rPr>
              <a:t>R.G. Patel and Desjardins, </a:t>
            </a:r>
            <a:r>
              <a:rPr lang="en-US" sz="1200" i="1" dirty="0" err="1">
                <a:solidFill>
                  <a:schemeClr val="bg1"/>
                </a:solidFill>
              </a:rPr>
              <a:t>arxiv</a:t>
            </a:r>
            <a:r>
              <a:rPr lang="en-US" sz="1200" i="1" dirty="0">
                <a:solidFill>
                  <a:schemeClr val="bg1"/>
                </a:solidFill>
              </a:rPr>
              <a:t>: 1810.08552</a:t>
            </a:r>
            <a:r>
              <a:rPr lang="en-US" sz="1200" dirty="0">
                <a:solidFill>
                  <a:schemeClr val="bg1"/>
                </a:solidFill>
              </a:rPr>
              <a:t> (2018)</a:t>
            </a:r>
          </a:p>
          <a:p>
            <a:pPr lvl="2"/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R.G. Patel et al., </a:t>
            </a:r>
            <a:r>
              <a:rPr lang="en-US" sz="1200" i="1" dirty="0">
                <a:solidFill>
                  <a:schemeClr val="bg1"/>
                </a:solidFill>
              </a:rPr>
              <a:t>CMAME</a:t>
            </a:r>
            <a:r>
              <a:rPr lang="en-US" sz="1200" dirty="0">
                <a:solidFill>
                  <a:schemeClr val="bg1"/>
                </a:solidFill>
              </a:rPr>
              <a:t> (2021)</a:t>
            </a:r>
            <a:endParaRPr lang="en-US" sz="1200" baseline="30000" dirty="0">
              <a:solidFill>
                <a:schemeClr val="bg1"/>
              </a:solidFill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2898ED12-8468-5A9E-2B64-FBC53DD1E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968" y="2042984"/>
            <a:ext cx="10544432" cy="4243516"/>
          </a:xfrm>
        </p:spPr>
        <p:txBody>
          <a:bodyPr/>
          <a:lstStyle/>
          <a:p>
            <a:r>
              <a:rPr lang="en-US" dirty="0"/>
              <a:t>Given pairs of functions,                       , find a mapping,</a:t>
            </a:r>
          </a:p>
          <a:p>
            <a:endParaRPr lang="en-US" dirty="0"/>
          </a:p>
          <a:p>
            <a:pPr lvl="1"/>
            <a:r>
              <a:rPr lang="en-US" dirty="0"/>
              <a:t>Let’s assume they’re given as point-wise evaluations on a regular, periodic grid</a:t>
            </a:r>
          </a:p>
          <a:p>
            <a:r>
              <a:rPr lang="en-US" dirty="0"/>
              <a:t>We parameterize the unknown operator as,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Where     and     are neural networks.      </a:t>
            </a:r>
          </a:p>
          <a:p>
            <a:pPr marL="0" indent="0">
              <a:buNone/>
            </a:pPr>
            <a:r>
              <a:rPr lang="en-US" dirty="0"/>
              <a:t>           is the Fourier transform</a:t>
            </a:r>
          </a:p>
          <a:p>
            <a:r>
              <a:rPr lang="en-US" dirty="0"/>
              <a:t>Optimization problem becomes, 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A929CD-5DD9-6672-8AAC-9F5CAF9F2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17" y="2042984"/>
            <a:ext cx="1447800" cy="30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88C81-EE77-6166-9612-E7CF8768F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41" y="2529230"/>
            <a:ext cx="1054100" cy="279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CD2187-51FB-4E4C-90FA-A57CF3AE0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41" y="3847242"/>
            <a:ext cx="3060700" cy="31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190090-13F7-8A6D-7D2F-0A520798C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140" y="4417018"/>
            <a:ext cx="127000" cy="177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A361E9-63C0-45B6-E749-E488764CA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365" y="4375743"/>
            <a:ext cx="139700" cy="19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66D8C4-BD1A-0C05-2C36-1ABDD8FB5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150" y="4842739"/>
            <a:ext cx="215900" cy="190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48EF7B-1509-5C73-0C34-63D307CCC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100" y="5660009"/>
            <a:ext cx="45339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2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3C1E7A-91B5-EE96-CA11-B1520AD5C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pairs of functions,                       , find a mapping,</a:t>
            </a:r>
          </a:p>
          <a:p>
            <a:endParaRPr lang="en-US" dirty="0"/>
          </a:p>
          <a:p>
            <a:pPr lvl="1"/>
            <a:r>
              <a:rPr lang="en-US" dirty="0"/>
              <a:t>Let’s assume they’re given as point-wise evaluations on a regular, periodic grid</a:t>
            </a:r>
          </a:p>
          <a:p>
            <a:r>
              <a:rPr lang="en-US" dirty="0"/>
              <a:t>We parameterize the unknown operator as,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Where     and     are neural networks.      </a:t>
            </a:r>
          </a:p>
          <a:p>
            <a:pPr marL="0" indent="0">
              <a:buNone/>
            </a:pPr>
            <a:r>
              <a:rPr lang="en-US" dirty="0"/>
              <a:t>           is the Fourier transform</a:t>
            </a:r>
          </a:p>
          <a:p>
            <a:r>
              <a:rPr lang="en-US" dirty="0"/>
              <a:t>Optimization problem becomes,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7595B2-4A79-092B-BF94-2C63E8BF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CBD67E-B408-D5F6-0975-7C9C26A0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learning parameterizations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1925B-2EFB-8858-27E8-9389CEEBF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Modal Operator Regression for physics (MOR-Physics)</a:t>
            </a:r>
            <a:r>
              <a:rPr lang="en-US" baseline="30000" dirty="0"/>
              <a:t>1,2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12836-F085-9667-C344-704DB7AAA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17" y="2042984"/>
            <a:ext cx="14478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10B25-A186-BFFF-3BB5-C73855218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41" y="2529230"/>
            <a:ext cx="10541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9CF04-2D34-D80B-AEF9-F5A3EC087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41" y="3847242"/>
            <a:ext cx="3060700" cy="31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893E71-3329-3A92-49E0-07DBF189D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140" y="4417018"/>
            <a:ext cx="127000" cy="17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C51E2-DBD0-F20A-DFAC-08AF04E0A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365" y="4375743"/>
            <a:ext cx="139700" cy="19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9BC027-6E2D-5A14-9CDD-9DC4623BF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150" y="4842739"/>
            <a:ext cx="215900" cy="190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114B2-4BBA-E68A-7012-8F8314B740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100" y="5660009"/>
            <a:ext cx="4533900" cy="673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69FDE6-2299-BF48-BEFF-D44DC2BF3FD4}"/>
              </a:ext>
            </a:extLst>
          </p:cNvPr>
          <p:cNvSpPr/>
          <p:nvPr/>
        </p:nvSpPr>
        <p:spPr>
          <a:xfrm>
            <a:off x="6949310" y="3825135"/>
            <a:ext cx="4533900" cy="24656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First neural operator (2018)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Open Sans"/>
                <a:cs typeface="Open Sans"/>
              </a:rPr>
              <a:t>Fourier Neural Operator (2020) uses a similar parameterization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Translation invariance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capture non-local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Motivated by Fourier pseudo-spectral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Accelerated by the FFT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4E468E-C82B-5579-4730-D837F29EB07B}"/>
              </a:ext>
            </a:extLst>
          </p:cNvPr>
          <p:cNvSpPr txBox="1"/>
          <p:nvPr/>
        </p:nvSpPr>
        <p:spPr>
          <a:xfrm>
            <a:off x="-291364" y="6379718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1200" baseline="30000" dirty="0">
                <a:solidFill>
                  <a:schemeClr val="bg1"/>
                </a:solidFill>
              </a:rPr>
              <a:t>1</a:t>
            </a:r>
            <a:r>
              <a:rPr lang="en-US" sz="1200" dirty="0">
                <a:solidFill>
                  <a:schemeClr val="bg1"/>
                </a:solidFill>
              </a:rPr>
              <a:t>R.G. Patel and Desjardins, </a:t>
            </a:r>
            <a:r>
              <a:rPr lang="en-US" sz="1200" i="1" dirty="0" err="1">
                <a:solidFill>
                  <a:schemeClr val="bg1"/>
                </a:solidFill>
              </a:rPr>
              <a:t>arxiv</a:t>
            </a:r>
            <a:r>
              <a:rPr lang="en-US" sz="1200" i="1" dirty="0">
                <a:solidFill>
                  <a:schemeClr val="bg1"/>
                </a:solidFill>
              </a:rPr>
              <a:t>: 1810.08552</a:t>
            </a:r>
            <a:r>
              <a:rPr lang="en-US" sz="1200" dirty="0">
                <a:solidFill>
                  <a:schemeClr val="bg1"/>
                </a:solidFill>
              </a:rPr>
              <a:t> (2018)</a:t>
            </a:r>
          </a:p>
          <a:p>
            <a:pPr lvl="2"/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R.G. Patel et al., </a:t>
            </a:r>
            <a:r>
              <a:rPr lang="en-US" sz="1200" i="1" dirty="0">
                <a:solidFill>
                  <a:schemeClr val="bg1"/>
                </a:solidFill>
              </a:rPr>
              <a:t>CMAME</a:t>
            </a:r>
            <a:r>
              <a:rPr lang="en-US" sz="1200" dirty="0">
                <a:solidFill>
                  <a:schemeClr val="bg1"/>
                </a:solidFill>
              </a:rPr>
              <a:t> (2021)</a:t>
            </a:r>
            <a:endParaRPr lang="en-US" sz="1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40839"/>
      </p:ext>
    </p:extLst>
  </p:cSld>
  <p:clrMapOvr>
    <a:masterClrMapping/>
  </p:clrMapOvr>
</p:sld>
</file>

<file path=ppt/theme/theme1.xml><?xml version="1.0" encoding="utf-8"?>
<a:theme xmlns:a="http://schemas.openxmlformats.org/drawingml/2006/main" name="SandiaBrand">
  <a:themeElements>
    <a:clrScheme name="Sandia Brand">
      <a:dk1>
        <a:srgbClr val="1B1B1B"/>
      </a:dk1>
      <a:lt1>
        <a:srgbClr val="FFFFFF"/>
      </a:lt1>
      <a:dk2>
        <a:srgbClr val="0075A9"/>
      </a:dk2>
      <a:lt2>
        <a:srgbClr val="7D8EA0"/>
      </a:lt2>
      <a:accent1>
        <a:srgbClr val="00ACCF"/>
      </a:accent1>
      <a:accent2>
        <a:srgbClr val="287968"/>
      </a:accent2>
      <a:accent3>
        <a:srgbClr val="69B244"/>
      </a:accent3>
      <a:accent4>
        <a:srgbClr val="EC8A00"/>
      </a:accent4>
      <a:accent5>
        <a:srgbClr val="C41D24"/>
      </a:accent5>
      <a:accent6>
        <a:srgbClr val="8A2B78"/>
      </a:accent6>
      <a:hlink>
        <a:srgbClr val="007F9B"/>
      </a:hlink>
      <a:folHlink>
        <a:srgbClr val="0275A9"/>
      </a:folHlink>
    </a:clrScheme>
    <a:fontScheme name="Sandia Brand">
      <a:majorFont>
        <a:latin typeface="Exo 2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000"/>
          </a:spcBef>
          <a:spcAft>
            <a:spcPts val="600"/>
          </a:spcAft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ndiaBrand" id="{1968AAD6-CBA6-064F-9237-4007AAEE23B9}" vid="{2E5380AC-16C9-734E-8236-37757CA639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SandiaBrandMSTheme</Template>
  <TotalTime>11146</TotalTime>
  <Words>888</Words>
  <Application>Microsoft Office PowerPoint</Application>
  <PresentationFormat>Widescreen</PresentationFormat>
  <Paragraphs>183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Apple Symbols</vt:lpstr>
      <vt:lpstr>Arial</vt:lpstr>
      <vt:lpstr>Calibri</vt:lpstr>
      <vt:lpstr>Courier New</vt:lpstr>
      <vt:lpstr>Exo 2</vt:lpstr>
      <vt:lpstr>Exo 2 Semi Bold</vt:lpstr>
      <vt:lpstr>Garamond</vt:lpstr>
      <vt:lpstr>Open Sans</vt:lpstr>
      <vt:lpstr>Open Sans SemiBold</vt:lpstr>
      <vt:lpstr>Trebuchet MS</vt:lpstr>
      <vt:lpstr>Wingdings</vt:lpstr>
      <vt:lpstr>SandiaBrand</vt:lpstr>
      <vt:lpstr>A novel ensemble approach to uncertainty quantification in operator learning </vt:lpstr>
      <vt:lpstr>Finding models for multi-scale, multi-physics systems</vt:lpstr>
      <vt:lpstr>PDE modeling is hard</vt:lpstr>
      <vt:lpstr>PDE modeling is hard</vt:lpstr>
      <vt:lpstr>PDE modeling is hard</vt:lpstr>
      <vt:lpstr>Operator learning – an ingredient for PDE modeling</vt:lpstr>
      <vt:lpstr>Operator learning – an ingredient for PDE modeling</vt:lpstr>
      <vt:lpstr>Operator learning parameterizations</vt:lpstr>
      <vt:lpstr>Operator learning parameterizations</vt:lpstr>
      <vt:lpstr>Operator learning parameterizations</vt:lpstr>
      <vt:lpstr>Operator learning parameterizations</vt:lpstr>
      <vt:lpstr>Synthetic Benchmark for scalar function inference</vt:lpstr>
      <vt:lpstr>Synthetic Benchmark for scalar regression</vt:lpstr>
      <vt:lpstr>Synthetic Benchmark for operators Aleatoric Uncertainty</vt:lpstr>
      <vt:lpstr>Synthetic Benchmark for operators Aleatoric Uncertainty</vt:lpstr>
      <vt:lpstr>Ensemble approach to quantifying aleatoric uncertainty</vt:lpstr>
      <vt:lpstr>Synthetic benchmark for operators - results</vt:lpstr>
      <vt:lpstr>Synthetic benchmark for operators - results</vt:lpstr>
      <vt:lpstr>Synthetic benchmark for operators - results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Hatfield, Laura Emily</dc:creator>
  <cp:lastModifiedBy>Ackerman, Sarah</cp:lastModifiedBy>
  <cp:revision>214</cp:revision>
  <dcterms:created xsi:type="dcterms:W3CDTF">2023-03-17T19:55:08Z</dcterms:created>
  <dcterms:modified xsi:type="dcterms:W3CDTF">2024-08-14T18:12:10Z</dcterms:modified>
</cp:coreProperties>
</file>