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65" r:id="rId4"/>
    <p:sldId id="266" r:id="rId5"/>
    <p:sldId id="267" r:id="rId6"/>
    <p:sldId id="273" r:id="rId7"/>
    <p:sldId id="268" r:id="rId8"/>
    <p:sldId id="270" r:id="rId9"/>
    <p:sldId id="274" r:id="rId10"/>
    <p:sldId id="269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9D92"/>
    <a:srgbClr val="FF7269"/>
    <a:srgbClr val="C5C60D"/>
    <a:srgbClr val="7BC388"/>
    <a:srgbClr val="48BF8A"/>
    <a:srgbClr val="5CF7B2"/>
    <a:srgbClr val="3181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0"/>
    <p:restoredTop sz="67633"/>
  </p:normalViewPr>
  <p:slideViewPr>
    <p:cSldViewPr snapToGrid="0">
      <p:cViewPr varScale="1">
        <p:scale>
          <a:sx n="94" d="100"/>
          <a:sy n="94" d="100"/>
        </p:scale>
        <p:origin x="432" y="184"/>
      </p:cViewPr>
      <p:guideLst/>
    </p:cSldViewPr>
  </p:slideViewPr>
  <p:notesTextViewPr>
    <p:cViewPr>
      <p:scale>
        <a:sx n="185" d="100"/>
        <a:sy n="1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3601F-C83A-014D-B2F4-8DCEF74096D3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CE056-0281-6A4B-A3DF-6987E4EAB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9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84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1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0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FCE056-0281-6A4B-A3DF-6987E4EAB4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38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7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63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11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A140C-34B2-C94D-BD60-B473521A49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B2721-B03B-C8EB-7194-9DEBE4441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EE4052-6788-89D4-E91E-4101B5A7F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EF1E-0FCB-1BD7-BE21-8E84838CE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47B71-0E2B-72AF-B862-0E56C480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2C6E3-D129-9212-877E-201E1A3B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7E65F-B902-A1C6-5FAB-BFFBC044E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30ADF-C9F2-B16C-E8F1-64C204FFD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3724F-BBBD-BF0E-F488-9A31EB5A9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486C0-FD65-E664-B6B1-F5AB80AB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DF0A0-42BF-AFC9-677E-41021471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64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A0DBB-1B74-29BC-5C46-FA1B385F2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A928D-565B-A938-04F1-8F8A24AD1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FF68C-C287-E450-9EB3-91486F7D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8CD1-814B-E204-4936-DCFF8128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A06CD-222E-F513-A3A9-B3C25A70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8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E74A9-0ADF-80F9-2D47-F7B48CB9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BE359-8FC1-9A33-E002-C4C20FEC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AE6FB-FB3B-8D74-4939-BE48DE1A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9AED4-B033-DD72-2EC3-F9B94E1B9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F3D03-F23E-D6A6-FF54-8A697180C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59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45674-6509-7697-7777-4C9E981C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111BF-430B-F563-0ECA-3AA73CA8B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04E7A-3827-AB51-8893-90C735C2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CC776-4D7A-82ED-BCAA-D4461014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D4253-93FF-34A1-23F6-6AB5C8337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1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AB91-35DA-156F-668D-2DACB7F9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C39E0-C5D2-AB1D-FB9D-84A48334C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A7B96-EF62-02D5-38CE-5D784AFAC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325C3-72A9-A1A5-F363-975880574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EC915-5584-D366-DEC0-6571EFF7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736AF-E5A6-A7F4-A94B-534ED19A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6EC1-30D9-9396-0B22-9902E3B60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E8C4-2944-5F58-5A7D-59E328A52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7476E-643B-6D8E-37DE-3E87E0D5C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45A4E-BC27-C557-8076-00C3972ED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53CD15-5D7E-0D3D-C7C0-C0F9F85DF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B857F-38B6-E32C-CC48-C583ADB1D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4DA7FF-0853-499A-00A5-BB481C19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B3DFF4-98FA-F30B-13BE-6B3F0DC26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8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AC65-9DD6-D133-AF19-C1F0BA7D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331A9-2185-2F1F-9C6B-51FB5ED6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F9357-F0B4-15DC-D8A1-399E8E33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1ACC4-C694-B862-5861-B8946FC8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3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095B0-90D4-5489-5172-8C30B891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97205-2D5C-733C-A4EF-7D7D79FD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F2B96-7E53-0F50-664D-BCE96F7F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7D22-C095-6E93-7169-ADCA1860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FD000-4AA9-33A4-EE24-F8B968ED5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A6C25-E24C-3F35-A07D-7CCE9E7AB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BE635-3F3B-DD6B-F829-AF5DC96F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265B0-BB41-16E6-BC1D-1ABC20AB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C87F1-6615-53E6-A941-A6CC117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292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33960-25E3-9469-4D4F-C0CB80CC4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27942-BE60-5B70-2EB2-2E2DC2487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30778-7852-CE73-88AF-08469C6DA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21556-EAB2-30BB-F3B1-D525765A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D4641-8D98-3457-842A-74640FB7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C615D-9E5E-EA27-B35F-BD285139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6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235B4B-8802-2028-D849-0D325A99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B9EBF-EA39-6BF8-2A9D-E52ECA292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544BC-3A4A-D537-27F9-A80AD5D5A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F2F13F-8F89-C240-A377-A84A375F2FEC}" type="datetimeFigureOut">
              <a:rPr lang="en-US" smtClean="0"/>
              <a:t>7/31/24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7BE2C-BB0A-3A65-A79F-7614A7E43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20D2A-FBA9-2CFD-D03A-05D98B0CF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BC4D75-1E1E-414E-A00D-3A31FC51F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6.tif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openxmlformats.org/officeDocument/2006/relationships/image" Target="../media/image3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11" Type="http://schemas.openxmlformats.org/officeDocument/2006/relationships/image" Target="../media/image30.png"/><Relationship Id="rId5" Type="http://schemas.openxmlformats.org/officeDocument/2006/relationships/image" Target="../media/image67.png"/><Relationship Id="rId10" Type="http://schemas.openxmlformats.org/officeDocument/2006/relationships/image" Target="../media/image5.png"/><Relationship Id="rId4" Type="http://schemas.openxmlformats.org/officeDocument/2006/relationships/image" Target="../media/image32.jp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doi.org/10.1016/S0959-8049(01)00285-4" TargetMode="External"/><Relationship Id="rId18" Type="http://schemas.openxmlformats.org/officeDocument/2006/relationships/hyperlink" Target="https://www.energy.gov/ne/articles/nuclear-101-how-does-nuclear-reactor-work" TargetMode="External"/><Relationship Id="rId3" Type="http://schemas.openxmlformats.org/officeDocument/2006/relationships/image" Target="../media/image32.jpg"/><Relationship Id="rId7" Type="http://schemas.openxmlformats.org/officeDocument/2006/relationships/image" Target="../media/image70.png"/><Relationship Id="rId12" Type="http://schemas.openxmlformats.org/officeDocument/2006/relationships/hyperlink" Target="https://chem.libretexts.org/Bookshelves/Introductory_Chemistry/Introductory_Chemistry/17%3A_Radioactivity_and_Nuclear_Chemistry/17.03%3A_Types_of_Radioactivity-_Alpha_Beta_and_Gamma_Decay" TargetMode="External"/><Relationship Id="rId17" Type="http://schemas.openxmlformats.org/officeDocument/2006/relationships/hyperlink" Target="https://doi.org/10.1016/j.actamat.2012.11.004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doi.org/10.1038/s43247-023-01060-5" TargetMode="External"/><Relationship Id="rId20" Type="http://schemas.openxmlformats.org/officeDocument/2006/relationships/hyperlink" Target="http://arxiv.org/abs/1505.045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hyperlink" Target="https://thesiliconreview.com/2019/01/lhc-successor-fcc-20-billion" TargetMode="External"/><Relationship Id="rId10" Type="http://schemas.openxmlformats.org/officeDocument/2006/relationships/image" Target="../media/image4.png"/><Relationship Id="rId19" Type="http://schemas.openxmlformats.org/officeDocument/2006/relationships/hyperlink" Target="https://doi.org/10.1016/j.jnucmat.2018.10.027" TargetMode="External"/><Relationship Id="rId4" Type="http://schemas.openxmlformats.org/officeDocument/2006/relationships/image" Target="../media/image68.JPG"/><Relationship Id="rId9" Type="http://schemas.openxmlformats.org/officeDocument/2006/relationships/image" Target="../media/image3.png"/><Relationship Id="rId14" Type="http://schemas.openxmlformats.org/officeDocument/2006/relationships/hyperlink" Target="https://doi.org/10.1007/978-3-030-00934-2_30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jpg"/><Relationship Id="rId24" Type="http://schemas.microsoft.com/office/2007/relationships/hdphoto" Target="../media/hdphoto7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7.png"/><Relationship Id="rId31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microsoft.com/office/2007/relationships/hdphoto" Target="../media/hdphoto6.wdp"/><Relationship Id="rId27" Type="http://schemas.openxmlformats.org/officeDocument/2006/relationships/image" Target="../media/image21.png"/><Relationship Id="rId30" Type="http://schemas.openxmlformats.org/officeDocument/2006/relationships/image" Target="../media/image2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jp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4.jpg"/><Relationship Id="rId11" Type="http://schemas.openxmlformats.org/officeDocument/2006/relationships/image" Target="../media/image37.png"/><Relationship Id="rId5" Type="http://schemas.openxmlformats.org/officeDocument/2006/relationships/image" Target="../media/image33.jpg"/><Relationship Id="rId10" Type="http://schemas.microsoft.com/office/2007/relationships/hdphoto" Target="../media/hdphoto9.wdp"/><Relationship Id="rId4" Type="http://schemas.openxmlformats.org/officeDocument/2006/relationships/image" Target="../media/image32.jp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17/06/relationships/model3d" Target="../media/model3d1.glb"/><Relationship Id="rId18" Type="http://schemas.openxmlformats.org/officeDocument/2006/relationships/image" Target="../media/image50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53.png"/><Relationship Id="rId7" Type="http://schemas.openxmlformats.org/officeDocument/2006/relationships/image" Target="../media/image43.png"/><Relationship Id="rId12" Type="http://schemas.openxmlformats.org/officeDocument/2006/relationships/image" Target="../media/image5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23" Type="http://schemas.openxmlformats.org/officeDocument/2006/relationships/image" Target="../media/image55.png"/><Relationship Id="rId10" Type="http://schemas.openxmlformats.org/officeDocument/2006/relationships/image" Target="../media/image45.png"/><Relationship Id="rId19" Type="http://schemas.openxmlformats.org/officeDocument/2006/relationships/image" Target="../media/image51.png"/><Relationship Id="rId4" Type="http://schemas.openxmlformats.org/officeDocument/2006/relationships/image" Target="../media/image32.jpg"/><Relationship Id="rId14" Type="http://schemas.openxmlformats.org/officeDocument/2006/relationships/image" Target="../media/image44.png"/><Relationship Id="rId22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5.png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32.jp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n space with the moon&#10;&#10;Description automatically generated">
            <a:extLst>
              <a:ext uri="{FF2B5EF4-FFF2-40B4-BE49-F238E27FC236}">
                <a16:creationId xmlns:a16="http://schemas.microsoft.com/office/drawing/2014/main" id="{6FCF2A90-356F-DF49-E419-B40E53491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9790" b="5625"/>
          <a:stretch/>
        </p:blipFill>
        <p:spPr>
          <a:xfrm>
            <a:off x="-9215" y="1"/>
            <a:ext cx="12191979" cy="6857999"/>
          </a:xfrm>
          <a:prstGeom prst="rect">
            <a:avLst/>
          </a:prstGeom>
          <a:noFill/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BC6CC58-657C-60AF-EDB5-2291A1F6F1A0}"/>
              </a:ext>
            </a:extLst>
          </p:cNvPr>
          <p:cNvSpPr txBox="1">
            <a:spLocks/>
          </p:cNvSpPr>
          <p:nvPr/>
        </p:nvSpPr>
        <p:spPr>
          <a:xfrm>
            <a:off x="584124" y="3289212"/>
            <a:ext cx="5880829" cy="1564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Pranav Rane </a:t>
            </a:r>
            <a:r>
              <a:rPr lang="en-US" sz="1600" b="1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(</a:t>
            </a:r>
            <a:r>
              <a:rPr lang="en-US" sz="1600" b="1" spc="300" dirty="0" err="1">
                <a:solidFill>
                  <a:srgbClr val="FFFFFF"/>
                </a:solidFill>
                <a:latin typeface="Grandview Display" panose="020B0502040204020203" pitchFamily="34" charset="0"/>
              </a:rPr>
              <a:t>prane@haverford.edu</a:t>
            </a:r>
            <a:r>
              <a:rPr lang="en-US" sz="1600" b="1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Faculty Advisors: Phillip First, </a:t>
            </a:r>
            <a:r>
              <a:rPr lang="en-US" sz="1600" spc="300" dirty="0" err="1">
                <a:solidFill>
                  <a:srgbClr val="FFFFFF"/>
                </a:solidFill>
                <a:latin typeface="Grandview Display" panose="020B0502040204020203" pitchFamily="34" charset="0"/>
              </a:rPr>
              <a:t>Zhigang</a:t>
            </a:r>
            <a:r>
              <a:rPr lang="en-US" sz="1600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 Jiang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spc="300" dirty="0">
                <a:solidFill>
                  <a:srgbClr val="FFFFFF"/>
                </a:solidFill>
                <a:latin typeface="Grandview Display" panose="020B0502040204020203" pitchFamily="34" charset="0"/>
              </a:rPr>
              <a:t>Mentor: Alisha Vira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5D57FE-7E2B-7C9C-40A7-B9838ED7E3B8}"/>
              </a:ext>
            </a:extLst>
          </p:cNvPr>
          <p:cNvSpPr txBox="1">
            <a:spLocks/>
          </p:cNvSpPr>
          <p:nvPr/>
        </p:nvSpPr>
        <p:spPr>
          <a:xfrm>
            <a:off x="520034" y="359630"/>
            <a:ext cx="6896765" cy="2852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FFFF"/>
                </a:solidFill>
                <a:latin typeface="Grandview Display" panose="020B0502040204020203" pitchFamily="34" charset="0"/>
                <a:ea typeface="Baskerville" panose="02020502070401020303" pitchFamily="18" charset="0"/>
                <a:cs typeface="Calibri" panose="020F0502020204030204" pitchFamily="34" charset="0"/>
              </a:rPr>
              <a:t>Characterization of Ion-Induced Damage: Application of CNNs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01C29-330A-267E-4301-D83081E640CC}"/>
              </a:ext>
            </a:extLst>
          </p:cNvPr>
          <p:cNvSpPr txBox="1"/>
          <p:nvPr/>
        </p:nvSpPr>
        <p:spPr>
          <a:xfrm>
            <a:off x="10465649" y="12357"/>
            <a:ext cx="18004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Image Credit: NASA</a:t>
            </a:r>
          </a:p>
        </p:txBody>
      </p:sp>
      <p:pic>
        <p:nvPicPr>
          <p:cNvPr id="1026" name="Picture 2" descr="A circular logo with text and a moon&#10;&#10;Description automatically generated">
            <a:extLst>
              <a:ext uri="{FF2B5EF4-FFF2-40B4-BE49-F238E27FC236}">
                <a16:creationId xmlns:a16="http://schemas.microsoft.com/office/drawing/2014/main" id="{7358A1D8-2F65-974F-E4C5-B9EFA705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63" y="5622466"/>
            <a:ext cx="1187847" cy="11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AF71414F-A255-6005-606C-9DF860965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3026"/>
            <a:ext cx="1501245" cy="12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OURCE - Home | NASA">
            <a:extLst>
              <a:ext uri="{FF2B5EF4-FFF2-40B4-BE49-F238E27FC236}">
                <a16:creationId xmlns:a16="http://schemas.microsoft.com/office/drawing/2014/main" id="{35EC5A0F-AB62-7CA6-0ACC-C2EB9E6C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50" y="5678440"/>
            <a:ext cx="1121342" cy="10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ack and gold logo&#10;&#10;Description automatically generated">
            <a:extLst>
              <a:ext uri="{FF2B5EF4-FFF2-40B4-BE49-F238E27FC236}">
                <a16:creationId xmlns:a16="http://schemas.microsoft.com/office/drawing/2014/main" id="{4475F310-CD2E-8686-7F17-1BCE373DD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7168" y="5688404"/>
            <a:ext cx="1195017" cy="1195017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A826AF3F-13F6-0E47-1837-31B0FCC0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72" y="5618935"/>
            <a:ext cx="1187847" cy="11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C5526F-EC38-A01D-CFA8-942934B818A8}"/>
              </a:ext>
            </a:extLst>
          </p:cNvPr>
          <p:cNvCxnSpPr>
            <a:cxnSpLocks/>
          </p:cNvCxnSpPr>
          <p:nvPr/>
        </p:nvCxnSpPr>
        <p:spPr>
          <a:xfrm>
            <a:off x="-196947" y="5556740"/>
            <a:ext cx="4548728" cy="2713"/>
          </a:xfrm>
          <a:prstGeom prst="line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4CED73E0-B768-C0A7-F3D3-A96035F238B0}"/>
              </a:ext>
            </a:extLst>
          </p:cNvPr>
          <p:cNvSpPr/>
          <p:nvPr/>
        </p:nvSpPr>
        <p:spPr>
          <a:xfrm rot="16200000" flipV="1">
            <a:off x="3679561" y="5569680"/>
            <a:ext cx="1344439" cy="1323984"/>
          </a:xfrm>
          <a:prstGeom prst="arc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7070308-D4DB-B6CA-48DE-71195072A587}"/>
              </a:ext>
            </a:extLst>
          </p:cNvPr>
          <p:cNvCxnSpPr>
            <a:cxnSpLocks/>
          </p:cNvCxnSpPr>
          <p:nvPr/>
        </p:nvCxnSpPr>
        <p:spPr>
          <a:xfrm flipV="1">
            <a:off x="5012947" y="6229923"/>
            <a:ext cx="0" cy="708426"/>
          </a:xfrm>
          <a:prstGeom prst="line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5170F2E1-0B98-E3CF-8087-4E9700ED53EF}"/>
              </a:ext>
            </a:extLst>
          </p:cNvPr>
          <p:cNvSpPr/>
          <p:nvPr/>
        </p:nvSpPr>
        <p:spPr>
          <a:xfrm rot="5400000" flipH="1" flipV="1">
            <a:off x="10808926" y="5569680"/>
            <a:ext cx="1344439" cy="1323984"/>
          </a:xfrm>
          <a:prstGeom prst="arc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0A1F4A-16F7-37AC-F4B9-D95AD3F1544D}"/>
              </a:ext>
            </a:extLst>
          </p:cNvPr>
          <p:cNvCxnSpPr>
            <a:cxnSpLocks/>
          </p:cNvCxnSpPr>
          <p:nvPr/>
        </p:nvCxnSpPr>
        <p:spPr>
          <a:xfrm flipV="1">
            <a:off x="10821101" y="6236179"/>
            <a:ext cx="0" cy="708426"/>
          </a:xfrm>
          <a:prstGeom prst="line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F237F0-CE9E-F9F6-2B7B-B6FC2BBFCA4B}"/>
              </a:ext>
            </a:extLst>
          </p:cNvPr>
          <p:cNvCxnSpPr>
            <a:cxnSpLocks/>
          </p:cNvCxnSpPr>
          <p:nvPr/>
        </p:nvCxnSpPr>
        <p:spPr>
          <a:xfrm>
            <a:off x="11475978" y="5558296"/>
            <a:ext cx="764057" cy="0"/>
          </a:xfrm>
          <a:prstGeom prst="line">
            <a:avLst/>
          </a:prstGeom>
          <a:ln w="38100" cmpd="dbl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0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6"/>
    </mc:Choice>
    <mc:Fallback xmlns="">
      <p:transition spd="slow" advTm="217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0B1A5-D238-C9D2-8FED-595EE627C53E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Fluence/blister 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C45C4B-CBD9-F568-7E33-4FB043F71258}"/>
              </a:ext>
            </a:extLst>
          </p:cNvPr>
          <p:cNvSpPr txBox="1"/>
          <p:nvPr/>
        </p:nvSpPr>
        <p:spPr>
          <a:xfrm>
            <a:off x="645459" y="2292788"/>
            <a:ext cx="3019357" cy="2308324"/>
          </a:xfrm>
          <a:prstGeom prst="rect">
            <a:avLst/>
          </a:prstGeom>
          <a:noFill/>
          <a:ln w="2222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Conclusion: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Spatially separated surface blisters form on SiO</a:t>
            </a:r>
            <a:r>
              <a:rPr lang="en-US" baseline="-25000" dirty="0">
                <a:solidFill>
                  <a:schemeClr val="bg1"/>
                </a:solidFill>
                <a:latin typeface="Grandview Display" panose="020B0502040204020203" pitchFamily="34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 when deuterium fluence &lt; 10</a:t>
            </a:r>
            <a:r>
              <a:rPr lang="en-US" baseline="30000" dirty="0">
                <a:solidFill>
                  <a:schemeClr val="bg1"/>
                </a:solidFill>
                <a:latin typeface="Grandview Display" panose="020B0502040204020203" pitchFamily="34" charset="0"/>
              </a:rPr>
              <a:t>18 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cm</a:t>
            </a:r>
            <a:r>
              <a:rPr lang="en-US" baseline="30000" dirty="0">
                <a:solidFill>
                  <a:schemeClr val="bg1"/>
                </a:solidFill>
                <a:latin typeface="Grandview Display" panose="020B0502040204020203" pitchFamily="34" charset="0"/>
              </a:rPr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When fluence &gt; 10</a:t>
            </a:r>
            <a:r>
              <a:rPr lang="en-US" baseline="30000" dirty="0">
                <a:solidFill>
                  <a:schemeClr val="bg1"/>
                </a:solidFill>
                <a:latin typeface="Grandview Display" panose="020B0502040204020203" pitchFamily="34" charset="0"/>
              </a:rPr>
              <a:t>19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 cm</a:t>
            </a:r>
            <a:r>
              <a:rPr lang="en-US" baseline="30000" dirty="0">
                <a:solidFill>
                  <a:schemeClr val="bg1"/>
                </a:solidFill>
                <a:latin typeface="Grandview Display" panose="020B0502040204020203" pitchFamily="34" charset="0"/>
              </a:rPr>
              <a:t>-2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 surface blisters erupt (overexposure)</a:t>
            </a:r>
          </a:p>
        </p:txBody>
      </p:sp>
      <p:pic>
        <p:nvPicPr>
          <p:cNvPr id="9" name="Picture 8" descr="A black and gold logo&#10;&#10;Description automatically generated">
            <a:extLst>
              <a:ext uri="{FF2B5EF4-FFF2-40B4-BE49-F238E27FC236}">
                <a16:creationId xmlns:a16="http://schemas.microsoft.com/office/drawing/2014/main" id="{FAE53193-81A4-F67C-7FF1-F9A1D9235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76220B-AD7F-84BE-89A7-240EB163C662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5990F5E-1C0D-CD69-960E-C07FFB63D546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CAA6E6-2A1E-C4C5-0A48-583636198C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A2296E-E7D7-9A28-1428-EAA74D98E326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EF9DB7-694F-7028-A1B7-D13351A17239}"/>
              </a:ext>
            </a:extLst>
          </p:cNvPr>
          <p:cNvGrpSpPr/>
          <p:nvPr/>
        </p:nvGrpSpPr>
        <p:grpSpPr>
          <a:xfrm>
            <a:off x="2251022" y="1057624"/>
            <a:ext cx="7689956" cy="5591520"/>
            <a:chOff x="2251022" y="1057624"/>
            <a:chExt cx="7689956" cy="55915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E9F2904-86B2-B158-87BA-B85B69C3B954}"/>
                </a:ext>
              </a:extLst>
            </p:cNvPr>
            <p:cNvGrpSpPr/>
            <p:nvPr/>
          </p:nvGrpSpPr>
          <p:grpSpPr>
            <a:xfrm>
              <a:off x="2251022" y="1057624"/>
              <a:ext cx="7689956" cy="5591520"/>
              <a:chOff x="2251022" y="1057624"/>
              <a:chExt cx="7689956" cy="5591520"/>
            </a:xfrm>
          </p:grpSpPr>
          <p:pic>
            <p:nvPicPr>
              <p:cNvPr id="3" name="Picture 2" descr="A graph with a line and a black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E7D757A3-6D98-1EEE-3C6A-57FEDD640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51022" y="1057624"/>
                <a:ext cx="7689956" cy="5591520"/>
              </a:xfrm>
              <a:prstGeom prst="rect">
                <a:avLst/>
              </a:prstGeom>
            </p:spPr>
          </p:pic>
          <p:pic>
            <p:nvPicPr>
              <p:cNvPr id="4" name="Picture 3" descr="A group of white and yellow circles on a black background&#10;&#10;Description automatically generated">
                <a:extLst>
                  <a:ext uri="{FF2B5EF4-FFF2-40B4-BE49-F238E27FC236}">
                    <a16:creationId xmlns:a16="http://schemas.microsoft.com/office/drawing/2014/main" id="{90EA63A4-56B1-8CBB-5F66-6C90BD434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38594" y="3733779"/>
                <a:ext cx="776790" cy="778823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pic>
            <p:nvPicPr>
              <p:cNvPr id="6" name="Picture 5" descr="A close-up of a white surface&#10;&#10;Description automatically generated">
                <a:extLst>
                  <a:ext uri="{FF2B5EF4-FFF2-40B4-BE49-F238E27FC236}">
                    <a16:creationId xmlns:a16="http://schemas.microsoft.com/office/drawing/2014/main" id="{99D5637C-1B4E-B1E1-24A2-D6B4F32F80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-1" t="-3" r="3717" b="8526"/>
              <a:stretch/>
            </p:blipFill>
            <p:spPr>
              <a:xfrm>
                <a:off x="8976508" y="1737705"/>
                <a:ext cx="725276" cy="743617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37DDDA-8E1E-73CE-07DF-ACEC864C2A1E}"/>
                </a:ext>
              </a:extLst>
            </p:cNvPr>
            <p:cNvSpPr txBox="1"/>
            <p:nvPr/>
          </p:nvSpPr>
          <p:spPr>
            <a:xfrm>
              <a:off x="3136858" y="5811270"/>
              <a:ext cx="7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10</a:t>
              </a:r>
              <a:r>
                <a:rPr lang="en-US" sz="2400" b="1" baseline="30000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17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26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83"/>
    </mc:Choice>
    <mc:Fallback xmlns="">
      <p:transition spd="slow" advTm="5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12565 0.00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0B1A5-D238-C9D2-8FED-595EE627C53E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364C8C-D3DD-2D75-0ED4-171B8946C76B}"/>
              </a:ext>
            </a:extLst>
          </p:cNvPr>
          <p:cNvSpPr txBox="1"/>
          <p:nvPr/>
        </p:nvSpPr>
        <p:spPr>
          <a:xfrm>
            <a:off x="440296" y="1091136"/>
            <a:ext cx="4057615" cy="5446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Explore correlations between fluence and other statistical metrics such as </a:t>
            </a:r>
            <a:r>
              <a:rPr lang="en-US" u="sng" dirty="0">
                <a:solidFill>
                  <a:schemeClr val="bg1"/>
                </a:solidFill>
                <a:latin typeface="Grandview Display" panose="020B0502040204020203" pitchFamily="34" charset="0"/>
              </a:rPr>
              <a:t>blister number density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 and </a:t>
            </a:r>
            <a:r>
              <a:rPr lang="en-US" u="sng" dirty="0">
                <a:solidFill>
                  <a:schemeClr val="bg1"/>
                </a:solidFill>
                <a:latin typeface="Grandview Display" panose="020B0502040204020203" pitchFamily="34" charset="0"/>
              </a:rPr>
              <a:t>average blister size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Use STEM and </a:t>
            </a:r>
            <a:r>
              <a:rPr lang="en-US" dirty="0" err="1">
                <a:solidFill>
                  <a:schemeClr val="bg1"/>
                </a:solidFill>
                <a:latin typeface="Grandview Display" panose="020B0502040204020203" pitchFamily="34" charset="0"/>
              </a:rPr>
              <a:t>StarDist</a:t>
            </a: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 to characterize subsurface vesicles in anorthite to confirm correlation between surface blister character and subsurface vesicle character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Grandview Display" panose="020B0502040204020203" pitchFamily="34" charset="0"/>
              </a:rPr>
              <a:t>Use calibrated fluence to irradiate Apollo 17 lunar sample to recreate solar wind vesicles and use nano-FTIR to identify water</a:t>
            </a:r>
          </a:p>
        </p:txBody>
      </p:sp>
      <p:pic>
        <p:nvPicPr>
          <p:cNvPr id="8" name="Picture 7" descr="A close-up of a layer of foam&#10;&#10;Description automatically generated">
            <a:extLst>
              <a:ext uri="{FF2B5EF4-FFF2-40B4-BE49-F238E27FC236}">
                <a16:creationId xmlns:a16="http://schemas.microsoft.com/office/drawing/2014/main" id="{C6123E69-81CF-1D6E-AC3E-2D90B7A10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569" y="2102081"/>
            <a:ext cx="2744397" cy="2496273"/>
          </a:xfrm>
          <a:prstGeom prst="rect">
            <a:avLst/>
          </a:prstGeom>
          <a:ln w="15875">
            <a:solidFill>
              <a:schemeClr val="bg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5F9A-0519-D9EE-2C4C-A0E47CD860FE}"/>
              </a:ext>
            </a:extLst>
          </p:cNvPr>
          <p:cNvGrpSpPr/>
          <p:nvPr/>
        </p:nvGrpSpPr>
        <p:grpSpPr>
          <a:xfrm>
            <a:off x="5524925" y="4842697"/>
            <a:ext cx="1902849" cy="1735613"/>
            <a:chOff x="4408160" y="2514628"/>
            <a:chExt cx="2476564" cy="2258907"/>
          </a:xfrm>
        </p:grpSpPr>
        <p:pic>
          <p:nvPicPr>
            <p:cNvPr id="12" name="Picture 11" descr="A close-up of a rock&#10;&#10;Description automatically generated">
              <a:extLst>
                <a:ext uri="{FF2B5EF4-FFF2-40B4-BE49-F238E27FC236}">
                  <a16:creationId xmlns:a16="http://schemas.microsoft.com/office/drawing/2014/main" id="{70B249F0-726E-ABDF-5054-EFF5C3F0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E0A07"/>
                </a:clrFrom>
                <a:clrTo>
                  <a:srgbClr val="0E0A0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14707">
              <a:off x="4604813" y="2514628"/>
              <a:ext cx="2083259" cy="15697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4F115E-F873-2979-F6F2-D12E2EFF4C63}"/>
                </a:ext>
              </a:extLst>
            </p:cNvPr>
            <p:cNvSpPr txBox="1"/>
            <p:nvPr/>
          </p:nvSpPr>
          <p:spPr>
            <a:xfrm>
              <a:off x="4408160" y="4092562"/>
              <a:ext cx="2476564" cy="680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300" dirty="0">
                  <a:solidFill>
                    <a:schemeClr val="bg1">
                      <a:alpha val="86073"/>
                    </a:schemeClr>
                  </a:solidFill>
                </a:rPr>
                <a:t>Lunar sample 75035.232</a:t>
              </a:r>
              <a:endParaRPr lang="en-US" sz="1400" spc="300" baseline="-25000" dirty="0">
                <a:solidFill>
                  <a:schemeClr val="bg1">
                    <a:alpha val="86073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6CB5DB-6A2D-4ABF-FF9E-CC779E2B5EF2}"/>
              </a:ext>
            </a:extLst>
          </p:cNvPr>
          <p:cNvGrpSpPr/>
          <p:nvPr/>
        </p:nvGrpSpPr>
        <p:grpSpPr>
          <a:xfrm>
            <a:off x="10081567" y="4675461"/>
            <a:ext cx="1939122" cy="1902849"/>
            <a:chOff x="8311556" y="4056466"/>
            <a:chExt cx="1939122" cy="190284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893741-A9E0-B7A8-2DFD-BF1411122192}"/>
                </a:ext>
              </a:extLst>
            </p:cNvPr>
            <p:cNvSpPr/>
            <p:nvPr/>
          </p:nvSpPr>
          <p:spPr>
            <a:xfrm>
              <a:off x="8346487" y="4056466"/>
              <a:ext cx="1902849" cy="1902849"/>
            </a:xfrm>
            <a:prstGeom prst="ellipse">
              <a:avLst/>
            </a:prstGeom>
            <a:solidFill>
              <a:schemeClr val="tx1">
                <a:alpha val="5746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D40FBB-03DE-9D1E-ED41-2FEA79773242}"/>
                </a:ext>
              </a:extLst>
            </p:cNvPr>
            <p:cNvGrpSpPr/>
            <p:nvPr/>
          </p:nvGrpSpPr>
          <p:grpSpPr>
            <a:xfrm>
              <a:off x="8311556" y="4598207"/>
              <a:ext cx="1939122" cy="1124829"/>
              <a:chOff x="6898550" y="2298657"/>
              <a:chExt cx="1939122" cy="1124829"/>
            </a:xfrm>
          </p:grpSpPr>
          <p:pic>
            <p:nvPicPr>
              <p:cNvPr id="35" name="Picture 34" descr="A red and white molecule&#10;&#10;Description automatically generated">
                <a:extLst>
                  <a:ext uri="{FF2B5EF4-FFF2-40B4-BE49-F238E27FC236}">
                    <a16:creationId xmlns:a16="http://schemas.microsoft.com/office/drawing/2014/main" id="{4F2FAE8E-B2EE-9025-3A39-92B689D27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898550" y="2298657"/>
                <a:ext cx="1939122" cy="1124829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51F95F-5578-A605-6A62-9EEFD5906EB8}"/>
                  </a:ext>
                </a:extLst>
              </p:cNvPr>
              <p:cNvSpPr txBox="1"/>
              <p:nvPr/>
            </p:nvSpPr>
            <p:spPr>
              <a:xfrm>
                <a:off x="7059354" y="2527922"/>
                <a:ext cx="3916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H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D400E-941B-47E6-5886-475145875AE1}"/>
                  </a:ext>
                </a:extLst>
              </p:cNvPr>
              <p:cNvSpPr txBox="1"/>
              <p:nvPr/>
            </p:nvSpPr>
            <p:spPr>
              <a:xfrm>
                <a:off x="8436317" y="2521431"/>
                <a:ext cx="3916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H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A8C22B-138A-BBC6-4676-FAECD4D7C8A7}"/>
                  </a:ext>
                </a:extLst>
              </p:cNvPr>
              <p:cNvSpPr txBox="1"/>
              <p:nvPr/>
            </p:nvSpPr>
            <p:spPr>
              <a:xfrm>
                <a:off x="7737818" y="2943692"/>
                <a:ext cx="4358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404624-F842-0EC5-2020-C49D46A41ADB}"/>
              </a:ext>
            </a:extLst>
          </p:cNvPr>
          <p:cNvGrpSpPr/>
          <p:nvPr/>
        </p:nvGrpSpPr>
        <p:grpSpPr>
          <a:xfrm>
            <a:off x="10276241" y="2706172"/>
            <a:ext cx="1598122" cy="1598122"/>
            <a:chOff x="8804667" y="2102848"/>
            <a:chExt cx="1598122" cy="159812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7465A48-6DB4-BA1B-1EE0-22203354F505}"/>
                </a:ext>
              </a:extLst>
            </p:cNvPr>
            <p:cNvSpPr/>
            <p:nvPr/>
          </p:nvSpPr>
          <p:spPr>
            <a:xfrm>
              <a:off x="8804667" y="2102848"/>
              <a:ext cx="1598122" cy="1598122"/>
            </a:xfrm>
            <a:prstGeom prst="ellipse">
              <a:avLst/>
            </a:prstGeom>
            <a:solidFill>
              <a:schemeClr val="tx1">
                <a:alpha val="44285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2996CF7-4474-28FB-E636-121F050D1316}"/>
                </a:ext>
              </a:extLst>
            </p:cNvPr>
            <p:cNvGrpSpPr/>
            <p:nvPr/>
          </p:nvGrpSpPr>
          <p:grpSpPr>
            <a:xfrm>
              <a:off x="8876568" y="2477329"/>
              <a:ext cx="1476945" cy="768012"/>
              <a:chOff x="7024451" y="3520695"/>
              <a:chExt cx="1476945" cy="768012"/>
            </a:xfrm>
          </p:grpSpPr>
          <p:pic>
            <p:nvPicPr>
              <p:cNvPr id="32" name="Picture 31" descr="A red and white object with a ball&#10;&#10;Description automatically generated">
                <a:extLst>
                  <a:ext uri="{FF2B5EF4-FFF2-40B4-BE49-F238E27FC236}">
                    <a16:creationId xmlns:a16="http://schemas.microsoft.com/office/drawing/2014/main" id="{DBFA1315-217B-D5ED-2A16-673F4C69F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24451" y="3520695"/>
                <a:ext cx="1476945" cy="768012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CE271E9-AAD7-D5E2-48DF-C325A5D16BE0}"/>
                  </a:ext>
                </a:extLst>
              </p:cNvPr>
              <p:cNvSpPr txBox="1"/>
              <p:nvPr/>
            </p:nvSpPr>
            <p:spPr>
              <a:xfrm>
                <a:off x="7169536" y="3836707"/>
                <a:ext cx="39613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H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7DF8D4-2C15-C620-B887-F5DDFA70ACEC}"/>
                  </a:ext>
                </a:extLst>
              </p:cNvPr>
              <p:cNvSpPr txBox="1"/>
              <p:nvPr/>
            </p:nvSpPr>
            <p:spPr>
              <a:xfrm>
                <a:off x="7998881" y="3800924"/>
                <a:ext cx="22042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O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43FF8BF-8EE5-E4E6-5172-D4F58ACE8F22}"/>
              </a:ext>
            </a:extLst>
          </p:cNvPr>
          <p:cNvGrpSpPr/>
          <p:nvPr/>
        </p:nvGrpSpPr>
        <p:grpSpPr>
          <a:xfrm>
            <a:off x="8479666" y="2833087"/>
            <a:ext cx="1363366" cy="1363366"/>
            <a:chOff x="8495864" y="357915"/>
            <a:chExt cx="1363366" cy="136336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908B1DC-7832-A858-1324-7EE7DB9FE335}"/>
                </a:ext>
              </a:extLst>
            </p:cNvPr>
            <p:cNvSpPr/>
            <p:nvPr/>
          </p:nvSpPr>
          <p:spPr>
            <a:xfrm>
              <a:off x="8495864" y="357915"/>
              <a:ext cx="1363366" cy="1363366"/>
            </a:xfrm>
            <a:prstGeom prst="ellipse">
              <a:avLst/>
            </a:prstGeom>
            <a:solidFill>
              <a:schemeClr val="tx1">
                <a:alpha val="44285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7E270D-D64B-06AB-3802-6F97D88BD616}"/>
                </a:ext>
              </a:extLst>
            </p:cNvPr>
            <p:cNvGrpSpPr/>
            <p:nvPr/>
          </p:nvGrpSpPr>
          <p:grpSpPr>
            <a:xfrm>
              <a:off x="8546501" y="736057"/>
              <a:ext cx="1264312" cy="582550"/>
              <a:chOff x="10598697" y="2479991"/>
              <a:chExt cx="825533" cy="380376"/>
            </a:xfrm>
          </p:grpSpPr>
          <p:pic>
            <p:nvPicPr>
              <p:cNvPr id="29" name="Picture 28" descr="A white object with a white background&#10;&#10;Description automatically generated">
                <a:extLst>
                  <a:ext uri="{FF2B5EF4-FFF2-40B4-BE49-F238E27FC236}">
                    <a16:creationId xmlns:a16="http://schemas.microsoft.com/office/drawing/2014/main" id="{2D82DAEF-3CF6-9B01-F0D1-D928ACF36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598697" y="2479991"/>
                <a:ext cx="818003" cy="37952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59F6571-9F1C-3050-E226-9EDE3546591D}"/>
                  </a:ext>
                </a:extLst>
              </p:cNvPr>
              <p:cNvSpPr txBox="1"/>
              <p:nvPr/>
            </p:nvSpPr>
            <p:spPr>
              <a:xfrm>
                <a:off x="10685540" y="2598757"/>
                <a:ext cx="2840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H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BBB7EE0-983C-433C-09F3-F1C2448BF04D}"/>
                  </a:ext>
                </a:extLst>
              </p:cNvPr>
              <p:cNvSpPr txBox="1"/>
              <p:nvPr/>
            </p:nvSpPr>
            <p:spPr>
              <a:xfrm>
                <a:off x="11140178" y="2596902"/>
                <a:ext cx="2840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H</a:t>
                </a:r>
              </a:p>
            </p:txBody>
          </p: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2806B0-247E-B800-6150-AC7E3ED6E894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6979024" y="5570781"/>
            <a:ext cx="3102543" cy="208836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Freeform 50">
            <a:extLst>
              <a:ext uri="{FF2B5EF4-FFF2-40B4-BE49-F238E27FC236}">
                <a16:creationId xmlns:a16="http://schemas.microsoft.com/office/drawing/2014/main" id="{B5E0E1B9-DD75-4410-BC48-FA5DA997FF3A}"/>
              </a:ext>
            </a:extLst>
          </p:cNvPr>
          <p:cNvSpPr/>
          <p:nvPr/>
        </p:nvSpPr>
        <p:spPr>
          <a:xfrm>
            <a:off x="7005918" y="4074459"/>
            <a:ext cx="1761564" cy="1506070"/>
          </a:xfrm>
          <a:custGeom>
            <a:avLst/>
            <a:gdLst>
              <a:gd name="connsiteX0" fmla="*/ 1761564 w 1761564"/>
              <a:gd name="connsiteY0" fmla="*/ 0 h 1506070"/>
              <a:gd name="connsiteX1" fmla="*/ 1169894 w 1761564"/>
              <a:gd name="connsiteY1" fmla="*/ 793376 h 1506070"/>
              <a:gd name="connsiteX2" fmla="*/ 0 w 1761564"/>
              <a:gd name="connsiteY2" fmla="*/ 1506070 h 150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1564" h="1506070">
                <a:moveTo>
                  <a:pt x="1761564" y="0"/>
                </a:moveTo>
                <a:cubicBezTo>
                  <a:pt x="1612526" y="271182"/>
                  <a:pt x="1463488" y="542364"/>
                  <a:pt x="1169894" y="793376"/>
                </a:cubicBezTo>
                <a:cubicBezTo>
                  <a:pt x="876300" y="1044388"/>
                  <a:pt x="255494" y="1445558"/>
                  <a:pt x="0" y="1506070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17D0A73C-98E4-A595-E221-F26E6207B1C1}"/>
              </a:ext>
            </a:extLst>
          </p:cNvPr>
          <p:cNvSpPr/>
          <p:nvPr/>
        </p:nvSpPr>
        <p:spPr>
          <a:xfrm>
            <a:off x="7032812" y="4047565"/>
            <a:ext cx="3469341" cy="1532964"/>
          </a:xfrm>
          <a:custGeom>
            <a:avLst/>
            <a:gdLst>
              <a:gd name="connsiteX0" fmla="*/ 3469341 w 3469341"/>
              <a:gd name="connsiteY0" fmla="*/ 0 h 1532964"/>
              <a:gd name="connsiteX1" fmla="*/ 1479176 w 3469341"/>
              <a:gd name="connsiteY1" fmla="*/ 1169894 h 1532964"/>
              <a:gd name="connsiteX2" fmla="*/ 0 w 3469341"/>
              <a:gd name="connsiteY2" fmla="*/ 1532964 h 1532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41" h="1532964">
                <a:moveTo>
                  <a:pt x="3469341" y="0"/>
                </a:moveTo>
                <a:cubicBezTo>
                  <a:pt x="2763370" y="457200"/>
                  <a:pt x="2057399" y="914400"/>
                  <a:pt x="1479176" y="1169894"/>
                </a:cubicBezTo>
                <a:cubicBezTo>
                  <a:pt x="900953" y="1425388"/>
                  <a:pt x="450476" y="1479176"/>
                  <a:pt x="0" y="1532964"/>
                </a:cubicBezTo>
              </a:path>
            </a:pathLst>
          </a:cu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A427272-B96B-24A3-A367-71C6114685E1}"/>
              </a:ext>
            </a:extLst>
          </p:cNvPr>
          <p:cNvSpPr txBox="1"/>
          <p:nvPr/>
        </p:nvSpPr>
        <p:spPr>
          <a:xfrm>
            <a:off x="5276354" y="1105096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</a:rPr>
              <a:t>Fluence</a:t>
            </a:r>
          </a:p>
        </p:txBody>
      </p:sp>
      <p:pic>
        <p:nvPicPr>
          <p:cNvPr id="56" name="Picture 55" descr="A black and gold logo&#10;&#10;Description automatically generated">
            <a:extLst>
              <a:ext uri="{FF2B5EF4-FFF2-40B4-BE49-F238E27FC236}">
                <a16:creationId xmlns:a16="http://schemas.microsoft.com/office/drawing/2014/main" id="{72D949AE-37A1-2F0C-3BCF-F0466230CA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83C6B2F9-BCC9-32CE-14B3-A49E2109BE3A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58" name="Arc 57">
              <a:extLst>
                <a:ext uri="{FF2B5EF4-FFF2-40B4-BE49-F238E27FC236}">
                  <a16:creationId xmlns:a16="http://schemas.microsoft.com/office/drawing/2014/main" id="{9174A4A3-C761-45D7-1767-4C273F3AF223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3EF6BCA-4826-A340-AE48-2ADEDAB2F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0573CF4-9D34-2DCE-8DE9-79D0EA403E97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78F352-9521-B2CD-F44C-0AC2F30AD41B}"/>
              </a:ext>
            </a:extLst>
          </p:cNvPr>
          <p:cNvCxnSpPr>
            <a:cxnSpLocks/>
          </p:cNvCxnSpPr>
          <p:nvPr/>
        </p:nvCxnSpPr>
        <p:spPr>
          <a:xfrm>
            <a:off x="6870752" y="1341002"/>
            <a:ext cx="933664" cy="0"/>
          </a:xfrm>
          <a:prstGeom prst="straightConnector1">
            <a:avLst/>
          </a:prstGeom>
          <a:ln w="88900">
            <a:solidFill>
              <a:schemeClr val="bg1"/>
            </a:solidFill>
            <a:headEnd w="sm" len="sm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Graphic 62" descr="Question Mark with solid fill">
            <a:extLst>
              <a:ext uri="{FF2B5EF4-FFF2-40B4-BE49-F238E27FC236}">
                <a16:creationId xmlns:a16="http://schemas.microsoft.com/office/drawing/2014/main" id="{6B64ABD0-9220-E1DB-71D9-CB5993255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77648" y="838487"/>
            <a:ext cx="382092" cy="38209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CE2C73DA-C7E5-3C42-E78C-4DC66438C0CF}"/>
              </a:ext>
            </a:extLst>
          </p:cNvPr>
          <p:cNvGrpSpPr/>
          <p:nvPr/>
        </p:nvGrpSpPr>
        <p:grpSpPr>
          <a:xfrm>
            <a:off x="8026885" y="316229"/>
            <a:ext cx="2607134" cy="2313555"/>
            <a:chOff x="8026885" y="316229"/>
            <a:chExt cx="2607134" cy="2313555"/>
          </a:xfrm>
        </p:grpSpPr>
        <p:pic>
          <p:nvPicPr>
            <p:cNvPr id="54" name="Picture 53" descr="A group of white and yellow circles on a black background&#10;&#10;Description automatically generated">
              <a:extLst>
                <a:ext uri="{FF2B5EF4-FFF2-40B4-BE49-F238E27FC236}">
                  <a16:creationId xmlns:a16="http://schemas.microsoft.com/office/drawing/2014/main" id="{DD5F2663-0C8F-42BD-4DCF-7138CE0F0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17903" y="317534"/>
              <a:ext cx="2516116" cy="2235862"/>
            </a:xfrm>
            <a:prstGeom prst="rect">
              <a:avLst/>
            </a:prstGeom>
            <a:ln w="15875">
              <a:solidFill>
                <a:schemeClr val="bg1"/>
              </a:solidFill>
            </a:ln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D861D2E-55D4-7CF3-EBB5-334F60E8F475}"/>
                </a:ext>
              </a:extLst>
            </p:cNvPr>
            <p:cNvSpPr txBox="1"/>
            <p:nvPr/>
          </p:nvSpPr>
          <p:spPr>
            <a:xfrm>
              <a:off x="8570795" y="31622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6647A3-78C5-1408-16EF-AE2D25559DEF}"/>
                </a:ext>
              </a:extLst>
            </p:cNvPr>
            <p:cNvSpPr txBox="1"/>
            <p:nvPr/>
          </p:nvSpPr>
          <p:spPr>
            <a:xfrm>
              <a:off x="9221912" y="810875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0443622-D07C-6B7B-6135-C73B18DDAE36}"/>
                </a:ext>
              </a:extLst>
            </p:cNvPr>
            <p:cNvSpPr txBox="1"/>
            <p:nvPr/>
          </p:nvSpPr>
          <p:spPr>
            <a:xfrm>
              <a:off x="9486517" y="1189017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6BB1AF-BCE0-B5CB-D9DA-8CBBB2C0B1B2}"/>
                </a:ext>
              </a:extLst>
            </p:cNvPr>
            <p:cNvSpPr txBox="1"/>
            <p:nvPr/>
          </p:nvSpPr>
          <p:spPr>
            <a:xfrm>
              <a:off x="10194093" y="56644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911B7EA-A700-25A6-F3A5-E51FAA58E727}"/>
                </a:ext>
              </a:extLst>
            </p:cNvPr>
            <p:cNvSpPr txBox="1"/>
            <p:nvPr/>
          </p:nvSpPr>
          <p:spPr>
            <a:xfrm>
              <a:off x="10081567" y="112885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EE545C5-74B0-7A35-7F56-DEBDCDDB4383}"/>
                </a:ext>
              </a:extLst>
            </p:cNvPr>
            <p:cNvSpPr txBox="1"/>
            <p:nvPr/>
          </p:nvSpPr>
          <p:spPr>
            <a:xfrm>
              <a:off x="9423052" y="189562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BFBBA9D-F731-82E8-701A-481588A48737}"/>
                </a:ext>
              </a:extLst>
            </p:cNvPr>
            <p:cNvSpPr txBox="1"/>
            <p:nvPr/>
          </p:nvSpPr>
          <p:spPr>
            <a:xfrm>
              <a:off x="9070754" y="156551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5A2D9FD-8E89-DA25-775D-C2C3B51D9667}"/>
                </a:ext>
              </a:extLst>
            </p:cNvPr>
            <p:cNvSpPr txBox="1"/>
            <p:nvPr/>
          </p:nvSpPr>
          <p:spPr>
            <a:xfrm>
              <a:off x="8724844" y="2352785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8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0EB7D49-8CBC-6C97-4BBD-C5E5A33B5901}"/>
                </a:ext>
              </a:extLst>
            </p:cNvPr>
            <p:cNvSpPr txBox="1"/>
            <p:nvPr/>
          </p:nvSpPr>
          <p:spPr>
            <a:xfrm>
              <a:off x="8113409" y="1618624"/>
              <a:ext cx="2664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9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B5A474D-5189-7F1C-6E19-1CFEA906F7F0}"/>
                </a:ext>
              </a:extLst>
            </p:cNvPr>
            <p:cNvSpPr txBox="1"/>
            <p:nvPr/>
          </p:nvSpPr>
          <p:spPr>
            <a:xfrm>
              <a:off x="8026885" y="1817524"/>
              <a:ext cx="348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51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3"/>
    </mc:Choice>
    <mc:Fallback xmlns="">
      <p:transition spd="slow" advTm="7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20B1A5-D238-C9D2-8FED-595EE627C53E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Acknowledgements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3198A69-C0D6-2BB1-37B9-33019FCB53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75" t="9747" r="2066"/>
          <a:stretch/>
        </p:blipFill>
        <p:spPr>
          <a:xfrm>
            <a:off x="401179" y="3160571"/>
            <a:ext cx="4248497" cy="3193225"/>
          </a:xfrm>
          <a:prstGeom prst="rect">
            <a:avLst/>
          </a:prstGeom>
        </p:spPr>
      </p:pic>
      <p:pic>
        <p:nvPicPr>
          <p:cNvPr id="6" name="Picture 5" descr="A black and gold logo&#10;&#10;Description automatically generated">
            <a:extLst>
              <a:ext uri="{FF2B5EF4-FFF2-40B4-BE49-F238E27FC236}">
                <a16:creationId xmlns:a16="http://schemas.microsoft.com/office/drawing/2014/main" id="{1C7186CC-E965-D199-524D-CC5B847EE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945CFEB-EA6D-1D90-DB8C-1DA4C0557B27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A8DC1E60-2805-DE3B-BD5E-CFB0C12AA94E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62BD990-955A-2DAE-7D91-6FA801E1B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D64C603-2F6A-57AC-B6A5-C3F6C0F2C638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person with glasses smiling&#10;&#10;Description automatically generated">
            <a:extLst>
              <a:ext uri="{FF2B5EF4-FFF2-40B4-BE49-F238E27FC236}">
                <a16:creationId xmlns:a16="http://schemas.microsoft.com/office/drawing/2014/main" id="{6C31C8FA-EAB5-7203-5F9B-A4F89F90C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57" y="915777"/>
            <a:ext cx="1686541" cy="2139913"/>
          </a:xfrm>
          <a:prstGeom prst="rect">
            <a:avLst/>
          </a:prstGeom>
        </p:spPr>
      </p:pic>
      <p:pic>
        <p:nvPicPr>
          <p:cNvPr id="14" name="Picture 13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51E19B39-6FB7-27DC-CB68-4E610A23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089" y="910965"/>
            <a:ext cx="1600132" cy="2145632"/>
          </a:xfrm>
          <a:prstGeom prst="rect">
            <a:avLst/>
          </a:prstGeom>
        </p:spPr>
      </p:pic>
      <p:pic>
        <p:nvPicPr>
          <p:cNvPr id="15" name="Picture 2" descr="A circular logo with text and a moon&#10;&#10;Description automatically generated">
            <a:extLst>
              <a:ext uri="{FF2B5EF4-FFF2-40B4-BE49-F238E27FC236}">
                <a16:creationId xmlns:a16="http://schemas.microsoft.com/office/drawing/2014/main" id="{3CEE7677-7FB5-FD18-C0C4-C9C03B3C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2" y="5171237"/>
            <a:ext cx="1187847" cy="11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99613978-F5E7-EAD2-5B7A-48EBD957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04" y="1127701"/>
            <a:ext cx="1501245" cy="125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ESOURCE - Home | NASA">
            <a:extLst>
              <a:ext uri="{FF2B5EF4-FFF2-40B4-BE49-F238E27FC236}">
                <a16:creationId xmlns:a16="http://schemas.microsoft.com/office/drawing/2014/main" id="{AF69A409-C9EA-EFCA-3D9D-86723AF86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55" y="3926398"/>
            <a:ext cx="1121342" cy="109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395AC822-E821-F096-B824-405CBE031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03" y="2501950"/>
            <a:ext cx="1187847" cy="11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C6923F-B3B7-08CE-83E6-02AAA1C3BA5E}"/>
              </a:ext>
            </a:extLst>
          </p:cNvPr>
          <p:cNvSpPr txBox="1"/>
          <p:nvPr/>
        </p:nvSpPr>
        <p:spPr>
          <a:xfrm rot="16200000">
            <a:off x="-400033" y="1877541"/>
            <a:ext cx="197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Georgia Tech Prof.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24FC1-8909-3676-0F72-A484291AB2A0}"/>
              </a:ext>
            </a:extLst>
          </p:cNvPr>
          <p:cNvSpPr txBox="1"/>
          <p:nvPr/>
        </p:nvSpPr>
        <p:spPr>
          <a:xfrm>
            <a:off x="965612" y="6398561"/>
            <a:ext cx="326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Contact: </a:t>
            </a:r>
            <a:r>
              <a:rPr lang="en-US" dirty="0" err="1">
                <a:solidFill>
                  <a:schemeClr val="bg1"/>
                </a:solidFill>
              </a:rPr>
              <a:t>prane@haverford.edu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E7359-6640-E45A-87CA-BC3633F6518C}"/>
              </a:ext>
            </a:extLst>
          </p:cNvPr>
          <p:cNvSpPr txBox="1"/>
          <p:nvPr/>
        </p:nvSpPr>
        <p:spPr>
          <a:xfrm>
            <a:off x="6466054" y="1443988"/>
            <a:ext cx="5298307" cy="477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“17.3: Types of Radioactivity- Alpha, Beta, and Gamma Decay,” Chemistry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LibreTexts</a:t>
            </a:r>
            <a:r>
              <a:rPr lang="en-US" sz="1050" dirty="0">
                <a:solidFill>
                  <a:schemeClr val="bg1"/>
                </a:solidFill>
                <a:effectLst/>
              </a:rPr>
              <a:t>. Accessed: Jul. 24, 2024. [Online]. Available: </a:t>
            </a:r>
            <a:r>
              <a:rPr lang="en-US" sz="1050" dirty="0">
                <a:solidFill>
                  <a:schemeClr val="bg1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https://chem.libretexts.org/Bookshelves/Introductory_Chemistry/Introductory_Chemistry/17%3A_Radioactivity_and_Nuclear_Chemistry/17.03%3A_Types_of_Radioactivity-_Alpha_Beta_and_Gamma_Decay</a:t>
            </a:r>
            <a:endParaRPr lang="en-US" sz="1050" dirty="0">
              <a:solidFill>
                <a:schemeClr val="bg1"/>
              </a:solidFill>
              <a:effectLst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U. Veronesi 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et al.</a:t>
            </a:r>
            <a:r>
              <a:rPr lang="en-US" sz="1050" dirty="0">
                <a:solidFill>
                  <a:schemeClr val="bg1"/>
                </a:solidFill>
                <a:effectLst/>
              </a:rPr>
              <a:t>, “A preliminary report of intraoperative radiotherapy (IORT) in limited-stage breast cancers that are conservatively treated,” 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European Journal of Cancer</a:t>
            </a:r>
            <a:r>
              <a:rPr lang="en-US" sz="1050" dirty="0">
                <a:solidFill>
                  <a:schemeClr val="bg1"/>
                </a:solidFill>
                <a:effectLst/>
              </a:rPr>
              <a:t>, vol. 37, no. 17, pp. 2178–2183, 2001,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doi</a:t>
            </a:r>
            <a:r>
              <a:rPr lang="en-US" sz="1050" dirty="0">
                <a:solidFill>
                  <a:schemeClr val="bg1"/>
                </a:solidFill>
                <a:effectLst/>
              </a:rPr>
              <a:t>: </a:t>
            </a:r>
            <a:r>
              <a:rPr lang="en-US" sz="1050" dirty="0">
                <a:solidFill>
                  <a:schemeClr val="bg1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10.1016/S0959-8049(01)00285-4</a:t>
            </a:r>
            <a:r>
              <a:rPr lang="en-US" sz="105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U. Schmidt, M.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Weigert</a:t>
            </a:r>
            <a:r>
              <a:rPr lang="en-US" sz="1050" dirty="0">
                <a:solidFill>
                  <a:schemeClr val="bg1"/>
                </a:solidFill>
                <a:effectLst/>
              </a:rPr>
              <a:t>, C. Broaddus, and G. Myers, “Cell Detection with Star-convex Polygons,” vol. 11071, 2018, pp. 265–273.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doi</a:t>
            </a:r>
            <a:r>
              <a:rPr lang="en-US" sz="1050" dirty="0">
                <a:solidFill>
                  <a:schemeClr val="bg1"/>
                </a:solidFill>
                <a:effectLst/>
              </a:rPr>
              <a:t>: </a:t>
            </a:r>
            <a:r>
              <a:rPr lang="en-US" sz="1050" dirty="0">
                <a:solidFill>
                  <a:schemeClr val="bg1"/>
                </a:solidFill>
                <a:effectLst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10.1007/978-3-030-00934-2_30</a:t>
            </a:r>
            <a:r>
              <a:rPr lang="en-US" sz="105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“CERN’s plans for a new particle accelerator dwarfs the existing LHC,” The Silicon Review. Accessed: Jul. 24, 2024. [Online]. Available: </a:t>
            </a:r>
            <a:r>
              <a:rPr lang="en-US" sz="1050" dirty="0">
                <a:solidFill>
                  <a:schemeClr val="bg1"/>
                </a:solidFill>
                <a:effectLst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https://thesiliconreview.com/2019/01/lhc-successor-fcc-20-billion</a:t>
            </a:r>
            <a:endParaRPr lang="en-US" sz="1050" dirty="0">
              <a:solidFill>
                <a:schemeClr val="bg1"/>
              </a:solidFill>
              <a:effectLst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K. D. Burgess, B. A. Cymes, and R. M. Stroud, “Hydrogen-bearing vesicles in space weathered lunar calcium-phosphates,” </a:t>
            </a:r>
            <a:r>
              <a:rPr lang="en-US" sz="1050" i="1" dirty="0" err="1">
                <a:solidFill>
                  <a:schemeClr val="bg1"/>
                </a:solidFill>
                <a:effectLst/>
              </a:rPr>
              <a:t>Commun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 Earth Environ</a:t>
            </a:r>
            <a:r>
              <a:rPr lang="en-US" sz="1050" dirty="0">
                <a:solidFill>
                  <a:schemeClr val="bg1"/>
                </a:solidFill>
                <a:effectLst/>
              </a:rPr>
              <a:t>, vol. 4, no. 1, p. 414, Nov. 2023,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doi</a:t>
            </a:r>
            <a:r>
              <a:rPr lang="en-US" sz="1050" dirty="0">
                <a:solidFill>
                  <a:schemeClr val="bg1"/>
                </a:solidFill>
                <a:effectLst/>
              </a:rPr>
              <a:t>: </a:t>
            </a:r>
            <a:r>
              <a:rPr lang="en-US" sz="1050" dirty="0">
                <a:solidFill>
                  <a:schemeClr val="bg1"/>
                </a:solidFill>
                <a:effectLst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10.1038/s43247-023-01060-5</a:t>
            </a:r>
            <a:r>
              <a:rPr lang="en-US" sz="105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C. Burke, R. L. Howard, and P. Kessler, “Internal Layout of a Lunar Surface Habitat,” 2022.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S. J.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Zinkle</a:t>
            </a:r>
            <a:r>
              <a:rPr lang="en-US" sz="1050" dirty="0">
                <a:solidFill>
                  <a:schemeClr val="bg1"/>
                </a:solidFill>
                <a:effectLst/>
              </a:rPr>
              <a:t> and G. S. Was, “Materials challenges in nuclear energy,” 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Acta </a:t>
            </a:r>
            <a:r>
              <a:rPr lang="en-US" sz="1050" i="1" dirty="0" err="1">
                <a:solidFill>
                  <a:schemeClr val="bg1"/>
                </a:solidFill>
                <a:effectLst/>
              </a:rPr>
              <a:t>Materialia</a:t>
            </a:r>
            <a:r>
              <a:rPr lang="en-US" sz="1050" dirty="0">
                <a:solidFill>
                  <a:schemeClr val="bg1"/>
                </a:solidFill>
                <a:effectLst/>
              </a:rPr>
              <a:t>, vol. 61, no. 3, pp. 735–758, Feb. 2013,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doi</a:t>
            </a:r>
            <a:r>
              <a:rPr lang="en-US" sz="1050" dirty="0">
                <a:solidFill>
                  <a:schemeClr val="bg1"/>
                </a:solidFill>
                <a:effectLst/>
              </a:rPr>
              <a:t>: </a:t>
            </a:r>
            <a:r>
              <a:rPr lang="en-US" sz="1050" dirty="0">
                <a:solidFill>
                  <a:schemeClr val="bg1"/>
                </a:solidFill>
                <a:effectLst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10.1016/j.actamat.2012.11.004</a:t>
            </a:r>
            <a:r>
              <a:rPr lang="en-US" sz="105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“NUCLEAR 101: How Does a Nuclear Reactor Work?,”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Energy.gov</a:t>
            </a:r>
            <a:r>
              <a:rPr lang="en-US" sz="1050" dirty="0">
                <a:solidFill>
                  <a:schemeClr val="bg1"/>
                </a:solidFill>
                <a:effectLst/>
              </a:rPr>
              <a:t>. Accessed: Jul. 24, 2024. [Online]. Available: </a:t>
            </a:r>
            <a:r>
              <a:rPr lang="en-US" sz="1050" dirty="0">
                <a:solidFill>
                  <a:schemeClr val="bg1"/>
                </a:solidFill>
                <a:effectLst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https://www.energy.gov/ne/articles/nuclear-101-how-does-nuclear-reactor-work</a:t>
            </a:r>
            <a:endParaRPr lang="en-US" sz="1050" dirty="0">
              <a:solidFill>
                <a:schemeClr val="bg1"/>
              </a:solidFill>
              <a:effectLst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  <a:effectLst/>
              </a:rPr>
              <a:t> K.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Nordlund</a:t>
            </a:r>
            <a:r>
              <a:rPr lang="en-US" sz="1050" dirty="0">
                <a:solidFill>
                  <a:schemeClr val="bg1"/>
                </a:solidFill>
                <a:effectLst/>
              </a:rPr>
              <a:t> 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et al.</a:t>
            </a:r>
            <a:r>
              <a:rPr lang="en-US" sz="1050" dirty="0">
                <a:solidFill>
                  <a:schemeClr val="bg1"/>
                </a:solidFill>
                <a:effectLst/>
              </a:rPr>
              <a:t>, “Primary radiation damage: A review of current understanding and models,” </a:t>
            </a:r>
            <a:r>
              <a:rPr lang="en-US" sz="1050" i="1" dirty="0">
                <a:solidFill>
                  <a:schemeClr val="bg1"/>
                </a:solidFill>
                <a:effectLst/>
              </a:rPr>
              <a:t>Journal of Nuclear Materials</a:t>
            </a:r>
            <a:r>
              <a:rPr lang="en-US" sz="1050" dirty="0">
                <a:solidFill>
                  <a:schemeClr val="bg1"/>
                </a:solidFill>
                <a:effectLst/>
              </a:rPr>
              <a:t>, vol. 512, pp. 450–479, Dec. 2018,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doi</a:t>
            </a:r>
            <a:r>
              <a:rPr lang="en-US" sz="1050" dirty="0">
                <a:solidFill>
                  <a:schemeClr val="bg1"/>
                </a:solidFill>
                <a:effectLst/>
              </a:rPr>
              <a:t>: </a:t>
            </a:r>
            <a:r>
              <a:rPr lang="en-US" sz="1050" dirty="0">
                <a:solidFill>
                  <a:schemeClr val="bg1"/>
                </a:solidFill>
                <a:effectLst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10.1016/j.jnucmat.2018.10.027</a:t>
            </a:r>
            <a:r>
              <a:rPr lang="en-US" sz="105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>
                <a:solidFill>
                  <a:schemeClr val="bg1"/>
                </a:solidFill>
                <a:effectLst/>
              </a:rPr>
              <a:t>O.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Ronneberger</a:t>
            </a:r>
            <a:r>
              <a:rPr lang="en-US" sz="1050" dirty="0">
                <a:solidFill>
                  <a:schemeClr val="bg1"/>
                </a:solidFill>
                <a:effectLst/>
              </a:rPr>
              <a:t>, P. Fischer, and T. </a:t>
            </a:r>
            <a:r>
              <a:rPr lang="en-US" sz="1050" dirty="0" err="1">
                <a:solidFill>
                  <a:schemeClr val="bg1"/>
                </a:solidFill>
                <a:effectLst/>
              </a:rPr>
              <a:t>Brox</a:t>
            </a:r>
            <a:r>
              <a:rPr lang="en-US" sz="1050" dirty="0">
                <a:solidFill>
                  <a:schemeClr val="bg1"/>
                </a:solidFill>
                <a:effectLst/>
              </a:rPr>
              <a:t>, “U-Net: Convolutional Networks for Biomedical Image Segmentation,” May 18, 2015, </a:t>
            </a:r>
            <a:r>
              <a:rPr lang="en-US" sz="1050" i="1" dirty="0" err="1">
                <a:solidFill>
                  <a:schemeClr val="bg1"/>
                </a:solidFill>
                <a:effectLst/>
              </a:rPr>
              <a:t>arXiv</a:t>
            </a:r>
            <a:r>
              <a:rPr lang="en-US" sz="1050" dirty="0">
                <a:solidFill>
                  <a:schemeClr val="bg1"/>
                </a:solidFill>
                <a:effectLst/>
              </a:rPr>
              <a:t>: arXiv:1505.04597. Accessed: Jul. 31, 2024. [Online]. Available: </a:t>
            </a:r>
            <a:r>
              <a:rPr lang="en-US" sz="1050" dirty="0">
                <a:solidFill>
                  <a:schemeClr val="bg1"/>
                </a:solidFill>
                <a:effectLst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http://arxiv.org/abs/1505.04597</a:t>
            </a:r>
            <a:endParaRPr lang="en-US" sz="105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04082-36F9-0B18-6D0F-1AC8A0436928}"/>
              </a:ext>
            </a:extLst>
          </p:cNvPr>
          <p:cNvSpPr txBox="1"/>
          <p:nvPr/>
        </p:nvSpPr>
        <p:spPr>
          <a:xfrm>
            <a:off x="8202150" y="969819"/>
            <a:ext cx="178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41100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46"/>
    </mc:Choice>
    <mc:Fallback xmlns="">
      <p:transition spd="slow" advTm="1754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" name="Group 3183">
            <a:extLst>
              <a:ext uri="{FF2B5EF4-FFF2-40B4-BE49-F238E27FC236}">
                <a16:creationId xmlns:a16="http://schemas.microsoft.com/office/drawing/2014/main" id="{6CBAFCB0-1271-9822-AA72-F7A1B10E7686}"/>
              </a:ext>
            </a:extLst>
          </p:cNvPr>
          <p:cNvGrpSpPr/>
          <p:nvPr/>
        </p:nvGrpSpPr>
        <p:grpSpPr>
          <a:xfrm>
            <a:off x="3090843" y="1164596"/>
            <a:ext cx="5232573" cy="2986864"/>
            <a:chOff x="3090843" y="1164596"/>
            <a:chExt cx="5232573" cy="2986864"/>
          </a:xfrm>
        </p:grpSpPr>
        <p:grpSp>
          <p:nvGrpSpPr>
            <p:cNvPr id="3152" name="Group 3151">
              <a:extLst>
                <a:ext uri="{FF2B5EF4-FFF2-40B4-BE49-F238E27FC236}">
                  <a16:creationId xmlns:a16="http://schemas.microsoft.com/office/drawing/2014/main" id="{4B8C342D-4642-1557-518D-2CEF1B84B99C}"/>
                </a:ext>
              </a:extLst>
            </p:cNvPr>
            <p:cNvGrpSpPr/>
            <p:nvPr/>
          </p:nvGrpSpPr>
          <p:grpSpPr>
            <a:xfrm>
              <a:off x="4502701" y="1477767"/>
              <a:ext cx="3513419" cy="1985386"/>
              <a:chOff x="4629428" y="1465981"/>
              <a:chExt cx="3513419" cy="1985386"/>
            </a:xfrm>
          </p:grpSpPr>
          <p:pic>
            <p:nvPicPr>
              <p:cNvPr id="3087" name="Picture 3086" descr="A diagram of a magnetic field&#10;&#10;Description automatically generated">
                <a:extLst>
                  <a:ext uri="{FF2B5EF4-FFF2-40B4-BE49-F238E27FC236}">
                    <a16:creationId xmlns:a16="http://schemas.microsoft.com/office/drawing/2014/main" id="{C977A9B3-7992-9255-BED1-348E4D692A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6160" y="1491496"/>
                <a:ext cx="3476687" cy="1959871"/>
              </a:xfrm>
              <a:prstGeom prst="rect">
                <a:avLst/>
              </a:prstGeom>
            </p:spPr>
          </p:pic>
          <p:sp>
            <p:nvSpPr>
              <p:cNvPr id="3151" name="Rectangle 3150">
                <a:extLst>
                  <a:ext uri="{FF2B5EF4-FFF2-40B4-BE49-F238E27FC236}">
                    <a16:creationId xmlns:a16="http://schemas.microsoft.com/office/drawing/2014/main" id="{F2361209-7F8A-BC9C-0FC2-EF9D316AE2CB}"/>
                  </a:ext>
                </a:extLst>
              </p:cNvPr>
              <p:cNvSpPr/>
              <p:nvPr/>
            </p:nvSpPr>
            <p:spPr>
              <a:xfrm>
                <a:off x="4629428" y="1465981"/>
                <a:ext cx="371394" cy="49943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23" name="Straight Connector 3122">
              <a:extLst>
                <a:ext uri="{FF2B5EF4-FFF2-40B4-BE49-F238E27FC236}">
                  <a16:creationId xmlns:a16="http://schemas.microsoft.com/office/drawing/2014/main" id="{B6E6A6D9-1443-C1AD-E146-40448130B3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0843" y="3828585"/>
              <a:ext cx="4334085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0" name="Straight Connector 3129">
              <a:extLst>
                <a:ext uri="{FF2B5EF4-FFF2-40B4-BE49-F238E27FC236}">
                  <a16:creationId xmlns:a16="http://schemas.microsoft.com/office/drawing/2014/main" id="{A514486C-87C7-57EA-B809-936653225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862" y="1164596"/>
              <a:ext cx="10554" cy="2663989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8" name="Straight Connector 3137">
              <a:extLst>
                <a:ext uri="{FF2B5EF4-FFF2-40B4-BE49-F238E27FC236}">
                  <a16:creationId xmlns:a16="http://schemas.microsoft.com/office/drawing/2014/main" id="{B27DCFBD-94F0-5A16-F0F3-45B9C665B5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5645" y="3828585"/>
              <a:ext cx="437217" cy="322351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2" name="Straight Connector 3141">
              <a:extLst>
                <a:ext uri="{FF2B5EF4-FFF2-40B4-BE49-F238E27FC236}">
                  <a16:creationId xmlns:a16="http://schemas.microsoft.com/office/drawing/2014/main" id="{920DDA14-E32D-3F3F-CAFC-0920F838A4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6843" y="3828584"/>
              <a:ext cx="432052" cy="322876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8" name="Group 3177">
            <a:extLst>
              <a:ext uri="{FF2B5EF4-FFF2-40B4-BE49-F238E27FC236}">
                <a16:creationId xmlns:a16="http://schemas.microsoft.com/office/drawing/2014/main" id="{5ED1EDF5-ECE5-0D6B-AEDC-2FA4D8689496}"/>
              </a:ext>
            </a:extLst>
          </p:cNvPr>
          <p:cNvGrpSpPr/>
          <p:nvPr/>
        </p:nvGrpSpPr>
        <p:grpSpPr>
          <a:xfrm>
            <a:off x="7413013" y="4161617"/>
            <a:ext cx="4813639" cy="2696383"/>
            <a:chOff x="7413013" y="4161617"/>
            <a:chExt cx="4813639" cy="2696383"/>
          </a:xfrm>
        </p:grpSpPr>
        <p:grpSp>
          <p:nvGrpSpPr>
            <p:cNvPr id="3163" name="Group 3162">
              <a:extLst>
                <a:ext uri="{FF2B5EF4-FFF2-40B4-BE49-F238E27FC236}">
                  <a16:creationId xmlns:a16="http://schemas.microsoft.com/office/drawing/2014/main" id="{EB407C01-98D8-321A-51E1-84F27264B9CD}"/>
                </a:ext>
              </a:extLst>
            </p:cNvPr>
            <p:cNvGrpSpPr/>
            <p:nvPr/>
          </p:nvGrpSpPr>
          <p:grpSpPr>
            <a:xfrm>
              <a:off x="7514238" y="4375763"/>
              <a:ext cx="4712414" cy="2182028"/>
              <a:chOff x="7514238" y="4375763"/>
              <a:chExt cx="4712414" cy="2182028"/>
            </a:xfrm>
          </p:grpSpPr>
          <p:pic>
            <p:nvPicPr>
              <p:cNvPr id="3094" name="Picture 3093" descr="A diagram of a graph showing a diagram of red and blue balls&#10;&#10;Description automatically generated">
                <a:extLst>
                  <a:ext uri="{FF2B5EF4-FFF2-40B4-BE49-F238E27FC236}">
                    <a16:creationId xmlns:a16="http://schemas.microsoft.com/office/drawing/2014/main" id="{10F75214-CCC9-9D78-0715-B6D6FD28F3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3000"/>
                        </a14:imgEffect>
                      </a14:imgLayer>
                    </a14:imgProps>
                  </a:ext>
                </a:extLst>
              </a:blip>
              <a:srcRect r="9145"/>
              <a:stretch/>
            </p:blipFill>
            <p:spPr>
              <a:xfrm>
                <a:off x="7514238" y="4375763"/>
                <a:ext cx="2888394" cy="2168456"/>
              </a:xfrm>
              <a:prstGeom prst="rect">
                <a:avLst/>
              </a:prstGeom>
            </p:spPr>
          </p:pic>
          <p:sp>
            <p:nvSpPr>
              <p:cNvPr id="3108" name="Right Brace 3107">
                <a:extLst>
                  <a:ext uri="{FF2B5EF4-FFF2-40B4-BE49-F238E27FC236}">
                    <a16:creationId xmlns:a16="http://schemas.microsoft.com/office/drawing/2014/main" id="{079672CB-2B9A-4796-6AC7-DFAC5A6F41DC}"/>
                  </a:ext>
                </a:extLst>
              </p:cNvPr>
              <p:cNvSpPr/>
              <p:nvPr/>
            </p:nvSpPr>
            <p:spPr>
              <a:xfrm>
                <a:off x="10514429" y="5901565"/>
                <a:ext cx="196280" cy="656226"/>
              </a:xfrm>
              <a:prstGeom prst="rightBrac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9" name="Right Brace 3108">
                <a:extLst>
                  <a:ext uri="{FF2B5EF4-FFF2-40B4-BE49-F238E27FC236}">
                    <a16:creationId xmlns:a16="http://schemas.microsoft.com/office/drawing/2014/main" id="{46B980D0-5294-04C9-9C2C-88D53DD3CAA1}"/>
                  </a:ext>
                </a:extLst>
              </p:cNvPr>
              <p:cNvSpPr/>
              <p:nvPr/>
            </p:nvSpPr>
            <p:spPr>
              <a:xfrm>
                <a:off x="10512154" y="5337791"/>
                <a:ext cx="196280" cy="508930"/>
              </a:xfrm>
              <a:prstGeom prst="rightBrac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0" name="TextBox 3109">
                <a:extLst>
                  <a:ext uri="{FF2B5EF4-FFF2-40B4-BE49-F238E27FC236}">
                    <a16:creationId xmlns:a16="http://schemas.microsoft.com/office/drawing/2014/main" id="{4E9A4783-FB33-AD57-CAAA-475BB4836354}"/>
                  </a:ext>
                </a:extLst>
              </p:cNvPr>
              <p:cNvSpPr txBox="1"/>
              <p:nvPr/>
            </p:nvSpPr>
            <p:spPr>
              <a:xfrm>
                <a:off x="10775938" y="6086373"/>
                <a:ext cx="133587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Grandview Display" panose="020B0502040204020203" pitchFamily="34" charset="0"/>
                  </a:rPr>
                  <a:t>Parent lattice</a:t>
                </a:r>
              </a:p>
            </p:txBody>
          </p:sp>
          <p:sp>
            <p:nvSpPr>
              <p:cNvPr id="3111" name="TextBox 3110">
                <a:extLst>
                  <a:ext uri="{FF2B5EF4-FFF2-40B4-BE49-F238E27FC236}">
                    <a16:creationId xmlns:a16="http://schemas.microsoft.com/office/drawing/2014/main" id="{A9ADB050-AE78-E109-C73B-2BF7F38C4AC2}"/>
                  </a:ext>
                </a:extLst>
              </p:cNvPr>
              <p:cNvSpPr txBox="1"/>
              <p:nvPr/>
            </p:nvSpPr>
            <p:spPr>
              <a:xfrm>
                <a:off x="10793572" y="5349983"/>
                <a:ext cx="14330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Grandview Display" panose="020B0502040204020203" pitchFamily="34" charset="0"/>
                  </a:rPr>
                  <a:t>Modified surface layer</a:t>
                </a:r>
              </a:p>
            </p:txBody>
          </p:sp>
        </p:grpSp>
        <p:cxnSp>
          <p:nvCxnSpPr>
            <p:cNvPr id="3126" name="Straight Connector 3125">
              <a:extLst>
                <a:ext uri="{FF2B5EF4-FFF2-40B4-BE49-F238E27FC236}">
                  <a16:creationId xmlns:a16="http://schemas.microsoft.com/office/drawing/2014/main" id="{3A05F64C-400C-6742-65CE-84FC0284F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3013" y="4483241"/>
              <a:ext cx="11915" cy="2374759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7" name="Straight Connector 3166">
              <a:extLst>
                <a:ext uri="{FF2B5EF4-FFF2-40B4-BE49-F238E27FC236}">
                  <a16:creationId xmlns:a16="http://schemas.microsoft.com/office/drawing/2014/main" id="{1AD55B3E-116B-7960-386D-16A4ADE534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6844" y="4161617"/>
              <a:ext cx="437217" cy="322351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6" name="Straight Connector 3175">
              <a:extLst>
                <a:ext uri="{FF2B5EF4-FFF2-40B4-BE49-F238E27FC236}">
                  <a16:creationId xmlns:a16="http://schemas.microsoft.com/office/drawing/2014/main" id="{975A8ACF-BA5C-7D51-6DAB-ABF064DFEC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3480" y="4485208"/>
              <a:ext cx="3879138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7" name="Straight Connector 3176">
              <a:extLst>
                <a:ext uri="{FF2B5EF4-FFF2-40B4-BE49-F238E27FC236}">
                  <a16:creationId xmlns:a16="http://schemas.microsoft.com/office/drawing/2014/main" id="{0E1AFC14-53FF-26C7-3D16-A1B6ED7B6A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80895" y="4162998"/>
              <a:ext cx="432052" cy="322876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75" name="Group 3174">
            <a:extLst>
              <a:ext uri="{FF2B5EF4-FFF2-40B4-BE49-F238E27FC236}">
                <a16:creationId xmlns:a16="http://schemas.microsoft.com/office/drawing/2014/main" id="{EFADFCE4-2269-A70B-19CE-C27841455680}"/>
              </a:ext>
            </a:extLst>
          </p:cNvPr>
          <p:cNvGrpSpPr/>
          <p:nvPr/>
        </p:nvGrpSpPr>
        <p:grpSpPr>
          <a:xfrm>
            <a:off x="7870826" y="1164682"/>
            <a:ext cx="4321174" cy="3318559"/>
            <a:chOff x="7870826" y="1164682"/>
            <a:chExt cx="4321174" cy="3318559"/>
          </a:xfrm>
        </p:grpSpPr>
        <p:cxnSp>
          <p:nvCxnSpPr>
            <p:cNvPr id="3171" name="Straight Connector 3170">
              <a:extLst>
                <a:ext uri="{FF2B5EF4-FFF2-40B4-BE49-F238E27FC236}">
                  <a16:creationId xmlns:a16="http://schemas.microsoft.com/office/drawing/2014/main" id="{BB41EEDD-6BE7-A0F2-3ACE-B80D814A50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3524" y="1164682"/>
              <a:ext cx="10554" cy="2663989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2" name="Straight Connector 3171">
              <a:extLst>
                <a:ext uri="{FF2B5EF4-FFF2-40B4-BE49-F238E27FC236}">
                  <a16:creationId xmlns:a16="http://schemas.microsoft.com/office/drawing/2014/main" id="{950266F6-07BD-65E3-D0D1-FE735C101E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0826" y="3832656"/>
              <a:ext cx="437217" cy="322351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62" name="Group 3161">
              <a:extLst>
                <a:ext uri="{FF2B5EF4-FFF2-40B4-BE49-F238E27FC236}">
                  <a16:creationId xmlns:a16="http://schemas.microsoft.com/office/drawing/2014/main" id="{15E59B2F-F9F1-491F-2FC8-119FC97A83A5}"/>
                </a:ext>
              </a:extLst>
            </p:cNvPr>
            <p:cNvGrpSpPr/>
            <p:nvPr/>
          </p:nvGrpSpPr>
          <p:grpSpPr>
            <a:xfrm>
              <a:off x="8595255" y="1517229"/>
              <a:ext cx="3112200" cy="2736073"/>
              <a:chOff x="8595255" y="1517229"/>
              <a:chExt cx="3112200" cy="2736073"/>
            </a:xfrm>
          </p:grpSpPr>
          <p:pic>
            <p:nvPicPr>
              <p:cNvPr id="3104" name="Picture 3103" descr="A large white machine with blue accents&#10;&#10;Description automatically generated">
                <a:extLst>
                  <a:ext uri="{FF2B5EF4-FFF2-40B4-BE49-F238E27FC236}">
                    <a16:creationId xmlns:a16="http://schemas.microsoft.com/office/drawing/2014/main" id="{C6936AF8-B072-1353-2037-D2B7426ED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alphaModFix amt="91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-29000"/>
                        </a14:imgEffect>
                        <a14:imgEffect>
                          <a14:saturation sat="62000"/>
                        </a14:imgEffect>
                        <a14:imgEffect>
                          <a14:brightnessContrast contrast="47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254874" y="1517229"/>
                <a:ext cx="2067336" cy="2067336"/>
              </a:xfrm>
              <a:prstGeom prst="rect">
                <a:avLst/>
              </a:prstGeom>
            </p:spPr>
          </p:pic>
          <p:sp>
            <p:nvSpPr>
              <p:cNvPr id="3122" name="TextBox 3121">
                <a:extLst>
                  <a:ext uri="{FF2B5EF4-FFF2-40B4-BE49-F238E27FC236}">
                    <a16:creationId xmlns:a16="http://schemas.microsoft.com/office/drawing/2014/main" id="{F5E621A2-BEE4-94C7-0079-34F5286DD4F0}"/>
                  </a:ext>
                </a:extLst>
              </p:cNvPr>
              <p:cNvSpPr txBox="1"/>
              <p:nvPr/>
            </p:nvSpPr>
            <p:spPr>
              <a:xfrm>
                <a:off x="8595255" y="3730082"/>
                <a:ext cx="3112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Intraoperative radiation therapy (IORT) can use high-energy electrons</a:t>
                </a:r>
              </a:p>
            </p:txBody>
          </p:sp>
        </p:grpSp>
        <p:cxnSp>
          <p:nvCxnSpPr>
            <p:cNvPr id="3128" name="Straight Connector 3127">
              <a:extLst>
                <a:ext uri="{FF2B5EF4-FFF2-40B4-BE49-F238E27FC236}">
                  <a16:creationId xmlns:a16="http://schemas.microsoft.com/office/drawing/2014/main" id="{0323902A-F28D-76DD-3AA1-0B0A0B43A8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12862" y="4483241"/>
              <a:ext cx="3879138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5" name="Straight Connector 3164">
              <a:extLst>
                <a:ext uri="{FF2B5EF4-FFF2-40B4-BE49-F238E27FC236}">
                  <a16:creationId xmlns:a16="http://schemas.microsoft.com/office/drawing/2014/main" id="{E2D6BB66-0C80-2402-207D-0C871D411D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78894" y="4160364"/>
              <a:ext cx="432052" cy="322876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3" name="Group 3182">
            <a:extLst>
              <a:ext uri="{FF2B5EF4-FFF2-40B4-BE49-F238E27FC236}">
                <a16:creationId xmlns:a16="http://schemas.microsoft.com/office/drawing/2014/main" id="{D004C32B-B345-DE20-8CF2-1D861162C182}"/>
              </a:ext>
            </a:extLst>
          </p:cNvPr>
          <p:cNvGrpSpPr/>
          <p:nvPr/>
        </p:nvGrpSpPr>
        <p:grpSpPr>
          <a:xfrm>
            <a:off x="3090832" y="3828574"/>
            <a:ext cx="4778462" cy="3028586"/>
            <a:chOff x="3090832" y="3828574"/>
            <a:chExt cx="4778462" cy="3028586"/>
          </a:xfrm>
        </p:grpSpPr>
        <p:cxnSp>
          <p:nvCxnSpPr>
            <p:cNvPr id="3181" name="Straight Connector 3180">
              <a:extLst>
                <a:ext uri="{FF2B5EF4-FFF2-40B4-BE49-F238E27FC236}">
                  <a16:creationId xmlns:a16="http://schemas.microsoft.com/office/drawing/2014/main" id="{BB0AF0A6-20FB-FD45-9D41-E293A80217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7242" y="3831828"/>
              <a:ext cx="432052" cy="322876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2" name="Straight Connector 3181">
              <a:extLst>
                <a:ext uri="{FF2B5EF4-FFF2-40B4-BE49-F238E27FC236}">
                  <a16:creationId xmlns:a16="http://schemas.microsoft.com/office/drawing/2014/main" id="{53549F11-539C-98AA-3E83-22760CC93F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0832" y="3828574"/>
              <a:ext cx="4334085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61" name="Group 3160">
              <a:extLst>
                <a:ext uri="{FF2B5EF4-FFF2-40B4-BE49-F238E27FC236}">
                  <a16:creationId xmlns:a16="http://schemas.microsoft.com/office/drawing/2014/main" id="{63415E95-4C9F-16F6-68B3-06225F72C0E0}"/>
                </a:ext>
              </a:extLst>
            </p:cNvPr>
            <p:cNvGrpSpPr/>
            <p:nvPr/>
          </p:nvGrpSpPr>
          <p:grpSpPr>
            <a:xfrm>
              <a:off x="3591174" y="4090195"/>
              <a:ext cx="3338324" cy="2654374"/>
              <a:chOff x="3591174" y="4090195"/>
              <a:chExt cx="3338324" cy="2654374"/>
            </a:xfrm>
          </p:grpSpPr>
          <p:pic>
            <p:nvPicPr>
              <p:cNvPr id="3106" name="Picture 3105" descr="A metal object in a tank&#10;&#10;Description automatically generated with medium confidence">
                <a:extLst>
                  <a:ext uri="{FF2B5EF4-FFF2-40B4-BE49-F238E27FC236}">
                    <a16:creationId xmlns:a16="http://schemas.microsoft.com/office/drawing/2014/main" id="{06D9F80B-4211-7C7C-F12D-62CCCEF39D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0599" t="11847" r="11961" b="4134"/>
              <a:stretch/>
            </p:blipFill>
            <p:spPr>
              <a:xfrm>
                <a:off x="3591174" y="4090195"/>
                <a:ext cx="3338324" cy="2031832"/>
              </a:xfrm>
              <a:prstGeom prst="rect">
                <a:avLst/>
              </a:prstGeom>
            </p:spPr>
          </p:pic>
          <p:sp>
            <p:nvSpPr>
              <p:cNvPr id="3121" name="TextBox 3120">
                <a:extLst>
                  <a:ext uri="{FF2B5EF4-FFF2-40B4-BE49-F238E27FC236}">
                    <a16:creationId xmlns:a16="http://schemas.microsoft.com/office/drawing/2014/main" id="{3CFD25E2-3F37-2C0A-E6AE-DDC7BAF05030}"/>
                  </a:ext>
                </a:extLst>
              </p:cNvPr>
              <p:cNvSpPr txBox="1"/>
              <p:nvPr/>
            </p:nvSpPr>
            <p:spPr>
              <a:xfrm>
                <a:off x="3808239" y="6221349"/>
                <a:ext cx="29951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Nuclear fission can cause irradiation of high-energy neutrons.</a:t>
                </a:r>
              </a:p>
            </p:txBody>
          </p:sp>
        </p:grpSp>
        <p:cxnSp>
          <p:nvCxnSpPr>
            <p:cNvPr id="3179" name="Straight Connector 3178">
              <a:extLst>
                <a:ext uri="{FF2B5EF4-FFF2-40B4-BE49-F238E27FC236}">
                  <a16:creationId xmlns:a16="http://schemas.microsoft.com/office/drawing/2014/main" id="{BD357FB4-F53C-5EC5-E069-35AA5CF57F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3199" y="4482401"/>
              <a:ext cx="11915" cy="2374759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0" name="Straight Connector 3179">
              <a:extLst>
                <a:ext uri="{FF2B5EF4-FFF2-40B4-BE49-F238E27FC236}">
                  <a16:creationId xmlns:a16="http://schemas.microsoft.com/office/drawing/2014/main" id="{C0CB777F-A7B1-470C-1878-3324FD458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8238" y="4163422"/>
              <a:ext cx="437217" cy="322351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2A6263-7304-EC64-038E-18F8CD2E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60" y="-3909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randview Display" panose="020B0502040204020203" pitchFamily="34" charset="0"/>
              </a:rPr>
              <a:t>Radiation Sources</a:t>
            </a:r>
          </a:p>
        </p:txBody>
      </p:sp>
      <p:pic>
        <p:nvPicPr>
          <p:cNvPr id="4" name="Picture 3" descr="A black and gold logo&#10;&#10;Description automatically generated">
            <a:extLst>
              <a:ext uri="{FF2B5EF4-FFF2-40B4-BE49-F238E27FC236}">
                <a16:creationId xmlns:a16="http://schemas.microsoft.com/office/drawing/2014/main" id="{8F334066-80E9-BF70-9517-E5C3138CF7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A2E4C7D-1432-E303-83C1-0894976F5163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5" name="Arc 4">
              <a:extLst>
                <a:ext uri="{FF2B5EF4-FFF2-40B4-BE49-F238E27FC236}">
                  <a16:creationId xmlns:a16="http://schemas.microsoft.com/office/drawing/2014/main" id="{0DB4B4CD-05FE-36A8-175F-8C6D8CE568D3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911E3BD-1587-323E-6174-012D6A87F1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EB2BDA-72C8-82A9-7E03-5D70D201D63C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72" name="Straight Connector 3071">
            <a:extLst>
              <a:ext uri="{FF2B5EF4-FFF2-40B4-BE49-F238E27FC236}">
                <a16:creationId xmlns:a16="http://schemas.microsoft.com/office/drawing/2014/main" id="{9AE54E84-C5C8-A4EA-6774-E25CFAF44FDF}"/>
              </a:ext>
            </a:extLst>
          </p:cNvPr>
          <p:cNvCxnSpPr>
            <a:cxnSpLocks/>
          </p:cNvCxnSpPr>
          <p:nvPr/>
        </p:nvCxnSpPr>
        <p:spPr>
          <a:xfrm>
            <a:off x="3090843" y="3828585"/>
            <a:ext cx="0" cy="3029415"/>
          </a:xfrm>
          <a:prstGeom prst="line">
            <a:avLst/>
          </a:prstGeom>
          <a:ln w="63500" cmpd="dbl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5" name="Arc 3074">
            <a:extLst>
              <a:ext uri="{FF2B5EF4-FFF2-40B4-BE49-F238E27FC236}">
                <a16:creationId xmlns:a16="http://schemas.microsoft.com/office/drawing/2014/main" id="{F4C1E13C-8007-8ABA-6C50-5BCFDB2E4232}"/>
              </a:ext>
            </a:extLst>
          </p:cNvPr>
          <p:cNvSpPr/>
          <p:nvPr/>
        </p:nvSpPr>
        <p:spPr>
          <a:xfrm rot="6118189">
            <a:off x="-3503138" y="-3493946"/>
            <a:ext cx="8186828" cy="8186828"/>
          </a:xfrm>
          <a:prstGeom prst="arc">
            <a:avLst>
              <a:gd name="adj1" fmla="val 15815671"/>
              <a:gd name="adj2" fmla="val 18609591"/>
            </a:avLst>
          </a:prstGeom>
          <a:ln w="63500" cap="rnd" cmpd="dbl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82" name="Straight Connector 3081">
            <a:extLst>
              <a:ext uri="{FF2B5EF4-FFF2-40B4-BE49-F238E27FC236}">
                <a16:creationId xmlns:a16="http://schemas.microsoft.com/office/drawing/2014/main" id="{26BC1BF4-85F0-0F29-52E8-2A28A3A410C0}"/>
              </a:ext>
            </a:extLst>
          </p:cNvPr>
          <p:cNvCxnSpPr/>
          <p:nvPr/>
        </p:nvCxnSpPr>
        <p:spPr>
          <a:xfrm flipH="1">
            <a:off x="0" y="3828585"/>
            <a:ext cx="3090843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8" name="TextBox 3087">
            <a:extLst>
              <a:ext uri="{FF2B5EF4-FFF2-40B4-BE49-F238E27FC236}">
                <a16:creationId xmlns:a16="http://schemas.microsoft.com/office/drawing/2014/main" id="{17874BCB-E434-613B-692C-98EE0AEBA60D}"/>
              </a:ext>
            </a:extLst>
          </p:cNvPr>
          <p:cNvSpPr txBox="1"/>
          <p:nvPr/>
        </p:nvSpPr>
        <p:spPr>
          <a:xfrm>
            <a:off x="1668931" y="596937"/>
            <a:ext cx="1292342" cy="338554"/>
          </a:xfrm>
          <a:prstGeom prst="rect">
            <a:avLst/>
          </a:prstGeom>
          <a:noFill/>
          <a:ln w="19050" cmpd="sng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spc="600" dirty="0">
                <a:solidFill>
                  <a:schemeClr val="bg1"/>
                </a:solidFill>
                <a:latin typeface="Grandview Display" panose="020B0502040204020203" pitchFamily="34" charset="0"/>
              </a:rPr>
              <a:t>Nature</a:t>
            </a:r>
          </a:p>
        </p:txBody>
      </p:sp>
      <p:sp>
        <p:nvSpPr>
          <p:cNvPr id="3107" name="TextBox 3106">
            <a:extLst>
              <a:ext uri="{FF2B5EF4-FFF2-40B4-BE49-F238E27FC236}">
                <a16:creationId xmlns:a16="http://schemas.microsoft.com/office/drawing/2014/main" id="{8376A13A-B13B-2563-39EE-FE9786F8D63D}"/>
              </a:ext>
            </a:extLst>
          </p:cNvPr>
          <p:cNvSpPr txBox="1"/>
          <p:nvPr/>
        </p:nvSpPr>
        <p:spPr>
          <a:xfrm>
            <a:off x="7191004" y="648916"/>
            <a:ext cx="2264825" cy="338554"/>
          </a:xfrm>
          <a:prstGeom prst="rect">
            <a:avLst/>
          </a:prstGeom>
          <a:noFill/>
          <a:ln w="19050" cmpd="sng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b="1" spc="600" dirty="0">
                <a:solidFill>
                  <a:schemeClr val="bg1"/>
                </a:solidFill>
                <a:latin typeface="Grandview Display" panose="020B0502040204020203" pitchFamily="34" charset="0"/>
              </a:rPr>
              <a:t>Human-made</a:t>
            </a:r>
          </a:p>
        </p:txBody>
      </p:sp>
      <p:grpSp>
        <p:nvGrpSpPr>
          <p:cNvPr id="3159" name="Group 3158">
            <a:extLst>
              <a:ext uri="{FF2B5EF4-FFF2-40B4-BE49-F238E27FC236}">
                <a16:creationId xmlns:a16="http://schemas.microsoft.com/office/drawing/2014/main" id="{22DF80B6-CEE1-E90C-B21B-E7799CD8A90D}"/>
              </a:ext>
            </a:extLst>
          </p:cNvPr>
          <p:cNvGrpSpPr/>
          <p:nvPr/>
        </p:nvGrpSpPr>
        <p:grpSpPr>
          <a:xfrm>
            <a:off x="34909" y="959980"/>
            <a:ext cx="3963103" cy="2773598"/>
            <a:chOff x="34909" y="959980"/>
            <a:chExt cx="3963103" cy="2773598"/>
          </a:xfrm>
        </p:grpSpPr>
        <p:pic>
          <p:nvPicPr>
            <p:cNvPr id="42" name="Picture 41" descr="A view of the earth from space&#10;&#10;Description automatically generated">
              <a:extLst>
                <a:ext uri="{FF2B5EF4-FFF2-40B4-BE49-F238E27FC236}">
                  <a16:creationId xmlns:a16="http://schemas.microsoft.com/office/drawing/2014/main" id="{8962ECAE-D00E-14F1-7053-4091C93F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3110" y="959980"/>
              <a:ext cx="1058575" cy="1058575"/>
            </a:xfrm>
            <a:prstGeom prst="rect">
              <a:avLst/>
            </a:prstGeom>
          </p:spPr>
        </p:pic>
        <p:pic>
          <p:nvPicPr>
            <p:cNvPr id="44" name="Picture 43" descr="A sun with a bright light&#10;&#10;Description automatically generated with medium confidence">
              <a:extLst>
                <a:ext uri="{FF2B5EF4-FFF2-40B4-BE49-F238E27FC236}">
                  <a16:creationId xmlns:a16="http://schemas.microsoft.com/office/drawing/2014/main" id="{DC8903E0-3FE4-6ED7-E07C-79586F53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8729" y="2750990"/>
              <a:ext cx="982588" cy="982588"/>
            </a:xfrm>
            <a:prstGeom prst="rect">
              <a:avLst/>
            </a:prstGeom>
          </p:spPr>
        </p:pic>
        <p:pic>
          <p:nvPicPr>
            <p:cNvPr id="46" name="Picture 45" descr="A galaxy in space with stars&#10;&#10;Description automatically generated">
              <a:extLst>
                <a:ext uri="{FF2B5EF4-FFF2-40B4-BE49-F238E27FC236}">
                  <a16:creationId xmlns:a16="http://schemas.microsoft.com/office/drawing/2014/main" id="{9260B327-1EC0-BDB0-5D26-6ED3F9E05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16500" y="2459526"/>
              <a:ext cx="1552362" cy="1003861"/>
            </a:xfrm>
            <a:prstGeom prst="rect">
              <a:avLst/>
            </a:prstGeom>
          </p:spPr>
        </p:pic>
        <p:pic>
          <p:nvPicPr>
            <p:cNvPr id="48" name="Picture 47" descr="A black sky with many small stars&#10;&#10;Description automatically generated with medium confidence">
              <a:extLst>
                <a:ext uri="{FF2B5EF4-FFF2-40B4-BE49-F238E27FC236}">
                  <a16:creationId xmlns:a16="http://schemas.microsoft.com/office/drawing/2014/main" id="{BB85AFA1-735F-D9E9-D759-46BCA832C6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54239" b="11367"/>
            <a:stretch/>
          </p:blipFill>
          <p:spPr>
            <a:xfrm>
              <a:off x="2486819" y="1029416"/>
              <a:ext cx="1511193" cy="1135847"/>
            </a:xfrm>
            <a:prstGeom prst="rect">
              <a:avLst/>
            </a:prstGeom>
          </p:spPr>
        </p:pic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87626C-A279-D77C-647C-A19DCE84A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2150" y="2098503"/>
              <a:ext cx="0" cy="6506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F157003-0F45-7574-811F-42A477F827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006" y="2098503"/>
              <a:ext cx="0" cy="6506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995062-7BAD-74A2-CC71-FF38C281E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646" y="2098503"/>
              <a:ext cx="0" cy="650694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403183C-4D0A-2B2E-7198-6840B2C830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0569" y="2195147"/>
              <a:ext cx="515752" cy="5393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77BE586-4AB8-B256-60B1-4E52968B56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1489" y="2037543"/>
              <a:ext cx="515752" cy="5393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9B048D8-121A-8080-15F3-73C0C73776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11451" y="1881427"/>
              <a:ext cx="515752" cy="53939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80A94C6-786D-C18E-C648-E133311FBD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6213" y="1721996"/>
              <a:ext cx="868821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5850273-7EF4-628A-92CD-077AC7572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5421" y="1500104"/>
              <a:ext cx="879613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A0889FD-A2CE-D8E8-7A36-83CE1CACF2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7613" y="1262537"/>
              <a:ext cx="867421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15" name="TextBox 3114">
              <a:extLst>
                <a:ext uri="{FF2B5EF4-FFF2-40B4-BE49-F238E27FC236}">
                  <a16:creationId xmlns:a16="http://schemas.microsoft.com/office/drawing/2014/main" id="{5357E2A9-D07C-C832-3B18-4A57A047716C}"/>
                </a:ext>
              </a:extLst>
            </p:cNvPr>
            <p:cNvSpPr txBox="1"/>
            <p:nvPr/>
          </p:nvSpPr>
          <p:spPr>
            <a:xfrm>
              <a:off x="34909" y="2322561"/>
              <a:ext cx="589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  <a:latin typeface="Grandview Display" panose="020B0502040204020203" pitchFamily="34" charset="0"/>
                </a:rPr>
                <a:t>SCR</a:t>
              </a:r>
            </a:p>
          </p:txBody>
        </p:sp>
        <p:sp>
          <p:nvSpPr>
            <p:cNvPr id="3116" name="TextBox 3115">
              <a:extLst>
                <a:ext uri="{FF2B5EF4-FFF2-40B4-BE49-F238E27FC236}">
                  <a16:creationId xmlns:a16="http://schemas.microsoft.com/office/drawing/2014/main" id="{D7A2B202-2974-DF7B-7A78-27C002AB0DD2}"/>
                </a:ext>
              </a:extLst>
            </p:cNvPr>
            <p:cNvSpPr txBox="1"/>
            <p:nvPr/>
          </p:nvSpPr>
          <p:spPr>
            <a:xfrm>
              <a:off x="1170295" y="2608723"/>
              <a:ext cx="5899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Grandview Display" panose="020B0502040204020203" pitchFamily="34" charset="0"/>
                </a:rPr>
                <a:t>GCR</a:t>
              </a:r>
            </a:p>
          </p:txBody>
        </p:sp>
        <p:sp>
          <p:nvSpPr>
            <p:cNvPr id="3117" name="TextBox 3116">
              <a:extLst>
                <a:ext uri="{FF2B5EF4-FFF2-40B4-BE49-F238E27FC236}">
                  <a16:creationId xmlns:a16="http://schemas.microsoft.com/office/drawing/2014/main" id="{1ABF5C0A-DFBF-EAE1-8308-1718F3C444F9}"/>
                </a:ext>
              </a:extLst>
            </p:cNvPr>
            <p:cNvSpPr txBox="1"/>
            <p:nvPr/>
          </p:nvSpPr>
          <p:spPr>
            <a:xfrm>
              <a:off x="1744862" y="1811527"/>
              <a:ext cx="6801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5"/>
                  </a:solidFill>
                  <a:latin typeface="Grandview Display" panose="020B0502040204020203" pitchFamily="34" charset="0"/>
                </a:rPr>
                <a:t>EGCR</a:t>
              </a:r>
            </a:p>
          </p:txBody>
        </p:sp>
      </p:grpSp>
      <p:grpSp>
        <p:nvGrpSpPr>
          <p:cNvPr id="3186" name="Group 3185">
            <a:extLst>
              <a:ext uri="{FF2B5EF4-FFF2-40B4-BE49-F238E27FC236}">
                <a16:creationId xmlns:a16="http://schemas.microsoft.com/office/drawing/2014/main" id="{A3F90E0C-DA83-168F-FA99-AFBA5E76A487}"/>
              </a:ext>
            </a:extLst>
          </p:cNvPr>
          <p:cNvGrpSpPr/>
          <p:nvPr/>
        </p:nvGrpSpPr>
        <p:grpSpPr>
          <a:xfrm>
            <a:off x="-11" y="3831087"/>
            <a:ext cx="3479796" cy="2928726"/>
            <a:chOff x="-11" y="3831087"/>
            <a:chExt cx="3479796" cy="2928726"/>
          </a:xfrm>
        </p:grpSpPr>
        <p:grpSp>
          <p:nvGrpSpPr>
            <p:cNvPr id="3160" name="Group 3159">
              <a:extLst>
                <a:ext uri="{FF2B5EF4-FFF2-40B4-BE49-F238E27FC236}">
                  <a16:creationId xmlns:a16="http://schemas.microsoft.com/office/drawing/2014/main" id="{7FD0A2FC-A0FA-7829-2A64-E4EC05DAC0FD}"/>
                </a:ext>
              </a:extLst>
            </p:cNvPr>
            <p:cNvGrpSpPr/>
            <p:nvPr/>
          </p:nvGrpSpPr>
          <p:grpSpPr>
            <a:xfrm>
              <a:off x="206241" y="3994234"/>
              <a:ext cx="3273544" cy="2765579"/>
              <a:chOff x="206241" y="3994234"/>
              <a:chExt cx="3273544" cy="276557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DB7A6B5-84B9-05AC-AFF3-3F9BA3D97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4890" y="4305984"/>
                <a:ext cx="623403" cy="569661"/>
              </a:xfrm>
              <a:prstGeom prst="rect">
                <a:avLst/>
              </a:prstGeom>
            </p:spPr>
          </p:pic>
          <p:pic>
            <p:nvPicPr>
              <p:cNvPr id="15" name="Picture 14" descr="A sphere with white and red balls&#10;&#10;Description automatically generated">
                <a:extLst>
                  <a:ext uri="{FF2B5EF4-FFF2-40B4-BE49-F238E27FC236}">
                    <a16:creationId xmlns:a16="http://schemas.microsoft.com/office/drawing/2014/main" id="{56D748CE-9871-A903-8D10-F428E12FA2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4374" y="5194506"/>
                <a:ext cx="624437" cy="569661"/>
              </a:xfrm>
              <a:prstGeom prst="rect">
                <a:avLst/>
              </a:prstGeom>
            </p:spPr>
          </p:pic>
          <p:pic>
            <p:nvPicPr>
              <p:cNvPr id="17" name="Picture 16" descr="A sphere with white and brown spheres&#10;&#10;Description automatically generated">
                <a:extLst>
                  <a:ext uri="{FF2B5EF4-FFF2-40B4-BE49-F238E27FC236}">
                    <a16:creationId xmlns:a16="http://schemas.microsoft.com/office/drawing/2014/main" id="{9E4B18AD-C1A8-9DAE-DBD7-1AC8A61A2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3697" y="6046341"/>
                <a:ext cx="623404" cy="573532"/>
              </a:xfrm>
              <a:prstGeom prst="rect">
                <a:avLst/>
              </a:prstGeom>
            </p:spPr>
          </p:pic>
          <p:pic>
            <p:nvPicPr>
              <p:cNvPr id="19" name="Picture 18" descr="A close-up of a ball&#10;&#10;Description automatically generated">
                <a:extLst>
                  <a:ext uri="{FF2B5EF4-FFF2-40B4-BE49-F238E27FC236}">
                    <a16:creationId xmlns:a16="http://schemas.microsoft.com/office/drawing/2014/main" id="{EEB9F715-04A5-E9AB-8A4A-D354F02F3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75817" y="4275977"/>
                <a:ext cx="1164006" cy="606810"/>
              </a:xfrm>
              <a:prstGeom prst="rect">
                <a:avLst/>
              </a:prstGeom>
            </p:spPr>
          </p:pic>
          <p:pic>
            <p:nvPicPr>
              <p:cNvPr id="21" name="Picture 20" descr="A close-up of a molecule&#10;&#10;Description automatically generated">
                <a:extLst>
                  <a:ext uri="{FF2B5EF4-FFF2-40B4-BE49-F238E27FC236}">
                    <a16:creationId xmlns:a16="http://schemas.microsoft.com/office/drawing/2014/main" id="{B537E6AB-3727-E049-1645-7B7CB95E6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443583" y="5177936"/>
                <a:ext cx="1129033" cy="606809"/>
              </a:xfrm>
              <a:prstGeom prst="rect">
                <a:avLst/>
              </a:prstGeom>
            </p:spPr>
          </p:pic>
          <p:pic>
            <p:nvPicPr>
              <p:cNvPr id="23" name="Picture 22" descr="A close-up of a molecule&#10;&#10;Description automatically generated">
                <a:extLst>
                  <a:ext uri="{FF2B5EF4-FFF2-40B4-BE49-F238E27FC236}">
                    <a16:creationId xmlns:a16="http://schemas.microsoft.com/office/drawing/2014/main" id="{0E0FA273-622F-CAE1-4CCD-61AC3754F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rcRect r="47271"/>
              <a:stretch/>
            </p:blipFill>
            <p:spPr>
              <a:xfrm>
                <a:off x="1443583" y="6046341"/>
                <a:ext cx="623404" cy="587534"/>
              </a:xfrm>
              <a:prstGeom prst="rect">
                <a:avLst/>
              </a:prstGeom>
            </p:spPr>
          </p:pic>
          <p:pic>
            <p:nvPicPr>
              <p:cNvPr id="3074" name="Picture 2" descr="Photon Particle Physics Light PNG - Free Download">
                <a:extLst>
                  <a:ext uri="{FF2B5EF4-FFF2-40B4-BE49-F238E27FC236}">
                    <a16:creationId xmlns:a16="http://schemas.microsoft.com/office/drawing/2014/main" id="{5BC6CC43-AE73-BAEC-DD3F-7D64FD915E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82370">
                <a:off x="2232988" y="5994893"/>
                <a:ext cx="560711" cy="70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264577F-0C26-875A-8A25-BEC5E99DB0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4820" y="4573349"/>
                <a:ext cx="308741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88C4BFB-3954-A185-70A2-2F748F2EA0A1}"/>
                      </a:ext>
                    </a:extLst>
                  </p:cNvPr>
                  <p:cNvSpPr txBox="1"/>
                  <p:nvPr/>
                </p:nvSpPr>
                <p:spPr>
                  <a:xfrm>
                    <a:off x="2037240" y="4769238"/>
                    <a:ext cx="144254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a14:m>
                    <a:r>
                      <a:rPr lang="en-US" sz="1400" dirty="0">
                        <a:solidFill>
                          <a:schemeClr val="bg1"/>
                        </a:solidFill>
                        <a:latin typeface="Grandview Display" panose="020B0502040204020203" pitchFamily="34" charset="0"/>
                      </a:rPr>
                      <a:t>-particle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F88C4BFB-3954-A185-70A2-2F748F2EA0A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7240" y="4769238"/>
                    <a:ext cx="1442545" cy="307777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 t="-4000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8AFABA4-36F1-C9A9-6940-33BFEDA23FAF}"/>
                      </a:ext>
                    </a:extLst>
                  </p:cNvPr>
                  <p:cNvSpPr txBox="1"/>
                  <p:nvPr/>
                </p:nvSpPr>
                <p:spPr>
                  <a:xfrm>
                    <a:off x="2043141" y="5616539"/>
                    <a:ext cx="1231210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oMath>
                    </a14:m>
                    <a:r>
                      <a:rPr lang="en-US" sz="1400" dirty="0">
                        <a:solidFill>
                          <a:schemeClr val="bg1"/>
                        </a:solidFill>
                        <a:latin typeface="Grandview Display" panose="020B0502040204020203" pitchFamily="34" charset="0"/>
                      </a:rPr>
                      <a:t>-particle</a:t>
                    </a:r>
                  </a:p>
                </p:txBody>
              </p:sp>
            </mc:Choice>
            <mc:Fallback xmlns="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08AFABA4-36F1-C9A9-6940-33BFEDA23F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43141" y="5616539"/>
                    <a:ext cx="1231210" cy="307777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 t="-4000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73F032-D041-DA8E-5FE4-F606172D7D1B}"/>
                  </a:ext>
                </a:extLst>
              </p:cNvPr>
              <p:cNvSpPr txBox="1"/>
              <p:nvPr/>
            </p:nvSpPr>
            <p:spPr>
              <a:xfrm>
                <a:off x="2021347" y="6452036"/>
                <a:ext cx="14425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gamma ray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F51EA26-2664-4B7D-B19C-B37506F065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879" y="5479336"/>
                <a:ext cx="308741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3E3AA8B6-C8EC-CC89-DB6C-FECB468CC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878" y="6373662"/>
                <a:ext cx="308741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4" name="TextBox 3083">
                <a:extLst>
                  <a:ext uri="{FF2B5EF4-FFF2-40B4-BE49-F238E27FC236}">
                    <a16:creationId xmlns:a16="http://schemas.microsoft.com/office/drawing/2014/main" id="{CA4A08B2-B943-50F6-2706-73B54A568DDA}"/>
                  </a:ext>
                </a:extLst>
              </p:cNvPr>
              <p:cNvSpPr txBox="1"/>
              <p:nvPr/>
            </p:nvSpPr>
            <p:spPr>
              <a:xfrm>
                <a:off x="206241" y="3994234"/>
                <a:ext cx="7746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Parent</a:t>
                </a:r>
              </a:p>
            </p:txBody>
          </p:sp>
          <p:sp>
            <p:nvSpPr>
              <p:cNvPr id="3085" name="TextBox 3084">
                <a:extLst>
                  <a:ext uri="{FF2B5EF4-FFF2-40B4-BE49-F238E27FC236}">
                    <a16:creationId xmlns:a16="http://schemas.microsoft.com/office/drawing/2014/main" id="{606830CB-12BB-5C28-79F5-CE37BF292509}"/>
                  </a:ext>
                </a:extLst>
              </p:cNvPr>
              <p:cNvSpPr txBox="1"/>
              <p:nvPr/>
            </p:nvSpPr>
            <p:spPr>
              <a:xfrm>
                <a:off x="1301056" y="3996150"/>
                <a:ext cx="9428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Daughter</a:t>
                </a:r>
              </a:p>
            </p:txBody>
          </p:sp>
        </p:grpSp>
        <p:cxnSp>
          <p:nvCxnSpPr>
            <p:cNvPr id="3185" name="Straight Connector 3184">
              <a:extLst>
                <a:ext uri="{FF2B5EF4-FFF2-40B4-BE49-F238E27FC236}">
                  <a16:creationId xmlns:a16="http://schemas.microsoft.com/office/drawing/2014/main" id="{C1A9E2B6-3C0A-9FB7-74CA-D02EB40AF3F0}"/>
                </a:ext>
              </a:extLst>
            </p:cNvPr>
            <p:cNvCxnSpPr/>
            <p:nvPr/>
          </p:nvCxnSpPr>
          <p:spPr>
            <a:xfrm flipH="1">
              <a:off x="-11" y="3831087"/>
              <a:ext cx="3090843" cy="0"/>
            </a:xfrm>
            <a:prstGeom prst="line">
              <a:avLst/>
            </a:prstGeom>
            <a:ln w="6350">
              <a:solidFill>
                <a:schemeClr val="bg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2995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78"/>
    </mc:Choice>
    <mc:Fallback xmlns="">
      <p:transition spd="slow" advTm="81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118F54-A401-AB5C-DA4B-BB69FFEC7F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6" t="30714" r="2193" b="13210"/>
          <a:stretch/>
        </p:blipFill>
        <p:spPr>
          <a:xfrm>
            <a:off x="-2729" y="3011251"/>
            <a:ext cx="12192000" cy="3845719"/>
          </a:xfrm>
          <a:prstGeom prst="rect">
            <a:avLst/>
          </a:prstGeom>
          <a:ln w="22225">
            <a:noFill/>
          </a:ln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D7D250C1-82CF-18D8-2C37-C5A9EF698354}"/>
              </a:ext>
            </a:extLst>
          </p:cNvPr>
          <p:cNvGrpSpPr/>
          <p:nvPr/>
        </p:nvGrpSpPr>
        <p:grpSpPr>
          <a:xfrm>
            <a:off x="9293970" y="3283245"/>
            <a:ext cx="2945522" cy="3584282"/>
            <a:chOff x="9293970" y="3283245"/>
            <a:chExt cx="2945522" cy="3584282"/>
          </a:xfrm>
        </p:grpSpPr>
        <p:pic>
          <p:nvPicPr>
            <p:cNvPr id="94" name="Picture 93" descr="A rocket launch at night&#10;&#10;Description automatically generated">
              <a:extLst>
                <a:ext uri="{FF2B5EF4-FFF2-40B4-BE49-F238E27FC236}">
                  <a16:creationId xmlns:a16="http://schemas.microsoft.com/office/drawing/2014/main" id="{2E7CA4F2-3546-6268-B4A2-AE6E5E3D5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127" t="13144" r="34635" b="20258"/>
            <a:stretch/>
          </p:blipFill>
          <p:spPr>
            <a:xfrm>
              <a:off x="9293970" y="3283245"/>
              <a:ext cx="2945522" cy="3584282"/>
            </a:xfrm>
            <a:prstGeom prst="rect">
              <a:avLst/>
            </a:prstGeom>
            <a:ln w="15875">
              <a:solidFill>
                <a:schemeClr val="bg2">
                  <a:lumMod val="90000"/>
                </a:schemeClr>
              </a:solidFill>
            </a:ln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1739499-7228-F11A-006C-85CB4373A3C6}"/>
                </a:ext>
              </a:extLst>
            </p:cNvPr>
            <p:cNvSpPr txBox="1"/>
            <p:nvPr/>
          </p:nvSpPr>
          <p:spPr>
            <a:xfrm>
              <a:off x="11628549" y="6613223"/>
              <a:ext cx="607085" cy="2166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spc="300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NASA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E75CBC3-FC3F-4ABB-1723-86F10227CEE6}"/>
              </a:ext>
            </a:extLst>
          </p:cNvPr>
          <p:cNvGrpSpPr/>
          <p:nvPr/>
        </p:nvGrpSpPr>
        <p:grpSpPr>
          <a:xfrm>
            <a:off x="9287473" y="1"/>
            <a:ext cx="2948161" cy="3377982"/>
            <a:chOff x="9287473" y="1"/>
            <a:chExt cx="2948161" cy="3377982"/>
          </a:xfrm>
        </p:grpSpPr>
        <p:pic>
          <p:nvPicPr>
            <p:cNvPr id="93" name="Picture 92" descr="A space craft on the moon&#10;&#10;Description automatically generated">
              <a:extLst>
                <a:ext uri="{FF2B5EF4-FFF2-40B4-BE49-F238E27FC236}">
                  <a16:creationId xmlns:a16="http://schemas.microsoft.com/office/drawing/2014/main" id="{DC229194-DDEC-1701-578D-01305029F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77" t="1449" r="47898"/>
            <a:stretch/>
          </p:blipFill>
          <p:spPr>
            <a:xfrm>
              <a:off x="9287473" y="1"/>
              <a:ext cx="2948161" cy="3357985"/>
            </a:xfrm>
            <a:prstGeom prst="rect">
              <a:avLst/>
            </a:prstGeom>
            <a:ln w="15875">
              <a:solidFill>
                <a:schemeClr val="bg2">
                  <a:lumMod val="90000"/>
                </a:schemeClr>
              </a:solidFill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D2E5792-4279-80DF-5C0C-87758E5A8FE5}"/>
                </a:ext>
              </a:extLst>
            </p:cNvPr>
            <p:cNvSpPr txBox="1"/>
            <p:nvPr/>
          </p:nvSpPr>
          <p:spPr>
            <a:xfrm>
              <a:off x="9866135" y="3162498"/>
              <a:ext cx="1790837" cy="21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spc="300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Burke et al. (2022)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A5E1D9A-498C-DAB5-EDC9-7C25FD7E0B23}"/>
              </a:ext>
            </a:extLst>
          </p:cNvPr>
          <p:cNvSpPr txBox="1"/>
          <p:nvPr/>
        </p:nvSpPr>
        <p:spPr>
          <a:xfrm>
            <a:off x="-250280" y="7521300"/>
            <a:ext cx="6158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NASA</a:t>
            </a:r>
          </a:p>
        </p:txBody>
      </p:sp>
      <p:pic>
        <p:nvPicPr>
          <p:cNvPr id="43" name="Picture 42" descr="A light in the dark&#10;&#10;Description automatically generated">
            <a:extLst>
              <a:ext uri="{FF2B5EF4-FFF2-40B4-BE49-F238E27FC236}">
                <a16:creationId xmlns:a16="http://schemas.microsoft.com/office/drawing/2014/main" id="{B84C1232-7710-752D-E1DE-E3DFE4508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40" y="968994"/>
            <a:ext cx="5762244" cy="209317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6BCFA3B9-00D3-EFDB-B2EE-6DAC7930CB61}"/>
              </a:ext>
            </a:extLst>
          </p:cNvPr>
          <p:cNvSpPr/>
          <p:nvPr/>
        </p:nvSpPr>
        <p:spPr>
          <a:xfrm rot="17640535">
            <a:off x="1796591" y="2646496"/>
            <a:ext cx="52165" cy="52165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FF000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FF0000">
                  <a:tint val="66000"/>
                  <a:satMod val="16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F7236F-F4FC-053B-C8BE-BB4FBAA4B8B4}"/>
              </a:ext>
            </a:extLst>
          </p:cNvPr>
          <p:cNvSpPr/>
          <p:nvPr/>
        </p:nvSpPr>
        <p:spPr>
          <a:xfrm rot="17640535">
            <a:off x="1783803" y="2556321"/>
            <a:ext cx="37460" cy="37460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B6FC47-0D26-9A66-697A-00000AE119B8}"/>
              </a:ext>
            </a:extLst>
          </p:cNvPr>
          <p:cNvGrpSpPr/>
          <p:nvPr/>
        </p:nvGrpSpPr>
        <p:grpSpPr>
          <a:xfrm rot="17640535">
            <a:off x="2676951" y="4582500"/>
            <a:ext cx="268786" cy="290970"/>
            <a:chOff x="2778027" y="2523392"/>
            <a:chExt cx="328044" cy="35511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DAA16A8-5E57-BA52-F7B8-7E8CF0513FA4}"/>
                </a:ext>
              </a:extLst>
            </p:cNvPr>
            <p:cNvSpPr/>
            <p:nvPr/>
          </p:nvSpPr>
          <p:spPr>
            <a:xfrm>
              <a:off x="2778027" y="2561296"/>
              <a:ext cx="317216" cy="317215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0EFDCB-961C-2CD4-CE2E-1C0CEBE7A198}"/>
                </a:ext>
              </a:extLst>
            </p:cNvPr>
            <p:cNvSpPr txBox="1"/>
            <p:nvPr/>
          </p:nvSpPr>
          <p:spPr>
            <a:xfrm rot="3959465">
              <a:off x="2786112" y="2535575"/>
              <a:ext cx="332141" cy="30777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e</a:t>
              </a:r>
              <a:r>
                <a:rPr lang="en-US" baseline="30000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10425A24-DFA2-51B7-F1DD-7AA146C41134}"/>
              </a:ext>
            </a:extLst>
          </p:cNvPr>
          <p:cNvSpPr/>
          <p:nvPr/>
        </p:nvSpPr>
        <p:spPr>
          <a:xfrm>
            <a:off x="2853853" y="5233046"/>
            <a:ext cx="265892" cy="265892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FF000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FF0000">
                  <a:tint val="66000"/>
                  <a:satMod val="16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A05245D-86F8-FE0D-FC3A-3C578FC33ECE}"/>
              </a:ext>
            </a:extLst>
          </p:cNvPr>
          <p:cNvSpPr/>
          <p:nvPr/>
        </p:nvSpPr>
        <p:spPr>
          <a:xfrm rot="17640535">
            <a:off x="1856296" y="2755050"/>
            <a:ext cx="52165" cy="52165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4340722-8BA4-CE6F-8DB9-53A078C74FCB}"/>
              </a:ext>
            </a:extLst>
          </p:cNvPr>
          <p:cNvSpPr/>
          <p:nvPr/>
        </p:nvSpPr>
        <p:spPr>
          <a:xfrm rot="17640535">
            <a:off x="1886740" y="2917951"/>
            <a:ext cx="71319" cy="71319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FF000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FF0000">
                  <a:tint val="66000"/>
                  <a:satMod val="16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BA9CDE5-D60A-0B4A-F76D-DE5BA815C3B5}"/>
              </a:ext>
            </a:extLst>
          </p:cNvPr>
          <p:cNvSpPr/>
          <p:nvPr/>
        </p:nvSpPr>
        <p:spPr>
          <a:xfrm rot="17640535">
            <a:off x="2012288" y="3111154"/>
            <a:ext cx="94923" cy="94923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02988CC-35D7-6BBB-D925-2D73BD6A11CD}"/>
              </a:ext>
            </a:extLst>
          </p:cNvPr>
          <p:cNvSpPr/>
          <p:nvPr/>
        </p:nvSpPr>
        <p:spPr>
          <a:xfrm rot="17640535">
            <a:off x="2066772" y="3394262"/>
            <a:ext cx="109821" cy="109820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FF000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FF0000">
                  <a:tint val="66000"/>
                  <a:satMod val="16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C16513-1CD1-8842-4494-20172CCCB524}"/>
              </a:ext>
            </a:extLst>
          </p:cNvPr>
          <p:cNvSpPr/>
          <p:nvPr/>
        </p:nvSpPr>
        <p:spPr>
          <a:xfrm rot="17640535">
            <a:off x="2277801" y="3713829"/>
            <a:ext cx="141947" cy="141947"/>
          </a:xfrm>
          <a:prstGeom prst="ellipse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9389028-5CCB-4646-0CE5-783662BA2B89}"/>
              </a:ext>
            </a:extLst>
          </p:cNvPr>
          <p:cNvSpPr/>
          <p:nvPr/>
        </p:nvSpPr>
        <p:spPr>
          <a:xfrm rot="17640535">
            <a:off x="2367573" y="4138745"/>
            <a:ext cx="182939" cy="182939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  <a:shade val="30000"/>
                  <a:satMod val="115000"/>
                </a:srgbClr>
              </a:gs>
              <a:gs pos="50000">
                <a:srgbClr val="FF0000">
                  <a:tint val="66000"/>
                  <a:satMod val="160000"/>
                  <a:shade val="67500"/>
                  <a:satMod val="115000"/>
                </a:srgbClr>
              </a:gs>
              <a:gs pos="100000">
                <a:srgbClr val="FF0000">
                  <a:tint val="66000"/>
                  <a:satMod val="160000"/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ACC97D-EAA3-CDE9-68F3-0B69D83C656A}"/>
              </a:ext>
            </a:extLst>
          </p:cNvPr>
          <p:cNvSpPr txBox="1"/>
          <p:nvPr/>
        </p:nvSpPr>
        <p:spPr>
          <a:xfrm>
            <a:off x="165711" y="166754"/>
            <a:ext cx="6014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Solar wind: high-energy ions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E6434CA-9808-D7D1-C5C9-BBC84208A7AD}"/>
              </a:ext>
            </a:extLst>
          </p:cNvPr>
          <p:cNvGrpSpPr/>
          <p:nvPr/>
        </p:nvGrpSpPr>
        <p:grpSpPr>
          <a:xfrm>
            <a:off x="3084768" y="357915"/>
            <a:ext cx="7318021" cy="5601400"/>
            <a:chOff x="3084768" y="357915"/>
            <a:chExt cx="7318021" cy="56014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13AC809-BAD0-4F59-D0DD-D726491E736A}"/>
                </a:ext>
              </a:extLst>
            </p:cNvPr>
            <p:cNvGrpSpPr/>
            <p:nvPr/>
          </p:nvGrpSpPr>
          <p:grpSpPr>
            <a:xfrm>
              <a:off x="3084768" y="357915"/>
              <a:ext cx="7318021" cy="5601400"/>
              <a:chOff x="3112984" y="384254"/>
              <a:chExt cx="7318021" cy="56014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D3AA56-25D0-0A62-B2FC-27AECBFC9E8C}"/>
                  </a:ext>
                </a:extLst>
              </p:cNvPr>
              <p:cNvGrpSpPr/>
              <p:nvPr/>
            </p:nvGrpSpPr>
            <p:grpSpPr>
              <a:xfrm>
                <a:off x="3112984" y="384254"/>
                <a:ext cx="7318021" cy="5601400"/>
                <a:chOff x="1656142" y="368756"/>
                <a:chExt cx="7318021" cy="560140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8CA8AE6-7DB7-1156-9AF7-140F65A84632}"/>
                    </a:ext>
                  </a:extLst>
                </p:cNvPr>
                <p:cNvGrpSpPr/>
                <p:nvPr/>
              </p:nvGrpSpPr>
              <p:grpSpPr>
                <a:xfrm>
                  <a:off x="1656142" y="1092607"/>
                  <a:ext cx="5044203" cy="4733348"/>
                  <a:chOff x="1656142" y="1092607"/>
                  <a:chExt cx="5044203" cy="4733348"/>
                </a:xfrm>
              </p:grpSpPr>
              <p:sp>
                <p:nvSpPr>
                  <p:cNvPr id="88" name="Triangle 87">
                    <a:extLst>
                      <a:ext uri="{FF2B5EF4-FFF2-40B4-BE49-F238E27FC236}">
                        <a16:creationId xmlns:a16="http://schemas.microsoft.com/office/drawing/2014/main" id="{812F123A-09D8-4CF5-0B3C-4E0D0F663B63}"/>
                      </a:ext>
                    </a:extLst>
                  </p:cNvPr>
                  <p:cNvSpPr/>
                  <p:nvPr/>
                </p:nvSpPr>
                <p:spPr>
                  <a:xfrm rot="17459097" flipV="1">
                    <a:off x="902554" y="2908618"/>
                    <a:ext cx="4700408" cy="1134266"/>
                  </a:xfrm>
                  <a:prstGeom prst="triangle">
                    <a:avLst>
                      <a:gd name="adj" fmla="val 36377"/>
                    </a:avLst>
                  </a:prstGeom>
                  <a:gradFill flip="none" rotWithShape="1">
                    <a:gsLst>
                      <a:gs pos="0">
                        <a:schemeClr val="bg2">
                          <a:lumMod val="90000"/>
                        </a:schemeClr>
                      </a:gs>
                      <a:gs pos="35000">
                        <a:schemeClr val="bg2">
                          <a:lumMod val="75000"/>
                        </a:schemeClr>
                      </a:gs>
                      <a:gs pos="74000">
                        <a:schemeClr val="bg2">
                          <a:lumMod val="50000"/>
                        </a:schemeClr>
                      </a:gs>
                    </a:gsLst>
                    <a:lin ang="162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90" name="Triangle 89">
                    <a:extLst>
                      <a:ext uri="{FF2B5EF4-FFF2-40B4-BE49-F238E27FC236}">
                        <a16:creationId xmlns:a16="http://schemas.microsoft.com/office/drawing/2014/main" id="{71545460-2D46-4010-F66A-01A02C69F1B4}"/>
                      </a:ext>
                    </a:extLst>
                  </p:cNvPr>
                  <p:cNvSpPr/>
                  <p:nvPr/>
                </p:nvSpPr>
                <p:spPr>
                  <a:xfrm rot="9871032" flipV="1">
                    <a:off x="1656142" y="3998652"/>
                    <a:ext cx="5044203" cy="849735"/>
                  </a:xfrm>
                  <a:prstGeom prst="triangle">
                    <a:avLst>
                      <a:gd name="adj" fmla="val 60544"/>
                    </a:avLst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38" name="Picture 37" descr="A close-up of several images of a sample&#10;&#10;Description automatically generated">
                    <a:extLst>
                      <a:ext uri="{FF2B5EF4-FFF2-40B4-BE49-F238E27FC236}">
                        <a16:creationId xmlns:a16="http://schemas.microsoft.com/office/drawing/2014/main" id="{EEA1D03D-1776-AF32-2B3A-71798C3B71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609" t="53583" r="63921" b="3575"/>
                  <a:stretch/>
                </p:blipFill>
                <p:spPr>
                  <a:xfrm>
                    <a:off x="3568078" y="1092607"/>
                    <a:ext cx="3121323" cy="3040367"/>
                  </a:xfrm>
                  <a:prstGeom prst="rect">
                    <a:avLst/>
                  </a:prstGeom>
                  <a:ln w="19050">
                    <a:solidFill>
                      <a:schemeClr val="bg2">
                        <a:lumMod val="50000"/>
                      </a:schemeClr>
                    </a:solidFill>
                  </a:ln>
                  <a:effectLst>
                    <a:softEdge rad="0"/>
                  </a:effectLst>
                </p:spPr>
              </p:pic>
            </p:grp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E793E283-D177-57D3-8B6B-080555E4E382}"/>
                    </a:ext>
                  </a:extLst>
                </p:cNvPr>
                <p:cNvSpPr/>
                <p:nvPr/>
              </p:nvSpPr>
              <p:spPr>
                <a:xfrm>
                  <a:off x="6917861" y="4067307"/>
                  <a:ext cx="1902849" cy="1902849"/>
                </a:xfrm>
                <a:prstGeom prst="ellipse">
                  <a:avLst/>
                </a:prstGeom>
                <a:solidFill>
                  <a:schemeClr val="tx1">
                    <a:alpha val="57460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08545BE8-A1E1-4D53-85FE-1B51A07E56C7}"/>
                    </a:ext>
                  </a:extLst>
                </p:cNvPr>
                <p:cNvGrpSpPr/>
                <p:nvPr/>
              </p:nvGrpSpPr>
              <p:grpSpPr>
                <a:xfrm>
                  <a:off x="6882930" y="4609048"/>
                  <a:ext cx="1939122" cy="1124829"/>
                  <a:chOff x="6898550" y="2298657"/>
                  <a:chExt cx="1939122" cy="1124829"/>
                </a:xfrm>
              </p:grpSpPr>
              <p:pic>
                <p:nvPicPr>
                  <p:cNvPr id="53" name="Picture 52" descr="A red and white molecule&#10;&#10;Description automatically generated">
                    <a:extLst>
                      <a:ext uri="{FF2B5EF4-FFF2-40B4-BE49-F238E27FC236}">
                        <a16:creationId xmlns:a16="http://schemas.microsoft.com/office/drawing/2014/main" id="{0C4EB13C-502B-2369-8881-9905405F7A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6898550" y="2298657"/>
                    <a:ext cx="1939122" cy="1124829"/>
                  </a:xfrm>
                  <a:prstGeom prst="rect">
                    <a:avLst/>
                  </a:prstGeom>
                </p:spPr>
              </p:pic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042BE905-CA19-38C2-D980-4656FE5C6AAD}"/>
                      </a:ext>
                    </a:extLst>
                  </p:cNvPr>
                  <p:cNvSpPr txBox="1"/>
                  <p:nvPr/>
                </p:nvSpPr>
                <p:spPr>
                  <a:xfrm>
                    <a:off x="7059354" y="2527922"/>
                    <a:ext cx="39164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H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F428FD77-787D-9C1D-D775-9ADF559B2112}"/>
                      </a:ext>
                    </a:extLst>
                  </p:cNvPr>
                  <p:cNvSpPr txBox="1"/>
                  <p:nvPr/>
                </p:nvSpPr>
                <p:spPr>
                  <a:xfrm>
                    <a:off x="8436317" y="2521431"/>
                    <a:ext cx="391648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H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55774EF5-21E7-0B7B-84BF-60AD3813D4BD}"/>
                      </a:ext>
                    </a:extLst>
                  </p:cNvPr>
                  <p:cNvSpPr txBox="1"/>
                  <p:nvPr/>
                </p:nvSpPr>
                <p:spPr>
                  <a:xfrm>
                    <a:off x="7737818" y="2943692"/>
                    <a:ext cx="435851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O</a:t>
                    </a:r>
                  </a:p>
                </p:txBody>
              </p:sp>
            </p:grp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5D7330C-5E50-3265-272F-F246B0CE091F}"/>
                    </a:ext>
                  </a:extLst>
                </p:cNvPr>
                <p:cNvSpPr/>
                <p:nvPr/>
              </p:nvSpPr>
              <p:spPr>
                <a:xfrm>
                  <a:off x="7376041" y="2113689"/>
                  <a:ext cx="1598122" cy="1598122"/>
                </a:xfrm>
                <a:prstGeom prst="ellipse">
                  <a:avLst/>
                </a:prstGeom>
                <a:solidFill>
                  <a:schemeClr val="tx1">
                    <a:alpha val="44285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E81899A0-A38C-6182-564B-D802F33F33AA}"/>
                    </a:ext>
                  </a:extLst>
                </p:cNvPr>
                <p:cNvGrpSpPr/>
                <p:nvPr/>
              </p:nvGrpSpPr>
              <p:grpSpPr>
                <a:xfrm>
                  <a:off x="7447942" y="2488170"/>
                  <a:ext cx="1476945" cy="768012"/>
                  <a:chOff x="7024451" y="3520695"/>
                  <a:chExt cx="1476945" cy="768012"/>
                </a:xfrm>
              </p:grpSpPr>
              <p:pic>
                <p:nvPicPr>
                  <p:cNvPr id="54" name="Picture 53" descr="A red and white object with a ball&#10;&#10;Description automatically generated">
                    <a:extLst>
                      <a:ext uri="{FF2B5EF4-FFF2-40B4-BE49-F238E27FC236}">
                        <a16:creationId xmlns:a16="http://schemas.microsoft.com/office/drawing/2014/main" id="{4B31D149-A994-7CE2-7FF3-584A78406A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7024451" y="3520695"/>
                    <a:ext cx="1476945" cy="768012"/>
                  </a:xfrm>
                  <a:prstGeom prst="rect">
                    <a:avLst/>
                  </a:prstGeom>
                </p:spPr>
              </p:pic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3673398D-1AE3-1BD4-FC5E-881A318D58DA}"/>
                      </a:ext>
                    </a:extLst>
                  </p:cNvPr>
                  <p:cNvSpPr txBox="1"/>
                  <p:nvPr/>
                </p:nvSpPr>
                <p:spPr>
                  <a:xfrm>
                    <a:off x="7169536" y="3836707"/>
                    <a:ext cx="396136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H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4960AEC1-606D-2BA4-9745-ACEA314B6FD5}"/>
                      </a:ext>
                    </a:extLst>
                  </p:cNvPr>
                  <p:cNvSpPr txBox="1"/>
                  <p:nvPr/>
                </p:nvSpPr>
                <p:spPr>
                  <a:xfrm>
                    <a:off x="7998881" y="3800924"/>
                    <a:ext cx="22042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O</a:t>
                    </a:r>
                  </a:p>
                </p:txBody>
              </p:sp>
            </p:grp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F8F06E1F-ACD2-D86C-0F67-1E5B85AC7402}"/>
                    </a:ext>
                  </a:extLst>
                </p:cNvPr>
                <p:cNvSpPr/>
                <p:nvPr/>
              </p:nvSpPr>
              <p:spPr>
                <a:xfrm>
                  <a:off x="7067238" y="368756"/>
                  <a:ext cx="1363366" cy="1363366"/>
                </a:xfrm>
                <a:prstGeom prst="ellipse">
                  <a:avLst/>
                </a:prstGeom>
                <a:solidFill>
                  <a:schemeClr val="tx1">
                    <a:alpha val="44285"/>
                  </a:schemeClr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4A51050A-A388-8B26-E34B-6CCCAF9B2D76}"/>
                    </a:ext>
                  </a:extLst>
                </p:cNvPr>
                <p:cNvGrpSpPr/>
                <p:nvPr/>
              </p:nvGrpSpPr>
              <p:grpSpPr>
                <a:xfrm>
                  <a:off x="7117875" y="746898"/>
                  <a:ext cx="1264312" cy="582550"/>
                  <a:chOff x="10598697" y="2479991"/>
                  <a:chExt cx="825533" cy="380376"/>
                </a:xfrm>
              </p:grpSpPr>
              <p:pic>
                <p:nvPicPr>
                  <p:cNvPr id="55" name="Picture 54" descr="A white object with a white background&#10;&#10;Description automatically generated">
                    <a:extLst>
                      <a:ext uri="{FF2B5EF4-FFF2-40B4-BE49-F238E27FC236}">
                        <a16:creationId xmlns:a16="http://schemas.microsoft.com/office/drawing/2014/main" id="{9542E93C-1472-9CF5-1B95-F6DB2926B14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clrChange>
                      <a:clrFrom>
                        <a:srgbClr val="000000"/>
                      </a:clrFrom>
                      <a:clrTo>
                        <a:srgbClr val="000000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10598697" y="2479991"/>
                    <a:ext cx="818003" cy="379524"/>
                  </a:xfrm>
                  <a:prstGeom prst="rect">
                    <a:avLst/>
                  </a:prstGeom>
                </p:spPr>
              </p:pic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EED6E0C7-05BA-B1E8-E88F-25868E9BC49D}"/>
                      </a:ext>
                    </a:extLst>
                  </p:cNvPr>
                  <p:cNvSpPr txBox="1"/>
                  <p:nvPr/>
                </p:nvSpPr>
                <p:spPr>
                  <a:xfrm>
                    <a:off x="10685540" y="2598757"/>
                    <a:ext cx="28405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H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94DB4B8-7233-D58F-ECD3-9CC8A17149D5}"/>
                      </a:ext>
                    </a:extLst>
                  </p:cNvPr>
                  <p:cNvSpPr txBox="1"/>
                  <p:nvPr/>
                </p:nvSpPr>
                <p:spPr>
                  <a:xfrm>
                    <a:off x="11140178" y="2596902"/>
                    <a:ext cx="284052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dirty="0"/>
                      <a:t>H</a:t>
                    </a:r>
                  </a:p>
                </p:txBody>
              </p:sp>
            </p:grpSp>
          </p:grp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2F8CDD4-9B18-2120-730C-005EEB8A4340}"/>
                  </a:ext>
                </a:extLst>
              </p:cNvPr>
              <p:cNvSpPr txBox="1"/>
              <p:nvPr/>
            </p:nvSpPr>
            <p:spPr>
              <a:xfrm>
                <a:off x="5703396" y="3970725"/>
                <a:ext cx="19575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spc="300" dirty="0">
                    <a:solidFill>
                      <a:schemeClr val="bg1"/>
                    </a:solidFill>
                    <a:latin typeface="Grandview Display" panose="020B0502040204020203" pitchFamily="34" charset="0"/>
                  </a:rPr>
                  <a:t>Burgess et al. (2023)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3762A61-74A7-C646-291E-8EFB2C41A08D}"/>
                  </a:ext>
                </a:extLst>
              </p:cNvPr>
              <p:cNvCxnSpPr>
                <a:stCxn id="9" idx="3"/>
              </p:cNvCxnSpPr>
              <p:nvPr/>
            </p:nvCxnSpPr>
            <p:spPr>
              <a:xfrm flipH="1">
                <a:off x="7846541" y="1547960"/>
                <a:ext cx="877199" cy="955708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AB8A2452-AE87-B5B3-5961-FB94919AD166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 flipH="1" flipV="1">
                <a:off x="7846541" y="2503668"/>
                <a:ext cx="986342" cy="424580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3B9538A-8F4E-E437-D042-361745207F8D}"/>
                  </a:ext>
                </a:extLst>
              </p:cNvPr>
              <p:cNvCxnSpPr>
                <a:cxnSpLocks/>
                <a:stCxn id="7" idx="1"/>
              </p:cNvCxnSpPr>
              <p:nvPr/>
            </p:nvCxnSpPr>
            <p:spPr>
              <a:xfrm flipH="1" flipV="1">
                <a:off x="7856606" y="2503668"/>
                <a:ext cx="796763" cy="185780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Graphic 63" descr="Question Mark with solid fill">
              <a:extLst>
                <a:ext uri="{FF2B5EF4-FFF2-40B4-BE49-F238E27FC236}">
                  <a16:creationId xmlns:a16="http://schemas.microsoft.com/office/drawing/2014/main" id="{C82D7E67-B6DE-299D-5450-9301998D0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11749" y="4308961"/>
              <a:ext cx="639177" cy="63917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22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34"/>
    </mc:Choice>
    <mc:Fallback xmlns="">
      <p:transition spd="slow" advTm="7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62 L -0.13971 0.00162 " pathEditMode="fixed" rAng="0" ptsTypes="AA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L -0.08802 -0.0027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023 L -0.08867 0.0002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456 0 " pathEditMode="relative" ptsTypes="AA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235 0 " pathEditMode="relative" ptsTypes="AA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3516 2.22222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943 0 " pathEditMode="relative" ptsTypes="AA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02083 4.44444E-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511 0 " pathEditMode="relative" ptsTypes="AA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41 0 " pathEditMode="relative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197 0 " pathEditMode="relative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23 L -0.0983 0.00023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370A0A7-34B0-7589-31C5-10966158DFB7}"/>
              </a:ext>
            </a:extLst>
          </p:cNvPr>
          <p:cNvSpPr txBox="1"/>
          <p:nvPr/>
        </p:nvSpPr>
        <p:spPr>
          <a:xfrm>
            <a:off x="462044" y="493178"/>
            <a:ext cx="4331442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Objective: Irradiate Apollo 17 lunar sample with ions to recreate solar wind vesicle formation</a:t>
            </a: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9AD19C64-BE86-24F1-0D32-A7050B59EE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0770" t="7858" r="37037" b="45879"/>
          <a:stretch/>
        </p:blipFill>
        <p:spPr>
          <a:xfrm>
            <a:off x="615801" y="1932472"/>
            <a:ext cx="2923117" cy="338776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A2CA30-DFB2-2825-87B0-4B857A38EBE8}"/>
              </a:ext>
            </a:extLst>
          </p:cNvPr>
          <p:cNvCxnSpPr>
            <a:cxnSpLocks/>
            <a:endCxn id="31" idx="4"/>
          </p:cNvCxnSpPr>
          <p:nvPr/>
        </p:nvCxnSpPr>
        <p:spPr>
          <a:xfrm flipH="1" flipV="1">
            <a:off x="1971058" y="4076304"/>
            <a:ext cx="3295741" cy="846088"/>
          </a:xfrm>
          <a:prstGeom prst="line">
            <a:avLst/>
          </a:prstGeom>
          <a:ln w="22225">
            <a:solidFill>
              <a:srgbClr val="AA985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E88E13-AFB2-6D15-73C4-DD16D71B3426}"/>
              </a:ext>
            </a:extLst>
          </p:cNvPr>
          <p:cNvCxnSpPr>
            <a:cxnSpLocks/>
            <a:endCxn id="31" idx="1"/>
          </p:cNvCxnSpPr>
          <p:nvPr/>
        </p:nvCxnSpPr>
        <p:spPr>
          <a:xfrm flipH="1">
            <a:off x="1916057" y="2198780"/>
            <a:ext cx="3062913" cy="1744740"/>
          </a:xfrm>
          <a:prstGeom prst="line">
            <a:avLst/>
          </a:prstGeom>
          <a:ln w="22225">
            <a:solidFill>
              <a:srgbClr val="AA985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9554A41-82D7-E446-AAE3-C40815EBBF1A}"/>
              </a:ext>
            </a:extLst>
          </p:cNvPr>
          <p:cNvSpPr/>
          <p:nvPr/>
        </p:nvSpPr>
        <p:spPr>
          <a:xfrm>
            <a:off x="1893275" y="3920738"/>
            <a:ext cx="155566" cy="155566"/>
          </a:xfrm>
          <a:prstGeom prst="ellipse">
            <a:avLst/>
          </a:prstGeom>
          <a:noFill/>
          <a:ln>
            <a:solidFill>
              <a:srgbClr val="AA98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EB6648-24E5-2EA7-B24F-0CCEFCB2736F}"/>
              </a:ext>
            </a:extLst>
          </p:cNvPr>
          <p:cNvSpPr/>
          <p:nvPr/>
        </p:nvSpPr>
        <p:spPr>
          <a:xfrm>
            <a:off x="4179947" y="2044052"/>
            <a:ext cx="2917444" cy="2917444"/>
          </a:xfrm>
          <a:prstGeom prst="ellipse">
            <a:avLst/>
          </a:prstGeom>
          <a:solidFill>
            <a:schemeClr val="tx1">
              <a:alpha val="47402"/>
            </a:schemeClr>
          </a:solidFill>
          <a:ln w="38100">
            <a:solidFill>
              <a:srgbClr val="AA98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14DED1-9E18-4899-D1D8-931C6EA2512D}"/>
              </a:ext>
            </a:extLst>
          </p:cNvPr>
          <p:cNvGrpSpPr/>
          <p:nvPr/>
        </p:nvGrpSpPr>
        <p:grpSpPr>
          <a:xfrm>
            <a:off x="4464019" y="2190568"/>
            <a:ext cx="2447434" cy="2742978"/>
            <a:chOff x="4394002" y="2111733"/>
            <a:chExt cx="2447434" cy="2742978"/>
          </a:xfrm>
        </p:grpSpPr>
        <p:pic>
          <p:nvPicPr>
            <p:cNvPr id="6" name="Picture 5" descr="A black wallet with a green sticker on it&#10;&#10;Description automatically generated">
              <a:extLst>
                <a:ext uri="{FF2B5EF4-FFF2-40B4-BE49-F238E27FC236}">
                  <a16:creationId xmlns:a16="http://schemas.microsoft.com/office/drawing/2014/main" id="{9A701B5D-FFFE-AD4F-3726-EA290FFC8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47340" t="39606" r="38255" b="48047"/>
            <a:stretch/>
          </p:blipFill>
          <p:spPr>
            <a:xfrm>
              <a:off x="4394002" y="2111733"/>
              <a:ext cx="2447434" cy="274297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93343A0-52B8-E35D-900C-3BB31BF2C809}"/>
                </a:ext>
              </a:extLst>
            </p:cNvPr>
            <p:cNvSpPr txBox="1"/>
            <p:nvPr/>
          </p:nvSpPr>
          <p:spPr>
            <a:xfrm>
              <a:off x="5249699" y="2181406"/>
              <a:ext cx="1133241" cy="457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300" dirty="0">
                  <a:solidFill>
                    <a:schemeClr val="bg1">
                      <a:alpha val="86073"/>
                    </a:schemeClr>
                  </a:solidFill>
                </a:rPr>
                <a:t>SiO</a:t>
              </a:r>
              <a:r>
                <a:rPr lang="en-US" spc="300" baseline="-25000" dirty="0">
                  <a:solidFill>
                    <a:schemeClr val="bg1">
                      <a:alpha val="86073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992084-C27E-1FE9-8F03-2BA5472E3781}"/>
              </a:ext>
            </a:extLst>
          </p:cNvPr>
          <p:cNvGrpSpPr/>
          <p:nvPr/>
        </p:nvGrpSpPr>
        <p:grpSpPr>
          <a:xfrm>
            <a:off x="4604813" y="2514628"/>
            <a:ext cx="2083259" cy="2064242"/>
            <a:chOff x="4604813" y="2514628"/>
            <a:chExt cx="2083259" cy="2064242"/>
          </a:xfrm>
        </p:grpSpPr>
        <p:pic>
          <p:nvPicPr>
            <p:cNvPr id="11" name="Picture 10" descr="A close-up of a rock&#10;&#10;Description automatically generated">
              <a:extLst>
                <a:ext uri="{FF2B5EF4-FFF2-40B4-BE49-F238E27FC236}">
                  <a16:creationId xmlns:a16="http://schemas.microsoft.com/office/drawing/2014/main" id="{2E16CAE1-1C4A-E7BB-4ABA-85991E4F9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E0A07"/>
                </a:clrFrom>
                <a:clrTo>
                  <a:srgbClr val="0E0A0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114707">
              <a:off x="4604813" y="2514628"/>
              <a:ext cx="2083259" cy="15697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AAB082-6DE3-9F82-75EC-1B603CA0BBA8}"/>
                </a:ext>
              </a:extLst>
            </p:cNvPr>
            <p:cNvSpPr txBox="1"/>
            <p:nvPr/>
          </p:nvSpPr>
          <p:spPr>
            <a:xfrm>
              <a:off x="4793486" y="4055650"/>
              <a:ext cx="1783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spc="300" dirty="0">
                  <a:solidFill>
                    <a:schemeClr val="bg1">
                      <a:alpha val="86073"/>
                    </a:schemeClr>
                  </a:solidFill>
                </a:rPr>
                <a:t>Lunar sample 75035.232</a:t>
              </a:r>
              <a:endParaRPr lang="en-US" sz="1400" spc="300" baseline="-25000" dirty="0">
                <a:solidFill>
                  <a:schemeClr val="bg1">
                    <a:alpha val="86073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A8AE328-9114-F9DD-C11A-6485583905AE}"/>
              </a:ext>
            </a:extLst>
          </p:cNvPr>
          <p:cNvSpPr txBox="1"/>
          <p:nvPr/>
        </p:nvSpPr>
        <p:spPr>
          <a:xfrm>
            <a:off x="585090" y="2682153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H</a:t>
            </a:r>
            <a:r>
              <a:rPr lang="en-US" sz="1400" baseline="30000" dirty="0">
                <a:solidFill>
                  <a:schemeClr val="bg1"/>
                </a:solidFill>
              </a:rPr>
              <a:t>+</a:t>
            </a:r>
            <a:r>
              <a:rPr lang="en-US" sz="1400" dirty="0">
                <a:solidFill>
                  <a:schemeClr val="bg1"/>
                </a:solidFill>
              </a:rPr>
              <a:t> ions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30083B-EA0B-8E54-9BCB-D49C9480D619}"/>
              </a:ext>
            </a:extLst>
          </p:cNvPr>
          <p:cNvCxnSpPr>
            <a:cxnSpLocks/>
          </p:cNvCxnSpPr>
          <p:nvPr/>
        </p:nvCxnSpPr>
        <p:spPr>
          <a:xfrm>
            <a:off x="7310675" y="3474013"/>
            <a:ext cx="1077405" cy="0"/>
          </a:xfrm>
          <a:prstGeom prst="straightConnector1">
            <a:avLst/>
          </a:prstGeom>
          <a:ln w="127000">
            <a:solidFill>
              <a:schemeClr val="bg1"/>
            </a:solidFill>
            <a:headEnd w="sm" len="sm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close-up of several images of a sample&#10;&#10;Description automatically generated">
            <a:extLst>
              <a:ext uri="{FF2B5EF4-FFF2-40B4-BE49-F238E27FC236}">
                <a16:creationId xmlns:a16="http://schemas.microsoft.com/office/drawing/2014/main" id="{65DC385E-65DB-5F45-18A7-F8688CE23B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" t="53583" r="63921" b="3575"/>
          <a:stretch/>
        </p:blipFill>
        <p:spPr>
          <a:xfrm>
            <a:off x="8592291" y="1937655"/>
            <a:ext cx="3121323" cy="30403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45EC78-C413-D8DA-2B5E-E5989B768900}"/>
              </a:ext>
            </a:extLst>
          </p:cNvPr>
          <p:cNvSpPr txBox="1"/>
          <p:nvPr/>
        </p:nvSpPr>
        <p:spPr>
          <a:xfrm>
            <a:off x="462044" y="5455009"/>
            <a:ext cx="4981865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Question: What fluence (ions/cm</a:t>
            </a:r>
            <a:r>
              <a:rPr lang="en-US" b="1" spc="300" baseline="30000" dirty="0">
                <a:solidFill>
                  <a:schemeClr val="bg1"/>
                </a:solidFill>
                <a:latin typeface="Grandview Display" panose="020B0502040204020203" pitchFamily="34" charset="0"/>
              </a:rPr>
              <a:t>2</a:t>
            </a:r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) creates subsurface vesicles?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886D0F-D070-4334-0588-358B71D490F1}"/>
              </a:ext>
            </a:extLst>
          </p:cNvPr>
          <p:cNvGrpSpPr/>
          <p:nvPr/>
        </p:nvGrpSpPr>
        <p:grpSpPr>
          <a:xfrm>
            <a:off x="5393818" y="281261"/>
            <a:ext cx="6626018" cy="6302031"/>
            <a:chOff x="5416889" y="299356"/>
            <a:chExt cx="6626018" cy="630203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E891282-D730-8FC1-1188-207BEBE52FF4}"/>
                </a:ext>
              </a:extLst>
            </p:cNvPr>
            <p:cNvGrpSpPr/>
            <p:nvPr/>
          </p:nvGrpSpPr>
          <p:grpSpPr>
            <a:xfrm>
              <a:off x="7895062" y="602753"/>
              <a:ext cx="3623152" cy="5858930"/>
              <a:chOff x="8232814" y="129395"/>
              <a:chExt cx="3818081" cy="5721237"/>
            </a:xfrm>
          </p:grpSpPr>
          <p:pic>
            <p:nvPicPr>
              <p:cNvPr id="4" name="Picture 3" descr="A black and white image of a black and white image of a black and white image of a black and white image of a black and white image of a black and white image of a black and&#10;&#10;Description automatically generated">
                <a:extLst>
                  <a:ext uri="{FF2B5EF4-FFF2-40B4-BE49-F238E27FC236}">
                    <a16:creationId xmlns:a16="http://schemas.microsoft.com/office/drawing/2014/main" id="{B373E791-C448-379B-B5D9-11D8E9697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37000"/>
                        </a14:imgEffect>
                      </a14:imgLayer>
                    </a14:imgProps>
                  </a:ext>
                </a:extLst>
              </a:blip>
              <a:srcRect t="50001"/>
              <a:stretch/>
            </p:blipFill>
            <p:spPr>
              <a:xfrm>
                <a:off x="8232814" y="3941658"/>
                <a:ext cx="3818081" cy="19089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 descr="A close-up of a grey and white background&#10;&#10;Description automatically generated">
                <a:extLst>
                  <a:ext uri="{FF2B5EF4-FFF2-40B4-BE49-F238E27FC236}">
                    <a16:creationId xmlns:a16="http://schemas.microsoft.com/office/drawing/2014/main" id="{48DE77DC-8D2A-6136-A8AF-5538ACA5F5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t="51745"/>
              <a:stretch/>
            </p:blipFill>
            <p:spPr>
              <a:xfrm>
                <a:off x="8232814" y="2032603"/>
                <a:ext cx="3809388" cy="18382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 descr="A close-up of a white surface&#10;&#10;Description automatically generated">
                <a:extLst>
                  <a:ext uri="{FF2B5EF4-FFF2-40B4-BE49-F238E27FC236}">
                    <a16:creationId xmlns:a16="http://schemas.microsoft.com/office/drawing/2014/main" id="{CDD0EA7A-6CA1-DD5C-9314-388E5C12C9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51433"/>
              <a:stretch/>
            </p:blipFill>
            <p:spPr>
              <a:xfrm>
                <a:off x="8245057" y="129395"/>
                <a:ext cx="3784902" cy="183822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39" name="Left Brace 38">
              <a:extLst>
                <a:ext uri="{FF2B5EF4-FFF2-40B4-BE49-F238E27FC236}">
                  <a16:creationId xmlns:a16="http://schemas.microsoft.com/office/drawing/2014/main" id="{2BA94065-6210-3A29-373D-525F9CC054F0}"/>
                </a:ext>
              </a:extLst>
            </p:cNvPr>
            <p:cNvSpPr/>
            <p:nvPr/>
          </p:nvSpPr>
          <p:spPr>
            <a:xfrm>
              <a:off x="7144356" y="447833"/>
              <a:ext cx="707693" cy="6132581"/>
            </a:xfrm>
            <a:prstGeom prst="leftBrace">
              <a:avLst>
                <a:gd name="adj1" fmla="val 28352"/>
                <a:gd name="adj2" fmla="val 49429"/>
              </a:avLst>
            </a:prstGeom>
            <a:ln>
              <a:solidFill>
                <a:srgbClr val="AA985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F01CEBE-7F56-FB53-F82B-2ACB4927455F}"/>
                </a:ext>
              </a:extLst>
            </p:cNvPr>
            <p:cNvSpPr txBox="1"/>
            <p:nvPr/>
          </p:nvSpPr>
          <p:spPr>
            <a:xfrm>
              <a:off x="8173841" y="299356"/>
              <a:ext cx="31223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pc="300" baseline="30000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Atomic force microscopy (AFM)</a:t>
              </a:r>
              <a:endPara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endParaRPr>
            </a:p>
          </p:txBody>
        </p:sp>
        <p:sp>
          <p:nvSpPr>
            <p:cNvPr id="52" name="Right Arrow 51">
              <a:extLst>
                <a:ext uri="{FF2B5EF4-FFF2-40B4-BE49-F238E27FC236}">
                  <a16:creationId xmlns:a16="http://schemas.microsoft.com/office/drawing/2014/main" id="{0516F2C6-2757-9F87-EF45-D2ED233CC2E5}"/>
                </a:ext>
              </a:extLst>
            </p:cNvPr>
            <p:cNvSpPr/>
            <p:nvPr/>
          </p:nvSpPr>
          <p:spPr>
            <a:xfrm rot="16200000">
              <a:off x="9207302" y="3197449"/>
              <a:ext cx="5284276" cy="386935"/>
            </a:xfrm>
            <a:prstGeom prst="rightArrow">
              <a:avLst>
                <a:gd name="adj1" fmla="val 62045"/>
                <a:gd name="adj2" fmla="val 50000"/>
              </a:avLst>
            </a:prstGeom>
            <a:solidFill>
              <a:srgbClr val="AA985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74F5D72-2347-FF5A-C600-0E715AEAD886}"/>
                </a:ext>
              </a:extLst>
            </p:cNvPr>
            <p:cNvSpPr txBox="1"/>
            <p:nvPr/>
          </p:nvSpPr>
          <p:spPr>
            <a:xfrm rot="5400000">
              <a:off x="11322777" y="3244334"/>
              <a:ext cx="941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spc="300" baseline="30000" dirty="0">
                  <a:solidFill>
                    <a:schemeClr val="bg1"/>
                  </a:solidFill>
                  <a:latin typeface="Grandview Display" panose="020B0502040204020203" pitchFamily="34" charset="0"/>
                </a:rPr>
                <a:t>Fluence</a:t>
              </a:r>
              <a:endPara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2A4BB-8EC6-9C5B-D3E3-7575C6BF1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8220" y="6137753"/>
              <a:ext cx="915621" cy="281985"/>
            </a:xfrm>
            <a:prstGeom prst="straightConnector1">
              <a:avLst/>
            </a:prstGeom>
            <a:ln w="41275">
              <a:solidFill>
                <a:schemeClr val="accent1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95F723-0BA7-96E6-8C7F-75D04868B342}"/>
                </a:ext>
              </a:extLst>
            </p:cNvPr>
            <p:cNvSpPr txBox="1"/>
            <p:nvPr/>
          </p:nvSpPr>
          <p:spPr>
            <a:xfrm>
              <a:off x="5416889" y="6232055"/>
              <a:ext cx="1830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Grandview Display" panose="020B0502040204020203" pitchFamily="34" charset="0"/>
                </a:rPr>
                <a:t>surface blisters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8E206EC-DE2B-11F4-AABF-F8405E3ED8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8220" y="1869532"/>
              <a:ext cx="915621" cy="3896297"/>
            </a:xfrm>
            <a:prstGeom prst="straightConnector1">
              <a:avLst/>
            </a:prstGeom>
            <a:ln w="41275">
              <a:solidFill>
                <a:schemeClr val="accent2">
                  <a:lumMod val="60000"/>
                  <a:lumOff val="40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25780C-7C83-8D35-8363-FB885B922622}"/>
                </a:ext>
              </a:extLst>
            </p:cNvPr>
            <p:cNvSpPr txBox="1"/>
            <p:nvPr/>
          </p:nvSpPr>
          <p:spPr>
            <a:xfrm>
              <a:off x="5737380" y="5702626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Grandview Display" panose="020B0502040204020203" pitchFamily="34" charset="0"/>
                </a:rPr>
                <a:t>deep cavities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280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78"/>
    </mc:Choice>
    <mc:Fallback xmlns="">
      <p:transition spd="slow" advTm="75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3724 -0.35486 " pathEditMode="relative" rAng="0" ptsTypes="AA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-1722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pic>
        <p:nvPicPr>
          <p:cNvPr id="19" name="Picture 18" descr="A close-up of several images of a sample&#10;&#10;Description automatically generated">
            <a:extLst>
              <a:ext uri="{FF2B5EF4-FFF2-40B4-BE49-F238E27FC236}">
                <a16:creationId xmlns:a16="http://schemas.microsoft.com/office/drawing/2014/main" id="{81A6A852-317F-074E-D969-B7B944DF09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" t="53583" r="63921" b="3575"/>
          <a:stretch/>
        </p:blipFill>
        <p:spPr>
          <a:xfrm>
            <a:off x="6701848" y="3225124"/>
            <a:ext cx="3121323" cy="30403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0"/>
          </a:effectLst>
        </p:spPr>
      </p:pic>
      <p:pic>
        <p:nvPicPr>
          <p:cNvPr id="3" name="Picture 2" descr="A black and white image of a black and white image of a black and white image of a black and white image of a black and white image of a black and white image of a black and&#10;&#10;Description automatically generated">
            <a:extLst>
              <a:ext uri="{FF2B5EF4-FFF2-40B4-BE49-F238E27FC236}">
                <a16:creationId xmlns:a16="http://schemas.microsoft.com/office/drawing/2014/main" id="{C64D8BF9-C5A5-F820-E5D7-2A0FE339D0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 t="-640" b="-2"/>
          <a:stretch/>
        </p:blipFill>
        <p:spPr>
          <a:xfrm>
            <a:off x="2470057" y="3210407"/>
            <a:ext cx="2801140" cy="30422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9D476D-B30D-067F-C464-DDE939FA8638}"/>
              </a:ext>
            </a:extLst>
          </p:cNvPr>
          <p:cNvSpPr txBox="1"/>
          <p:nvPr/>
        </p:nvSpPr>
        <p:spPr>
          <a:xfrm>
            <a:off x="2779389" y="1132454"/>
            <a:ext cx="6633222" cy="156966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alpha val="90145"/>
                  </a:schemeClr>
                </a:solidFill>
                <a:latin typeface="Grandview Display" panose="020B0502040204020203" pitchFamily="34" charset="0"/>
              </a:rPr>
              <a:t>Is the character of surface blisters correlated with the character of subsurface vesicles?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36C3B-1785-7154-66BA-DF951BD34956}"/>
              </a:ext>
            </a:extLst>
          </p:cNvPr>
          <p:cNvSpPr txBox="1"/>
          <p:nvPr/>
        </p:nvSpPr>
        <p:spPr>
          <a:xfrm>
            <a:off x="594337" y="4792920"/>
            <a:ext cx="4388480" cy="46166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Grandview Display" panose="020B0502040204020203" pitchFamily="34" charset="0"/>
              </a:rPr>
              <a:t>Need semantic segmentation…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0359B8E-6BF1-2D9E-46E2-58BFCB540EAE}"/>
              </a:ext>
            </a:extLst>
          </p:cNvPr>
          <p:cNvCxnSpPr>
            <a:cxnSpLocks/>
          </p:cNvCxnSpPr>
          <p:nvPr/>
        </p:nvCxnSpPr>
        <p:spPr>
          <a:xfrm>
            <a:off x="5481874" y="4731514"/>
            <a:ext cx="1077405" cy="0"/>
          </a:xfrm>
          <a:prstGeom prst="straightConnector1">
            <a:avLst/>
          </a:prstGeom>
          <a:ln w="127000">
            <a:solidFill>
              <a:schemeClr val="bg1"/>
            </a:solidFill>
            <a:headEnd w="sm" len="sm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5946A7A-6D44-86F3-9C37-829EC851D717}"/>
              </a:ext>
            </a:extLst>
          </p:cNvPr>
          <p:cNvSpPr txBox="1"/>
          <p:nvPr/>
        </p:nvSpPr>
        <p:spPr>
          <a:xfrm>
            <a:off x="822936" y="3111338"/>
            <a:ext cx="3590765" cy="11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4C414"/>
                </a:solidFill>
                <a:latin typeface="Grandview Display" panose="020B0502040204020203" pitchFamily="34" charset="0"/>
              </a:rPr>
              <a:t>Character: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solidFill>
                  <a:srgbClr val="C4C414"/>
                </a:solidFill>
                <a:latin typeface="Grandview Display" panose="020B0502040204020203" pitchFamily="34" charset="0"/>
              </a:rPr>
              <a:t>Bli</a:t>
            </a:r>
            <a:r>
              <a:rPr lang="en-US" sz="2400" b="1" dirty="0">
                <a:solidFill>
                  <a:srgbClr val="C5C60D"/>
                </a:solidFill>
                <a:latin typeface="Grandview Display" panose="020B0502040204020203" pitchFamily="34" charset="0"/>
              </a:rPr>
              <a:t>ste</a:t>
            </a:r>
            <a:r>
              <a:rPr lang="en-US" sz="2400" b="1" dirty="0">
                <a:solidFill>
                  <a:srgbClr val="C4C414"/>
                </a:solidFill>
                <a:latin typeface="Grandview Display" panose="020B0502040204020203" pitchFamily="34" charset="0"/>
              </a:rPr>
              <a:t>r Coverage (%)</a:t>
            </a:r>
          </a:p>
        </p:txBody>
      </p:sp>
      <p:pic>
        <p:nvPicPr>
          <p:cNvPr id="25" name="Picture 24" descr="A black and gold logo&#10;&#10;Description automatically generated">
            <a:extLst>
              <a:ext uri="{FF2B5EF4-FFF2-40B4-BE49-F238E27FC236}">
                <a16:creationId xmlns:a16="http://schemas.microsoft.com/office/drawing/2014/main" id="{8ACAC3CE-BB16-69D7-9D26-183AC6F13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91C061-DA9B-6A16-0FC9-72CE414300EF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0E3A92C5-3D85-71E0-2E1C-54096669C314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48CE1E-7C19-E90A-B662-4FD8191A6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F7C15A-7763-32F7-CB8B-1495D7E010E8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407A0F-02EF-2B48-223E-1C216658D624}"/>
              </a:ext>
            </a:extLst>
          </p:cNvPr>
          <p:cNvSpPr txBox="1"/>
          <p:nvPr/>
        </p:nvSpPr>
        <p:spPr>
          <a:xfrm>
            <a:off x="2470057" y="321175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randview Display" panose="020B0502040204020203" pitchFamily="34" charset="0"/>
              </a:rPr>
              <a:t>surface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1B5C7-2136-9503-F8C1-D52FEBB8C31D}"/>
              </a:ext>
            </a:extLst>
          </p:cNvPr>
          <p:cNvSpPr txBox="1"/>
          <p:nvPr/>
        </p:nvSpPr>
        <p:spPr>
          <a:xfrm>
            <a:off x="6701848" y="3206439"/>
            <a:ext cx="1487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randview Display" panose="020B0502040204020203" pitchFamily="34" charset="0"/>
              </a:rPr>
              <a:t>sub-surface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8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80"/>
    </mc:Choice>
    <mc:Fallback xmlns="">
      <p:transition spd="slow" advTm="44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27201 0.01412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07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486 L 0.29557 -0.29213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1486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85000" y="18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4.81481E-6 L 0.37083 -0.13078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4" y="-655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24" grpId="0"/>
      <p:bldP spid="2" grpId="0"/>
      <p:bldP spid="2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pic>
        <p:nvPicPr>
          <p:cNvPr id="25" name="Picture 24" descr="A black and gold logo&#10;&#10;Description automatically generated">
            <a:extLst>
              <a:ext uri="{FF2B5EF4-FFF2-40B4-BE49-F238E27FC236}">
                <a16:creationId xmlns:a16="http://schemas.microsoft.com/office/drawing/2014/main" id="{8ACAC3CE-BB16-69D7-9D26-183AC6F13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91C061-DA9B-6A16-0FC9-72CE414300EF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0E3A92C5-3D85-71E0-2E1C-54096669C314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48CE1E-7C19-E90A-B662-4FD8191A6B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AF7C15A-7763-32F7-CB8B-1495D7E010E8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D4337D-A58C-4A42-618F-DA1FDA96EAA3}"/>
              </a:ext>
            </a:extLst>
          </p:cNvPr>
          <p:cNvSpPr txBox="1"/>
          <p:nvPr/>
        </p:nvSpPr>
        <p:spPr>
          <a:xfrm>
            <a:off x="406808" y="208856"/>
            <a:ext cx="644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Semantic segmentation (U-net)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28A05-665B-F072-4FDC-313392D0897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31383" y="1793607"/>
            <a:ext cx="3961341" cy="39978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0E1248-88E0-B598-0388-5CC9FC441F83}"/>
              </a:ext>
            </a:extLst>
          </p:cNvPr>
          <p:cNvSpPr txBox="1"/>
          <p:nvPr/>
        </p:nvSpPr>
        <p:spPr>
          <a:xfrm>
            <a:off x="798982" y="1344441"/>
            <a:ext cx="5297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randview Display" panose="020B0502040204020203" pitchFamily="34" charset="0"/>
              </a:rPr>
              <a:t>Overview: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randview Display" panose="020B0502040204020203" pitchFamily="34" charset="0"/>
              </a:rPr>
              <a:t>Convolutional neural network with U-net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randview Display" panose="020B0502040204020203" pitchFamily="34" charset="0"/>
              </a:rPr>
              <a:t>Classification of each pixel as ‘blister’ or ‘background’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5378F9-1F63-C3C9-50BE-E45C044FC269}"/>
              </a:ext>
            </a:extLst>
          </p:cNvPr>
          <p:cNvSpPr txBox="1"/>
          <p:nvPr/>
        </p:nvSpPr>
        <p:spPr>
          <a:xfrm>
            <a:off x="1081435" y="3550505"/>
            <a:ext cx="4411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Grandview Display" panose="020B0502040204020203" pitchFamily="34" charset="0"/>
              </a:rPr>
              <a:t>Limitations: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FF00"/>
                </a:solidFill>
                <a:latin typeface="Grandview Display" panose="020B0502040204020203" pitchFamily="34" charset="0"/>
              </a:rPr>
              <a:t>Small training data size → incorrect classifications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i="1" dirty="0">
                <a:solidFill>
                  <a:srgbClr val="FFFF00"/>
                </a:solidFill>
                <a:latin typeface="Grandview Display" panose="020B0502040204020203" pitchFamily="34" charset="0"/>
              </a:rPr>
              <a:t>Single metric: blister coverage (%)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DBAE88-583B-BFE1-B195-14F369C74462}"/>
              </a:ext>
            </a:extLst>
          </p:cNvPr>
          <p:cNvSpPr txBox="1"/>
          <p:nvPr/>
        </p:nvSpPr>
        <p:spPr>
          <a:xfrm>
            <a:off x="8035190" y="1344441"/>
            <a:ext cx="316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Results: Binary Mask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F10E1-D027-0CD6-0AE4-32BFE3918B66}"/>
              </a:ext>
            </a:extLst>
          </p:cNvPr>
          <p:cNvSpPr txBox="1"/>
          <p:nvPr/>
        </p:nvSpPr>
        <p:spPr>
          <a:xfrm>
            <a:off x="8104177" y="5990785"/>
            <a:ext cx="1953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blister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94A04F-8302-3208-0379-DAE94E065FBF}"/>
              </a:ext>
            </a:extLst>
          </p:cNvPr>
          <p:cNvSpPr/>
          <p:nvPr/>
        </p:nvSpPr>
        <p:spPr>
          <a:xfrm>
            <a:off x="9395179" y="6020890"/>
            <a:ext cx="278607" cy="278607"/>
          </a:xfrm>
          <a:prstGeom prst="rect">
            <a:avLst/>
          </a:prstGeom>
          <a:solidFill>
            <a:srgbClr val="7BC38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A515CE7-C70E-8A40-3FA2-A23B7E64DD14}"/>
              </a:ext>
            </a:extLst>
          </p:cNvPr>
          <p:cNvSpPr/>
          <p:nvPr/>
        </p:nvSpPr>
        <p:spPr>
          <a:xfrm>
            <a:off x="7756583" y="6020889"/>
            <a:ext cx="278607" cy="27860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49C90-0AC5-10A8-37F3-104556A73CCC}"/>
              </a:ext>
            </a:extLst>
          </p:cNvPr>
          <p:cNvSpPr txBox="1"/>
          <p:nvPr/>
        </p:nvSpPr>
        <p:spPr>
          <a:xfrm>
            <a:off x="9742773" y="5990785"/>
            <a:ext cx="174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background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B33176-F68F-5379-74A8-A023ECAFC649}"/>
              </a:ext>
            </a:extLst>
          </p:cNvPr>
          <p:cNvCxnSpPr/>
          <p:nvPr/>
        </p:nvCxnSpPr>
        <p:spPr>
          <a:xfrm>
            <a:off x="6713621" y="4066674"/>
            <a:ext cx="914400" cy="116706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042E2EA-CEE2-A6EA-DABF-5EE748F0C5F3}"/>
              </a:ext>
            </a:extLst>
          </p:cNvPr>
          <p:cNvCxnSpPr>
            <a:cxnSpLocks/>
          </p:cNvCxnSpPr>
          <p:nvPr/>
        </p:nvCxnSpPr>
        <p:spPr>
          <a:xfrm>
            <a:off x="6713621" y="4066674"/>
            <a:ext cx="1179095" cy="85424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3AE1E35-7319-0FFE-8807-E4B6F41E3197}"/>
              </a:ext>
            </a:extLst>
          </p:cNvPr>
          <p:cNvCxnSpPr>
            <a:cxnSpLocks/>
          </p:cNvCxnSpPr>
          <p:nvPr/>
        </p:nvCxnSpPr>
        <p:spPr>
          <a:xfrm>
            <a:off x="6713621" y="4066674"/>
            <a:ext cx="2863516" cy="12468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5C29421-9495-9B38-EBB2-9F04CB7D68E2}"/>
              </a:ext>
            </a:extLst>
          </p:cNvPr>
          <p:cNvSpPr txBox="1"/>
          <p:nvPr/>
        </p:nvSpPr>
        <p:spPr>
          <a:xfrm>
            <a:off x="6064749" y="3503537"/>
            <a:ext cx="17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  <a:latin typeface="Grandview Display" panose="020B0502040204020203" pitchFamily="34" charset="0"/>
              </a:rPr>
              <a:t>incorrect classifications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DC6684-AA69-C175-44DA-DA09AA63769E}"/>
              </a:ext>
            </a:extLst>
          </p:cNvPr>
          <p:cNvSpPr txBox="1"/>
          <p:nvPr/>
        </p:nvSpPr>
        <p:spPr>
          <a:xfrm>
            <a:off x="1081435" y="4917117"/>
            <a:ext cx="3294492" cy="1153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B9D92"/>
                </a:solidFill>
                <a:latin typeface="Grandview Display" panose="020B0502040204020203" pitchFamily="34" charset="0"/>
              </a:rPr>
              <a:t>Solutions: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i="1" dirty="0">
                <a:solidFill>
                  <a:srgbClr val="FB9D92"/>
                </a:solidFill>
                <a:latin typeface="Grandview Display" panose="020B0502040204020203" pitchFamily="34" charset="0"/>
              </a:rPr>
              <a:t>Pretrained neural network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b="1" i="1" dirty="0">
                <a:solidFill>
                  <a:srgbClr val="FB9D92"/>
                </a:solidFill>
                <a:latin typeface="Grandview Display" panose="020B0502040204020203" pitchFamily="34" charset="0"/>
              </a:rPr>
              <a:t>Instance segmentation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8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67"/>
    </mc:Choice>
    <mc:Fallback xmlns="">
      <p:transition spd="slow" advTm="8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 animBg="1"/>
      <p:bldP spid="22" grpId="0" animBg="1"/>
      <p:bldP spid="2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25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7EF70-13D3-9AF9-F1B8-EF1BEACF1791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Instance segmentation</a:t>
            </a:r>
          </a:p>
        </p:txBody>
      </p:sp>
      <p:pic>
        <p:nvPicPr>
          <p:cNvPr id="3" name="Picture 2" descr="A couple of people silhouettes&#10;&#10;Description automatically generated">
            <a:extLst>
              <a:ext uri="{FF2B5EF4-FFF2-40B4-BE49-F238E27FC236}">
                <a16:creationId xmlns:a16="http://schemas.microsoft.com/office/drawing/2014/main" id="{C509FCB2-A19A-3163-7067-03DB319EB09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8741" y="1323865"/>
            <a:ext cx="11474518" cy="3514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50B67-3412-25AB-3F28-8FF1F8932D74}"/>
              </a:ext>
            </a:extLst>
          </p:cNvPr>
          <p:cNvSpPr txBox="1"/>
          <p:nvPr/>
        </p:nvSpPr>
        <p:spPr>
          <a:xfrm>
            <a:off x="1632743" y="4841944"/>
            <a:ext cx="332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semantic segmentation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223EF6-73B2-7CCA-B4E8-DF8E4BC97D40}"/>
              </a:ext>
            </a:extLst>
          </p:cNvPr>
          <p:cNvSpPr txBox="1"/>
          <p:nvPr/>
        </p:nvSpPr>
        <p:spPr>
          <a:xfrm>
            <a:off x="7563853" y="4841944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instance segmentation</a:t>
            </a:r>
          </a:p>
        </p:txBody>
      </p:sp>
      <p:pic>
        <p:nvPicPr>
          <p:cNvPr id="7" name="Picture 6" descr="A black and gold logo&#10;&#10;Description automatically generated">
            <a:extLst>
              <a:ext uri="{FF2B5EF4-FFF2-40B4-BE49-F238E27FC236}">
                <a16:creationId xmlns:a16="http://schemas.microsoft.com/office/drawing/2014/main" id="{05F721FC-7F75-2DEA-B972-1BE219BBB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2F7678-A61F-A715-1F0A-663AAD8691AD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4931DDEF-2685-3A17-E077-F91257E0675B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F530C6-B0D6-2334-E614-162BC829B5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F17945-61F3-9FA0-A8D9-7AF75B4BF850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0130D44-0A11-5B19-E093-C3CAEC28FCFE}"/>
              </a:ext>
            </a:extLst>
          </p:cNvPr>
          <p:cNvSpPr txBox="1"/>
          <p:nvPr/>
        </p:nvSpPr>
        <p:spPr>
          <a:xfrm>
            <a:off x="3305171" y="5215960"/>
            <a:ext cx="5581658" cy="1291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FF00"/>
                </a:solidFill>
                <a:latin typeface="Grandview Display" panose="020B0502040204020203" pitchFamily="34" charset="0"/>
              </a:rPr>
              <a:t>New metrics: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Grandview Display" panose="020B0502040204020203" pitchFamily="34" charset="0"/>
              </a:rPr>
              <a:t>Average object area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Grandview Display" panose="020B0502040204020203" pitchFamily="34" charset="0"/>
              </a:rPr>
              <a:t>Object number density (e.g. # of people per image) </a:t>
            </a:r>
          </a:p>
        </p:txBody>
      </p:sp>
    </p:spTree>
    <p:extLst>
      <p:ext uri="{BB962C8B-B14F-4D97-AF65-F5344CB8AC3E}">
        <p14:creationId xmlns:p14="http://schemas.microsoft.com/office/powerpoint/2010/main" val="9806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84"/>
    </mc:Choice>
    <mc:Fallback xmlns="">
      <p:transition spd="slow" advTm="4118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6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7EF70-13D3-9AF9-F1B8-EF1BEACF1791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chemeClr val="bg1"/>
                </a:solidFill>
                <a:latin typeface="Grandview Display" panose="020B0502040204020203" pitchFamily="34" charset="0"/>
              </a:rPr>
              <a:t>StarDist</a:t>
            </a:r>
            <a:endParaRPr lang="en-US" sz="2800" b="1" spc="300" dirty="0">
              <a:solidFill>
                <a:schemeClr val="bg1"/>
              </a:solidFill>
              <a:latin typeface="Grandview Display" panose="020B0502040204020203" pitchFamily="34" charset="0"/>
            </a:endParaRPr>
          </a:p>
        </p:txBody>
      </p:sp>
      <p:pic>
        <p:nvPicPr>
          <p:cNvPr id="12" name="Picture 11" descr="A group of white and yellow circles on a black background&#10;&#10;Description automatically generated">
            <a:extLst>
              <a:ext uri="{FF2B5EF4-FFF2-40B4-BE49-F238E27FC236}">
                <a16:creationId xmlns:a16="http://schemas.microsoft.com/office/drawing/2014/main" id="{D9E4688A-D144-A37B-EC2E-0373520A7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344" y="1339105"/>
            <a:ext cx="5262137" cy="527591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15237F2-702A-4072-8EFF-A50E5870974C}"/>
              </a:ext>
            </a:extLst>
          </p:cNvPr>
          <p:cNvSpPr txBox="1"/>
          <p:nvPr/>
        </p:nvSpPr>
        <p:spPr>
          <a:xfrm>
            <a:off x="7538157" y="5843670"/>
            <a:ext cx="27126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Schmidt, </a:t>
            </a:r>
            <a:r>
              <a:rPr lang="en-US" sz="800" b="1" spc="300" dirty="0" err="1">
                <a:solidFill>
                  <a:schemeClr val="bg1"/>
                </a:solidFill>
                <a:latin typeface="Grandview Display" panose="020B0502040204020203" pitchFamily="34" charset="0"/>
              </a:rPr>
              <a:t>Weigert</a:t>
            </a:r>
            <a:r>
              <a:rPr lang="en-US" sz="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 et al. (2018)</a:t>
            </a:r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D33DF6E7-5129-2855-995C-33D97399E14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808" y="1924957"/>
            <a:ext cx="5641321" cy="41787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A close-up of a diagram&#10;&#10;Description automatically generated">
            <a:extLst>
              <a:ext uri="{FF2B5EF4-FFF2-40B4-BE49-F238E27FC236}">
                <a16:creationId xmlns:a16="http://schemas.microsoft.com/office/drawing/2014/main" id="{332E8805-B967-1610-2CE5-F9B11B944A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9945"/>
          <a:stretch/>
        </p:blipFill>
        <p:spPr>
          <a:xfrm>
            <a:off x="8054437" y="3935154"/>
            <a:ext cx="1742134" cy="171499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ross 5">
            <a:extLst>
              <a:ext uri="{FF2B5EF4-FFF2-40B4-BE49-F238E27FC236}">
                <a16:creationId xmlns:a16="http://schemas.microsoft.com/office/drawing/2014/main" id="{A1B7832E-8594-90DB-31E8-F1B7618E4919}"/>
              </a:ext>
            </a:extLst>
          </p:cNvPr>
          <p:cNvSpPr/>
          <p:nvPr/>
        </p:nvSpPr>
        <p:spPr>
          <a:xfrm rot="18843491">
            <a:off x="4711926" y="2330341"/>
            <a:ext cx="1057709" cy="1055902"/>
          </a:xfrm>
          <a:prstGeom prst="plus">
            <a:avLst>
              <a:gd name="adj" fmla="val 49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582F1-F75B-38E2-A57E-01BC06BCF1C3}"/>
              </a:ext>
            </a:extLst>
          </p:cNvPr>
          <p:cNvSpPr txBox="1"/>
          <p:nvPr/>
        </p:nvSpPr>
        <p:spPr>
          <a:xfrm rot="16200000">
            <a:off x="5132168" y="2702697"/>
            <a:ext cx="2041713" cy="33855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3x3x128 conv + </a:t>
            </a:r>
            <a:r>
              <a:rPr lang="en-US" sz="1600" dirty="0" err="1"/>
              <a:t>ReLU</a:t>
            </a:r>
            <a:endParaRPr lang="en-US" sz="16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8CF639-274A-5225-A316-D4DE7E89D624}"/>
              </a:ext>
            </a:extLst>
          </p:cNvPr>
          <p:cNvCxnSpPr>
            <a:cxnSpLocks/>
          </p:cNvCxnSpPr>
          <p:nvPr/>
        </p:nvCxnSpPr>
        <p:spPr>
          <a:xfrm>
            <a:off x="6396071" y="2883568"/>
            <a:ext cx="109818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72AD1A-A8D7-3AA1-B79E-71EB1DF0B8E8}"/>
              </a:ext>
            </a:extLst>
          </p:cNvPr>
          <p:cNvCxnSpPr>
            <a:cxnSpLocks/>
          </p:cNvCxnSpPr>
          <p:nvPr/>
        </p:nvCxnSpPr>
        <p:spPr>
          <a:xfrm>
            <a:off x="6424239" y="2892219"/>
            <a:ext cx="1113918" cy="19004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7E5D9F-1B74-7F96-3BF4-C9E032D1A19E}"/>
              </a:ext>
            </a:extLst>
          </p:cNvPr>
          <p:cNvSpPr txBox="1"/>
          <p:nvPr/>
        </p:nvSpPr>
        <p:spPr>
          <a:xfrm>
            <a:off x="6519421" y="2591064"/>
            <a:ext cx="889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branch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8887C4-C7BD-AABD-4030-3A737B6DECE9}"/>
              </a:ext>
            </a:extLst>
          </p:cNvPr>
          <p:cNvSpPr txBox="1"/>
          <p:nvPr/>
        </p:nvSpPr>
        <p:spPr>
          <a:xfrm rot="3505992">
            <a:off x="6400441" y="3738943"/>
            <a:ext cx="889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branch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65535-7E31-8F2C-B216-FAE432CEA894}"/>
              </a:ext>
            </a:extLst>
          </p:cNvPr>
          <p:cNvSpPr txBox="1"/>
          <p:nvPr/>
        </p:nvSpPr>
        <p:spPr>
          <a:xfrm rot="16200000">
            <a:off x="6950450" y="2672913"/>
            <a:ext cx="1588127" cy="276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1x1x1 conv + sigmoid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80F54-9845-6A9D-97B9-003D14E4FB86}"/>
              </a:ext>
            </a:extLst>
          </p:cNvPr>
          <p:cNvSpPr txBox="1"/>
          <p:nvPr/>
        </p:nvSpPr>
        <p:spPr>
          <a:xfrm rot="16200000">
            <a:off x="6998259" y="4618270"/>
            <a:ext cx="1492509" cy="276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1x1xn conv + none</a:t>
            </a:r>
          </a:p>
        </p:txBody>
      </p:sp>
      <p:pic>
        <p:nvPicPr>
          <p:cNvPr id="15" name="Picture 14" descr="A close-up of a diagram&#10;&#10;Description automatically generated">
            <a:extLst>
              <a:ext uri="{FF2B5EF4-FFF2-40B4-BE49-F238E27FC236}">
                <a16:creationId xmlns:a16="http://schemas.microsoft.com/office/drawing/2014/main" id="{4DE6366C-260B-9624-68A5-E95963B7B0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AFCF8"/>
              </a:clrFrom>
              <a:clrTo>
                <a:srgbClr val="FAFCF8">
                  <a:alpha val="0"/>
                </a:srgbClr>
              </a:clrTo>
            </a:clrChange>
          </a:blip>
          <a:srcRect l="51064"/>
          <a:stretch/>
        </p:blipFill>
        <p:spPr>
          <a:xfrm>
            <a:off x="8054437" y="1897439"/>
            <a:ext cx="1696285" cy="1708037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B84662-9639-23A0-A528-D6A98E0D0FBF}"/>
                  </a:ext>
                </a:extLst>
              </p:cNvPr>
              <p:cNvSpPr txBox="1"/>
              <p:nvPr/>
            </p:nvSpPr>
            <p:spPr>
              <a:xfrm>
                <a:off x="9893497" y="2491764"/>
                <a:ext cx="210869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Cell centroid map 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1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B84662-9639-23A0-A528-D6A98E0D0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3497" y="2491764"/>
                <a:ext cx="2108694" cy="646331"/>
              </a:xfrm>
              <a:prstGeom prst="rect">
                <a:avLst/>
              </a:prstGeom>
              <a:blipFill>
                <a:blip r:embed="rId10"/>
                <a:stretch>
                  <a:fillRect l="-2395" t="-5769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A6AC26-D42D-E9F2-35C0-B4BB7A3498F4}"/>
                  </a:ext>
                </a:extLst>
              </p:cNvPr>
              <p:cNvSpPr txBox="1"/>
              <p:nvPr/>
            </p:nvSpPr>
            <p:spPr>
              <a:xfrm>
                <a:off x="9888347" y="4389312"/>
                <a:ext cx="210869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Radial components map </a:t>
                </a:r>
                <a:r>
                  <a:rPr lang="en-US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7A6AC26-D42D-E9F2-35C0-B4BB7A349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347" y="4389312"/>
                <a:ext cx="2108694" cy="646331"/>
              </a:xfrm>
              <a:prstGeom prst="rect">
                <a:avLst/>
              </a:prstGeom>
              <a:blipFill>
                <a:blip r:embed="rId11"/>
                <a:stretch>
                  <a:fillRect l="-2395" t="-3846" r="-479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 descr="A black and gold logo&#10;&#10;Description automatically generated">
            <a:extLst>
              <a:ext uri="{FF2B5EF4-FFF2-40B4-BE49-F238E27FC236}">
                <a16:creationId xmlns:a16="http://schemas.microsoft.com/office/drawing/2014/main" id="{7C32D163-EFE8-1B43-AB43-7D2DE1E3E41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4B4098-85F8-284D-374E-989AA81D929C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412B2FE8-7F60-79E5-1DAE-B85A8A42E9A0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0A945E-6C6C-310D-CE8D-676F289A1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3044EF9-AD6F-EB9A-D27C-CDC66DE1E6B2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F5101F1-8DC4-0BDF-372E-A818ED5E203F}"/>
              </a:ext>
            </a:extLst>
          </p:cNvPr>
          <p:cNvGrpSpPr/>
          <p:nvPr/>
        </p:nvGrpSpPr>
        <p:grpSpPr>
          <a:xfrm>
            <a:off x="5803831" y="1202932"/>
            <a:ext cx="6393803" cy="4654152"/>
            <a:chOff x="1646961" y="959223"/>
            <a:chExt cx="6746329" cy="4910760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26" name="3D Model 125" descr="Domes And Pinacoid White">
                  <a:extLst>
                    <a:ext uri="{FF2B5EF4-FFF2-40B4-BE49-F238E27FC236}">
                      <a16:creationId xmlns:a16="http://schemas.microsoft.com/office/drawing/2014/main" id="{39BC5F73-C4F4-5E11-033A-F640F1307CA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054344428"/>
                    </p:ext>
                  </p:extLst>
                </p:nvPr>
              </p:nvGraphicFramePr>
              <p:xfrm rot="6585172">
                <a:off x="1549656" y="1056528"/>
                <a:ext cx="4910760" cy="4716149"/>
              </p:xfrm>
              <a:graphic>
                <a:graphicData uri="http://schemas.microsoft.com/office/drawing/2017/model3d">
                  <am3d:model3d r:embed="rId13">
                    <am3d:spPr>
                      <a:xfrm rot="6585172">
                        <a:off x="0" y="0"/>
                        <a:ext cx="4654152" cy="4469709"/>
                      </a:xfrm>
                      <a:prstGeom prst="rect">
                        <a:avLst/>
                      </a:prstGeom>
                      <a:noFill/>
                    </am3d:spPr>
                    <am3d:camera>
                      <am3d:pos x="0" y="0" z="6163451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105404" d="1000000"/>
                      <am3d:preTrans dx="-38771" dy="-6202928" dz="0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3813202" ay="2646106" az="7533550"/>
                      <am3d:postTrans dx="0" dy="0" dz="0"/>
                    </am3d:trans>
                    <am3d:raster rName="Office3DRenderer" rVer="16.0.8326">
                      <am3d:blip r:embed="rId14"/>
                    </am3d:raster>
                    <am3d:objViewport viewportSz="473865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26" name="3D Model 125" descr="Domes And Pinacoid White">
                  <a:extLst>
                    <a:ext uri="{FF2B5EF4-FFF2-40B4-BE49-F238E27FC236}">
                      <a16:creationId xmlns:a16="http://schemas.microsoft.com/office/drawing/2014/main" id="{39BC5F73-C4F4-5E11-033A-F640F1307C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6585172">
                  <a:off x="5711610" y="1295153"/>
                  <a:ext cx="4654152" cy="4469709"/>
                </a:xfrm>
                <a:prstGeom prst="rect">
                  <a:avLst/>
                </a:prstGeom>
                <a:noFill/>
              </p:spPr>
            </p:pic>
          </mc:Fallback>
        </mc:AlternateContent>
        <p:sp>
          <p:nvSpPr>
            <p:cNvPr id="127" name="Parallelogram 126">
              <a:extLst>
                <a:ext uri="{FF2B5EF4-FFF2-40B4-BE49-F238E27FC236}">
                  <a16:creationId xmlns:a16="http://schemas.microsoft.com/office/drawing/2014/main" id="{5B85D98E-2939-4E23-9C7D-3C7EDDFBF103}"/>
                </a:ext>
              </a:extLst>
            </p:cNvPr>
            <p:cNvSpPr/>
            <p:nvPr/>
          </p:nvSpPr>
          <p:spPr>
            <a:xfrm rot="11498609" flipH="1">
              <a:off x="1998940" y="2141421"/>
              <a:ext cx="993388" cy="309374"/>
            </a:xfrm>
            <a:prstGeom prst="parallelogram">
              <a:avLst>
                <a:gd name="adj" fmla="val 19894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Parallelogram 127">
              <a:extLst>
                <a:ext uri="{FF2B5EF4-FFF2-40B4-BE49-F238E27FC236}">
                  <a16:creationId xmlns:a16="http://schemas.microsoft.com/office/drawing/2014/main" id="{B0D60011-6B5A-9C9F-4E24-F64AABBBCFE3}"/>
                </a:ext>
              </a:extLst>
            </p:cNvPr>
            <p:cNvSpPr/>
            <p:nvPr/>
          </p:nvSpPr>
          <p:spPr>
            <a:xfrm rot="10308853" flipH="1">
              <a:off x="2049735" y="1958266"/>
              <a:ext cx="1244793" cy="329616"/>
            </a:xfrm>
            <a:prstGeom prst="parallelogram">
              <a:avLst>
                <a:gd name="adj" fmla="val 276563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Parallelogram 128">
              <a:extLst>
                <a:ext uri="{FF2B5EF4-FFF2-40B4-BE49-F238E27FC236}">
                  <a16:creationId xmlns:a16="http://schemas.microsoft.com/office/drawing/2014/main" id="{CE094D18-6220-F4F4-F121-32F328707FF3}"/>
                </a:ext>
              </a:extLst>
            </p:cNvPr>
            <p:cNvSpPr/>
            <p:nvPr/>
          </p:nvSpPr>
          <p:spPr>
            <a:xfrm rot="16200000" flipH="1">
              <a:off x="2965595" y="2191298"/>
              <a:ext cx="325067" cy="367048"/>
            </a:xfrm>
            <a:prstGeom prst="parallelogram">
              <a:avLst>
                <a:gd name="adj" fmla="val 8667"/>
              </a:avLst>
            </a:prstGeom>
            <a:solidFill>
              <a:schemeClr val="tx2">
                <a:lumMod val="25000"/>
                <a:lumOff val="75000"/>
              </a:schemeClr>
            </a:solidFill>
            <a:ln>
              <a:solidFill>
                <a:schemeClr val="accent1">
                  <a:shade val="1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C81A8963-499D-9AA9-375F-816292621A4E}"/>
                </a:ext>
              </a:extLst>
            </p:cNvPr>
            <p:cNvCxnSpPr/>
            <p:nvPr/>
          </p:nvCxnSpPr>
          <p:spPr>
            <a:xfrm>
              <a:off x="2742131" y="2187078"/>
              <a:ext cx="0" cy="325068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CEBE11F1-AE63-4C72-9C78-C3D0BF779B6C}"/>
                </a:ext>
              </a:extLst>
            </p:cNvPr>
            <p:cNvCxnSpPr/>
            <p:nvPr/>
          </p:nvCxnSpPr>
          <p:spPr>
            <a:xfrm>
              <a:off x="2550771" y="2140449"/>
              <a:ext cx="0" cy="325068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1F2D67F-C41A-15D6-F6F9-8AF35C25ED0F}"/>
                </a:ext>
              </a:extLst>
            </p:cNvPr>
            <p:cNvCxnSpPr/>
            <p:nvPr/>
          </p:nvCxnSpPr>
          <p:spPr>
            <a:xfrm>
              <a:off x="2194407" y="2073817"/>
              <a:ext cx="0" cy="325068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CD74309-FEC1-4CE1-1A83-81B86C8CF4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7635" y="2063091"/>
              <a:ext cx="397706" cy="22152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D24CE1E-563C-5BB7-F0F8-4B2AB8721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7269" y="2116220"/>
              <a:ext cx="365056" cy="35125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67AB97E-20C3-D3EB-6C79-BF3961EDC8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5255" y="2159433"/>
              <a:ext cx="374465" cy="3285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6DA614E-EEB8-ECF6-D999-7122D3159CC3}"/>
                </a:ext>
              </a:extLst>
            </p:cNvPr>
            <p:cNvSpPr/>
            <p:nvPr/>
          </p:nvSpPr>
          <p:spPr>
            <a:xfrm>
              <a:off x="2270684" y="2236351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B12999E6-9180-6D69-88D4-389E728EC325}"/>
                </a:ext>
              </a:extLst>
            </p:cNvPr>
            <p:cNvSpPr/>
            <p:nvPr/>
          </p:nvSpPr>
          <p:spPr>
            <a:xfrm>
              <a:off x="2354849" y="225174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CB77DDA-9D80-F7A3-1B3A-5A1F6D8FD651}"/>
                </a:ext>
              </a:extLst>
            </p:cNvPr>
            <p:cNvSpPr/>
            <p:nvPr/>
          </p:nvSpPr>
          <p:spPr>
            <a:xfrm>
              <a:off x="2439014" y="226660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9A52168-C93D-FABE-07EE-D9F19E9DE8DD}"/>
                </a:ext>
              </a:extLst>
            </p:cNvPr>
            <p:cNvSpPr/>
            <p:nvPr/>
          </p:nvSpPr>
          <p:spPr>
            <a:xfrm>
              <a:off x="6148047" y="2305641"/>
              <a:ext cx="2183028" cy="304800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54EB3589-5EC6-4B03-81CB-DC9353A79E25}"/>
                </a:ext>
              </a:extLst>
            </p:cNvPr>
            <p:cNvCxnSpPr/>
            <p:nvPr/>
          </p:nvCxnSpPr>
          <p:spPr>
            <a:xfrm>
              <a:off x="6442036" y="2305641"/>
              <a:ext cx="0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1C01327-7C27-4C75-067C-25DCF142F159}"/>
                </a:ext>
              </a:extLst>
            </p:cNvPr>
            <p:cNvCxnSpPr/>
            <p:nvPr/>
          </p:nvCxnSpPr>
          <p:spPr>
            <a:xfrm>
              <a:off x="6753528" y="2305641"/>
              <a:ext cx="0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081E7B1C-3EEF-CEB1-AB85-CF8F23723CD7}"/>
                </a:ext>
              </a:extLst>
            </p:cNvPr>
            <p:cNvCxnSpPr/>
            <p:nvPr/>
          </p:nvCxnSpPr>
          <p:spPr>
            <a:xfrm>
              <a:off x="7045972" y="2305641"/>
              <a:ext cx="0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8D87DEFB-92ED-3B1B-D6E9-CBCEC906E371}"/>
                </a:ext>
              </a:extLst>
            </p:cNvPr>
            <p:cNvCxnSpPr/>
            <p:nvPr/>
          </p:nvCxnSpPr>
          <p:spPr>
            <a:xfrm>
              <a:off x="8034169" y="2305641"/>
              <a:ext cx="0" cy="304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6ECEA54E-60E9-5C92-5BCD-6500BC07CF71}"/>
                </a:ext>
              </a:extLst>
            </p:cNvPr>
            <p:cNvSpPr/>
            <p:nvPr/>
          </p:nvSpPr>
          <p:spPr>
            <a:xfrm rot="6249514">
              <a:off x="7421310" y="24542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69004309-1A82-055A-F161-F4BD6E5DDBF9}"/>
                </a:ext>
              </a:extLst>
            </p:cNvPr>
            <p:cNvSpPr/>
            <p:nvPr/>
          </p:nvSpPr>
          <p:spPr>
            <a:xfrm rot="6249514">
              <a:off x="7513712" y="2453164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188245A-2AFE-3C85-8F5C-C638ED5CAF01}"/>
                </a:ext>
              </a:extLst>
            </p:cNvPr>
            <p:cNvSpPr/>
            <p:nvPr/>
          </p:nvSpPr>
          <p:spPr>
            <a:xfrm rot="6249514">
              <a:off x="7606116" y="245343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53B1360-D3DF-AB2F-0328-639FA0757549}"/>
                    </a:ext>
                  </a:extLst>
                </p:cNvPr>
                <p:cNvSpPr txBox="1"/>
                <p:nvPr/>
              </p:nvSpPr>
              <p:spPr>
                <a:xfrm>
                  <a:off x="6060389" y="2009286"/>
                  <a:ext cx="446598" cy="49449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0" name="TextBox 149">
                  <a:extLst>
                    <a:ext uri="{FF2B5EF4-FFF2-40B4-BE49-F238E27FC236}">
                      <a16:creationId xmlns:a16="http://schemas.microsoft.com/office/drawing/2014/main" id="{453B1360-D3DF-AB2F-0328-639FA07575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60389" y="2009286"/>
                  <a:ext cx="446598" cy="49449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3CAB7012-925C-C8C6-7EB4-7FF010AF6B6F}"/>
                    </a:ext>
                  </a:extLst>
                </p:cNvPr>
                <p:cNvSpPr txBox="1"/>
                <p:nvPr/>
              </p:nvSpPr>
              <p:spPr>
                <a:xfrm>
                  <a:off x="6366052" y="2017267"/>
                  <a:ext cx="437813" cy="4948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3CAB7012-925C-C8C6-7EB4-7FF010AF6B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6052" y="2017267"/>
                  <a:ext cx="437813" cy="49488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E996C6F3-052C-FB6A-7768-B24353BA4348}"/>
                    </a:ext>
                  </a:extLst>
                </p:cNvPr>
                <p:cNvSpPr txBox="1"/>
                <p:nvPr/>
              </p:nvSpPr>
              <p:spPr>
                <a:xfrm>
                  <a:off x="6675918" y="2009093"/>
                  <a:ext cx="440057" cy="5112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E996C6F3-052C-FB6A-7768-B24353BA43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5918" y="2009093"/>
                  <a:ext cx="440057" cy="51123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583831E-5EEB-AB24-BA7C-B0A3D9EEE62D}"/>
                    </a:ext>
                  </a:extLst>
                </p:cNvPr>
                <p:cNvSpPr txBox="1"/>
                <p:nvPr/>
              </p:nvSpPr>
              <p:spPr>
                <a:xfrm>
                  <a:off x="7955477" y="2017267"/>
                  <a:ext cx="437813" cy="4948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p>
                        </m:sSubSup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6583831E-5EEB-AB24-BA7C-B0A3D9EEE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5477" y="2017267"/>
                  <a:ext cx="437813" cy="49487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9AC41C9-F022-D7CC-9951-3F71731837ED}"/>
                </a:ext>
              </a:extLst>
            </p:cNvPr>
            <p:cNvGrpSpPr/>
            <p:nvPr/>
          </p:nvGrpSpPr>
          <p:grpSpPr>
            <a:xfrm>
              <a:off x="6204272" y="3122638"/>
              <a:ext cx="2070578" cy="1974706"/>
              <a:chOff x="6412359" y="2906793"/>
              <a:chExt cx="1487663" cy="1750475"/>
            </a:xfrm>
          </p:grpSpPr>
          <p:pic>
            <p:nvPicPr>
              <p:cNvPr id="163" name="Picture 162" descr="A close-up of a diagram&#10;&#10;Description automatically generated">
                <a:extLst>
                  <a:ext uri="{FF2B5EF4-FFF2-40B4-BE49-F238E27FC236}">
                    <a16:creationId xmlns:a16="http://schemas.microsoft.com/office/drawing/2014/main" id="{37156218-D21C-5A0A-0E58-64F9117D9D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6685" t="7420" r="76089" b="51447"/>
              <a:stretch/>
            </p:blipFill>
            <p:spPr>
              <a:xfrm>
                <a:off x="6412359" y="2906793"/>
                <a:ext cx="1487663" cy="1750475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A2BD03C-3F32-7EBC-C155-1B5C92E92828}"/>
                  </a:ext>
                </a:extLst>
              </p:cNvPr>
              <p:cNvSpPr/>
              <p:nvPr/>
            </p:nvSpPr>
            <p:spPr>
              <a:xfrm>
                <a:off x="7051040" y="3505200"/>
                <a:ext cx="843280" cy="1137920"/>
              </a:xfrm>
              <a:custGeom>
                <a:avLst/>
                <a:gdLst>
                  <a:gd name="connsiteX0" fmla="*/ 843280 w 843280"/>
                  <a:gd name="connsiteY0" fmla="*/ 0 h 1137920"/>
                  <a:gd name="connsiteX1" fmla="*/ 843280 w 843280"/>
                  <a:gd name="connsiteY1" fmla="*/ 1137920 h 1137920"/>
                  <a:gd name="connsiteX2" fmla="*/ 91440 w 843280"/>
                  <a:gd name="connsiteY2" fmla="*/ 1137920 h 1137920"/>
                  <a:gd name="connsiteX3" fmla="*/ 0 w 843280"/>
                  <a:gd name="connsiteY3" fmla="*/ 1137920 h 1137920"/>
                  <a:gd name="connsiteX4" fmla="*/ 20320 w 843280"/>
                  <a:gd name="connsiteY4" fmla="*/ 1036320 h 1137920"/>
                  <a:gd name="connsiteX5" fmla="*/ 213360 w 843280"/>
                  <a:gd name="connsiteY5" fmla="*/ 924560 h 1137920"/>
                  <a:gd name="connsiteX6" fmla="*/ 325120 w 843280"/>
                  <a:gd name="connsiteY6" fmla="*/ 772160 h 1137920"/>
                  <a:gd name="connsiteX7" fmla="*/ 396240 w 843280"/>
                  <a:gd name="connsiteY7" fmla="*/ 629920 h 1137920"/>
                  <a:gd name="connsiteX8" fmla="*/ 477520 w 843280"/>
                  <a:gd name="connsiteY8" fmla="*/ 508000 h 1137920"/>
                  <a:gd name="connsiteX9" fmla="*/ 548640 w 843280"/>
                  <a:gd name="connsiteY9" fmla="*/ 416560 h 1137920"/>
                  <a:gd name="connsiteX10" fmla="*/ 609600 w 843280"/>
                  <a:gd name="connsiteY10" fmla="*/ 304800 h 1137920"/>
                  <a:gd name="connsiteX11" fmla="*/ 579120 w 843280"/>
                  <a:gd name="connsiteY11" fmla="*/ 264160 h 1137920"/>
                  <a:gd name="connsiteX12" fmla="*/ 741680 w 843280"/>
                  <a:gd name="connsiteY12" fmla="*/ 132080 h 1137920"/>
                  <a:gd name="connsiteX13" fmla="*/ 802640 w 843280"/>
                  <a:gd name="connsiteY13" fmla="*/ 40640 h 1137920"/>
                  <a:gd name="connsiteX14" fmla="*/ 843280 w 843280"/>
                  <a:gd name="connsiteY14" fmla="*/ 0 h 1137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3280" h="1137920">
                    <a:moveTo>
                      <a:pt x="843280" y="0"/>
                    </a:moveTo>
                    <a:lnTo>
                      <a:pt x="843280" y="1137920"/>
                    </a:lnTo>
                    <a:lnTo>
                      <a:pt x="91440" y="1137920"/>
                    </a:lnTo>
                    <a:lnTo>
                      <a:pt x="0" y="1137920"/>
                    </a:lnTo>
                    <a:lnTo>
                      <a:pt x="20320" y="1036320"/>
                    </a:lnTo>
                    <a:lnTo>
                      <a:pt x="213360" y="924560"/>
                    </a:lnTo>
                    <a:lnTo>
                      <a:pt x="325120" y="772160"/>
                    </a:lnTo>
                    <a:lnTo>
                      <a:pt x="396240" y="629920"/>
                    </a:lnTo>
                    <a:lnTo>
                      <a:pt x="477520" y="508000"/>
                    </a:lnTo>
                    <a:lnTo>
                      <a:pt x="548640" y="416560"/>
                    </a:lnTo>
                    <a:lnTo>
                      <a:pt x="609600" y="304800"/>
                    </a:lnTo>
                    <a:lnTo>
                      <a:pt x="579120" y="264160"/>
                    </a:lnTo>
                    <a:lnTo>
                      <a:pt x="741680" y="132080"/>
                    </a:lnTo>
                    <a:lnTo>
                      <a:pt x="802640" y="40640"/>
                    </a:lnTo>
                    <a:lnTo>
                      <a:pt x="84328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595679FD-12DB-189E-2440-62DC2739EC84}"/>
                    </a:ext>
                  </a:extLst>
                </p:cNvPr>
                <p:cNvSpPr txBox="1"/>
                <p:nvPr/>
              </p:nvSpPr>
              <p:spPr>
                <a:xfrm>
                  <a:off x="6090068" y="2335130"/>
                  <a:ext cx="4226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5.2</m:t>
                        </m:r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5" name="TextBox 154">
                  <a:extLst>
                    <a:ext uri="{FF2B5EF4-FFF2-40B4-BE49-F238E27FC236}">
                      <a16:creationId xmlns:a16="http://schemas.microsoft.com/office/drawing/2014/main" id="{595679FD-12DB-189E-2440-62DC2739EC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0068" y="2335130"/>
                  <a:ext cx="422680" cy="46166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316CDA38-1B33-D36E-65AD-B723C0D38AD7}"/>
                    </a:ext>
                  </a:extLst>
                </p:cNvPr>
                <p:cNvSpPr txBox="1"/>
                <p:nvPr/>
              </p:nvSpPr>
              <p:spPr>
                <a:xfrm>
                  <a:off x="6374338" y="2335129"/>
                  <a:ext cx="4251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.1</m:t>
                        </m:r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6" name="TextBox 155">
                  <a:extLst>
                    <a:ext uri="{FF2B5EF4-FFF2-40B4-BE49-F238E27FC236}">
                      <a16:creationId xmlns:a16="http://schemas.microsoft.com/office/drawing/2014/main" id="{316CDA38-1B33-D36E-65AD-B723C0D38A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4338" y="2335129"/>
                  <a:ext cx="425116" cy="46166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E3EA39D7-8116-4822-4407-06A28E8678E4}"/>
                    </a:ext>
                  </a:extLst>
                </p:cNvPr>
                <p:cNvSpPr txBox="1"/>
                <p:nvPr/>
              </p:nvSpPr>
              <p:spPr>
                <a:xfrm>
                  <a:off x="6679220" y="2335129"/>
                  <a:ext cx="4187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6.0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E3EA39D7-8116-4822-4407-06A28E8678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9220" y="2335129"/>
                  <a:ext cx="418704" cy="276999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EAED02ED-A376-186B-92F3-81710F9F324C}"/>
                    </a:ext>
                  </a:extLst>
                </p:cNvPr>
                <p:cNvSpPr txBox="1"/>
                <p:nvPr/>
              </p:nvSpPr>
              <p:spPr>
                <a:xfrm>
                  <a:off x="7966517" y="2335129"/>
                  <a:ext cx="4251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5.5</m:t>
                        </m:r>
                      </m:oMath>
                    </m:oMathPara>
                  </a14:m>
                  <a:endParaRPr lang="en-US" sz="1200" b="0" dirty="0"/>
                </a:p>
                <a:p>
                  <a:endParaRPr lang="en-US" sz="1200" dirty="0"/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EAED02ED-A376-186B-92F3-81710F9F32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6517" y="2335129"/>
                  <a:ext cx="425116" cy="46166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878F9272-0BD8-E758-D1B4-E9FA9E5A7A52}"/>
                </a:ext>
              </a:extLst>
            </p:cNvPr>
            <p:cNvCxnSpPr>
              <a:cxnSpLocks/>
            </p:cNvCxnSpPr>
            <p:nvPr/>
          </p:nvCxnSpPr>
          <p:spPr>
            <a:xfrm>
              <a:off x="3149720" y="2374821"/>
              <a:ext cx="2940348" cy="734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A0795660-783F-1092-729B-8AAD9AF81829}"/>
                </a:ext>
              </a:extLst>
            </p:cNvPr>
            <p:cNvCxnSpPr>
              <a:cxnSpLocks/>
            </p:cNvCxnSpPr>
            <p:nvPr/>
          </p:nvCxnSpPr>
          <p:spPr>
            <a:xfrm>
              <a:off x="6301409" y="2622280"/>
              <a:ext cx="1450673" cy="141124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136B76BA-8780-D9C8-5742-2E1E62069BED}"/>
                </a:ext>
              </a:extLst>
            </p:cNvPr>
            <p:cNvCxnSpPr>
              <a:cxnSpLocks/>
            </p:cNvCxnSpPr>
            <p:nvPr/>
          </p:nvCxnSpPr>
          <p:spPr>
            <a:xfrm>
              <a:off x="6609884" y="2628081"/>
              <a:ext cx="1424285" cy="126320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AFB82378-29A1-1456-AEE1-F3105695634C}"/>
                </a:ext>
              </a:extLst>
            </p:cNvPr>
            <p:cNvCxnSpPr>
              <a:cxnSpLocks/>
            </p:cNvCxnSpPr>
            <p:nvPr/>
          </p:nvCxnSpPr>
          <p:spPr>
            <a:xfrm>
              <a:off x="6888572" y="2622287"/>
              <a:ext cx="1156636" cy="10962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8BFF648F-40E9-22B9-E9FA-5C6137F6AD9B}"/>
              </a:ext>
            </a:extLst>
          </p:cNvPr>
          <p:cNvCxnSpPr>
            <a:cxnSpLocks/>
          </p:cNvCxnSpPr>
          <p:nvPr/>
        </p:nvCxnSpPr>
        <p:spPr>
          <a:xfrm flipH="1" flipV="1">
            <a:off x="7209113" y="2581015"/>
            <a:ext cx="662044" cy="32475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4318F84F-16D5-F690-B60B-E1E62C1929E7}"/>
              </a:ext>
            </a:extLst>
          </p:cNvPr>
          <p:cNvSpPr txBox="1"/>
          <p:nvPr/>
        </p:nvSpPr>
        <p:spPr>
          <a:xfrm>
            <a:off x="7859965" y="2823045"/>
            <a:ext cx="6928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2"/>
                </a:solidFill>
              </a:rPr>
              <a:t>Pixel (</a:t>
            </a:r>
            <a:r>
              <a:rPr lang="en-US" sz="1100" dirty="0" err="1">
                <a:solidFill>
                  <a:schemeClr val="accent2"/>
                </a:solidFill>
              </a:rPr>
              <a:t>i,j</a:t>
            </a:r>
            <a:r>
              <a:rPr lang="en-US" sz="11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960FC85-370A-2CE7-E9BE-3D46CE615BF0}"/>
              </a:ext>
            </a:extLst>
          </p:cNvPr>
          <p:cNvSpPr txBox="1"/>
          <p:nvPr/>
        </p:nvSpPr>
        <p:spPr>
          <a:xfrm>
            <a:off x="7484318" y="3224215"/>
            <a:ext cx="1782288" cy="1015663"/>
          </a:xfrm>
          <a:prstGeom prst="rect">
            <a:avLst/>
          </a:prstGeom>
          <a:noFill/>
          <a:scene3d>
            <a:camera prst="isometricRightUp">
              <a:rot lat="2100000" lon="198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Grandview Display" panose="020B0502040204020203" pitchFamily="34" charset="0"/>
              </a:rPr>
              <a:t>Radial Components Map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0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50"/>
    </mc:Choice>
    <mc:Fallback>
      <p:transition spd="slow" advTm="10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8424 0 " pathEditMode="relative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6" grpId="0" animBg="1"/>
      <p:bldP spid="7" grpId="0" animBg="1"/>
      <p:bldP spid="10" grpId="0"/>
      <p:bldP spid="11" grpId="0"/>
      <p:bldP spid="11" grpId="1"/>
      <p:bldP spid="13" grpId="0" animBg="1"/>
      <p:bldP spid="14" grpId="0" animBg="1"/>
      <p:bldP spid="14" grpId="1" animBg="1"/>
      <p:bldP spid="16" grpId="0" animBg="1"/>
      <p:bldP spid="17" grpId="0" animBg="1"/>
      <p:bldP spid="17" grpId="1" animBg="1"/>
      <p:bldP spid="168" grpId="0"/>
      <p:bldP spid="168" grpId="1"/>
      <p:bldP spid="170" grpId="0"/>
      <p:bldP spid="17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lose-up of a surface&#10;&#10;Description automatically generated">
            <a:extLst>
              <a:ext uri="{FF2B5EF4-FFF2-40B4-BE49-F238E27FC236}">
                <a16:creationId xmlns:a16="http://schemas.microsoft.com/office/drawing/2014/main" id="{C13539C3-E195-7F14-387A-91069BC47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 amt="26000"/>
          </a:blip>
          <a:srcRect b="21540"/>
          <a:stretch/>
        </p:blipFill>
        <p:spPr>
          <a:xfrm flipH="1">
            <a:off x="0" y="1"/>
            <a:ext cx="12192000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7EF70-13D3-9AF9-F1B8-EF1BEACF1791}"/>
              </a:ext>
            </a:extLst>
          </p:cNvPr>
          <p:cNvSpPr txBox="1"/>
          <p:nvPr/>
        </p:nvSpPr>
        <p:spPr>
          <a:xfrm>
            <a:off x="406808" y="208856"/>
            <a:ext cx="6212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chemeClr val="bg1"/>
                </a:solidFill>
                <a:latin typeface="Grandview Display" panose="020B0502040204020203" pitchFamily="34" charset="0"/>
              </a:rPr>
              <a:t>StarDist</a:t>
            </a:r>
            <a:r>
              <a:rPr lang="en-US" sz="2800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 Implementation</a:t>
            </a:r>
          </a:p>
        </p:txBody>
      </p:sp>
      <p:pic>
        <p:nvPicPr>
          <p:cNvPr id="40" name="Picture 39" descr="A black and gold logo&#10;&#10;Description automatically generated">
            <a:extLst>
              <a:ext uri="{FF2B5EF4-FFF2-40B4-BE49-F238E27FC236}">
                <a16:creationId xmlns:a16="http://schemas.microsoft.com/office/drawing/2014/main" id="{7C32D163-EFE8-1B43-AB43-7D2DE1E3E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929" y="70175"/>
            <a:ext cx="899644" cy="89964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4B4098-85F8-284D-374E-989AA81D929C}"/>
              </a:ext>
            </a:extLst>
          </p:cNvPr>
          <p:cNvGrpSpPr/>
          <p:nvPr/>
        </p:nvGrpSpPr>
        <p:grpSpPr>
          <a:xfrm flipV="1">
            <a:off x="11009819" y="-256288"/>
            <a:ext cx="1421647" cy="1372454"/>
            <a:chOff x="10818388" y="5558296"/>
            <a:chExt cx="1421647" cy="1372454"/>
          </a:xfrm>
        </p:grpSpPr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412B2FE8-7F60-79E5-1DAE-B85A8A42E9A0}"/>
                </a:ext>
              </a:extLst>
            </p:cNvPr>
            <p:cNvSpPr/>
            <p:nvPr/>
          </p:nvSpPr>
          <p:spPr>
            <a:xfrm rot="5400000" flipH="1" flipV="1">
              <a:off x="10808926" y="5569680"/>
              <a:ext cx="1344439" cy="1323984"/>
            </a:xfrm>
            <a:prstGeom prst="arc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0A945E-6C6C-310D-CE8D-676F289A18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8388" y="6222324"/>
              <a:ext cx="0" cy="708426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3044EF9-AD6F-EB9A-D27C-CDC66DE1E6B2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978" y="5558296"/>
              <a:ext cx="764057" cy="0"/>
            </a:xfrm>
            <a:prstGeom prst="line">
              <a:avLst/>
            </a:prstGeom>
            <a:ln w="38100" cmpd="dbl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330C921-79FD-3F8F-4067-EEC57443B12B}"/>
              </a:ext>
            </a:extLst>
          </p:cNvPr>
          <p:cNvSpPr txBox="1"/>
          <p:nvPr/>
        </p:nvSpPr>
        <p:spPr>
          <a:xfrm>
            <a:off x="2013678" y="1312511"/>
            <a:ext cx="196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Fiji/ImageJ</a:t>
            </a:r>
          </a:p>
        </p:txBody>
      </p:sp>
      <p:pic>
        <p:nvPicPr>
          <p:cNvPr id="21" name="Picture 20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6F4BD2BF-0A99-9E17-06A9-49563AFE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658" y="1208800"/>
            <a:ext cx="527554" cy="5460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9D9495-FE5E-9890-EDD6-C405E4A0D507}"/>
              </a:ext>
            </a:extLst>
          </p:cNvPr>
          <p:cNvSpPr txBox="1"/>
          <p:nvPr/>
        </p:nvSpPr>
        <p:spPr>
          <a:xfrm>
            <a:off x="8498573" y="13979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pc="300" dirty="0">
                <a:solidFill>
                  <a:schemeClr val="bg1"/>
                </a:solidFill>
                <a:latin typeface="Grandview Display" panose="020B0502040204020203" pitchFamily="34" charset="0"/>
              </a:rPr>
              <a:t>Python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FE2A8D9F-44F2-4E83-CEAD-A2A164687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91" y="2985574"/>
            <a:ext cx="5359071" cy="1223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5FA576-2E8B-C397-E0EF-C8A897B94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91" y="2103947"/>
            <a:ext cx="5359071" cy="353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E43A73-2BBF-DCA3-B235-13DC563731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891" y="2565522"/>
            <a:ext cx="5359071" cy="267953"/>
          </a:xfrm>
          <a:prstGeom prst="rect">
            <a:avLst/>
          </a:prstGeom>
        </p:spPr>
      </p:pic>
      <p:pic>
        <p:nvPicPr>
          <p:cNvPr id="11" name="Picture 10" descr="A black and white image of a group of round objects&#10;&#10;Description automatically generated">
            <a:extLst>
              <a:ext uri="{FF2B5EF4-FFF2-40B4-BE49-F238E27FC236}">
                <a16:creationId xmlns:a16="http://schemas.microsoft.com/office/drawing/2014/main" id="{FB2670B4-3883-042C-B579-83D20ED098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891" y="4395390"/>
            <a:ext cx="2310945" cy="2317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12A767-30D5-0155-A21E-3583562012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4373" y="4395389"/>
            <a:ext cx="1454470" cy="2317004"/>
          </a:xfrm>
          <a:prstGeom prst="rect">
            <a:avLst/>
          </a:prstGeom>
        </p:spPr>
      </p:pic>
      <p:pic>
        <p:nvPicPr>
          <p:cNvPr id="17" name="Picture 16" descr="A group of round shapes on a black background&#10;&#10;Description automatically generated">
            <a:extLst>
              <a:ext uri="{FF2B5EF4-FFF2-40B4-BE49-F238E27FC236}">
                <a16:creationId xmlns:a16="http://schemas.microsoft.com/office/drawing/2014/main" id="{75B53486-6022-7437-ACF7-F1C283624F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8093" y="4418795"/>
            <a:ext cx="2310946" cy="2316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975DAD-B7B7-38C6-AB8D-AA90398C2B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3879756"/>
            <a:ext cx="5943600" cy="304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DCE7AB-650E-8825-054A-C8166058BC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6000" y="2098348"/>
            <a:ext cx="4838700" cy="228600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">
            <a:extLst>
              <a:ext uri="{FF2B5EF4-FFF2-40B4-BE49-F238E27FC236}">
                <a16:creationId xmlns:a16="http://schemas.microsoft.com/office/drawing/2014/main" id="{FA4E1019-5E48-8F89-CC82-8E4D776976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0743" y="2455652"/>
            <a:ext cx="3035300" cy="12954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FF0E97E-C0DE-9C30-3B1E-A56F57C8BA39}"/>
              </a:ext>
            </a:extLst>
          </p:cNvPr>
          <p:cNvGrpSpPr/>
          <p:nvPr/>
        </p:nvGrpSpPr>
        <p:grpSpPr>
          <a:xfrm>
            <a:off x="7273975" y="4440845"/>
            <a:ext cx="4263088" cy="488871"/>
            <a:chOff x="6936256" y="4360703"/>
            <a:chExt cx="4263088" cy="4888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8E9370-FB94-07E8-C3C0-D55006F4D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-1" r="45151" b="-20000"/>
            <a:stretch/>
          </p:blipFill>
          <p:spPr>
            <a:xfrm>
              <a:off x="6936256" y="4360703"/>
              <a:ext cx="4263088" cy="3048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E98E995-A1AA-69AE-725F-F6B382D14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4624" t="-64179" b="-1"/>
            <a:stretch/>
          </p:blipFill>
          <p:spPr>
            <a:xfrm>
              <a:off x="7672535" y="4432559"/>
              <a:ext cx="3526809" cy="41701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E50AD74-0DAF-CD5C-7680-27607B33D891}"/>
              </a:ext>
            </a:extLst>
          </p:cNvPr>
          <p:cNvSpPr txBox="1"/>
          <p:nvPr/>
        </p:nvSpPr>
        <p:spPr>
          <a:xfrm>
            <a:off x="7273975" y="5076677"/>
            <a:ext cx="20201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0" i="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model.export_TF</a:t>
            </a:r>
            <a:r>
              <a:rPr lang="en-US" sz="1200" b="0" i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()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E84959-D04D-BF64-0C23-A17E587ADAB8}"/>
              </a:ext>
            </a:extLst>
          </p:cNvPr>
          <p:cNvCxnSpPr>
            <a:cxnSpLocks/>
          </p:cNvCxnSpPr>
          <p:nvPr/>
        </p:nvCxnSpPr>
        <p:spPr>
          <a:xfrm>
            <a:off x="5841243" y="2098348"/>
            <a:ext cx="0" cy="2228801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7DFF4D-4873-D320-2C46-44D282528429}"/>
              </a:ext>
            </a:extLst>
          </p:cNvPr>
          <p:cNvCxnSpPr>
            <a:cxnSpLocks/>
          </p:cNvCxnSpPr>
          <p:nvPr/>
        </p:nvCxnSpPr>
        <p:spPr>
          <a:xfrm flipH="1">
            <a:off x="5841243" y="4327149"/>
            <a:ext cx="1021306" cy="0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AD4A80E-9361-A702-7018-869458A43B24}"/>
              </a:ext>
            </a:extLst>
          </p:cNvPr>
          <p:cNvCxnSpPr>
            <a:cxnSpLocks/>
          </p:cNvCxnSpPr>
          <p:nvPr/>
        </p:nvCxnSpPr>
        <p:spPr>
          <a:xfrm flipV="1">
            <a:off x="6862549" y="4327149"/>
            <a:ext cx="0" cy="2530851"/>
          </a:xfrm>
          <a:prstGeom prst="line">
            <a:avLst/>
          </a:prstGeom>
          <a:ln w="444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8CAF1D5D-D728-AD01-238B-062001CEFFF1}"/>
              </a:ext>
            </a:extLst>
          </p:cNvPr>
          <p:cNvCxnSpPr>
            <a:stCxn id="34" idx="1"/>
            <a:endCxn id="9" idx="3"/>
          </p:cNvCxnSpPr>
          <p:nvPr/>
        </p:nvCxnSpPr>
        <p:spPr>
          <a:xfrm rot="10800000">
            <a:off x="5572963" y="2699499"/>
            <a:ext cx="1701013" cy="2515678"/>
          </a:xfrm>
          <a:prstGeom prst="curvedConnector3">
            <a:avLst/>
          </a:prstGeom>
          <a:ln w="44450">
            <a:solidFill>
              <a:schemeClr val="accent2"/>
            </a:solidFill>
            <a:prstDash val="solid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369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41"/>
    </mc:Choice>
    <mc:Fallback xmlns="">
      <p:transition spd="slow" advTm="11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6|13.3|6.2|9.4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2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7.1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7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10|17.4|9.6|2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8|10.2|3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4.5|21.5|18.8|17.5|9.9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9.7|2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10353</TotalTime>
  <Words>950</Words>
  <Application>Microsoft Macintosh PowerPoint</Application>
  <PresentationFormat>Widescreen</PresentationFormat>
  <Paragraphs>146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Aptos</vt:lpstr>
      <vt:lpstr>Aptos Display</vt:lpstr>
      <vt:lpstr>Arial</vt:lpstr>
      <vt:lpstr>Cambria Math</vt:lpstr>
      <vt:lpstr>Grandview Display</vt:lpstr>
      <vt:lpstr>Verdana</vt:lpstr>
      <vt:lpstr>Office Theme</vt:lpstr>
      <vt:lpstr>PowerPoint Presentation</vt:lpstr>
      <vt:lpstr>Radiation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Rane, Pranav</dc:creator>
  <cp:lastModifiedBy>Rane, Pranav</cp:lastModifiedBy>
  <cp:revision>335</cp:revision>
  <dcterms:created xsi:type="dcterms:W3CDTF">2024-07-24T13:20:37Z</dcterms:created>
  <dcterms:modified xsi:type="dcterms:W3CDTF">2024-08-01T02:02:15Z</dcterms:modified>
</cp:coreProperties>
</file>