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8" r:id="rId11"/>
    <p:sldId id="267" r:id="rId12"/>
    <p:sldId id="270" r:id="rId13"/>
    <p:sldId id="272" r:id="rId14"/>
    <p:sldId id="274" r:id="rId15"/>
    <p:sldId id="276" r:id="rId16"/>
    <p:sldId id="277" r:id="rId17"/>
    <p:sldId id="280" r:id="rId18"/>
    <p:sldId id="281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239" d="100"/>
          <a:sy n="239" d="100"/>
        </p:scale>
        <p:origin x="1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DEB7-2E8A-7DAC-C1F6-E38CEADC1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D1EF3-C91D-1B7A-14A7-0812FEAA1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1E813-5D03-2074-3C8F-51CA1E05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553EC-B988-9F0C-0DD2-8DA63578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19957-1874-A00B-23EC-AFCB1B7C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A8CE-9292-CDBF-55A5-A4450B0D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A830-C802-C8FA-0072-30127565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369BA-E02E-EC70-AD2F-3F8E71FB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333C5-267E-6AE0-3BCF-36402505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B969-680F-F6BF-555A-BC8CB465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2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96E2-7933-2608-79EB-3688EC3F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B2FB6-26C4-1E7F-3DA2-4DF0717C5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5807-5359-D7C2-2F7E-1DF8CDFF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457B0-34A5-ECD5-86E1-9972BB9C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505F8-FE8E-791B-7323-3A6743F1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3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69FA-8BDD-A7B8-47AA-D9BF0CA9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858D0-4504-B092-97F4-65D78B4C6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65523-8F0D-E901-3BFD-B89506D66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1954D-3882-9C74-0888-0A2FD569C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65D21-591D-0F14-BB0E-FD179F31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E00FD-1ACA-1629-BA9C-5170EB07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4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5BF5-37D1-90A4-1628-993B8191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E83D1-63CD-5B8A-1860-528D8E33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6E76F-196B-866C-1EB4-1C867268C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DA281-6BFC-B405-AB8F-6C95A2D31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27D37-6D86-3EBF-0178-9E3C7A2E8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4E806-42E9-0D5E-D683-2F7850C7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D3021-D061-8BF7-85D3-C78D39B4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5DC34-CE45-63F7-067D-6D83A0D2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2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F2F3-F370-F306-8248-DC4BA00F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2FBB0-0598-6FEF-F9D5-1252D794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925FF-6F22-2617-D89F-615B8B26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CFABB-E8E8-B0F2-70F2-5107780C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9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B348B-B668-B95C-CFBE-FADA332D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F4A4C-0F07-1908-4A37-949C6D36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B154D-1740-C4DC-11C2-8AB62C27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B30E-90AE-22A2-68AB-00794492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83D1E-CBF7-5CA0-D79E-A483718E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ED409-79CD-B7F7-F5DF-18D3927E2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B498F-FA39-AA92-0015-58CF4AB3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3EB17-B50E-31D3-EA90-54E1B73F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2D30C-B830-5908-F33F-3C1229E7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7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C81D-B82C-6CC9-277E-A2E8FA14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72E49-8172-0086-4080-052A12D2D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5823C-3E58-CC7F-4E2E-009990BFD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64325-B344-F4B9-D362-765226BF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C9968-8D21-9C50-477C-7EC3CCC9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7FA71-9BAE-FDD1-728F-73591521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CFCC-6EFB-AAFA-457F-8D580CBC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12575-0A25-D891-5393-4EE95ED7C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8E5E2-D115-53D4-C876-18683699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D33D1-F163-004F-724B-D893FCD2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E2817-BE27-D3E3-33F2-904461B1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4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94D5E-4D7A-357D-2177-B90B11C76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7B39-8451-7D6C-D129-399C41214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FCF1D-79BE-ED50-D3FB-2FD887F2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677D2-83D4-2B65-C462-456D67C4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A6C13-8623-C792-F198-07153CC3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3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B3E82-56A1-1522-756E-E2BDE750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73506-9F4E-0AC8-0BA0-DB90BB8E9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0604F-0D79-C9A7-38BD-88CEAC20B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FD27-E15B-4C45-AD23-CACF73912F32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1FCB8-7189-F687-023E-C7ECAB1DF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B7596-4581-2210-BE8A-67C24B47E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8105-D829-6342-A59F-1E274509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0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73E1-DBFB-A917-4618-33E36AAC7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Adjusting for Spatial Correlation in Machine and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0EC7F-48C3-B339-5F3B-EEDFFB750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J. Heaton, Andrew </a:t>
            </a:r>
            <a:r>
              <a:rPr lang="en-US" dirty="0" err="1"/>
              <a:t>Millane</a:t>
            </a:r>
            <a:r>
              <a:rPr lang="en-US" dirty="0"/>
              <a:t> and Jake Rhodes</a:t>
            </a:r>
          </a:p>
        </p:txBody>
      </p:sp>
    </p:spTree>
    <p:extLst>
      <p:ext uri="{BB962C8B-B14F-4D97-AF65-F5344CB8AC3E}">
        <p14:creationId xmlns:p14="http://schemas.microsoft.com/office/powerpoint/2010/main" val="18210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809F7-B99D-B25A-C03E-DE1BB2D3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Devil is in the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CF55-129B-37E6-6B1A-699FFFE53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correlation matrix                           so we have to tune the correlation parameters in addition to any machine-specific tuning parameters.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Predictions are made by “re-correlating” or </a:t>
            </a:r>
            <a:r>
              <a:rPr lang="en-US" sz="2400" dirty="0" err="1"/>
              <a:t>backtransforming</a:t>
            </a:r>
            <a:r>
              <a:rPr lang="en-US" sz="2400" dirty="0"/>
              <a:t> the predictions: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99375-44F7-4E74-2D22-32FCC3987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564" y="2300271"/>
            <a:ext cx="1358900" cy="31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B1FD6-C48D-C5E3-96F4-0C3BFEAFF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33" y="4308322"/>
            <a:ext cx="61849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5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CFE23-F03E-4CA7-D2FD-750867A90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DED1-AA6B-101E-D0BE-630237C1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 1: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Linear and Nonspatial</a:t>
            </a:r>
          </a:p>
        </p:txBody>
      </p:sp>
      <p:pic>
        <p:nvPicPr>
          <p:cNvPr id="6" name="Content Placeholder 5" descr="A graph showing the number of individuals in the same language&#10;&#10;Description automatically generated with medium confidence">
            <a:extLst>
              <a:ext uri="{FF2B5EF4-FFF2-40B4-BE49-F238E27FC236}">
                <a16:creationId xmlns:a16="http://schemas.microsoft.com/office/drawing/2014/main" id="{D72055B3-3AC7-DE29-F0D0-C32A58826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1806" y="863600"/>
            <a:ext cx="6209064" cy="5121275"/>
          </a:xfrm>
        </p:spPr>
      </p:pic>
    </p:spTree>
    <p:extLst>
      <p:ext uri="{BB962C8B-B14F-4D97-AF65-F5344CB8AC3E}">
        <p14:creationId xmlns:p14="http://schemas.microsoft.com/office/powerpoint/2010/main" val="277923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75768-B56B-0EF6-6B71-850F4CE9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7D58-5DCF-D425-BAD1-ED2485C7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 2: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Linear and Spatial</a:t>
            </a:r>
          </a:p>
        </p:txBody>
      </p:sp>
      <p:pic>
        <p:nvPicPr>
          <p:cNvPr id="6" name="Content Placeholder 5" descr="A graph showing the difference between a model and a number of satellites&#10;&#10;Description automatically generated with medium confidence">
            <a:extLst>
              <a:ext uri="{FF2B5EF4-FFF2-40B4-BE49-F238E27FC236}">
                <a16:creationId xmlns:a16="http://schemas.microsoft.com/office/drawing/2014/main" id="{D4CD96E9-85EA-1EBA-DDCF-88E71A4BB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1806" y="863600"/>
            <a:ext cx="6209064" cy="5121275"/>
          </a:xfrm>
        </p:spPr>
      </p:pic>
    </p:spTree>
    <p:extLst>
      <p:ext uri="{BB962C8B-B14F-4D97-AF65-F5344CB8AC3E}">
        <p14:creationId xmlns:p14="http://schemas.microsoft.com/office/powerpoint/2010/main" val="381341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B361A-2A5B-B06B-DBD4-B63CB9D21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66F1-536B-F097-6298-E1E0EBDF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Study 3:</a:t>
            </a:r>
            <a:br>
              <a:rPr lang="en-US"/>
            </a:br>
            <a:br>
              <a:rPr lang="en-US"/>
            </a:br>
            <a:r>
              <a:rPr lang="en-US"/>
              <a:t>Nonlinear and Spatial</a:t>
            </a:r>
            <a:endParaRPr lang="en-US" dirty="0"/>
          </a:p>
        </p:txBody>
      </p:sp>
      <p:pic>
        <p:nvPicPr>
          <p:cNvPr id="5" name="Content Placeholder 4" descr="A graph showing the difference between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A8BF6CB5-0D0E-3D6A-6AAF-4F4C43FE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1806" y="863600"/>
            <a:ext cx="6209064" cy="5121275"/>
          </a:xfrm>
        </p:spPr>
      </p:pic>
    </p:spTree>
    <p:extLst>
      <p:ext uri="{BB962C8B-B14F-4D97-AF65-F5344CB8AC3E}">
        <p14:creationId xmlns:p14="http://schemas.microsoft.com/office/powerpoint/2010/main" val="330769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4DA17-1159-AFBC-6721-AA38AEED3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AF5C-7B2D-F94F-2002-F4E2211D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Importance</a:t>
            </a:r>
          </a:p>
        </p:txBody>
      </p:sp>
      <p:pic>
        <p:nvPicPr>
          <p:cNvPr id="5" name="Content Placeholder 4" descr="A comparison of a graph&#10;&#10;Description automatically generated">
            <a:extLst>
              <a:ext uri="{FF2B5EF4-FFF2-40B4-BE49-F238E27FC236}">
                <a16:creationId xmlns:a16="http://schemas.microsoft.com/office/drawing/2014/main" id="{AB9EDB27-FE5D-60D7-3367-3C2BE5A39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360" y="1510748"/>
            <a:ext cx="7484578" cy="3742289"/>
          </a:xfrm>
        </p:spPr>
      </p:pic>
    </p:spTree>
    <p:extLst>
      <p:ext uri="{BB962C8B-B14F-4D97-AF65-F5344CB8AC3E}">
        <p14:creationId xmlns:p14="http://schemas.microsoft.com/office/powerpoint/2010/main" val="171002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83F13-144E-3A5B-4AC5-BAA45119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A67B-384C-58FD-A687-4E8D9358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PM 2.5 Monitoring</a:t>
            </a:r>
          </a:p>
        </p:txBody>
      </p:sp>
      <p:pic>
        <p:nvPicPr>
          <p:cNvPr id="6" name="Content Placeholder 5" descr="A comparison of different colored maps&#10;&#10;Description automatically generated with medium confidence">
            <a:extLst>
              <a:ext uri="{FF2B5EF4-FFF2-40B4-BE49-F238E27FC236}">
                <a16:creationId xmlns:a16="http://schemas.microsoft.com/office/drawing/2014/main" id="{04C71FA0-BCC8-29A2-65A2-8A8319C2F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29577"/>
            <a:ext cx="7315200" cy="4189321"/>
          </a:xfrm>
        </p:spPr>
      </p:pic>
    </p:spTree>
    <p:extLst>
      <p:ext uri="{BB962C8B-B14F-4D97-AF65-F5344CB8AC3E}">
        <p14:creationId xmlns:p14="http://schemas.microsoft.com/office/powerpoint/2010/main" val="107022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83F13-144E-3A5B-4AC5-BAA45119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A67B-384C-58FD-A687-4E8D9358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PM 2.5 Monitoring</a:t>
            </a:r>
          </a:p>
        </p:txBody>
      </p:sp>
      <p:pic>
        <p:nvPicPr>
          <p:cNvPr id="7" name="Content Placeholder 6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91CDAFC3-DEE1-ACD1-9D81-1E9926D16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460304"/>
            <a:ext cx="7315200" cy="3927866"/>
          </a:xfrm>
        </p:spPr>
      </p:pic>
    </p:spTree>
    <p:extLst>
      <p:ext uri="{BB962C8B-B14F-4D97-AF65-F5344CB8AC3E}">
        <p14:creationId xmlns:p14="http://schemas.microsoft.com/office/powerpoint/2010/main" val="269415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83F13-144E-3A5B-4AC5-BAA45119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A67B-384C-58FD-A687-4E8D9358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PM 2.5 Monitoring</a:t>
            </a:r>
          </a:p>
        </p:txBody>
      </p:sp>
      <p:pic>
        <p:nvPicPr>
          <p:cNvPr id="7" name="Content Placeholder 6" descr="A comparison of the same map&#10;&#10;Description automatically generated with medium confidence">
            <a:extLst>
              <a:ext uri="{FF2B5EF4-FFF2-40B4-BE49-F238E27FC236}">
                <a16:creationId xmlns:a16="http://schemas.microsoft.com/office/drawing/2014/main" id="{68DFC190-2234-1701-D325-7F8143EA2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650599"/>
            <a:ext cx="7315200" cy="3547277"/>
          </a:xfrm>
        </p:spPr>
      </p:pic>
    </p:spTree>
    <p:extLst>
      <p:ext uri="{BB962C8B-B14F-4D97-AF65-F5344CB8AC3E}">
        <p14:creationId xmlns:p14="http://schemas.microsoft.com/office/powerpoint/2010/main" val="2950415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8DCA-A26A-7D4D-17C8-6336E666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C06B8-EE81-FC51-EDFA-4DCB31E22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developed computationally scalable and portable method to account for spatial correlation in machine and deep learning.</a:t>
            </a:r>
          </a:p>
          <a:p>
            <a:r>
              <a:rPr lang="en-US" sz="2400" dirty="0"/>
              <a:t>Future Work:</a:t>
            </a:r>
          </a:p>
          <a:p>
            <a:pPr lvl="1"/>
            <a:r>
              <a:rPr lang="en-US" sz="2200" dirty="0"/>
              <a:t>Uncertainty Quantification</a:t>
            </a:r>
          </a:p>
          <a:p>
            <a:pPr lvl="1"/>
            <a:r>
              <a:rPr lang="en-US" sz="2200" dirty="0"/>
              <a:t>Non-Gaussian Response</a:t>
            </a:r>
          </a:p>
          <a:p>
            <a:pPr lvl="1"/>
            <a:r>
              <a:rPr lang="en-US" sz="2200" dirty="0"/>
              <a:t>Multivariate Response</a:t>
            </a:r>
          </a:p>
          <a:p>
            <a:pPr lvl="1"/>
            <a:r>
              <a:rPr lang="en-US" sz="2200" dirty="0"/>
              <a:t>Spatially-varying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42866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EFBA-C127-90A5-F071-5EE11AA5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Correlation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09E51B-3FF5-D76C-B428-D2E5E3190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31" r="49489" b="49894"/>
          <a:stretch/>
        </p:blipFill>
        <p:spPr>
          <a:xfrm>
            <a:off x="4495074" y="1580664"/>
            <a:ext cx="6675391" cy="3696671"/>
          </a:xfrm>
        </p:spPr>
      </p:pic>
    </p:spTree>
    <p:extLst>
      <p:ext uri="{BB962C8B-B14F-4D97-AF65-F5344CB8AC3E}">
        <p14:creationId xmlns:p14="http://schemas.microsoft.com/office/powerpoint/2010/main" val="151890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D9016-C3A5-FEAD-9093-C47FCAD0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 about spatial correlation?</a:t>
            </a:r>
          </a:p>
        </p:txBody>
      </p:sp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66EE6F8A-B7C3-A178-68DF-5E92F3C2A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298" y="863600"/>
            <a:ext cx="6500079" cy="51212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9B8699-35D0-0313-AF17-3A38431FC2C9}"/>
              </a:ext>
            </a:extLst>
          </p:cNvPr>
          <p:cNvSpPr txBox="1"/>
          <p:nvPr/>
        </p:nvSpPr>
        <p:spPr>
          <a:xfrm>
            <a:off x="4963384" y="5994400"/>
            <a:ext cx="512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you ignore correlation, you lose predictive power!</a:t>
            </a:r>
          </a:p>
        </p:txBody>
      </p:sp>
    </p:spTree>
    <p:extLst>
      <p:ext uri="{BB962C8B-B14F-4D97-AF65-F5344CB8AC3E}">
        <p14:creationId xmlns:p14="http://schemas.microsoft.com/office/powerpoint/2010/main" val="313449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A493-8F65-BF83-E77B-E8A95839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and Spatial Correlation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D624D-31C5-3C4F-5CAE-610C0D503532}"/>
              </a:ext>
            </a:extLst>
          </p:cNvPr>
          <p:cNvSpPr txBox="1"/>
          <p:nvPr/>
        </p:nvSpPr>
        <p:spPr>
          <a:xfrm>
            <a:off x="4048983" y="1128910"/>
            <a:ext cx="729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Most Machine Learning Algorithms are “trained” (i.e. fit) using squared error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78F46-C5B3-C7C9-D7CA-FEB65BE3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64" y="2164553"/>
            <a:ext cx="5359400" cy="1549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BFBCFF-B7A8-01A9-A8C6-3476369F746D}"/>
              </a:ext>
            </a:extLst>
          </p:cNvPr>
          <p:cNvGrpSpPr/>
          <p:nvPr/>
        </p:nvGrpSpPr>
        <p:grpSpPr>
          <a:xfrm>
            <a:off x="4048982" y="4104023"/>
            <a:ext cx="7291565" cy="1620997"/>
            <a:chOff x="4029104" y="3729618"/>
            <a:chExt cx="7291565" cy="162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505271-C727-9263-CE0F-43AD2C01DEFA}"/>
                </a:ext>
              </a:extLst>
            </p:cNvPr>
            <p:cNvSpPr txBox="1"/>
            <p:nvPr/>
          </p:nvSpPr>
          <p:spPr>
            <a:xfrm>
              <a:off x="4029104" y="3729618"/>
              <a:ext cx="72915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but when you have correlation, you should use generalized squared error: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ED0A98-B9CA-B9C4-3357-3C28A423A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0736" y="4918815"/>
              <a:ext cx="2908300" cy="43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505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8E6B-67BC-8164-67A9-65A8A3F2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GLS and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BF0B-DBB3-5F35-DDB3-FF26BF1D4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Large covariance matrices are annoying to compute with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 ML, can’t use traditional bootstrap or </a:t>
            </a:r>
            <a:r>
              <a:rPr lang="en-US" sz="2800" dirty="0" err="1"/>
              <a:t>minibatching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864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0C2F-07B8-D5D0-CD40-4EE3AC2E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B1EE2-E52C-D7CE-E6CF-10142C83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616973"/>
            <a:ext cx="7315200" cy="15411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Scalable approach to account for spatial correlation in ML or DL models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Must still be able to bootstrap (for, say, RF) or minibatch (for, say, neural nets)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3995F-A76B-55A3-4A3F-76409D83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91" y="2189923"/>
            <a:ext cx="6586151" cy="40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F3D5-4493-A1C8-9315-8F04A3AD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</a:t>
            </a:r>
            <a:br>
              <a:rPr lang="en-US" dirty="0"/>
            </a:br>
            <a:r>
              <a:rPr lang="en-US" dirty="0"/>
              <a:t>Correlated Regression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9C4B-951D-5AF9-A206-D46FBDAD8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932228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/>
              <a:t>Consider the correlated regression model: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E9895-091E-BC71-E304-F8222529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769" y="1269737"/>
            <a:ext cx="2522197" cy="40087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698352-564A-046A-7930-2D8DB1AAC5EA}"/>
              </a:ext>
            </a:extLst>
          </p:cNvPr>
          <p:cNvSpPr txBox="1">
            <a:spLocks/>
          </p:cNvSpPr>
          <p:nvPr/>
        </p:nvSpPr>
        <p:spPr>
          <a:xfrm>
            <a:off x="3869268" y="1908381"/>
            <a:ext cx="7315200" cy="4234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/>
              <a:t>Consider the Transformation:</a:t>
            </a:r>
          </a:p>
          <a:p>
            <a:pPr marL="0" indent="0">
              <a:buFont typeface="Wingdings 2" pitchFamily="18" charset="2"/>
              <a:buNone/>
            </a:pPr>
            <a:endParaRPr lang="en-US"/>
          </a:p>
          <a:p>
            <a:pPr marL="0" indent="0">
              <a:buFont typeface="Wingdings 2" pitchFamily="18" charset="2"/>
              <a:buNone/>
            </a:pPr>
            <a:endParaRPr lang="en-US"/>
          </a:p>
          <a:p>
            <a:pPr marL="0" indent="0">
              <a:buFont typeface="Wingdings 2" pitchFamily="18" charset="2"/>
              <a:buNone/>
            </a:pPr>
            <a:endParaRPr lang="en-US"/>
          </a:p>
          <a:p>
            <a:pPr marL="0" indent="0">
              <a:buFont typeface="Wingdings 2" pitchFamily="18" charset="2"/>
              <a:buNone/>
            </a:pPr>
            <a:r>
              <a:rPr lang="en-US"/>
              <a:t>then</a:t>
            </a:r>
          </a:p>
          <a:p>
            <a:pPr marL="0" indent="0">
              <a:buFont typeface="Wingdings 2" pitchFamily="18" charset="2"/>
              <a:buNone/>
            </a:pPr>
            <a:endParaRPr lang="en-US"/>
          </a:p>
          <a:p>
            <a:pPr marL="0" indent="0">
              <a:buFont typeface="Wingdings 2" pitchFamily="18" charset="2"/>
              <a:buNone/>
            </a:pPr>
            <a:r>
              <a:rPr lang="en-US"/>
              <a:t>where</a:t>
            </a:r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94B47-88EC-2272-F266-5973FC55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418" y="2559822"/>
            <a:ext cx="593090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37C6A-1AEE-2048-01E2-A5A024BB1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168" y="4089416"/>
            <a:ext cx="1803400" cy="31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69A644-C8BE-3305-0803-1CB3E4E42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618" y="5155590"/>
            <a:ext cx="60325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5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B85DA-A6C6-C7FA-8DE6-10C0E769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2AB3-4222-649D-CBA1-E8C08542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D2F71-F3E2-5758-FE95-026574D7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sz="2400" dirty="0"/>
              <a:t>Properties of the decorrelated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 more spatial correlation (I can bootstrap or minibatch all I want)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Scalable - biggest matrices are </a:t>
            </a:r>
            <a:r>
              <a:rPr lang="en-US" sz="2400" dirty="0" err="1"/>
              <a:t>KxK</a:t>
            </a:r>
            <a:r>
              <a:rPr lang="en-US" sz="2400" dirty="0"/>
              <a:t> where K=number of spatial neighbors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Trained (fitted) using squared error loss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the linear basis        to expand to non-linear functions              (any ML model you want).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FCF6C-2EE1-6BED-CDD6-E7EF637D6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34321"/>
            <a:ext cx="2708235" cy="476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5577D-ACBC-6CD9-54FF-6396FC499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035" y="4905358"/>
            <a:ext cx="2667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95CA5-92C8-D8B8-EFAF-F6745B0D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759" y="5217259"/>
            <a:ext cx="6731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0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4474-15B5-F2C8-69B3-D161DA86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ML Algorithm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42CCFE-35F6-C788-5095-8FADB63B7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Choose Spatial and Machine Tuning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Transform to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Train a machine 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Predict from machine and back-transform predictions via inverse transform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109C2-B6AD-2265-2CBC-CB98D584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42867"/>
            <a:ext cx="1168400" cy="31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3ACD1-2CA6-0E5F-EC99-8B4B69B2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716" y="3339820"/>
            <a:ext cx="1168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709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4507</TotalTime>
  <Words>351</Words>
  <Application>Microsoft Macintosh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Wingdings 2</vt:lpstr>
      <vt:lpstr>Frame</vt:lpstr>
      <vt:lpstr>Custom Design</vt:lpstr>
      <vt:lpstr>Adjusting for Spatial Correlation in Machine and Deep Learning</vt:lpstr>
      <vt:lpstr>Spatial Correlation</vt:lpstr>
      <vt:lpstr>Why should we care about spatial correlation?</vt:lpstr>
      <vt:lpstr>Machine Learning and Spatial Correlation</vt:lpstr>
      <vt:lpstr>GLS and Machine Learning</vt:lpstr>
      <vt:lpstr>Research Goals:</vt:lpstr>
      <vt:lpstr>Background: Correlated Regression Model</vt:lpstr>
      <vt:lpstr>Properties</vt:lpstr>
      <vt:lpstr>Spatial ML Algorithm</vt:lpstr>
      <vt:lpstr>The Devil is in the Details</vt:lpstr>
      <vt:lpstr>Simulation Study 1:  Linear and Nonspatial</vt:lpstr>
      <vt:lpstr>Simulation Study 2:  Linear and Spatial</vt:lpstr>
      <vt:lpstr>Simulation Study 3:  Nonlinear and Spatial</vt:lpstr>
      <vt:lpstr>Variable Importance</vt:lpstr>
      <vt:lpstr>Application:  PM 2.5 Monitoring</vt:lpstr>
      <vt:lpstr>Application:  PM 2.5 Monitoring</vt:lpstr>
      <vt:lpstr>Application:  PM 2.5 Monitoring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Adjusting for Spatial Correlation and Machine and Deep Learning</dc:title>
  <dc:creator>Matt Heaton</dc:creator>
  <cp:lastModifiedBy>Matt Heaton</cp:lastModifiedBy>
  <cp:revision>31</cp:revision>
  <dcterms:created xsi:type="dcterms:W3CDTF">2024-02-07T19:54:58Z</dcterms:created>
  <dcterms:modified xsi:type="dcterms:W3CDTF">2024-05-30T21:50:55Z</dcterms:modified>
</cp:coreProperties>
</file>