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4"/>
  </p:sldMasterIdLst>
  <p:notesMasterIdLst>
    <p:notesMasterId r:id="rId28"/>
  </p:notesMasterIdLst>
  <p:sldIdLst>
    <p:sldId id="4215" r:id="rId5"/>
    <p:sldId id="4201" r:id="rId6"/>
    <p:sldId id="4202" r:id="rId7"/>
    <p:sldId id="4200" r:id="rId8"/>
    <p:sldId id="4203" r:id="rId9"/>
    <p:sldId id="4217" r:id="rId10"/>
    <p:sldId id="4204" r:id="rId11"/>
    <p:sldId id="4205" r:id="rId12"/>
    <p:sldId id="4206" r:id="rId13"/>
    <p:sldId id="4223" r:id="rId14"/>
    <p:sldId id="4222" r:id="rId15"/>
    <p:sldId id="4210" r:id="rId16"/>
    <p:sldId id="4198" r:id="rId17"/>
    <p:sldId id="4214" r:id="rId18"/>
    <p:sldId id="4213" r:id="rId19"/>
    <p:sldId id="4212" r:id="rId20"/>
    <p:sldId id="4216" r:id="rId21"/>
    <p:sldId id="4208" r:id="rId22"/>
    <p:sldId id="4218" r:id="rId23"/>
    <p:sldId id="4219" r:id="rId24"/>
    <p:sldId id="4209" r:id="rId25"/>
    <p:sldId id="4220" r:id="rId26"/>
    <p:sldId id="422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" id="{7FEDC660-D3F2-4925-B77F-30D41209B29C}">
          <p14:sldIdLst>
            <p14:sldId id="4215"/>
            <p14:sldId id="4201"/>
            <p14:sldId id="4202"/>
            <p14:sldId id="4200"/>
            <p14:sldId id="4203"/>
            <p14:sldId id="4217"/>
            <p14:sldId id="4204"/>
            <p14:sldId id="4205"/>
            <p14:sldId id="4206"/>
            <p14:sldId id="4223"/>
            <p14:sldId id="4222"/>
            <p14:sldId id="4210"/>
            <p14:sldId id="4198"/>
            <p14:sldId id="4214"/>
            <p14:sldId id="4213"/>
            <p14:sldId id="4212"/>
            <p14:sldId id="4216"/>
            <p14:sldId id="4208"/>
            <p14:sldId id="4218"/>
            <p14:sldId id="4219"/>
            <p14:sldId id="4209"/>
            <p14:sldId id="4220"/>
            <p14:sldId id="4221"/>
          </p14:sldIdLst>
        </p14:section>
      </p14:sectionLst>
    </p:ext>
    <p:ext uri="{EFAFB233-063F-42B5-8137-9DF3F51BA10A}">
      <p15:sldGuideLst xmlns:p15="http://schemas.microsoft.com/office/powerpoint/2012/main">
        <p15:guide id="2" pos="3816" userDrawn="1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orient="horz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1C32"/>
    <a:srgbClr val="00ADD0"/>
    <a:srgbClr val="7C8EA0"/>
    <a:srgbClr val="02143C"/>
    <a:srgbClr val="E8EEFF"/>
    <a:srgbClr val="0214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26" autoAdjust="0"/>
    <p:restoredTop sz="92333" autoAdjust="0"/>
  </p:normalViewPr>
  <p:slideViewPr>
    <p:cSldViewPr snapToGrid="0" showGuides="1">
      <p:cViewPr varScale="1">
        <p:scale>
          <a:sx n="94" d="100"/>
          <a:sy n="94" d="100"/>
        </p:scale>
        <p:origin x="432" y="90"/>
      </p:cViewPr>
      <p:guideLst>
        <p:guide pos="3816"/>
        <p:guide orient="horz" pos="2160"/>
        <p:guide orient="horz" pos="29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F7F9A-864F-DE44-AF07-EDC0CAC90137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053EA-6907-8F47-ACA5-08DBFA1C3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802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053EA-6907-8F47-ACA5-08DBFA1C37E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242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</a:t>
            </a:r>
            <a:r>
              <a:rPr lang="en-US" dirty="0" err="1"/>
              <a:t>snl</a:t>
            </a:r>
            <a:r>
              <a:rPr lang="en-US" dirty="0"/>
              <a:t> and doe cares about sustainable and secure </a:t>
            </a:r>
            <a:r>
              <a:rPr lang="en-US" dirty="0" err="1"/>
              <a:t>bioman</a:t>
            </a:r>
            <a:r>
              <a:rPr lang="en-US" dirty="0"/>
              <a:t> </a:t>
            </a:r>
          </a:p>
          <a:p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Explain chassis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epigenetics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053EA-6907-8F47-ACA5-08DBFA1C37E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64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Determining conserved and variable rules of gene regulation and across fungal species would be instrumental for optimizing biomanufacturing processes</a:t>
            </a:r>
          </a:p>
          <a:p>
            <a:r>
              <a:rPr lang="en-US" dirty="0"/>
              <a:t>Predictive modeling can also help reduce the number of experimental conditions needed to achieve optimally engineered fungi across species</a:t>
            </a:r>
          </a:p>
          <a:p>
            <a:r>
              <a:rPr lang="en-US" dirty="0"/>
              <a:t>Is it predictive?</a:t>
            </a:r>
          </a:p>
          <a:p>
            <a:r>
              <a:rPr lang="en-US" dirty="0"/>
              <a:t>What is predictive?</a:t>
            </a:r>
          </a:p>
          <a:p>
            <a:r>
              <a:rPr lang="en-US" dirty="0"/>
              <a:t>Make predictions and test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053EA-6907-8F47-ACA5-08DBFA1C37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63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Recent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efforts have sought to understand the relationship between gene sequence, epigenetic modifications, and gene expression within fungal species using machine learning and deep learning (ML/DL) methods but there remains limited understanding of how similar epigenetic modifications control gene expression across fungal species.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053EA-6907-8F47-ACA5-08DBFA1C37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49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vis/ viz inspection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053EA-6907-8F47-ACA5-08DBFA1C37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810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053EA-6907-8F47-ACA5-08DBFA1C37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228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053EA-6907-8F47-ACA5-08DBFA1C37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754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2895" y="1804415"/>
            <a:ext cx="6477000" cy="926593"/>
          </a:xfrm>
        </p:spPr>
        <p:txBody>
          <a:bodyPr lIns="0" tIns="0" rIns="0" bIns="0" anchor="b"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2895" y="3718560"/>
            <a:ext cx="5268686" cy="552733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2000" b="0" spc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presenter or author names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2ED528D-5375-6147-9677-05F4F59A3A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2895" y="2790226"/>
            <a:ext cx="6014120" cy="54896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03A6FD-C173-A64C-B254-829092777B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345400" y="279742"/>
            <a:ext cx="1329210" cy="5147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12122B-590E-9045-872C-38970E3FF20E}"/>
              </a:ext>
            </a:extLst>
          </p:cNvPr>
          <p:cNvSpPr txBox="1"/>
          <p:nvPr/>
        </p:nvSpPr>
        <p:spPr>
          <a:xfrm>
            <a:off x="352895" y="924827"/>
            <a:ext cx="4504759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i="1" spc="150" baseline="0" dirty="0">
                <a:solidFill>
                  <a:schemeClr val="tx1"/>
                </a:solidFill>
                <a:latin typeface="+mj-lt"/>
              </a:rPr>
              <a:t>Exceptional service in the national interest</a:t>
            </a:r>
          </a:p>
        </p:txBody>
      </p:sp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9E46B321-F521-14A6-E951-95E996DCCC49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878824" y="6540370"/>
            <a:ext cx="2820445" cy="174373"/>
          </a:xfrm>
        </p:spPr>
        <p:txBody>
          <a:bodyPr lIns="0" rIns="0">
            <a:noAutofit/>
          </a:bodyPr>
          <a:lstStyle>
            <a:lvl1pPr marL="0" indent="0" algn="r">
              <a:buFontTx/>
              <a:buNone/>
              <a:defRPr lang="en-US" sz="800" b="1" i="0" kern="1200" spc="300" baseline="0" dirty="0" smtClean="0">
                <a:solidFill>
                  <a:schemeClr val="bg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SAND XXXX-XXXX 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4D3931-9672-6FB0-B5BB-E89583E1B803}"/>
              </a:ext>
            </a:extLst>
          </p:cNvPr>
          <p:cNvSpPr txBox="1"/>
          <p:nvPr/>
        </p:nvSpPr>
        <p:spPr>
          <a:xfrm>
            <a:off x="7647627" y="5970071"/>
            <a:ext cx="4051642" cy="3915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US" sz="650" b="0" i="0" kern="12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Sandia National Laboratories is a </a:t>
            </a:r>
            <a:r>
              <a:rPr lang="en-US" sz="650" b="0" i="0" kern="1200" dirty="0" err="1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multimission</a:t>
            </a:r>
            <a:r>
              <a:rPr lang="en-US" sz="650" b="0" i="0" kern="12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 laboratory managed and operated by National Technology and Engineering Solutions of Sandia LLC, a wholly owned subsidiary of Honeywell International Inc. for the U.S. Department of Energy’s National Nuclear Security Administration under contract DE-NA0003525.</a:t>
            </a:r>
            <a:endParaRPr lang="en-US" sz="650" b="0" i="0" dirty="0">
              <a:solidFill>
                <a:schemeClr val="tx1"/>
              </a:solidFill>
              <a:latin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0AE077-678A-92E6-6FCF-495EE51859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7600" y="5681777"/>
            <a:ext cx="861218" cy="209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42D4F8-A71D-6829-77CA-B4326EA3C4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002" y="5700166"/>
            <a:ext cx="658267" cy="191198"/>
          </a:xfrm>
          <a:prstGeom prst="rect">
            <a:avLst/>
          </a:prstGeom>
        </p:spPr>
      </p:pic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1E759E8D-369C-956A-8160-6D9E9C7E1F6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2895" y="4393310"/>
            <a:ext cx="4819650" cy="446913"/>
          </a:xfrm>
        </p:spPr>
        <p:txBody>
          <a:bodyPr lIns="0" rIns="0">
            <a:normAutofit/>
          </a:bodyPr>
          <a:lstStyle>
            <a:lvl1pPr marL="11113" indent="0">
              <a:buFontTx/>
              <a:buNone/>
              <a:tabLst/>
              <a:defRPr sz="1400" b="0" i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program/organization name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5E1BDC2-9B14-F40F-94CC-BC96CE5E561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2895" y="4888992"/>
            <a:ext cx="4452257" cy="47494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100" b="0" i="0" spc="50" baseline="0">
                <a:solidFill>
                  <a:schemeClr val="tx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Click to add date, location or additional content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97AEFF-2856-3FE4-545F-3343807312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345400" y="279742"/>
            <a:ext cx="1329210" cy="5147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0DC417-E8B8-286D-9BB6-443663A01AFA}"/>
              </a:ext>
            </a:extLst>
          </p:cNvPr>
          <p:cNvSpPr txBox="1"/>
          <p:nvPr userDrawn="1"/>
        </p:nvSpPr>
        <p:spPr>
          <a:xfrm>
            <a:off x="352895" y="924827"/>
            <a:ext cx="4504759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i="1" spc="150" baseline="0" dirty="0">
                <a:solidFill>
                  <a:schemeClr val="tx1"/>
                </a:solidFill>
                <a:latin typeface="+mj-lt"/>
              </a:rPr>
              <a:t>Exceptional service in the national interest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329887-7359-65E1-87D8-25FB87ECBF43}"/>
              </a:ext>
            </a:extLst>
          </p:cNvPr>
          <p:cNvSpPr txBox="1"/>
          <p:nvPr userDrawn="1"/>
        </p:nvSpPr>
        <p:spPr>
          <a:xfrm>
            <a:off x="7647627" y="5970071"/>
            <a:ext cx="4051642" cy="3915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US" sz="650" b="0" i="0" kern="12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Sandia National Laboratories is a </a:t>
            </a:r>
            <a:r>
              <a:rPr lang="en-US" sz="650" b="0" i="0" kern="1200" dirty="0" err="1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multimission</a:t>
            </a:r>
            <a:r>
              <a:rPr lang="en-US" sz="650" b="0" i="0" kern="12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 laboratory managed and operated by National Technology and Engineering Solutions of Sandia LLC, a wholly owned subsidiary of Honeywell International Inc. for the U.S. Department of Energy’s National Nuclear Security Administration under contract DE-NA0003525.</a:t>
            </a:r>
            <a:endParaRPr lang="en-US" sz="650" b="0" i="0" dirty="0">
              <a:solidFill>
                <a:schemeClr val="tx1"/>
              </a:solidFill>
              <a:latin typeface="Open Sans" panose="020B0606030504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815296-DB72-5CF9-C074-E3EFBFC131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7600" y="5681777"/>
            <a:ext cx="861218" cy="2096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1EB052-AC4E-78FB-DF03-92CD6D78472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002" y="5700166"/>
            <a:ext cx="658267" cy="191198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A47EBFF-C97D-2ED7-9E00-C685343679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895" y="0"/>
            <a:ext cx="5753100" cy="228600"/>
          </a:xfrm>
        </p:spPr>
        <p:txBody>
          <a:bodyPr anchor="ctr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900" cap="all" spc="50" baseline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0116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38404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56692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74980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r>
              <a:rPr lang="en-US" dirty="0"/>
              <a:t>CLICK TO EDIT CONTROL MARKING//CATEGORY</a:t>
            </a:r>
          </a:p>
        </p:txBody>
      </p:sp>
    </p:spTree>
    <p:extLst>
      <p:ext uri="{BB962C8B-B14F-4D97-AF65-F5344CB8AC3E}">
        <p14:creationId xmlns:p14="http://schemas.microsoft.com/office/powerpoint/2010/main" val="143110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Slide_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2895" y="1804415"/>
            <a:ext cx="6477000" cy="926593"/>
          </a:xfrm>
        </p:spPr>
        <p:txBody>
          <a:bodyPr lIns="0" tIns="0" rIns="0" bIns="0" anchor="b"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2895" y="3718560"/>
            <a:ext cx="5268686" cy="552733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2000" b="0" spc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presenter or author names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2ED528D-5375-6147-9677-05F4F59A3A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2895" y="2790226"/>
            <a:ext cx="6014120" cy="54896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03A6FD-C173-A64C-B254-829092777B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345400" y="279742"/>
            <a:ext cx="1329210" cy="5147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12122B-590E-9045-872C-38970E3FF20E}"/>
              </a:ext>
            </a:extLst>
          </p:cNvPr>
          <p:cNvSpPr txBox="1"/>
          <p:nvPr/>
        </p:nvSpPr>
        <p:spPr>
          <a:xfrm>
            <a:off x="352895" y="924827"/>
            <a:ext cx="4504759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i="1" spc="150" baseline="0" dirty="0">
                <a:solidFill>
                  <a:schemeClr val="tx1"/>
                </a:solidFill>
                <a:latin typeface="+mj-lt"/>
              </a:rPr>
              <a:t>Exceptional service in the national interest</a:t>
            </a:r>
          </a:p>
        </p:txBody>
      </p:sp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9E46B321-F521-14A6-E951-95E996DCCC49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878824" y="6540370"/>
            <a:ext cx="2820445" cy="174373"/>
          </a:xfrm>
        </p:spPr>
        <p:txBody>
          <a:bodyPr lIns="0" rIns="0">
            <a:noAutofit/>
          </a:bodyPr>
          <a:lstStyle>
            <a:lvl1pPr marL="0" indent="0" algn="r">
              <a:buFontTx/>
              <a:buNone/>
              <a:defRPr lang="en-US" sz="800" b="1" i="0" kern="1200" spc="300" baseline="0" dirty="0" smtClean="0">
                <a:solidFill>
                  <a:schemeClr val="bg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SAND XXXX-XXXX 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4D3931-9672-6FB0-B5BB-E89583E1B803}"/>
              </a:ext>
            </a:extLst>
          </p:cNvPr>
          <p:cNvSpPr txBox="1"/>
          <p:nvPr/>
        </p:nvSpPr>
        <p:spPr>
          <a:xfrm>
            <a:off x="7647627" y="5970071"/>
            <a:ext cx="4051642" cy="3915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US" sz="650" b="0" i="0" kern="12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Sandia National Laboratories is a </a:t>
            </a:r>
            <a:r>
              <a:rPr lang="en-US" sz="650" b="0" i="0" kern="1200" dirty="0" err="1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multimission</a:t>
            </a:r>
            <a:r>
              <a:rPr lang="en-US" sz="650" b="0" i="0" kern="12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 laboratory managed and operated by National Technology and Engineering Solutions of Sandia LLC, a wholly owned subsidiary of Honeywell International Inc. for the U.S. Department of Energy’s National Nuclear Security Administration under contract DE-NA0003525.</a:t>
            </a:r>
            <a:endParaRPr lang="en-US" sz="650" b="0" i="0" dirty="0">
              <a:solidFill>
                <a:schemeClr val="tx1"/>
              </a:solidFill>
              <a:latin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0AE077-678A-92E6-6FCF-495EE51859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7600" y="5681777"/>
            <a:ext cx="861218" cy="209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42D4F8-A71D-6829-77CA-B4326EA3C4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002" y="5700166"/>
            <a:ext cx="658267" cy="191198"/>
          </a:xfrm>
          <a:prstGeom prst="rect">
            <a:avLst/>
          </a:prstGeom>
        </p:spPr>
      </p:pic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1E759E8D-369C-956A-8160-6D9E9C7E1F6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2895" y="4393310"/>
            <a:ext cx="4819650" cy="446913"/>
          </a:xfrm>
        </p:spPr>
        <p:txBody>
          <a:bodyPr lIns="0" rIns="0">
            <a:normAutofit/>
          </a:bodyPr>
          <a:lstStyle>
            <a:lvl1pPr marL="11113" indent="0">
              <a:buFontTx/>
              <a:buNone/>
              <a:tabLst/>
              <a:defRPr sz="1400" b="0" i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program/organization name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5E1BDC2-9B14-F40F-94CC-BC96CE5E561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2895" y="4888992"/>
            <a:ext cx="4452257" cy="47494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100" b="0" i="0" spc="50" baseline="0">
                <a:solidFill>
                  <a:schemeClr val="tx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Click to add date, location or additional content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97AEFF-2856-3FE4-545F-3343807312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345400" y="279742"/>
            <a:ext cx="1329210" cy="5147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0DC417-E8B8-286D-9BB6-443663A01AFA}"/>
              </a:ext>
            </a:extLst>
          </p:cNvPr>
          <p:cNvSpPr txBox="1"/>
          <p:nvPr userDrawn="1"/>
        </p:nvSpPr>
        <p:spPr>
          <a:xfrm>
            <a:off x="352895" y="924827"/>
            <a:ext cx="4504759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i="1" spc="150" baseline="0" dirty="0">
                <a:solidFill>
                  <a:schemeClr val="tx1"/>
                </a:solidFill>
                <a:latin typeface="+mj-lt"/>
              </a:rPr>
              <a:t>Exceptional service in the national interest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329887-7359-65E1-87D8-25FB87ECBF43}"/>
              </a:ext>
            </a:extLst>
          </p:cNvPr>
          <p:cNvSpPr txBox="1"/>
          <p:nvPr userDrawn="1"/>
        </p:nvSpPr>
        <p:spPr>
          <a:xfrm>
            <a:off x="7647627" y="5970071"/>
            <a:ext cx="4051642" cy="3915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US" sz="650" b="0" i="0" kern="12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Sandia National Laboratories is a </a:t>
            </a:r>
            <a:r>
              <a:rPr lang="en-US" sz="650" b="0" i="0" kern="1200" dirty="0" err="1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multimission</a:t>
            </a:r>
            <a:r>
              <a:rPr lang="en-US" sz="650" b="0" i="0" kern="12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 laboratory managed and operated by National Technology and Engineering Solutions of Sandia LLC, a wholly owned subsidiary of Honeywell International Inc. for the U.S. Department of Energy’s National Nuclear Security Administration under contract DE-NA0003525.</a:t>
            </a:r>
            <a:endParaRPr lang="en-US" sz="650" b="0" i="0" dirty="0">
              <a:solidFill>
                <a:schemeClr val="tx1"/>
              </a:solidFill>
              <a:latin typeface="Open Sans" panose="020B0606030504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815296-DB72-5CF9-C074-E3EFBFC131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7600" y="5681777"/>
            <a:ext cx="861218" cy="2096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1EB052-AC4E-78FB-DF03-92CD6D78472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002" y="5700166"/>
            <a:ext cx="658267" cy="191198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D8068C1-323F-572A-96F9-3C07CF172E9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7677150" y="1"/>
            <a:ext cx="3467099" cy="1676400"/>
          </a:xfrm>
          <a:prstGeom prst="parallelogram">
            <a:avLst>
              <a:gd name="adj" fmla="val 73223"/>
            </a:avLst>
          </a:prstGeom>
          <a:noFill/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6ECFC8AD-FDE1-C946-6F19-1D200A5C7EB5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424422" y="1728217"/>
            <a:ext cx="3467099" cy="1676400"/>
          </a:xfrm>
          <a:prstGeom prst="parallelogram">
            <a:avLst>
              <a:gd name="adj" fmla="val 73223"/>
            </a:avLst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086AE18A-883A-AF55-B395-94D7303F8A07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144262" y="3456433"/>
            <a:ext cx="3467099" cy="1676400"/>
          </a:xfrm>
          <a:prstGeom prst="parallelogram">
            <a:avLst>
              <a:gd name="adj" fmla="val 73223"/>
            </a:avLst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1" name="Picture Placeholder 16">
            <a:extLst>
              <a:ext uri="{FF2B5EF4-FFF2-40B4-BE49-F238E27FC236}">
                <a16:creationId xmlns:a16="http://schemas.microsoft.com/office/drawing/2014/main" id="{403128C2-8DFF-BDBA-C323-B9EE2FD9A542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900678" y="5175505"/>
            <a:ext cx="3467099" cy="1676400"/>
          </a:xfrm>
          <a:prstGeom prst="parallelogram">
            <a:avLst>
              <a:gd name="adj" fmla="val 73223"/>
            </a:avLst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C0D6C5F-2EE1-E366-3882-F2CA4D85B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895" y="0"/>
            <a:ext cx="5753100" cy="228600"/>
          </a:xfrm>
        </p:spPr>
        <p:txBody>
          <a:bodyPr anchor="ctr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900" cap="all" spc="50" baseline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0116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38404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56692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74980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r>
              <a:rPr lang="en-US" dirty="0"/>
              <a:t>CLICK TO EDIT CONTROL MARKING//CATEGORY</a:t>
            </a:r>
          </a:p>
        </p:txBody>
      </p:sp>
    </p:spTree>
    <p:extLst>
      <p:ext uri="{BB962C8B-B14F-4D97-AF65-F5344CB8AC3E}">
        <p14:creationId xmlns:p14="http://schemas.microsoft.com/office/powerpoint/2010/main" val="320044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61692" y="2031023"/>
            <a:ext cx="3868616" cy="2795954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subtitle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1BBB78-2337-77EE-6EC0-4C784C5E71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chemeClr val="bg2"/>
                </a:solidFill>
                <a:latin typeface="Exo 2 Semi Bold" pitchFamily="2" charset="77"/>
              </a:defRPr>
            </a:lvl1pPr>
          </a:lstStyle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560EA2B-BE9C-1249-82D6-B7B0949FCF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0"/>
            <a:ext cx="8991600" cy="2191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0" i="0">
                <a:solidFill>
                  <a:schemeClr val="bg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10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176D2-8435-708B-9C12-A2DDE33F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26" y="238026"/>
            <a:ext cx="10224545" cy="67637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C6E0C3-D357-9904-3F83-469364BF9F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26" y="6638826"/>
            <a:ext cx="1047750" cy="2191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6C3E44-24E0-E7EE-DC2C-D11B27C9E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0200" y="0"/>
            <a:ext cx="8991600" cy="2191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7DD9EA8-5FFB-C9B1-1267-6671E46FB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326" y="1225691"/>
            <a:ext cx="11239500" cy="504981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FEDC9B2-DEFB-E449-1A1F-85E60AE319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chemeClr val="bg2"/>
                </a:solidFill>
                <a:latin typeface="Exo 2 Semi Bold" pitchFamily="2" charset="77"/>
              </a:defRPr>
            </a:lvl1pPr>
          </a:lstStyle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917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C1A6A05-6A68-95A1-41EE-FDBA7FA90F3C}"/>
              </a:ext>
            </a:extLst>
          </p:cNvPr>
          <p:cNvSpPr/>
          <p:nvPr userDrawn="1"/>
        </p:nvSpPr>
        <p:spPr>
          <a:xfrm>
            <a:off x="0" y="914400"/>
            <a:ext cx="11696699" cy="76611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alpha val="0"/>
                </a:schemeClr>
              </a:gs>
              <a:gs pos="40000">
                <a:schemeClr val="tx2">
                  <a:lumMod val="20000"/>
                  <a:lumOff val="80000"/>
                  <a:alpha val="20000"/>
                </a:schemeClr>
              </a:gs>
              <a:gs pos="60000">
                <a:schemeClr val="accent1">
                  <a:alpha val="25000"/>
                </a:schemeClr>
              </a:gs>
              <a:gs pos="100000">
                <a:schemeClr val="accent1">
                  <a:alpha val="58414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21708-074B-CB27-329D-6020CFC98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7968" y="2042984"/>
            <a:ext cx="10544432" cy="42435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6EF4D-A4D6-628F-7773-C9A53396E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/>
          <a:lstStyle/>
          <a:p>
            <a:fld id="{6FB6B91F-BB11-E946-B7F6-1372EDB8DEC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B9BA94E1-F833-74C4-C220-979B5551C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26" y="238026"/>
            <a:ext cx="10224545" cy="67637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931A2ED-36FD-2A27-0280-2BAA4BE8F1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2900" y="6638826"/>
            <a:ext cx="1047750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1" i="0">
                <a:solidFill>
                  <a:schemeClr val="bg2"/>
                </a:solidFill>
                <a:latin typeface="Exo 2 Semi Bold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7360BF7-31E7-2BD1-4BB4-C13DCDA301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0"/>
            <a:ext cx="8991600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 b="0" i="0">
                <a:solidFill>
                  <a:schemeClr val="bg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64E1765-210E-6276-4BFF-2D655F43CC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968" y="1054571"/>
            <a:ext cx="9529477" cy="485775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E2DB5861-DC1F-274C-DB37-975429602C12}"/>
              </a:ext>
            </a:extLst>
          </p:cNvPr>
          <p:cNvSpPr/>
          <p:nvPr userDrawn="1"/>
        </p:nvSpPr>
        <p:spPr>
          <a:xfrm rot="5400000">
            <a:off x="516549" y="1150458"/>
            <a:ext cx="529826" cy="294000"/>
          </a:xfrm>
          <a:prstGeom prst="triangle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D9E6835A-8A89-91B3-CA12-BE90FD1FEF40}"/>
              </a:ext>
            </a:extLst>
          </p:cNvPr>
          <p:cNvSpPr/>
          <p:nvPr userDrawn="1"/>
        </p:nvSpPr>
        <p:spPr>
          <a:xfrm rot="5400000">
            <a:off x="204109" y="1150458"/>
            <a:ext cx="529826" cy="294000"/>
          </a:xfrm>
          <a:prstGeom prst="triangle">
            <a:avLst/>
          </a:prstGeom>
          <a:solidFill>
            <a:schemeClr val="tx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2FC92465-7D33-6807-71D6-C420B847E784}"/>
              </a:ext>
            </a:extLst>
          </p:cNvPr>
          <p:cNvSpPr/>
          <p:nvPr userDrawn="1"/>
        </p:nvSpPr>
        <p:spPr>
          <a:xfrm rot="5400000">
            <a:off x="-117913" y="1150458"/>
            <a:ext cx="529826" cy="294000"/>
          </a:xfrm>
          <a:prstGeom prst="triangl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446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673ED-6FC3-240E-FD79-5C9C1B356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115" y="228600"/>
            <a:ext cx="10224545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311F5-00A8-177A-AD8C-C74DC54BD2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3113" y="1228626"/>
            <a:ext cx="5582133" cy="50673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5ABF7C-5569-F775-5910-F82732B6A1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7764" y="1228626"/>
            <a:ext cx="5434796" cy="5067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392EEC-0AE6-91A4-3002-A2E772C157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26" y="6638826"/>
            <a:ext cx="1047750" cy="2191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66B168-7BCE-5553-8F95-2FA0CB174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/>
          <a:lstStyle/>
          <a:p>
            <a:fld id="{6FB6B91F-BB11-E946-B7F6-1372EDB8DE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0E8E0A0-EBA5-FCE8-DB05-AE9091399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0"/>
            <a:ext cx="8991600" cy="2191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 b="0" i="0">
                <a:solidFill>
                  <a:schemeClr val="bg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567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5598EE-734B-7927-A9F9-59E746C06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6400" y="1062682"/>
            <a:ext cx="5502275" cy="749842"/>
          </a:xfrm>
        </p:spPr>
        <p:txBody>
          <a:bodyPr anchor="b">
            <a:noAutofit/>
          </a:bodyPr>
          <a:lstStyle>
            <a:lvl1pPr marL="0" indent="0">
              <a:buNone/>
              <a:defRPr sz="2400" b="1" i="0">
                <a:solidFill>
                  <a:schemeClr val="bg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CA79ED-631A-4038-CD24-1318D135B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1687" y="1995160"/>
            <a:ext cx="5502275" cy="429854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B22261-E334-48E8-A5C2-10C4156C0D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02750" y="1062682"/>
            <a:ext cx="5410200" cy="749842"/>
          </a:xfrm>
        </p:spPr>
        <p:txBody>
          <a:bodyPr anchor="b">
            <a:noAutofit/>
          </a:bodyPr>
          <a:lstStyle>
            <a:lvl1pPr marL="0" indent="0">
              <a:buNone/>
              <a:defRPr sz="2400" b="1" i="0">
                <a:solidFill>
                  <a:schemeClr val="bg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E52312-4529-7366-8A26-B3D48C92DC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02750" y="1995160"/>
            <a:ext cx="5410200" cy="42985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82D12A-DDF5-F9C7-183F-B0D4053783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26" y="6638826"/>
            <a:ext cx="1047750" cy="2191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1B7175-61AA-514B-24D4-5450A47E2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/>
          <a:lstStyle/>
          <a:p>
            <a:fld id="{6FB6B91F-BB11-E946-B7F6-1372EDB8DE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8A3E416-B7DC-9289-0F71-02C0E72CE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115" y="228600"/>
            <a:ext cx="10224545" cy="685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7E5878A-1552-B223-F43B-5038DE4B26D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600200" y="0"/>
            <a:ext cx="8991600" cy="2191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 b="0" i="0">
                <a:solidFill>
                  <a:schemeClr val="bg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66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8DD55A-0C34-DF81-43F5-9E311C53B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/>
          <a:lstStyle/>
          <a:p>
            <a:fld id="{6FB6B91F-BB11-E946-B7F6-1372EDB8DEC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DA478EFB-CB01-5D7C-25EB-8FE3C542E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115" y="228600"/>
            <a:ext cx="10224545" cy="685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B2AFD62A-76F2-FED8-00D7-9815E827E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26" y="6638826"/>
            <a:ext cx="1047750" cy="2191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7D803D6-673A-5DDE-DFD1-A8CEB560F86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600200" y="0"/>
            <a:ext cx="8991600" cy="2191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 b="0" i="0">
                <a:solidFill>
                  <a:schemeClr val="bg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790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8DD55A-0C34-DF81-43F5-9E311C53B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/>
          <a:lstStyle/>
          <a:p>
            <a:fld id="{6FB6B91F-BB11-E946-B7F6-1372EDB8DEC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DC167D27-96EB-70A9-C8AE-F79AD23D02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26" y="6638826"/>
            <a:ext cx="1047750" cy="2191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8A00B1E-82F2-53D3-6036-9B46FBE71C0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600200" y="0"/>
            <a:ext cx="8991600" cy="2191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 b="0" i="0">
                <a:solidFill>
                  <a:schemeClr val="bg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551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3BEAAE65-DB30-3E9B-C7B2-88F7ACE23F4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8936" y="6483096"/>
            <a:ext cx="893064" cy="37490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C8B33F-B679-0A95-7EA1-D24ED8982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26" y="238026"/>
            <a:ext cx="10224545" cy="67637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EF4DAD-B0D7-7273-0B9E-980C44A17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326" y="1227262"/>
            <a:ext cx="11239500" cy="50592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ADA91-6050-8AEB-75E0-102C5DDBC4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2326" y="6634113"/>
            <a:ext cx="1047750" cy="2191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1" i="0">
                <a:solidFill>
                  <a:schemeClr val="bg2"/>
                </a:solidFill>
                <a:latin typeface="Exo 2 Semi Bold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2EF1B-4646-6E00-A89E-1C0F88866C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0"/>
            <a:ext cx="8991600" cy="2191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0" i="0">
                <a:solidFill>
                  <a:schemeClr val="bg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595B480F-57BC-AAE4-E8B1-8E74194E0AF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6536" y="0"/>
            <a:ext cx="1045464" cy="1941576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ECF45F2-A7DC-3969-B1B1-7C78B77CE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chemeClr val="bg2"/>
                </a:solidFill>
                <a:latin typeface="Exo 2 Semi Bold" pitchFamily="2" charset="77"/>
              </a:defRPr>
            </a:lvl1pPr>
          </a:lstStyle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5392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11" r:id="rId2"/>
    <p:sldLayoutId id="2147483710" r:id="rId3"/>
    <p:sldLayoutId id="2147483715" r:id="rId4"/>
    <p:sldLayoutId id="2147483714" r:id="rId5"/>
    <p:sldLayoutId id="2147483706" r:id="rId6"/>
    <p:sldLayoutId id="2147483707" r:id="rId7"/>
    <p:sldLayoutId id="2147483708" r:id="rId8"/>
    <p:sldLayoutId id="2147483709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Wingdings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pple Symbols" panose="02000000000000000000" pitchFamily="2" charset="-79"/>
        <a:buChar char="⎼"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Courier New" panose="02070309020205020404" pitchFamily="49" charset="0"/>
        <a:buChar char="o"/>
        <a:defRPr sz="14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2" orient="horz" pos="4176">
          <p15:clr>
            <a:srgbClr val="F26B43"/>
          </p15:clr>
        </p15:guide>
        <p15:guide id="13" pos="216">
          <p15:clr>
            <a:srgbClr val="F26B43"/>
          </p15:clr>
        </p15:guide>
        <p15:guide id="14" orient="horz" pos="576">
          <p15:clr>
            <a:srgbClr val="F26B43"/>
          </p15:clr>
        </p15:guide>
        <p15:guide id="15" orient="horz" pos="144">
          <p15:clr>
            <a:srgbClr val="F26B43"/>
          </p15:clr>
        </p15:guide>
        <p15:guide id="16" pos="7368">
          <p15:clr>
            <a:srgbClr val="F26B43"/>
          </p15:clr>
        </p15:guide>
        <p15:guide id="17" orient="horz" pos="768">
          <p15:clr>
            <a:srgbClr val="F26B43"/>
          </p15:clr>
        </p15:guide>
        <p15:guide id="18" orient="horz" pos="3960">
          <p15:clr>
            <a:srgbClr val="F26B43"/>
          </p15:clr>
        </p15:guide>
        <p15:guide id="21" orient="horz" pos="2160">
          <p15:clr>
            <a:srgbClr val="F26B43"/>
          </p15:clr>
        </p15:guide>
        <p15:guide id="2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6A2410B-6AF7-5C23-C262-97C467549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894" y="1804415"/>
            <a:ext cx="8133559" cy="926593"/>
          </a:xfrm>
        </p:spPr>
        <p:txBody>
          <a:bodyPr>
            <a:noAutofit/>
          </a:bodyPr>
          <a:lstStyle/>
          <a:p>
            <a:r>
              <a:rPr kumimoji="0" lang="en-US" sz="2600" b="0" i="0" u="none" strike="noStrike" kern="1200" cap="all" spc="50" normalizeH="0" baseline="0" noProof="0" dirty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Applied machine learning for elucidating relationships between epigenomic regulatory rules and gene expression</a:t>
            </a:r>
            <a:endParaRPr lang="en-US" sz="26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277E70AA-80C4-8182-CFB3-3F7F8063FE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Presented by: Laura Weinstock, PhD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97648E5-4D33-101D-02F7-374668BC76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7325" y="2950300"/>
            <a:ext cx="6014120" cy="548968"/>
          </a:xfrm>
        </p:spPr>
        <p:txBody>
          <a:bodyPr>
            <a:noAutofit/>
          </a:bodyPr>
          <a:lstStyle/>
          <a:p>
            <a:r>
              <a:rPr kumimoji="0" lang="en-US" sz="2000" b="0" i="1" u="none" strike="noStrike" kern="1200" cap="all" spc="50" normalizeH="0" baseline="0" noProof="0" dirty="0">
                <a:ln>
                  <a:noFill/>
                </a:ln>
                <a:solidFill>
                  <a:schemeClr val="bg1">
                    <a:lumMod val="25000"/>
                    <a:lumOff val="75000"/>
                  </a:schemeClr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between fungal species across phylogenetic distances</a:t>
            </a:r>
            <a:endParaRPr lang="en-US" sz="2000" dirty="0">
              <a:solidFill>
                <a:schemeClr val="bg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E4873B7-1324-8AB3-9E55-13DFF8C23AA3}"/>
              </a:ext>
            </a:extLst>
          </p:cNvPr>
          <p:cNvSpPr>
            <a:spLocks noGrp="1"/>
          </p:cNvSpPr>
          <p:nvPr>
            <p:ph sz="quarter" idx="29"/>
          </p:nvPr>
        </p:nvSpPr>
        <p:spPr/>
        <p:txBody>
          <a:bodyPr/>
          <a:lstStyle/>
          <a:p>
            <a:r>
              <a:rPr lang="en-US" dirty="0"/>
              <a:t>SAND2024-10235PE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23372AE-4EB0-AF36-96F8-172343BDF00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Sandia National Laboratories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22B2ACE-23E2-92D2-528F-973283EE27C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Sandia ML/DL Workshop</a:t>
            </a:r>
          </a:p>
        </p:txBody>
      </p:sp>
    </p:spTree>
    <p:extLst>
      <p:ext uri="{BB962C8B-B14F-4D97-AF65-F5344CB8AC3E}">
        <p14:creationId xmlns:p14="http://schemas.microsoft.com/office/powerpoint/2010/main" val="161330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EDD609-4A5F-247B-2682-54208CEBD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Interpreting model predictions: SHAP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07C6B4-628D-4780-42C3-C3AE0E1A8C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t>10</a:t>
            </a:fld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3F45F8-2A49-ABF8-FA3F-5EE6CF5DD4D3}"/>
              </a:ext>
            </a:extLst>
          </p:cNvPr>
          <p:cNvSpPr txBox="1"/>
          <p:nvPr/>
        </p:nvSpPr>
        <p:spPr>
          <a:xfrm>
            <a:off x="548262" y="2146047"/>
            <a:ext cx="1659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Intra-species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16BAEA8-4A71-3B05-DA48-5450F9562B61}"/>
              </a:ext>
            </a:extLst>
          </p:cNvPr>
          <p:cNvSpPr txBox="1"/>
          <p:nvPr/>
        </p:nvSpPr>
        <p:spPr>
          <a:xfrm>
            <a:off x="548262" y="4697804"/>
            <a:ext cx="1659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Cross-species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F5CE89A-E09B-0FF2-6F1A-A08A5C596C27}"/>
              </a:ext>
            </a:extLst>
          </p:cNvPr>
          <p:cNvSpPr txBox="1"/>
          <p:nvPr/>
        </p:nvSpPr>
        <p:spPr>
          <a:xfrm>
            <a:off x="1645966" y="6503769"/>
            <a:ext cx="546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Y=1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CF8FEAE-AF43-34A0-53F4-9A2BFC535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613" y="3930282"/>
            <a:ext cx="7098225" cy="1871078"/>
          </a:xfrm>
          <a:prstGeom prst="rect">
            <a:avLst/>
          </a:prstGeom>
          <a:ln w="12700">
            <a:solidFill>
              <a:srgbClr val="011C3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0FDC968-57BC-564E-F2DC-7DEE3D725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614" y="1395174"/>
            <a:ext cx="7098224" cy="1871079"/>
          </a:xfrm>
          <a:prstGeom prst="rect">
            <a:avLst/>
          </a:prstGeom>
          <a:ln w="12700">
            <a:solidFill>
              <a:srgbClr val="011C3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2689419-B03C-551B-CBD4-8A568C4C9BE5}"/>
              </a:ext>
            </a:extLst>
          </p:cNvPr>
          <p:cNvSpPr txBox="1"/>
          <p:nvPr/>
        </p:nvSpPr>
        <p:spPr>
          <a:xfrm>
            <a:off x="-13151" y="6484937"/>
            <a:ext cx="16591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Ncrassa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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Fgram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93452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44B13C-3277-9326-FE8D-65B4F46409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1704B50-A825-1217-9021-C7F8CA540E57}"/>
              </a:ext>
            </a:extLst>
          </p:cNvPr>
          <p:cNvGrpSpPr/>
          <p:nvPr/>
        </p:nvGrpSpPr>
        <p:grpSpPr>
          <a:xfrm>
            <a:off x="2455101" y="163598"/>
            <a:ext cx="7955696" cy="3368877"/>
            <a:chOff x="1615128" y="185287"/>
            <a:chExt cx="8577264" cy="3632083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E25974E-36DD-54C7-3A29-CA7EFC1DE9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5098"/>
            <a:stretch/>
          </p:blipFill>
          <p:spPr bwMode="auto">
            <a:xfrm>
              <a:off x="1615128" y="185287"/>
              <a:ext cx="8577263" cy="336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858F1FA0-8C3B-E1C2-BDAA-D6C331D838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671"/>
            <a:stretch/>
          </p:blipFill>
          <p:spPr bwMode="auto">
            <a:xfrm>
              <a:off x="1615129" y="502992"/>
              <a:ext cx="8577263" cy="3314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C6073B0-516C-5D89-0203-3478B6350CE0}"/>
              </a:ext>
            </a:extLst>
          </p:cNvPr>
          <p:cNvGrpSpPr/>
          <p:nvPr/>
        </p:nvGrpSpPr>
        <p:grpSpPr>
          <a:xfrm>
            <a:off x="2455100" y="3532475"/>
            <a:ext cx="7955696" cy="3244394"/>
            <a:chOff x="6288238" y="3681721"/>
            <a:chExt cx="8577264" cy="3497874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343A540C-2C50-CE6E-13E0-2388490DF7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6196"/>
            <a:stretch/>
          </p:blipFill>
          <p:spPr bwMode="auto">
            <a:xfrm>
              <a:off x="6288238" y="3681721"/>
              <a:ext cx="8577263" cy="260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C9D26DA3-EAE3-7C28-BD72-8FF289238A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830"/>
            <a:stretch/>
          </p:blipFill>
          <p:spPr bwMode="auto">
            <a:xfrm>
              <a:off x="6288239" y="3944678"/>
              <a:ext cx="8577263" cy="3234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68E844A5-3617-83B1-E467-2E282BF9C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26" y="238026"/>
            <a:ext cx="10224545" cy="1306294"/>
          </a:xfrm>
        </p:spPr>
        <p:txBody>
          <a:bodyPr/>
          <a:lstStyle/>
          <a:p>
            <a:r>
              <a:rPr lang="en-US" dirty="0"/>
              <a:t>SHAP </a:t>
            </a:r>
            <a:br>
              <a:rPr lang="en-US" dirty="0"/>
            </a:br>
            <a:r>
              <a:rPr lang="en-US" dirty="0"/>
              <a:t>results </a:t>
            </a:r>
            <a:br>
              <a:rPr lang="en-US" dirty="0"/>
            </a:br>
            <a:r>
              <a:rPr lang="en-US" dirty="0"/>
              <a:t>(</a:t>
            </a:r>
            <a:r>
              <a:rPr lang="en-US" cap="none" dirty="0"/>
              <a:t>cont.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92465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BAAD99-9C4D-6750-E709-9FBC51235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1534C8-82A0-A018-A846-E3AF1093A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759" y="1098096"/>
            <a:ext cx="6197330" cy="5423767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Shallow models have limited ability to predict intra-species gene expression based on average epigenetic modification expression signals.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 CNN + Attention model predicts intra- and cross-species gene expression based on epigenetic modifications signal profiles.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can </a:t>
            </a:r>
            <a:r>
              <a:rPr lang="en-US" sz="18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</a:t>
            </a:r>
            <a: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conservation of epigenetic mechanisms across related species to predict functional outcomes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Limitations in predictive capacity may </a:t>
            </a:r>
            <a: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 due to underlying biological constraints or limited data availability. </a:t>
            </a:r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Highly modular gene expression enabled by predictive ML modeling of regulatory epigenetic modification rules is possible </a:t>
            </a:r>
          </a:p>
          <a:p>
            <a:pPr marL="457200" indent="-457200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Support sustainable and secure bioenergy and biomanufacturing goals, and understanding of fungal disease.</a:t>
            </a:r>
          </a:p>
          <a:p>
            <a:endParaRPr lang="en-US" sz="1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60A828-8E61-BE16-1EEA-1BC222D8A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Content Placeholder 39">
            <a:extLst>
              <a:ext uri="{FF2B5EF4-FFF2-40B4-BE49-F238E27FC236}">
                <a16:creationId xmlns:a16="http://schemas.microsoft.com/office/drawing/2014/main" id="{0A37A26A-22D6-1729-EAE1-C8BE8BDFA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6456" y="2293840"/>
            <a:ext cx="5482607" cy="34891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58D2E2-44B0-429B-1B83-AA047A4E8C5E}"/>
              </a:ext>
            </a:extLst>
          </p:cNvPr>
          <p:cNvSpPr txBox="1"/>
          <p:nvPr/>
        </p:nvSpPr>
        <p:spPr>
          <a:xfrm>
            <a:off x="6287267" y="1768863"/>
            <a:ext cx="566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800" b="1" dirty="0">
                <a:solidFill>
                  <a:srgbClr val="00B050"/>
                </a:solidFill>
                <a:latin typeface="Trebuchet MS" panose="020B0603020202020204"/>
              </a:rPr>
              <a:t>Supporting sustainable circular bioeconomy goals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7535C6-8493-6374-026B-18EBDAD6964F}"/>
              </a:ext>
            </a:extLst>
          </p:cNvPr>
          <p:cNvSpPr txBox="1"/>
          <p:nvPr/>
        </p:nvSpPr>
        <p:spPr>
          <a:xfrm>
            <a:off x="10673310" y="5830052"/>
            <a:ext cx="14302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050" dirty="0">
                <a:solidFill>
                  <a:srgbClr val="000000"/>
                </a:solidFill>
                <a:latin typeface="Trebuchet MS" panose="020B0603020202020204"/>
              </a:rPr>
              <a:t>Meyer </a:t>
            </a:r>
            <a:r>
              <a:rPr lang="en-US" sz="1050" i="1" dirty="0">
                <a:solidFill>
                  <a:srgbClr val="000000"/>
                </a:solidFill>
                <a:latin typeface="Trebuchet MS" panose="020B0603020202020204"/>
              </a:rPr>
              <a:t>et al.</a:t>
            </a:r>
            <a:r>
              <a:rPr lang="en-US" sz="1050" dirty="0">
                <a:solidFill>
                  <a:srgbClr val="000000"/>
                </a:solidFill>
                <a:latin typeface="Trebuchet MS" panose="020B0603020202020204"/>
              </a:rPr>
              <a:t> (2020).</a:t>
            </a:r>
          </a:p>
        </p:txBody>
      </p:sp>
    </p:spTree>
    <p:extLst>
      <p:ext uri="{BB962C8B-B14F-4D97-AF65-F5344CB8AC3E}">
        <p14:creationId xmlns:p14="http://schemas.microsoft.com/office/powerpoint/2010/main" val="201175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ED0AF18-2C6A-975D-6991-22E4EC1DD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7C7A48-81A8-AF33-49B6-E1E2EAD3BC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6126" y="6638826"/>
            <a:ext cx="485874" cy="219174"/>
          </a:xfrm>
        </p:spPr>
        <p:txBody>
          <a:bodyPr/>
          <a:lstStyle/>
          <a:p>
            <a:fld id="{6FB6B91F-BB11-E946-B7F6-1372EDB8DEC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1BD312F-D4C4-9150-434A-F18FCB24D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326" y="1225691"/>
            <a:ext cx="6677124" cy="5049811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Additional sequence, chromatin structure, and unsupervised prediction strategies</a:t>
            </a:r>
          </a:p>
          <a:p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Identify modification features that drive prediction</a:t>
            </a:r>
          </a:p>
          <a:p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Experimentally validate predicted modifications that regulate gene expression</a:t>
            </a:r>
          </a:p>
          <a:p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 modular epigenome editing tool for testing across fungi</a:t>
            </a:r>
          </a:p>
          <a:p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CB4C72E-8239-360E-E6BC-E7CE25CE22BE}"/>
              </a:ext>
            </a:extLst>
          </p:cNvPr>
          <p:cNvGrpSpPr/>
          <p:nvPr/>
        </p:nvGrpSpPr>
        <p:grpSpPr>
          <a:xfrm>
            <a:off x="163043" y="4084249"/>
            <a:ext cx="7008090" cy="2535725"/>
            <a:chOff x="8486075" y="16429569"/>
            <a:chExt cx="10589381" cy="3831537"/>
          </a:xfrm>
        </p:grpSpPr>
        <p:sp>
          <p:nvSpPr>
            <p:cNvPr id="4" name="Dikdörtgen 36">
              <a:extLst>
                <a:ext uri="{FF2B5EF4-FFF2-40B4-BE49-F238E27FC236}">
                  <a16:creationId xmlns:a16="http://schemas.microsoft.com/office/drawing/2014/main" id="{BFF8C028-303D-F341-5CF8-19F3B0A1428C}"/>
                </a:ext>
              </a:extLst>
            </p:cNvPr>
            <p:cNvSpPr/>
            <p:nvPr/>
          </p:nvSpPr>
          <p:spPr>
            <a:xfrm>
              <a:off x="9702166" y="16429569"/>
              <a:ext cx="4377326" cy="132541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373434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EPIGENETIC MODIFICATION TO PREDICT RNA EXPRESSION</a:t>
              </a:r>
              <a:br>
                <a:rPr kumimoji="0" lang="tr-TR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73434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</a:b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73434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Uses peri-gene (TSS +/- n bp) histone modifications and DNA methylation data to predict or regress against RNA expression. 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1DB0EB2-F1B4-4B0E-78C6-29A9E3E59720}"/>
                </a:ext>
              </a:extLst>
            </p:cNvPr>
            <p:cNvSpPr/>
            <p:nvPr/>
          </p:nvSpPr>
          <p:spPr>
            <a:xfrm>
              <a:off x="8528012" y="16438235"/>
              <a:ext cx="960107" cy="960107"/>
            </a:xfrm>
            <a:prstGeom prst="ellipse">
              <a:avLst/>
            </a:prstGeom>
            <a:solidFill>
              <a:srgbClr val="27ADCF"/>
            </a:solidFill>
            <a:ln w="15875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" name="Freeform 834">
              <a:extLst>
                <a:ext uri="{FF2B5EF4-FFF2-40B4-BE49-F238E27FC236}">
                  <a16:creationId xmlns:a16="http://schemas.microsoft.com/office/drawing/2014/main" id="{6A510B52-E62B-F9F9-81A8-09C63C912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36098" y="18940080"/>
              <a:ext cx="2843333" cy="809523"/>
            </a:xfrm>
            <a:custGeom>
              <a:avLst/>
              <a:gdLst>
                <a:gd name="T0" fmla="*/ 336 w 336"/>
                <a:gd name="T1" fmla="*/ 0 h 96"/>
                <a:gd name="T2" fmla="*/ 336 w 336"/>
                <a:gd name="T3" fmla="*/ 49 h 96"/>
                <a:gd name="T4" fmla="*/ 168 w 336"/>
                <a:gd name="T5" fmla="*/ 96 h 96"/>
                <a:gd name="T6" fmla="*/ 0 w 336"/>
                <a:gd name="T7" fmla="*/ 49 h 96"/>
                <a:gd name="T8" fmla="*/ 0 w 336"/>
                <a:gd name="T9" fmla="*/ 0 h 96"/>
                <a:gd name="T10" fmla="*/ 168 w 336"/>
                <a:gd name="T11" fmla="*/ 20 h 96"/>
                <a:gd name="T12" fmla="*/ 336 w 336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96">
                  <a:moveTo>
                    <a:pt x="336" y="0"/>
                  </a:moveTo>
                  <a:cubicBezTo>
                    <a:pt x="336" y="0"/>
                    <a:pt x="336" y="39"/>
                    <a:pt x="336" y="49"/>
                  </a:cubicBezTo>
                  <a:cubicBezTo>
                    <a:pt x="336" y="75"/>
                    <a:pt x="261" y="96"/>
                    <a:pt x="168" y="96"/>
                  </a:cubicBezTo>
                  <a:cubicBezTo>
                    <a:pt x="75" y="96"/>
                    <a:pt x="0" y="75"/>
                    <a:pt x="0" y="49"/>
                  </a:cubicBezTo>
                  <a:cubicBezTo>
                    <a:pt x="0" y="42"/>
                    <a:pt x="0" y="0"/>
                    <a:pt x="0" y="0"/>
                  </a:cubicBezTo>
                  <a:cubicBezTo>
                    <a:pt x="0" y="0"/>
                    <a:pt x="102" y="20"/>
                    <a:pt x="168" y="20"/>
                  </a:cubicBezTo>
                  <a:cubicBezTo>
                    <a:pt x="225" y="20"/>
                    <a:pt x="336" y="0"/>
                    <a:pt x="336" y="0"/>
                  </a:cubicBezTo>
                  <a:close/>
                </a:path>
              </a:pathLst>
            </a:custGeom>
            <a:solidFill>
              <a:srgbClr val="7F3A7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373434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D2D20E0-19D1-5191-5079-DBF74B0271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36098" y="18506052"/>
              <a:ext cx="2843333" cy="793149"/>
            </a:xfrm>
            <a:prstGeom prst="ellipse">
              <a:avLst/>
            </a:prstGeom>
            <a:solidFill>
              <a:srgbClr val="7F3A7F">
                <a:lumMod val="75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373434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7D5DDD3-ABD0-93FD-6221-4F9FD86634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92056" y="18819974"/>
              <a:ext cx="1515353" cy="294703"/>
            </a:xfrm>
            <a:prstGeom prst="ellipse">
              <a:avLst/>
            </a:prstGeom>
            <a:solidFill>
              <a:srgbClr val="7F3A7F">
                <a:lumMod val="50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373434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" name="Freeform 837">
              <a:extLst>
                <a:ext uri="{FF2B5EF4-FFF2-40B4-BE49-F238E27FC236}">
                  <a16:creationId xmlns:a16="http://schemas.microsoft.com/office/drawing/2014/main" id="{9D4A6D94-580E-D76D-75C7-97810C9EB8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36098" y="17964851"/>
              <a:ext cx="2843333" cy="929587"/>
            </a:xfrm>
            <a:custGeom>
              <a:avLst/>
              <a:gdLst>
                <a:gd name="T0" fmla="*/ 336 w 336"/>
                <a:gd name="T1" fmla="*/ 0 h 110"/>
                <a:gd name="T2" fmla="*/ 336 w 336"/>
                <a:gd name="T3" fmla="*/ 63 h 110"/>
                <a:gd name="T4" fmla="*/ 168 w 336"/>
                <a:gd name="T5" fmla="*/ 110 h 110"/>
                <a:gd name="T6" fmla="*/ 0 w 336"/>
                <a:gd name="T7" fmla="*/ 63 h 110"/>
                <a:gd name="T8" fmla="*/ 0 w 336"/>
                <a:gd name="T9" fmla="*/ 0 h 110"/>
                <a:gd name="T10" fmla="*/ 168 w 336"/>
                <a:gd name="T11" fmla="*/ 19 h 110"/>
                <a:gd name="T12" fmla="*/ 336 w 336"/>
                <a:gd name="T13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110">
                  <a:moveTo>
                    <a:pt x="336" y="0"/>
                  </a:moveTo>
                  <a:cubicBezTo>
                    <a:pt x="336" y="0"/>
                    <a:pt x="336" y="53"/>
                    <a:pt x="336" y="63"/>
                  </a:cubicBezTo>
                  <a:cubicBezTo>
                    <a:pt x="336" y="89"/>
                    <a:pt x="261" y="110"/>
                    <a:pt x="168" y="110"/>
                  </a:cubicBezTo>
                  <a:cubicBezTo>
                    <a:pt x="75" y="110"/>
                    <a:pt x="0" y="89"/>
                    <a:pt x="0" y="63"/>
                  </a:cubicBezTo>
                  <a:cubicBezTo>
                    <a:pt x="0" y="56"/>
                    <a:pt x="0" y="0"/>
                    <a:pt x="0" y="0"/>
                  </a:cubicBezTo>
                  <a:cubicBezTo>
                    <a:pt x="0" y="0"/>
                    <a:pt x="102" y="19"/>
                    <a:pt x="168" y="19"/>
                  </a:cubicBezTo>
                  <a:cubicBezTo>
                    <a:pt x="225" y="19"/>
                    <a:pt x="336" y="0"/>
                    <a:pt x="336" y="0"/>
                  </a:cubicBezTo>
                  <a:close/>
                </a:path>
              </a:pathLst>
            </a:custGeom>
            <a:solidFill>
              <a:srgbClr val="6AB3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373434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176F552-C090-5AF7-8E04-C95D5AC79E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36098" y="17520098"/>
              <a:ext cx="2843333" cy="794969"/>
            </a:xfrm>
            <a:prstGeom prst="ellipse">
              <a:avLst/>
            </a:prstGeom>
            <a:solidFill>
              <a:srgbClr val="6AB344">
                <a:lumMod val="75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373434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896FBA7-9856-31CA-9037-A5ACB2FA53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92056" y="17853695"/>
              <a:ext cx="1515353" cy="294703"/>
            </a:xfrm>
            <a:prstGeom prst="ellipse">
              <a:avLst/>
            </a:prstGeom>
            <a:solidFill>
              <a:srgbClr val="6AB344">
                <a:lumMod val="50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373434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4" name="Freeform 843">
              <a:extLst>
                <a:ext uri="{FF2B5EF4-FFF2-40B4-BE49-F238E27FC236}">
                  <a16:creationId xmlns:a16="http://schemas.microsoft.com/office/drawing/2014/main" id="{6AE1FAD5-751F-F928-D1B6-B4BD6954D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36098" y="16973512"/>
              <a:ext cx="2843333" cy="927767"/>
            </a:xfrm>
            <a:custGeom>
              <a:avLst/>
              <a:gdLst>
                <a:gd name="T0" fmla="*/ 336 w 336"/>
                <a:gd name="T1" fmla="*/ 0 h 110"/>
                <a:gd name="T2" fmla="*/ 336 w 336"/>
                <a:gd name="T3" fmla="*/ 63 h 110"/>
                <a:gd name="T4" fmla="*/ 168 w 336"/>
                <a:gd name="T5" fmla="*/ 110 h 110"/>
                <a:gd name="T6" fmla="*/ 0 w 336"/>
                <a:gd name="T7" fmla="*/ 63 h 110"/>
                <a:gd name="T8" fmla="*/ 0 w 336"/>
                <a:gd name="T9" fmla="*/ 0 h 110"/>
                <a:gd name="T10" fmla="*/ 168 w 336"/>
                <a:gd name="T11" fmla="*/ 19 h 110"/>
                <a:gd name="T12" fmla="*/ 336 w 336"/>
                <a:gd name="T13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110">
                  <a:moveTo>
                    <a:pt x="336" y="0"/>
                  </a:moveTo>
                  <a:cubicBezTo>
                    <a:pt x="336" y="0"/>
                    <a:pt x="336" y="53"/>
                    <a:pt x="336" y="63"/>
                  </a:cubicBezTo>
                  <a:cubicBezTo>
                    <a:pt x="336" y="89"/>
                    <a:pt x="261" y="110"/>
                    <a:pt x="168" y="110"/>
                  </a:cubicBezTo>
                  <a:cubicBezTo>
                    <a:pt x="75" y="110"/>
                    <a:pt x="0" y="89"/>
                    <a:pt x="0" y="63"/>
                  </a:cubicBezTo>
                  <a:cubicBezTo>
                    <a:pt x="0" y="56"/>
                    <a:pt x="0" y="0"/>
                    <a:pt x="0" y="0"/>
                  </a:cubicBezTo>
                  <a:cubicBezTo>
                    <a:pt x="0" y="0"/>
                    <a:pt x="102" y="19"/>
                    <a:pt x="168" y="19"/>
                  </a:cubicBezTo>
                  <a:cubicBezTo>
                    <a:pt x="225" y="19"/>
                    <a:pt x="336" y="0"/>
                    <a:pt x="336" y="0"/>
                  </a:cubicBezTo>
                  <a:close/>
                </a:path>
              </a:pathLst>
            </a:custGeom>
            <a:solidFill>
              <a:srgbClr val="27ADC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373434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FA061E2-1A91-37F3-55E7-4133740B70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36098" y="16528759"/>
              <a:ext cx="2843333" cy="793149"/>
            </a:xfrm>
            <a:prstGeom prst="ellipse">
              <a:avLst/>
            </a:prstGeom>
            <a:solidFill>
              <a:srgbClr val="27ADCF">
                <a:lumMod val="75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373434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2DCF1BB-8F22-FE39-411B-53BE5CEE8B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92056" y="16860702"/>
              <a:ext cx="1515353" cy="296523"/>
            </a:xfrm>
            <a:prstGeom prst="ellipse">
              <a:avLst/>
            </a:prstGeom>
            <a:solidFill>
              <a:srgbClr val="005376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373434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7" name="Freeform 863">
              <a:extLst>
                <a:ext uri="{FF2B5EF4-FFF2-40B4-BE49-F238E27FC236}">
                  <a16:creationId xmlns:a16="http://schemas.microsoft.com/office/drawing/2014/main" id="{00B40752-B067-9D71-9F4A-4009B5703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9271" y="18374099"/>
              <a:ext cx="802247" cy="1679077"/>
            </a:xfrm>
            <a:custGeom>
              <a:avLst/>
              <a:gdLst>
                <a:gd name="T0" fmla="*/ 441 w 441"/>
                <a:gd name="T1" fmla="*/ 923 h 923"/>
                <a:gd name="T2" fmla="*/ 0 w 441"/>
                <a:gd name="T3" fmla="*/ 923 h 923"/>
                <a:gd name="T4" fmla="*/ 0 w 441"/>
                <a:gd name="T5" fmla="*/ 0 h 923"/>
                <a:gd name="T6" fmla="*/ 107 w 441"/>
                <a:gd name="T7" fmla="*/ 0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1" h="923">
                  <a:moveTo>
                    <a:pt x="441" y="923"/>
                  </a:moveTo>
                  <a:lnTo>
                    <a:pt x="0" y="923"/>
                  </a:lnTo>
                  <a:lnTo>
                    <a:pt x="0" y="0"/>
                  </a:lnTo>
                  <a:lnTo>
                    <a:pt x="107" y="0"/>
                  </a:lnTo>
                </a:path>
              </a:pathLst>
            </a:custGeom>
            <a:noFill/>
            <a:ln w="7938" cap="flat">
              <a:solidFill>
                <a:srgbClr val="37343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373434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8" name="Freeform 880">
              <a:extLst>
                <a:ext uri="{FF2B5EF4-FFF2-40B4-BE49-F238E27FC236}">
                  <a16:creationId xmlns:a16="http://schemas.microsoft.com/office/drawing/2014/main" id="{6A61A83D-E583-4FDA-2C64-FEB779078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15876" y="19589770"/>
              <a:ext cx="753128" cy="556660"/>
            </a:xfrm>
            <a:custGeom>
              <a:avLst/>
              <a:gdLst>
                <a:gd name="T0" fmla="*/ 414 w 414"/>
                <a:gd name="T1" fmla="*/ 306 h 306"/>
                <a:gd name="T2" fmla="*/ 0 w 414"/>
                <a:gd name="T3" fmla="*/ 306 h 306"/>
                <a:gd name="T4" fmla="*/ 0 w 414"/>
                <a:gd name="T5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4" h="306">
                  <a:moveTo>
                    <a:pt x="414" y="306"/>
                  </a:moveTo>
                  <a:lnTo>
                    <a:pt x="0" y="306"/>
                  </a:lnTo>
                  <a:lnTo>
                    <a:pt x="0" y="0"/>
                  </a:lnTo>
                </a:path>
              </a:pathLst>
            </a:custGeom>
            <a:noFill/>
            <a:ln w="7938" cap="flat">
              <a:solidFill>
                <a:srgbClr val="37343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373434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9" name="Dikdörtgen 36">
              <a:extLst>
                <a:ext uri="{FF2B5EF4-FFF2-40B4-BE49-F238E27FC236}">
                  <a16:creationId xmlns:a16="http://schemas.microsoft.com/office/drawing/2014/main" id="{6C11AB8C-498E-02C3-2283-7BCFEA98C0BC}"/>
                </a:ext>
              </a:extLst>
            </p:cNvPr>
            <p:cNvSpPr/>
            <p:nvPr/>
          </p:nvSpPr>
          <p:spPr>
            <a:xfrm>
              <a:off x="16789808" y="19771731"/>
              <a:ext cx="1637986" cy="37204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73434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APPROACH 3 </a:t>
              </a:r>
              <a:endParaRPr kumimoji="0" lang="tr-TR" sz="900" b="0" i="0" u="none" strike="noStrike" kern="1200" cap="none" spc="0" normalizeH="0" baseline="0" noProof="0" dirty="0">
                <a:ln>
                  <a:noFill/>
                </a:ln>
                <a:solidFill>
                  <a:srgbClr val="373434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Dikdörtgen 36">
              <a:extLst>
                <a:ext uri="{FF2B5EF4-FFF2-40B4-BE49-F238E27FC236}">
                  <a16:creationId xmlns:a16="http://schemas.microsoft.com/office/drawing/2014/main" id="{DD52099C-9D81-415F-437F-4A888F203469}"/>
                </a:ext>
              </a:extLst>
            </p:cNvPr>
            <p:cNvSpPr/>
            <p:nvPr/>
          </p:nvSpPr>
          <p:spPr>
            <a:xfrm>
              <a:off x="15228425" y="19848606"/>
              <a:ext cx="1469767" cy="37204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73434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APPROACH 2</a:t>
              </a:r>
              <a:endParaRPr kumimoji="0" lang="tr-TR" sz="900" b="0" i="0" u="none" strike="noStrike" kern="1200" cap="none" spc="0" normalizeH="0" baseline="0" noProof="0" dirty="0">
                <a:ln>
                  <a:noFill/>
                </a:ln>
                <a:solidFill>
                  <a:srgbClr val="373434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Dikdörtgen 36">
              <a:extLst>
                <a:ext uri="{FF2B5EF4-FFF2-40B4-BE49-F238E27FC236}">
                  <a16:creationId xmlns:a16="http://schemas.microsoft.com/office/drawing/2014/main" id="{7C450745-C0F0-8C27-6370-C4F33A46656B}"/>
                </a:ext>
              </a:extLst>
            </p:cNvPr>
            <p:cNvSpPr/>
            <p:nvPr/>
          </p:nvSpPr>
          <p:spPr>
            <a:xfrm>
              <a:off x="17563367" y="16893181"/>
              <a:ext cx="1512089" cy="37204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73434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APPROACH 1</a:t>
              </a:r>
              <a:endParaRPr kumimoji="0" lang="tr-TR" sz="900" b="0" i="0" u="none" strike="noStrike" kern="1200" cap="none" spc="0" normalizeH="0" baseline="0" noProof="0" dirty="0">
                <a:ln>
                  <a:noFill/>
                </a:ln>
                <a:solidFill>
                  <a:srgbClr val="373434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Dikdörtgen 36">
              <a:extLst>
                <a:ext uri="{FF2B5EF4-FFF2-40B4-BE49-F238E27FC236}">
                  <a16:creationId xmlns:a16="http://schemas.microsoft.com/office/drawing/2014/main" id="{9C4EB5B4-A0F3-CF69-2B9B-E89E6043C699}"/>
                </a:ext>
              </a:extLst>
            </p:cNvPr>
            <p:cNvSpPr/>
            <p:nvPr/>
          </p:nvSpPr>
          <p:spPr>
            <a:xfrm>
              <a:off x="9679550" y="17711411"/>
              <a:ext cx="4377326" cy="132541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373434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DNA SEQUENCE TO PREDICT EPIGENETIC MODIFICATIONS</a:t>
              </a:r>
              <a:br>
                <a:rPr kumimoji="0" lang="tr-TR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73434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</a:b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73434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Uses native DNA sequence to predict or regress against epigenetic modification binding. </a:t>
              </a:r>
              <a:endParaRPr kumimoji="0" lang="tr-TR" sz="1000" b="0" i="0" u="none" strike="noStrike" kern="1200" cap="none" spc="0" normalizeH="0" baseline="0" noProof="0" dirty="0">
                <a:ln>
                  <a:noFill/>
                </a:ln>
                <a:solidFill>
                  <a:srgbClr val="373434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2ECFFE3-8D3F-0C58-E7F1-2ED5DFCAB48C}"/>
                </a:ext>
              </a:extLst>
            </p:cNvPr>
            <p:cNvSpPr/>
            <p:nvPr/>
          </p:nvSpPr>
          <p:spPr>
            <a:xfrm>
              <a:off x="8505396" y="17720077"/>
              <a:ext cx="960107" cy="960107"/>
            </a:xfrm>
            <a:prstGeom prst="ellipse">
              <a:avLst/>
            </a:prstGeom>
            <a:solidFill>
              <a:srgbClr val="6AB344"/>
            </a:solidFill>
            <a:ln w="15875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4" name="Dikdörtgen 36">
              <a:extLst>
                <a:ext uri="{FF2B5EF4-FFF2-40B4-BE49-F238E27FC236}">
                  <a16:creationId xmlns:a16="http://schemas.microsoft.com/office/drawing/2014/main" id="{10304B9D-4B5D-2353-86A3-46B909BB8151}"/>
                </a:ext>
              </a:extLst>
            </p:cNvPr>
            <p:cNvSpPr/>
            <p:nvPr/>
          </p:nvSpPr>
          <p:spPr>
            <a:xfrm>
              <a:off x="9660229" y="18958946"/>
              <a:ext cx="4377326" cy="130216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373434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UNSUPERVISED LEARNING OF EPIGENETIC MODIFICATIONS AND/OR DNA SEQUENCE</a:t>
              </a:r>
              <a:br>
                <a:rPr kumimoji="0" lang="tr-TR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73434"/>
                  </a:solidFill>
                  <a:effectLst/>
                  <a:uLnTx/>
                  <a:uFillTx/>
                  <a:latin typeface="Open Sans" panose="020B0606030504020204" pitchFamily="34" charset="0"/>
                </a:rPr>
              </a:b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73434"/>
                  </a:solidFill>
                  <a:effectLst/>
                  <a:uLnTx/>
                  <a:uFillTx/>
                  <a:latin typeface="Open Sans" panose="020B0606030504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Learn patterns in the epigenetic modification or DNA sequence data without expression information.</a:t>
              </a:r>
              <a:endParaRPr kumimoji="0" lang="tr-TR" sz="1000" b="0" i="0" u="none" strike="noStrike" kern="1200" cap="none" spc="0" normalizeH="0" baseline="0" noProof="0" dirty="0">
                <a:ln>
                  <a:noFill/>
                </a:ln>
                <a:solidFill>
                  <a:srgbClr val="373434"/>
                </a:solidFill>
                <a:effectLst/>
                <a:uLnTx/>
                <a:uFillTx/>
                <a:latin typeface="Open Sans" panose="020B0606030504020204" pitchFamily="34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164F627-E552-ACD3-59DA-A64024D94BFF}"/>
                </a:ext>
              </a:extLst>
            </p:cNvPr>
            <p:cNvSpPr/>
            <p:nvPr/>
          </p:nvSpPr>
          <p:spPr>
            <a:xfrm>
              <a:off x="8486075" y="18967612"/>
              <a:ext cx="960107" cy="960107"/>
            </a:xfrm>
            <a:prstGeom prst="ellipse">
              <a:avLst/>
            </a:prstGeom>
            <a:solidFill>
              <a:srgbClr val="7F3A7F"/>
            </a:solidFill>
            <a:ln w="15875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6" name="Freeform 880">
              <a:extLst>
                <a:ext uri="{FF2B5EF4-FFF2-40B4-BE49-F238E27FC236}">
                  <a16:creationId xmlns:a16="http://schemas.microsoft.com/office/drawing/2014/main" id="{1F2691B5-9F60-B59F-0B55-2E7C6C36403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7343028" y="17089220"/>
              <a:ext cx="331702" cy="556660"/>
            </a:xfrm>
            <a:custGeom>
              <a:avLst/>
              <a:gdLst>
                <a:gd name="T0" fmla="*/ 414 w 414"/>
                <a:gd name="T1" fmla="*/ 306 h 306"/>
                <a:gd name="T2" fmla="*/ 0 w 414"/>
                <a:gd name="T3" fmla="*/ 306 h 306"/>
                <a:gd name="T4" fmla="*/ 0 w 414"/>
                <a:gd name="T5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4" h="306">
                  <a:moveTo>
                    <a:pt x="414" y="306"/>
                  </a:moveTo>
                  <a:lnTo>
                    <a:pt x="0" y="306"/>
                  </a:lnTo>
                  <a:lnTo>
                    <a:pt x="0" y="0"/>
                  </a:lnTo>
                </a:path>
              </a:pathLst>
            </a:custGeom>
            <a:noFill/>
            <a:ln w="7938" cap="flat">
              <a:solidFill>
                <a:srgbClr val="37343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373434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7" name="TextBox 101">
              <a:extLst>
                <a:ext uri="{FF2B5EF4-FFF2-40B4-BE49-F238E27FC236}">
                  <a16:creationId xmlns:a16="http://schemas.microsoft.com/office/drawing/2014/main" id="{1F01E1C0-1D4E-DA70-069F-A57A374A7595}"/>
                </a:ext>
              </a:extLst>
            </p:cNvPr>
            <p:cNvSpPr txBox="1"/>
            <p:nvPr/>
          </p:nvSpPr>
          <p:spPr>
            <a:xfrm>
              <a:off x="14588572" y="17256228"/>
              <a:ext cx="718284" cy="3255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PLSR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28" name="TextBox 102">
              <a:extLst>
                <a:ext uri="{FF2B5EF4-FFF2-40B4-BE49-F238E27FC236}">
                  <a16:creationId xmlns:a16="http://schemas.microsoft.com/office/drawing/2014/main" id="{326F2C15-D24E-C85D-37DB-D31943403348}"/>
                </a:ext>
              </a:extLst>
            </p:cNvPr>
            <p:cNvSpPr txBox="1"/>
            <p:nvPr/>
          </p:nvSpPr>
          <p:spPr>
            <a:xfrm>
              <a:off x="15115139" y="17416312"/>
              <a:ext cx="1152733" cy="5115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Neural Networks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29" name="TextBox 103">
              <a:extLst>
                <a:ext uri="{FF2B5EF4-FFF2-40B4-BE49-F238E27FC236}">
                  <a16:creationId xmlns:a16="http://schemas.microsoft.com/office/drawing/2014/main" id="{97764922-5D6A-82A5-D647-CF9C2024B173}"/>
                </a:ext>
              </a:extLst>
            </p:cNvPr>
            <p:cNvSpPr txBox="1"/>
            <p:nvPr/>
          </p:nvSpPr>
          <p:spPr>
            <a:xfrm>
              <a:off x="16019093" y="17310800"/>
              <a:ext cx="1091912" cy="5115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DeepDiffChrome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30" name="TextBox 104">
              <a:extLst>
                <a:ext uri="{FF2B5EF4-FFF2-40B4-BE49-F238E27FC236}">
                  <a16:creationId xmlns:a16="http://schemas.microsoft.com/office/drawing/2014/main" id="{E16E3338-FDE4-FEA0-CFB1-0A7DB7DECEF0}"/>
                </a:ext>
              </a:extLst>
            </p:cNvPr>
            <p:cNvSpPr txBox="1"/>
            <p:nvPr/>
          </p:nvSpPr>
          <p:spPr>
            <a:xfrm>
              <a:off x="16038981" y="18357076"/>
              <a:ext cx="1455015" cy="3255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CisRegModels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31" name="TextBox 105">
              <a:extLst>
                <a:ext uri="{FF2B5EF4-FFF2-40B4-BE49-F238E27FC236}">
                  <a16:creationId xmlns:a16="http://schemas.microsoft.com/office/drawing/2014/main" id="{CB7364C8-DF69-FD97-DCF6-00339A4C43C3}"/>
                </a:ext>
              </a:extLst>
            </p:cNvPr>
            <p:cNvSpPr txBox="1"/>
            <p:nvPr/>
          </p:nvSpPr>
          <p:spPr>
            <a:xfrm>
              <a:off x="14962748" y="18447021"/>
              <a:ext cx="1135959" cy="3255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Enformer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32" name="TextBox 106">
              <a:extLst>
                <a:ext uri="{FF2B5EF4-FFF2-40B4-BE49-F238E27FC236}">
                  <a16:creationId xmlns:a16="http://schemas.microsoft.com/office/drawing/2014/main" id="{271CC87F-32E5-C199-1D7B-4C8CD2E6B9AA}"/>
                </a:ext>
              </a:extLst>
            </p:cNvPr>
            <p:cNvSpPr txBox="1"/>
            <p:nvPr/>
          </p:nvSpPr>
          <p:spPr>
            <a:xfrm>
              <a:off x="16617216" y="19231934"/>
              <a:ext cx="857001" cy="5115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SCI-DNN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33" name="TextBox 107">
              <a:extLst>
                <a:ext uri="{FF2B5EF4-FFF2-40B4-BE49-F238E27FC236}">
                  <a16:creationId xmlns:a16="http://schemas.microsoft.com/office/drawing/2014/main" id="{D3FAFB9F-9426-2C0E-5876-FC97F87CD5C9}"/>
                </a:ext>
              </a:extLst>
            </p:cNvPr>
            <p:cNvSpPr txBox="1"/>
            <p:nvPr/>
          </p:nvSpPr>
          <p:spPr>
            <a:xfrm>
              <a:off x="15553592" y="19299077"/>
              <a:ext cx="962428" cy="6975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k-means clustering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34" name="TextBox 108">
              <a:extLst>
                <a:ext uri="{FF2B5EF4-FFF2-40B4-BE49-F238E27FC236}">
                  <a16:creationId xmlns:a16="http://schemas.microsoft.com/office/drawing/2014/main" id="{835427C1-803F-208A-BA91-161A4722569B}"/>
                </a:ext>
              </a:extLst>
            </p:cNvPr>
            <p:cNvSpPr txBox="1"/>
            <p:nvPr/>
          </p:nvSpPr>
          <p:spPr>
            <a:xfrm>
              <a:off x="14635185" y="19194036"/>
              <a:ext cx="962428" cy="5115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Random forest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B6B98065-79E1-EC39-B9DF-340A920AD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827" y="5130392"/>
            <a:ext cx="3832071" cy="147151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DBE9AC9-F50F-A656-4EEE-418FC1D3D5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2862" y="3675576"/>
            <a:ext cx="4219809" cy="8679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13788E3-BE1A-96BE-08EA-692DFBF107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8691" y="154509"/>
            <a:ext cx="3999217" cy="2803243"/>
          </a:xfrm>
          <a:prstGeom prst="rect">
            <a:avLst/>
          </a:prstGeom>
        </p:spPr>
      </p:pic>
      <p:sp>
        <p:nvSpPr>
          <p:cNvPr id="39" name="Arrow: Right 38">
            <a:extLst>
              <a:ext uri="{FF2B5EF4-FFF2-40B4-BE49-F238E27FC236}">
                <a16:creationId xmlns:a16="http://schemas.microsoft.com/office/drawing/2014/main" id="{62D07312-9533-9FB4-F8EB-985079F79DD2}"/>
              </a:ext>
            </a:extLst>
          </p:cNvPr>
          <p:cNvSpPr/>
          <p:nvPr/>
        </p:nvSpPr>
        <p:spPr>
          <a:xfrm rot="5400000">
            <a:off x="9112243" y="3278428"/>
            <a:ext cx="401129" cy="257887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4705C43-0205-0AED-302B-1C4E5670E685}"/>
              </a:ext>
            </a:extLst>
          </p:cNvPr>
          <p:cNvSpPr txBox="1"/>
          <p:nvPr/>
        </p:nvSpPr>
        <p:spPr>
          <a:xfrm>
            <a:off x="8573358" y="6533083"/>
            <a:ext cx="2759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al. 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(2023).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Materials Today Bio.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89B6EBF-7D9C-9B0F-42B2-54B9B826BA7C}"/>
              </a:ext>
            </a:extLst>
          </p:cNvPr>
          <p:cNvSpPr txBox="1"/>
          <p:nvPr/>
        </p:nvSpPr>
        <p:spPr>
          <a:xfrm>
            <a:off x="8098885" y="2950256"/>
            <a:ext cx="222832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Nakamura et al. 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(2021).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 Cell Bio.</a:t>
            </a: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5F5A8311-F0FB-4A6F-109C-82513B764FEC}"/>
              </a:ext>
            </a:extLst>
          </p:cNvPr>
          <p:cNvSpPr/>
          <p:nvPr/>
        </p:nvSpPr>
        <p:spPr>
          <a:xfrm rot="5400000">
            <a:off x="9116950" y="4683820"/>
            <a:ext cx="401129" cy="257887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0AB5F1D-AF7C-7EC4-F595-70A7D2C1545D}"/>
              </a:ext>
            </a:extLst>
          </p:cNvPr>
          <p:cNvSpPr/>
          <p:nvPr/>
        </p:nvSpPr>
        <p:spPr>
          <a:xfrm>
            <a:off x="7077837" y="95516"/>
            <a:ext cx="4460057" cy="6661357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3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/>
      <p:bldP spid="42" grpId="0"/>
      <p:bldP spid="43" grpId="0" animBg="1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03E7B-312A-8E0F-5C30-5BE0E7258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F6EB1-5609-7E1A-F056-8659263A8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4" y="1225691"/>
            <a:ext cx="11087001" cy="5049811"/>
          </a:xfrm>
        </p:spPr>
        <p:txBody>
          <a:bodyPr/>
          <a:lstStyle/>
          <a:p>
            <a:r>
              <a:rPr lang="en-US" b="1" dirty="0"/>
              <a:t>PI: Raga Krishnakumar</a:t>
            </a:r>
          </a:p>
          <a:p>
            <a:endParaRPr lang="en-US" sz="800" dirty="0"/>
          </a:p>
          <a:p>
            <a:r>
              <a:rPr lang="en-US" dirty="0"/>
              <a:t>Cameron </a:t>
            </a:r>
            <a:r>
              <a:rPr lang="en-US" dirty="0" err="1"/>
              <a:t>Kundstadt</a:t>
            </a:r>
            <a:endParaRPr lang="en-US" dirty="0"/>
          </a:p>
          <a:p>
            <a:r>
              <a:rPr lang="en-US" dirty="0"/>
              <a:t>Jenna Schambach </a:t>
            </a:r>
          </a:p>
          <a:p>
            <a:r>
              <a:rPr lang="en-US" dirty="0"/>
              <a:t>Anna Fisher</a:t>
            </a:r>
          </a:p>
          <a:p>
            <a:r>
              <a:rPr lang="en-US" dirty="0"/>
              <a:t>Matthew Hirakawa </a:t>
            </a:r>
          </a:p>
          <a:p>
            <a:r>
              <a:rPr lang="en-US" dirty="0"/>
              <a:t>Elizabeth Koning</a:t>
            </a:r>
          </a:p>
          <a:p>
            <a:r>
              <a:rPr lang="en-US" dirty="0"/>
              <a:t>Ethan Lee </a:t>
            </a:r>
          </a:p>
          <a:p>
            <a:r>
              <a:rPr lang="en-US" dirty="0"/>
              <a:t>Wittney Mays</a:t>
            </a:r>
          </a:p>
          <a:p>
            <a:r>
              <a:rPr lang="en-US" dirty="0"/>
              <a:t>Warren Davis</a:t>
            </a:r>
          </a:p>
          <a:p>
            <a:r>
              <a:rPr lang="en-US" dirty="0"/>
              <a:t>Yooli Light</a:t>
            </a:r>
          </a:p>
          <a:p>
            <a:r>
              <a:rPr lang="en-US" dirty="0"/>
              <a:t>Joshua Podlevsky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4A5B16-081E-2773-510F-0B36E80CF8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DCD239-C916-29DB-4BA0-0A52FCC23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1218" y="3600616"/>
            <a:ext cx="4480360" cy="29861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0967A2-64FA-BC89-377C-784E70FF1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831" y="442822"/>
            <a:ext cx="4473806" cy="298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3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B43EE-73FB-6630-82E0-7FB6D37A4D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3CCD0B-680C-17A7-2868-F914A3FE54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44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F59AA2-C3BE-B81E-7858-E61CE0FC5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6994" y="2028826"/>
            <a:ext cx="3191132" cy="369331"/>
          </a:xfrm>
        </p:spPr>
        <p:txBody>
          <a:bodyPr/>
          <a:lstStyle/>
          <a:p>
            <a:pPr marL="0" indent="0" algn="ctr">
              <a:buNone/>
            </a:pPr>
            <a:r>
              <a:rPr lang="en-US" u="sng" dirty="0"/>
              <a:t>Convolutional layers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67EE8C-89E1-A186-607B-8D15223BA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A6A261-8CAF-DDF6-64B5-334BDF743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key machine learning layers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5CDB25-985D-6BB0-C520-89B20A6FFF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Convolution finds array of features, attention finds key features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16C6F4-B78F-DD2F-7B7C-7C3CF663C0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47" t="8423" r="4119" b="27601"/>
          <a:stretch/>
        </p:blipFill>
        <p:spPr>
          <a:xfrm>
            <a:off x="5464598" y="2657475"/>
            <a:ext cx="6698257" cy="26168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4A5C597-049F-5D81-A5EB-590BE0989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56" y="2776638"/>
            <a:ext cx="4622705" cy="284777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35AA215-55D2-DAD0-B57B-A2D07719EEAB}"/>
              </a:ext>
            </a:extLst>
          </p:cNvPr>
          <p:cNvSpPr txBox="1"/>
          <p:nvPr/>
        </p:nvSpPr>
        <p:spPr>
          <a:xfrm>
            <a:off x="8075645" y="2028825"/>
            <a:ext cx="22494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u="sng" dirty="0">
                <a:solidFill>
                  <a:schemeClr val="bg1"/>
                </a:solidFill>
              </a:rPr>
              <a:t>Attention layers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B97D3FD-08DB-4B8B-C504-CBBA3BAE9925}"/>
              </a:ext>
            </a:extLst>
          </p:cNvPr>
          <p:cNvCxnSpPr/>
          <p:nvPr/>
        </p:nvCxnSpPr>
        <p:spPr>
          <a:xfrm>
            <a:off x="5464598" y="2039842"/>
            <a:ext cx="0" cy="4076241"/>
          </a:xfrm>
          <a:prstGeom prst="line">
            <a:avLst/>
          </a:prstGeom>
          <a:ln w="12700">
            <a:solidFill>
              <a:srgbClr val="00206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40220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40E3627-0CB0-1B99-C672-4F371D588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pre-processing pipelines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647C9F-DE18-6B83-02FC-E855BB0C33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t>17</a:t>
            </a:fld>
            <a:endParaRPr lang="en-US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C0FF590-4D48-97C3-D06A-30B493BE5F07}"/>
              </a:ext>
            </a:extLst>
          </p:cNvPr>
          <p:cNvGrpSpPr/>
          <p:nvPr/>
        </p:nvGrpSpPr>
        <p:grpSpPr>
          <a:xfrm>
            <a:off x="1931481" y="836505"/>
            <a:ext cx="2874457" cy="5889839"/>
            <a:chOff x="25990369" y="14048583"/>
            <a:chExt cx="2874457" cy="5889839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1AA8F71-5B81-3340-393E-1EEB204B1C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712991" y="14064383"/>
              <a:ext cx="997380" cy="521208"/>
            </a:xfrm>
            <a:prstGeom prst="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0723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RNA-seq SRA</a:t>
              </a: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A7926EE-D5CD-BD61-C4C7-2FF1A826DAA2}"/>
                </a:ext>
              </a:extLst>
            </p:cNvPr>
            <p:cNvGrpSpPr/>
            <p:nvPr/>
          </p:nvGrpSpPr>
          <p:grpSpPr>
            <a:xfrm>
              <a:off x="27558535" y="15422533"/>
              <a:ext cx="1306291" cy="715773"/>
              <a:chOff x="28346400" y="18098834"/>
              <a:chExt cx="1104900" cy="598742"/>
            </a:xfrm>
          </p:grpSpPr>
          <p:sp>
            <p:nvSpPr>
              <p:cNvPr id="102" name="Rectangle: Rounded Corners 101">
                <a:extLst>
                  <a:ext uri="{FF2B5EF4-FFF2-40B4-BE49-F238E27FC236}">
                    <a16:creationId xmlns:a16="http://schemas.microsoft.com/office/drawing/2014/main" id="{E9E0B76E-73F2-0330-59A9-649052B89839}"/>
                  </a:ext>
                </a:extLst>
              </p:cNvPr>
              <p:cNvSpPr/>
              <p:nvPr/>
            </p:nvSpPr>
            <p:spPr>
              <a:xfrm>
                <a:off x="28346400" y="18098834"/>
                <a:ext cx="1104900" cy="598742"/>
              </a:xfrm>
              <a:prstGeom prst="roundRect">
                <a:avLst>
                  <a:gd name="adj" fmla="val 9701"/>
                </a:avLst>
              </a:prstGeom>
              <a:solidFill>
                <a:srgbClr val="005376">
                  <a:lumMod val="20000"/>
                  <a:lumOff val="80000"/>
                </a:srgbClr>
              </a:solidFill>
              <a:ln w="12700" cap="flat" cmpd="sng" algn="ctr">
                <a:solidFill>
                  <a:srgbClr val="005376">
                    <a:lumMod val="40000"/>
                    <a:lumOff val="6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ctr" defTabSz="30723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QC</a:t>
                </a:r>
              </a:p>
            </p:txBody>
          </p:sp>
          <p:sp>
            <p:nvSpPr>
              <p:cNvPr id="103" name="Rectangle: Rounded Corners 102">
                <a:extLst>
                  <a:ext uri="{FF2B5EF4-FFF2-40B4-BE49-F238E27FC236}">
                    <a16:creationId xmlns:a16="http://schemas.microsoft.com/office/drawing/2014/main" id="{CC17AFAE-974B-A268-7FC1-939929594739}"/>
                  </a:ext>
                </a:extLst>
              </p:cNvPr>
              <p:cNvSpPr/>
              <p:nvPr/>
            </p:nvSpPr>
            <p:spPr>
              <a:xfrm>
                <a:off x="28393611" y="18387927"/>
                <a:ext cx="996696" cy="265176"/>
              </a:xfrm>
              <a:prstGeom prst="roundRect">
                <a:avLst>
                  <a:gd name="adj" fmla="val 9701"/>
                </a:avLst>
              </a:prstGeom>
              <a:solidFill>
                <a:srgbClr val="6CB312">
                  <a:lumMod val="20000"/>
                  <a:lumOff val="80000"/>
                </a:srgbClr>
              </a:solidFill>
              <a:ln w="12700" cap="flat" cmpd="sng" algn="ctr">
                <a:solidFill>
                  <a:srgbClr val="008E7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0723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5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fastQC</a:t>
                </a:r>
                <a:endParaRPr kumimoji="0" lang="en-US" sz="14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</p:grp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D60C0D6A-DC08-C6C4-2570-68772BB86345}"/>
                </a:ext>
              </a:extLst>
            </p:cNvPr>
            <p:cNvSpPr/>
            <p:nvPr/>
          </p:nvSpPr>
          <p:spPr>
            <a:xfrm>
              <a:off x="27712991" y="19416319"/>
              <a:ext cx="999092" cy="522103"/>
            </a:xfrm>
            <a:prstGeom prst="rect">
              <a:avLst/>
            </a:prstGeom>
            <a:solidFill>
              <a:srgbClr val="FFA033">
                <a:lumMod val="20000"/>
                <a:lumOff val="80000"/>
              </a:srgbClr>
            </a:solidFill>
            <a:ln w="12700" cap="flat" cmpd="sng" algn="ctr">
              <a:solidFill>
                <a:srgbClr val="FFA033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0723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RNA-Seq data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6CF4698B-8396-D4E7-5B07-1F50CADA75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712991" y="14891332"/>
              <a:ext cx="997380" cy="260604"/>
            </a:xfrm>
            <a:prstGeom prst="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0723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fastq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12CE3514-CDB2-508F-A0DC-E5268E00617C}"/>
                </a:ext>
              </a:extLst>
            </p:cNvPr>
            <p:cNvCxnSpPr/>
            <p:nvPr/>
          </p:nvCxnSpPr>
          <p:spPr>
            <a:xfrm>
              <a:off x="28211681" y="14596520"/>
              <a:ext cx="0" cy="274320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232FF88F-A9E8-F279-4A06-34F63FBE1948}"/>
                </a:ext>
              </a:extLst>
            </p:cNvPr>
            <p:cNvCxnSpPr>
              <a:cxnSpLocks/>
              <a:stCxn id="80" idx="2"/>
            </p:cNvCxnSpPr>
            <p:nvPr/>
          </p:nvCxnSpPr>
          <p:spPr>
            <a:xfrm>
              <a:off x="28211681" y="15151936"/>
              <a:ext cx="0" cy="274320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CE58A096-B736-0784-D788-4D7F05412762}"/>
                </a:ext>
              </a:extLst>
            </p:cNvPr>
            <p:cNvGrpSpPr/>
            <p:nvPr/>
          </p:nvGrpSpPr>
          <p:grpSpPr>
            <a:xfrm>
              <a:off x="27558535" y="16408903"/>
              <a:ext cx="1306291" cy="715773"/>
              <a:chOff x="28346400" y="18098834"/>
              <a:chExt cx="1104900" cy="598742"/>
            </a:xfrm>
          </p:grpSpPr>
          <p:sp>
            <p:nvSpPr>
              <p:cNvPr id="100" name="Rectangle: Rounded Corners 99">
                <a:extLst>
                  <a:ext uri="{FF2B5EF4-FFF2-40B4-BE49-F238E27FC236}">
                    <a16:creationId xmlns:a16="http://schemas.microsoft.com/office/drawing/2014/main" id="{D80F64AB-5D59-F31B-8974-B71FA414F978}"/>
                  </a:ext>
                </a:extLst>
              </p:cNvPr>
              <p:cNvSpPr/>
              <p:nvPr/>
            </p:nvSpPr>
            <p:spPr>
              <a:xfrm>
                <a:off x="28346400" y="18098834"/>
                <a:ext cx="1104900" cy="598742"/>
              </a:xfrm>
              <a:prstGeom prst="roundRect">
                <a:avLst>
                  <a:gd name="adj" fmla="val 9701"/>
                </a:avLst>
              </a:prstGeom>
              <a:solidFill>
                <a:srgbClr val="005376">
                  <a:lumMod val="20000"/>
                  <a:lumOff val="80000"/>
                </a:srgbClr>
              </a:solidFill>
              <a:ln w="12700" cap="flat" cmpd="sng" algn="ctr">
                <a:solidFill>
                  <a:srgbClr val="005376">
                    <a:lumMod val="40000"/>
                    <a:lumOff val="6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ctr" defTabSz="30723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Trim</a:t>
                </a:r>
              </a:p>
            </p:txBody>
          </p:sp>
          <p:sp>
            <p:nvSpPr>
              <p:cNvPr id="101" name="Rectangle: Rounded Corners 100">
                <a:extLst>
                  <a:ext uri="{FF2B5EF4-FFF2-40B4-BE49-F238E27FC236}">
                    <a16:creationId xmlns:a16="http://schemas.microsoft.com/office/drawing/2014/main" id="{7C97FAFF-6E53-4769-EC5D-1832D1CD02C8}"/>
                  </a:ext>
                </a:extLst>
              </p:cNvPr>
              <p:cNvSpPr/>
              <p:nvPr/>
            </p:nvSpPr>
            <p:spPr>
              <a:xfrm>
                <a:off x="28393611" y="18387927"/>
                <a:ext cx="996696" cy="265176"/>
              </a:xfrm>
              <a:prstGeom prst="roundRect">
                <a:avLst>
                  <a:gd name="adj" fmla="val 9701"/>
                </a:avLst>
              </a:prstGeom>
              <a:solidFill>
                <a:srgbClr val="6CB312">
                  <a:lumMod val="20000"/>
                  <a:lumOff val="80000"/>
                </a:srgbClr>
              </a:solidFill>
              <a:ln w="12700" cap="flat" cmpd="sng" algn="ctr">
                <a:solidFill>
                  <a:srgbClr val="008E7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0723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5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trimmomatic</a:t>
                </a:r>
                <a:endParaRPr kumimoji="0" lang="en-US" sz="14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</p:grp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F1B20B78-342D-CE29-8CD7-2D5F499E5B43}"/>
                </a:ext>
              </a:extLst>
            </p:cNvPr>
            <p:cNvCxnSpPr>
              <a:cxnSpLocks/>
            </p:cNvCxnSpPr>
            <p:nvPr/>
          </p:nvCxnSpPr>
          <p:spPr>
            <a:xfrm>
              <a:off x="28211681" y="16138306"/>
              <a:ext cx="0" cy="274320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09EB01E8-5957-04F8-6C68-9D2EFE6C6FE2}"/>
                </a:ext>
              </a:extLst>
            </p:cNvPr>
            <p:cNvGrpSpPr/>
            <p:nvPr/>
          </p:nvGrpSpPr>
          <p:grpSpPr>
            <a:xfrm>
              <a:off x="27558535" y="17390279"/>
              <a:ext cx="1306291" cy="715773"/>
              <a:chOff x="28346400" y="18098834"/>
              <a:chExt cx="1104900" cy="598742"/>
            </a:xfrm>
          </p:grpSpPr>
          <p:sp>
            <p:nvSpPr>
              <p:cNvPr id="98" name="Rectangle: Rounded Corners 97">
                <a:extLst>
                  <a:ext uri="{FF2B5EF4-FFF2-40B4-BE49-F238E27FC236}">
                    <a16:creationId xmlns:a16="http://schemas.microsoft.com/office/drawing/2014/main" id="{69A27322-6F1E-7BA7-D615-75A37D3B108C}"/>
                  </a:ext>
                </a:extLst>
              </p:cNvPr>
              <p:cNvSpPr/>
              <p:nvPr/>
            </p:nvSpPr>
            <p:spPr>
              <a:xfrm>
                <a:off x="28346400" y="18098834"/>
                <a:ext cx="1104900" cy="598742"/>
              </a:xfrm>
              <a:prstGeom prst="roundRect">
                <a:avLst>
                  <a:gd name="adj" fmla="val 9701"/>
                </a:avLst>
              </a:prstGeom>
              <a:solidFill>
                <a:srgbClr val="005376">
                  <a:lumMod val="20000"/>
                  <a:lumOff val="80000"/>
                </a:srgbClr>
              </a:solidFill>
              <a:ln w="12700" cap="flat" cmpd="sng" algn="ctr">
                <a:solidFill>
                  <a:srgbClr val="005376">
                    <a:lumMod val="40000"/>
                    <a:lumOff val="6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ctr" defTabSz="30723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Alignment</a:t>
                </a:r>
              </a:p>
            </p:txBody>
          </p:sp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0B8EFA85-6C59-CF7F-71F9-75D11053E5CA}"/>
                  </a:ext>
                </a:extLst>
              </p:cNvPr>
              <p:cNvSpPr/>
              <p:nvPr/>
            </p:nvSpPr>
            <p:spPr>
              <a:xfrm>
                <a:off x="28393611" y="18387927"/>
                <a:ext cx="996696" cy="265176"/>
              </a:xfrm>
              <a:prstGeom prst="roundRect">
                <a:avLst>
                  <a:gd name="adj" fmla="val 9701"/>
                </a:avLst>
              </a:prstGeom>
              <a:solidFill>
                <a:srgbClr val="6CB312">
                  <a:lumMod val="20000"/>
                  <a:lumOff val="80000"/>
                </a:srgbClr>
              </a:solidFill>
              <a:ln w="12700" cap="flat" cmpd="sng" algn="ctr">
                <a:solidFill>
                  <a:srgbClr val="008E7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0723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STAR</a:t>
                </a:r>
              </a:p>
            </p:txBody>
          </p:sp>
        </p:grp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239F2690-D9C1-428C-109E-2A696B2E4938}"/>
                </a:ext>
              </a:extLst>
            </p:cNvPr>
            <p:cNvCxnSpPr>
              <a:cxnSpLocks/>
            </p:cNvCxnSpPr>
            <p:nvPr/>
          </p:nvCxnSpPr>
          <p:spPr>
            <a:xfrm>
              <a:off x="28211681" y="17119682"/>
              <a:ext cx="0" cy="274320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C3D5D1C2-9237-1394-367B-8744F9EBC3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148870" y="14048583"/>
              <a:ext cx="997380" cy="521208"/>
            </a:xfrm>
            <a:prstGeom prst="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0723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Top level genome</a:t>
              </a:r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FC4D55DD-3D6A-5DB8-2CE0-7A726D04D132}"/>
                </a:ext>
              </a:extLst>
            </p:cNvPr>
            <p:cNvCxnSpPr>
              <a:cxnSpLocks/>
              <a:stCxn id="87" idx="2"/>
              <a:endCxn id="96" idx="0"/>
            </p:cNvCxnSpPr>
            <p:nvPr/>
          </p:nvCxnSpPr>
          <p:spPr>
            <a:xfrm flipH="1">
              <a:off x="26643515" y="14569791"/>
              <a:ext cx="4045" cy="2820488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772327F3-9A22-F5F2-CF92-59C5DC21BE7B}"/>
                </a:ext>
              </a:extLst>
            </p:cNvPr>
            <p:cNvGrpSpPr/>
            <p:nvPr/>
          </p:nvGrpSpPr>
          <p:grpSpPr>
            <a:xfrm>
              <a:off x="25990369" y="17390279"/>
              <a:ext cx="1306291" cy="715773"/>
              <a:chOff x="28346400" y="18098834"/>
              <a:chExt cx="1104900" cy="598742"/>
            </a:xfrm>
          </p:grpSpPr>
          <p:sp>
            <p:nvSpPr>
              <p:cNvPr id="96" name="Rectangle: Rounded Corners 95">
                <a:extLst>
                  <a:ext uri="{FF2B5EF4-FFF2-40B4-BE49-F238E27FC236}">
                    <a16:creationId xmlns:a16="http://schemas.microsoft.com/office/drawing/2014/main" id="{7EE2AE33-D12B-BEAD-180B-A45BA2E17C55}"/>
                  </a:ext>
                </a:extLst>
              </p:cNvPr>
              <p:cNvSpPr/>
              <p:nvPr/>
            </p:nvSpPr>
            <p:spPr>
              <a:xfrm>
                <a:off x="28346400" y="18098834"/>
                <a:ext cx="1104900" cy="598742"/>
              </a:xfrm>
              <a:prstGeom prst="roundRect">
                <a:avLst>
                  <a:gd name="adj" fmla="val 9701"/>
                </a:avLst>
              </a:prstGeom>
              <a:solidFill>
                <a:srgbClr val="005376">
                  <a:lumMod val="20000"/>
                  <a:lumOff val="80000"/>
                </a:srgbClr>
              </a:solidFill>
              <a:ln w="12700" cap="flat" cmpd="sng" algn="ctr">
                <a:solidFill>
                  <a:srgbClr val="005376">
                    <a:lumMod val="40000"/>
                    <a:lumOff val="6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ctr" defTabSz="30723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Index</a:t>
                </a:r>
              </a:p>
            </p:txBody>
          </p:sp>
          <p:sp>
            <p:nvSpPr>
              <p:cNvPr id="97" name="Rectangle: Rounded Corners 96">
                <a:extLst>
                  <a:ext uri="{FF2B5EF4-FFF2-40B4-BE49-F238E27FC236}">
                    <a16:creationId xmlns:a16="http://schemas.microsoft.com/office/drawing/2014/main" id="{13822480-D374-F13B-DBF0-93632FDDFB04}"/>
                  </a:ext>
                </a:extLst>
              </p:cNvPr>
              <p:cNvSpPr/>
              <p:nvPr/>
            </p:nvSpPr>
            <p:spPr>
              <a:xfrm>
                <a:off x="28393611" y="18387927"/>
                <a:ext cx="996696" cy="265176"/>
              </a:xfrm>
              <a:prstGeom prst="roundRect">
                <a:avLst>
                  <a:gd name="adj" fmla="val 9701"/>
                </a:avLst>
              </a:prstGeom>
              <a:solidFill>
                <a:srgbClr val="6CB312">
                  <a:lumMod val="20000"/>
                  <a:lumOff val="80000"/>
                </a:srgbClr>
              </a:solidFill>
              <a:ln w="12700" cap="flat" cmpd="sng" algn="ctr">
                <a:solidFill>
                  <a:srgbClr val="008E7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0723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STAR</a:t>
                </a:r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D92CA796-4F6A-8DCA-FEA5-C099F3F9340D}"/>
                </a:ext>
              </a:extLst>
            </p:cNvPr>
            <p:cNvGrpSpPr/>
            <p:nvPr/>
          </p:nvGrpSpPr>
          <p:grpSpPr>
            <a:xfrm>
              <a:off x="27558535" y="18400058"/>
              <a:ext cx="1306291" cy="715773"/>
              <a:chOff x="28346400" y="18098834"/>
              <a:chExt cx="1104900" cy="598742"/>
            </a:xfrm>
          </p:grpSpPr>
          <p:sp>
            <p:nvSpPr>
              <p:cNvPr id="94" name="Rectangle: Rounded Corners 93">
                <a:extLst>
                  <a:ext uri="{FF2B5EF4-FFF2-40B4-BE49-F238E27FC236}">
                    <a16:creationId xmlns:a16="http://schemas.microsoft.com/office/drawing/2014/main" id="{22CD5B8C-1364-C637-92F5-A65A2900D145}"/>
                  </a:ext>
                </a:extLst>
              </p:cNvPr>
              <p:cNvSpPr/>
              <p:nvPr/>
            </p:nvSpPr>
            <p:spPr>
              <a:xfrm>
                <a:off x="28346400" y="18098834"/>
                <a:ext cx="1104900" cy="598742"/>
              </a:xfrm>
              <a:prstGeom prst="roundRect">
                <a:avLst>
                  <a:gd name="adj" fmla="val 9701"/>
                </a:avLst>
              </a:prstGeom>
              <a:solidFill>
                <a:srgbClr val="005376">
                  <a:lumMod val="20000"/>
                  <a:lumOff val="80000"/>
                </a:srgbClr>
              </a:solidFill>
              <a:ln w="12700" cap="flat" cmpd="sng" algn="ctr">
                <a:solidFill>
                  <a:srgbClr val="005376">
                    <a:lumMod val="40000"/>
                    <a:lumOff val="6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ctr" defTabSz="30723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Read count</a:t>
                </a:r>
              </a:p>
            </p:txBody>
          </p:sp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F1FAD608-E107-E371-8077-B2BFB0DB4E74}"/>
                  </a:ext>
                </a:extLst>
              </p:cNvPr>
              <p:cNvSpPr/>
              <p:nvPr/>
            </p:nvSpPr>
            <p:spPr>
              <a:xfrm>
                <a:off x="28393611" y="18387927"/>
                <a:ext cx="996696" cy="265176"/>
              </a:xfrm>
              <a:prstGeom prst="roundRect">
                <a:avLst>
                  <a:gd name="adj" fmla="val 9701"/>
                </a:avLst>
              </a:prstGeom>
              <a:solidFill>
                <a:srgbClr val="6CB312">
                  <a:lumMod val="20000"/>
                  <a:lumOff val="80000"/>
                </a:srgbClr>
              </a:solidFill>
              <a:ln w="12700" cap="flat" cmpd="sng" algn="ctr">
                <a:solidFill>
                  <a:srgbClr val="008E7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0723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5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HTSeq</a:t>
                </a:r>
                <a:endParaRPr kumimoji="0" lang="en-US" sz="14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</p:grp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539ECF31-DB22-07D2-A8CF-CC533823AC23}"/>
                </a:ext>
              </a:extLst>
            </p:cNvPr>
            <p:cNvCxnSpPr>
              <a:cxnSpLocks/>
            </p:cNvCxnSpPr>
            <p:nvPr/>
          </p:nvCxnSpPr>
          <p:spPr>
            <a:xfrm>
              <a:off x="28211681" y="18129461"/>
              <a:ext cx="0" cy="274320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3C61B5F1-458A-6EDD-6C66-91114DA8A337}"/>
                </a:ext>
              </a:extLst>
            </p:cNvPr>
            <p:cNvCxnSpPr>
              <a:cxnSpLocks/>
            </p:cNvCxnSpPr>
            <p:nvPr/>
          </p:nvCxnSpPr>
          <p:spPr>
            <a:xfrm>
              <a:off x="28203533" y="19128915"/>
              <a:ext cx="0" cy="274320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2E202C3B-3100-903C-111B-00F9C643E056}"/>
                </a:ext>
              </a:extLst>
            </p:cNvPr>
            <p:cNvCxnSpPr>
              <a:cxnSpLocks/>
              <a:stCxn id="96" idx="3"/>
              <a:endCxn id="98" idx="1"/>
            </p:cNvCxnSpPr>
            <p:nvPr/>
          </p:nvCxnSpPr>
          <p:spPr>
            <a:xfrm>
              <a:off x="27296660" y="17748166"/>
              <a:ext cx="261875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EA2E2D-1A57-F5DB-AED2-D8D2B95CB1EF}"/>
              </a:ext>
            </a:extLst>
          </p:cNvPr>
          <p:cNvGrpSpPr/>
          <p:nvPr/>
        </p:nvGrpSpPr>
        <p:grpSpPr>
          <a:xfrm>
            <a:off x="6258251" y="836505"/>
            <a:ext cx="2876542" cy="5874039"/>
            <a:chOff x="29864497" y="14064383"/>
            <a:chExt cx="2876542" cy="5874039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EC153387-BC90-0DC1-0FE4-9A6CB71CB8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589204" y="14079763"/>
              <a:ext cx="997380" cy="521208"/>
            </a:xfrm>
            <a:prstGeom prst="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0723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ChIP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-seq SRA</a:t>
              </a:r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86A9A9E3-7B25-9498-9850-1A560434A6F1}"/>
                </a:ext>
              </a:extLst>
            </p:cNvPr>
            <p:cNvGrpSpPr/>
            <p:nvPr/>
          </p:nvGrpSpPr>
          <p:grpSpPr>
            <a:xfrm>
              <a:off x="31434748" y="15437913"/>
              <a:ext cx="1306291" cy="715773"/>
              <a:chOff x="28346400" y="18098834"/>
              <a:chExt cx="1104900" cy="598742"/>
            </a:xfrm>
          </p:grpSpPr>
          <p:sp>
            <p:nvSpPr>
              <p:cNvPr id="130" name="Rectangle: Rounded Corners 129">
                <a:extLst>
                  <a:ext uri="{FF2B5EF4-FFF2-40B4-BE49-F238E27FC236}">
                    <a16:creationId xmlns:a16="http://schemas.microsoft.com/office/drawing/2014/main" id="{AC43BE9A-FE99-DAF7-3DFF-5478048EC923}"/>
                  </a:ext>
                </a:extLst>
              </p:cNvPr>
              <p:cNvSpPr/>
              <p:nvPr/>
            </p:nvSpPr>
            <p:spPr>
              <a:xfrm>
                <a:off x="28346400" y="18098834"/>
                <a:ext cx="1104900" cy="598742"/>
              </a:xfrm>
              <a:prstGeom prst="roundRect">
                <a:avLst>
                  <a:gd name="adj" fmla="val 9701"/>
                </a:avLst>
              </a:prstGeom>
              <a:solidFill>
                <a:srgbClr val="005376">
                  <a:lumMod val="20000"/>
                  <a:lumOff val="80000"/>
                </a:srgbClr>
              </a:solidFill>
              <a:ln w="12700" cap="flat" cmpd="sng" algn="ctr">
                <a:solidFill>
                  <a:srgbClr val="005376">
                    <a:lumMod val="40000"/>
                    <a:lumOff val="6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ctr" defTabSz="30723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QC</a:t>
                </a:r>
              </a:p>
            </p:txBody>
          </p:sp>
          <p:sp>
            <p:nvSpPr>
              <p:cNvPr id="131" name="Rectangle: Rounded Corners 130">
                <a:extLst>
                  <a:ext uri="{FF2B5EF4-FFF2-40B4-BE49-F238E27FC236}">
                    <a16:creationId xmlns:a16="http://schemas.microsoft.com/office/drawing/2014/main" id="{C65B3874-404A-B8B7-8968-B68EB8479A96}"/>
                  </a:ext>
                </a:extLst>
              </p:cNvPr>
              <p:cNvSpPr/>
              <p:nvPr/>
            </p:nvSpPr>
            <p:spPr>
              <a:xfrm>
                <a:off x="28393611" y="18387927"/>
                <a:ext cx="996696" cy="265176"/>
              </a:xfrm>
              <a:prstGeom prst="roundRect">
                <a:avLst>
                  <a:gd name="adj" fmla="val 9701"/>
                </a:avLst>
              </a:prstGeom>
              <a:solidFill>
                <a:srgbClr val="6CB312">
                  <a:lumMod val="20000"/>
                  <a:lumOff val="80000"/>
                </a:srgbClr>
              </a:solidFill>
              <a:ln w="12700" cap="flat" cmpd="sng" algn="ctr">
                <a:solidFill>
                  <a:srgbClr val="008E7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0723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5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fastQC</a:t>
                </a:r>
                <a:endParaRPr kumimoji="0" lang="en-US" sz="14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</p:grp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84CE748A-ED4B-4732-BD14-9C4E66DBD5E3}"/>
                </a:ext>
              </a:extLst>
            </p:cNvPr>
            <p:cNvSpPr/>
            <p:nvPr/>
          </p:nvSpPr>
          <p:spPr>
            <a:xfrm>
              <a:off x="31589204" y="19416319"/>
              <a:ext cx="999092" cy="522103"/>
            </a:xfrm>
            <a:prstGeom prst="rect">
              <a:avLst/>
            </a:prstGeom>
            <a:solidFill>
              <a:srgbClr val="FFA033">
                <a:lumMod val="20000"/>
                <a:lumOff val="80000"/>
              </a:srgbClr>
            </a:solidFill>
            <a:ln w="12700" cap="flat" cmpd="sng" algn="ctr">
              <a:solidFill>
                <a:srgbClr val="FFA033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0723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Chip-seq data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865C5EE6-D461-E991-0FA6-EA08C1A53E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589204" y="14906712"/>
              <a:ext cx="997380" cy="260604"/>
            </a:xfrm>
            <a:prstGeom prst="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0723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fastq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32A0007D-23E0-DE00-A33A-EC9B2B390A8D}"/>
                </a:ext>
              </a:extLst>
            </p:cNvPr>
            <p:cNvCxnSpPr/>
            <p:nvPr/>
          </p:nvCxnSpPr>
          <p:spPr>
            <a:xfrm>
              <a:off x="32087894" y="14611900"/>
              <a:ext cx="0" cy="274320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6E8E9338-0254-D24A-39F7-3B8E642F1A58}"/>
                </a:ext>
              </a:extLst>
            </p:cNvPr>
            <p:cNvCxnSpPr>
              <a:cxnSpLocks/>
              <a:stCxn id="108" idx="2"/>
            </p:cNvCxnSpPr>
            <p:nvPr/>
          </p:nvCxnSpPr>
          <p:spPr>
            <a:xfrm>
              <a:off x="32087894" y="15167316"/>
              <a:ext cx="0" cy="274320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3E77F9B-B54C-87A8-0CAD-CEC36E5B2B4A}"/>
                </a:ext>
              </a:extLst>
            </p:cNvPr>
            <p:cNvGrpSpPr/>
            <p:nvPr/>
          </p:nvGrpSpPr>
          <p:grpSpPr>
            <a:xfrm>
              <a:off x="31434748" y="16424283"/>
              <a:ext cx="1306291" cy="715773"/>
              <a:chOff x="28346400" y="18098834"/>
              <a:chExt cx="1104900" cy="598742"/>
            </a:xfrm>
          </p:grpSpPr>
          <p:sp>
            <p:nvSpPr>
              <p:cNvPr id="128" name="Rectangle: Rounded Corners 127">
                <a:extLst>
                  <a:ext uri="{FF2B5EF4-FFF2-40B4-BE49-F238E27FC236}">
                    <a16:creationId xmlns:a16="http://schemas.microsoft.com/office/drawing/2014/main" id="{5BFB5F21-D0DB-EDB0-D8F9-9A470BE21760}"/>
                  </a:ext>
                </a:extLst>
              </p:cNvPr>
              <p:cNvSpPr/>
              <p:nvPr/>
            </p:nvSpPr>
            <p:spPr>
              <a:xfrm>
                <a:off x="28346400" y="18098834"/>
                <a:ext cx="1104900" cy="598742"/>
              </a:xfrm>
              <a:prstGeom prst="roundRect">
                <a:avLst>
                  <a:gd name="adj" fmla="val 9701"/>
                </a:avLst>
              </a:prstGeom>
              <a:solidFill>
                <a:srgbClr val="005376">
                  <a:lumMod val="20000"/>
                  <a:lumOff val="80000"/>
                </a:srgbClr>
              </a:solidFill>
              <a:ln w="12700" cap="flat" cmpd="sng" algn="ctr">
                <a:solidFill>
                  <a:srgbClr val="005376">
                    <a:lumMod val="40000"/>
                    <a:lumOff val="6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ctr" defTabSz="30723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Trim</a:t>
                </a:r>
              </a:p>
            </p:txBody>
          </p:sp>
          <p:sp>
            <p:nvSpPr>
              <p:cNvPr id="129" name="Rectangle: Rounded Corners 128">
                <a:extLst>
                  <a:ext uri="{FF2B5EF4-FFF2-40B4-BE49-F238E27FC236}">
                    <a16:creationId xmlns:a16="http://schemas.microsoft.com/office/drawing/2014/main" id="{48FC98D0-226A-70B6-6756-D1A88D034124}"/>
                  </a:ext>
                </a:extLst>
              </p:cNvPr>
              <p:cNvSpPr/>
              <p:nvPr/>
            </p:nvSpPr>
            <p:spPr>
              <a:xfrm>
                <a:off x="28393611" y="18387927"/>
                <a:ext cx="996696" cy="265176"/>
              </a:xfrm>
              <a:prstGeom prst="roundRect">
                <a:avLst>
                  <a:gd name="adj" fmla="val 9701"/>
                </a:avLst>
              </a:prstGeom>
              <a:solidFill>
                <a:srgbClr val="6CB312">
                  <a:lumMod val="20000"/>
                  <a:lumOff val="80000"/>
                </a:srgbClr>
              </a:solidFill>
              <a:ln w="12700" cap="flat" cmpd="sng" algn="ctr">
                <a:solidFill>
                  <a:srgbClr val="008E7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0723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5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trimmomatic</a:t>
                </a:r>
                <a:endParaRPr kumimoji="0" lang="en-US" sz="14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</p:grp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AB18FCF3-B5A4-28B3-67AF-AAEFA42FA149}"/>
                </a:ext>
              </a:extLst>
            </p:cNvPr>
            <p:cNvCxnSpPr>
              <a:cxnSpLocks/>
            </p:cNvCxnSpPr>
            <p:nvPr/>
          </p:nvCxnSpPr>
          <p:spPr>
            <a:xfrm>
              <a:off x="32087894" y="16153686"/>
              <a:ext cx="0" cy="274320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F1E4B75B-3DDF-E3D6-ACED-312B5B37E2FB}"/>
                </a:ext>
              </a:extLst>
            </p:cNvPr>
            <p:cNvGrpSpPr/>
            <p:nvPr/>
          </p:nvGrpSpPr>
          <p:grpSpPr>
            <a:xfrm>
              <a:off x="31434748" y="17405659"/>
              <a:ext cx="1306291" cy="715773"/>
              <a:chOff x="28346400" y="18098834"/>
              <a:chExt cx="1104900" cy="598742"/>
            </a:xfrm>
          </p:grpSpPr>
          <p:sp>
            <p:nvSpPr>
              <p:cNvPr id="126" name="Rectangle: Rounded Corners 125">
                <a:extLst>
                  <a:ext uri="{FF2B5EF4-FFF2-40B4-BE49-F238E27FC236}">
                    <a16:creationId xmlns:a16="http://schemas.microsoft.com/office/drawing/2014/main" id="{0AF98FC7-21A7-924E-F6DD-7EDC68E44334}"/>
                  </a:ext>
                </a:extLst>
              </p:cNvPr>
              <p:cNvSpPr/>
              <p:nvPr/>
            </p:nvSpPr>
            <p:spPr>
              <a:xfrm>
                <a:off x="28346400" y="18098834"/>
                <a:ext cx="1104900" cy="598742"/>
              </a:xfrm>
              <a:prstGeom prst="roundRect">
                <a:avLst>
                  <a:gd name="adj" fmla="val 9701"/>
                </a:avLst>
              </a:prstGeom>
              <a:solidFill>
                <a:srgbClr val="005376">
                  <a:lumMod val="20000"/>
                  <a:lumOff val="80000"/>
                </a:srgbClr>
              </a:solidFill>
              <a:ln w="12700" cap="flat" cmpd="sng" algn="ctr">
                <a:solidFill>
                  <a:srgbClr val="005376">
                    <a:lumMod val="40000"/>
                    <a:lumOff val="6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ctr" defTabSz="30723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Alignment</a:t>
                </a:r>
              </a:p>
            </p:txBody>
          </p:sp>
          <p:sp>
            <p:nvSpPr>
              <p:cNvPr id="127" name="Rectangle: Rounded Corners 126">
                <a:extLst>
                  <a:ext uri="{FF2B5EF4-FFF2-40B4-BE49-F238E27FC236}">
                    <a16:creationId xmlns:a16="http://schemas.microsoft.com/office/drawing/2014/main" id="{6D5FAE6D-760B-14A1-CC42-C5BB468BAF8D}"/>
                  </a:ext>
                </a:extLst>
              </p:cNvPr>
              <p:cNvSpPr/>
              <p:nvPr/>
            </p:nvSpPr>
            <p:spPr>
              <a:xfrm>
                <a:off x="28393611" y="18387927"/>
                <a:ext cx="996696" cy="265176"/>
              </a:xfrm>
              <a:prstGeom prst="roundRect">
                <a:avLst>
                  <a:gd name="adj" fmla="val 9701"/>
                </a:avLst>
              </a:prstGeom>
              <a:solidFill>
                <a:srgbClr val="6CB312">
                  <a:lumMod val="20000"/>
                  <a:lumOff val="80000"/>
                </a:srgbClr>
              </a:solidFill>
              <a:ln w="12700" cap="flat" cmpd="sng" algn="ctr">
                <a:solidFill>
                  <a:srgbClr val="008E7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0723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bowtie2</a:t>
                </a:r>
              </a:p>
            </p:txBody>
          </p:sp>
        </p:grp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A9DD858A-A5C3-89D9-F828-C220B540EB66}"/>
                </a:ext>
              </a:extLst>
            </p:cNvPr>
            <p:cNvCxnSpPr>
              <a:cxnSpLocks/>
            </p:cNvCxnSpPr>
            <p:nvPr/>
          </p:nvCxnSpPr>
          <p:spPr>
            <a:xfrm>
              <a:off x="32087894" y="17135062"/>
              <a:ext cx="0" cy="274320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9CE0D1FF-C824-D3B8-A415-F2A8AE82CECC}"/>
                </a:ext>
              </a:extLst>
            </p:cNvPr>
            <p:cNvGrpSpPr/>
            <p:nvPr/>
          </p:nvGrpSpPr>
          <p:grpSpPr>
            <a:xfrm>
              <a:off x="31434748" y="18415438"/>
              <a:ext cx="1306291" cy="715773"/>
              <a:chOff x="28346400" y="18098834"/>
              <a:chExt cx="1104900" cy="598742"/>
            </a:xfrm>
          </p:grpSpPr>
          <p:sp>
            <p:nvSpPr>
              <p:cNvPr id="124" name="Rectangle: Rounded Corners 123">
                <a:extLst>
                  <a:ext uri="{FF2B5EF4-FFF2-40B4-BE49-F238E27FC236}">
                    <a16:creationId xmlns:a16="http://schemas.microsoft.com/office/drawing/2014/main" id="{BF78F274-CC69-A9C8-9766-FC20087C69E0}"/>
                  </a:ext>
                </a:extLst>
              </p:cNvPr>
              <p:cNvSpPr/>
              <p:nvPr/>
            </p:nvSpPr>
            <p:spPr>
              <a:xfrm>
                <a:off x="28346400" y="18098834"/>
                <a:ext cx="1104900" cy="598742"/>
              </a:xfrm>
              <a:prstGeom prst="roundRect">
                <a:avLst>
                  <a:gd name="adj" fmla="val 9701"/>
                </a:avLst>
              </a:prstGeom>
              <a:solidFill>
                <a:srgbClr val="005376">
                  <a:lumMod val="20000"/>
                  <a:lumOff val="80000"/>
                </a:srgbClr>
              </a:solidFill>
              <a:ln w="12700" cap="flat" cmpd="sng" algn="ctr">
                <a:solidFill>
                  <a:srgbClr val="005376">
                    <a:lumMod val="40000"/>
                    <a:lumOff val="6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ctr" defTabSz="30723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Sort</a:t>
                </a:r>
              </a:p>
            </p:txBody>
          </p:sp>
          <p:sp>
            <p:nvSpPr>
              <p:cNvPr id="125" name="Rectangle: Rounded Corners 124">
                <a:extLst>
                  <a:ext uri="{FF2B5EF4-FFF2-40B4-BE49-F238E27FC236}">
                    <a16:creationId xmlns:a16="http://schemas.microsoft.com/office/drawing/2014/main" id="{8200825F-3225-5AFE-4A19-B5113F562595}"/>
                  </a:ext>
                </a:extLst>
              </p:cNvPr>
              <p:cNvSpPr/>
              <p:nvPr/>
            </p:nvSpPr>
            <p:spPr>
              <a:xfrm>
                <a:off x="28393611" y="18387927"/>
                <a:ext cx="996696" cy="265176"/>
              </a:xfrm>
              <a:prstGeom prst="roundRect">
                <a:avLst>
                  <a:gd name="adj" fmla="val 9701"/>
                </a:avLst>
              </a:prstGeom>
              <a:solidFill>
                <a:srgbClr val="6CB312">
                  <a:lumMod val="20000"/>
                  <a:lumOff val="80000"/>
                </a:srgbClr>
              </a:solidFill>
              <a:ln w="12700" cap="flat" cmpd="sng" algn="ctr">
                <a:solidFill>
                  <a:srgbClr val="008E7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0723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5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samtools</a:t>
                </a:r>
                <a:endParaRPr kumimoji="0" lang="en-US" sz="14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</p:grp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5CF5DE35-087C-0A61-817C-BA7EB52C195E}"/>
                </a:ext>
              </a:extLst>
            </p:cNvPr>
            <p:cNvCxnSpPr>
              <a:cxnSpLocks/>
            </p:cNvCxnSpPr>
            <p:nvPr/>
          </p:nvCxnSpPr>
          <p:spPr>
            <a:xfrm>
              <a:off x="32087894" y="18144841"/>
              <a:ext cx="0" cy="274320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16CA105F-0A08-6E39-C184-D9CBBE3A171D}"/>
                </a:ext>
              </a:extLst>
            </p:cNvPr>
            <p:cNvCxnSpPr>
              <a:cxnSpLocks/>
            </p:cNvCxnSpPr>
            <p:nvPr/>
          </p:nvCxnSpPr>
          <p:spPr>
            <a:xfrm>
              <a:off x="32079746" y="19128915"/>
              <a:ext cx="0" cy="274320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FAB252D4-86C2-25F3-29F4-6E5511A70B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022998" y="14064383"/>
              <a:ext cx="997380" cy="521208"/>
            </a:xfrm>
            <a:prstGeom prst="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0723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Top level genome</a:t>
              </a:r>
            </a:p>
          </p:txBody>
        </p: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BBF87924-6CA3-42E7-46C6-B94ED0A3547A}"/>
                </a:ext>
              </a:extLst>
            </p:cNvPr>
            <p:cNvCxnSpPr>
              <a:cxnSpLocks/>
              <a:stCxn id="118" idx="2"/>
              <a:endCxn id="122" idx="0"/>
            </p:cNvCxnSpPr>
            <p:nvPr/>
          </p:nvCxnSpPr>
          <p:spPr>
            <a:xfrm flipH="1">
              <a:off x="30517643" y="14585591"/>
              <a:ext cx="4045" cy="2820488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D9CD172B-BFBF-B08F-27D4-210A51E16779}"/>
                </a:ext>
              </a:extLst>
            </p:cNvPr>
            <p:cNvGrpSpPr/>
            <p:nvPr/>
          </p:nvGrpSpPr>
          <p:grpSpPr>
            <a:xfrm>
              <a:off x="29864497" y="17406079"/>
              <a:ext cx="1306291" cy="715773"/>
              <a:chOff x="28346400" y="18098834"/>
              <a:chExt cx="1104900" cy="598742"/>
            </a:xfrm>
          </p:grpSpPr>
          <p:sp>
            <p:nvSpPr>
              <p:cNvPr id="122" name="Rectangle: Rounded Corners 121">
                <a:extLst>
                  <a:ext uri="{FF2B5EF4-FFF2-40B4-BE49-F238E27FC236}">
                    <a16:creationId xmlns:a16="http://schemas.microsoft.com/office/drawing/2014/main" id="{A8256ADF-E3FB-537F-16DB-41789B202A85}"/>
                  </a:ext>
                </a:extLst>
              </p:cNvPr>
              <p:cNvSpPr/>
              <p:nvPr/>
            </p:nvSpPr>
            <p:spPr>
              <a:xfrm>
                <a:off x="28346400" y="18098834"/>
                <a:ext cx="1104900" cy="598742"/>
              </a:xfrm>
              <a:prstGeom prst="roundRect">
                <a:avLst>
                  <a:gd name="adj" fmla="val 9701"/>
                </a:avLst>
              </a:prstGeom>
              <a:solidFill>
                <a:srgbClr val="005376">
                  <a:lumMod val="20000"/>
                  <a:lumOff val="80000"/>
                </a:srgbClr>
              </a:solidFill>
              <a:ln w="12700" cap="flat" cmpd="sng" algn="ctr">
                <a:solidFill>
                  <a:srgbClr val="005376">
                    <a:lumMod val="40000"/>
                    <a:lumOff val="6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ctr" defTabSz="30723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Index</a:t>
                </a:r>
              </a:p>
            </p:txBody>
          </p:sp>
          <p:sp>
            <p:nvSpPr>
              <p:cNvPr id="123" name="Rectangle: Rounded Corners 122">
                <a:extLst>
                  <a:ext uri="{FF2B5EF4-FFF2-40B4-BE49-F238E27FC236}">
                    <a16:creationId xmlns:a16="http://schemas.microsoft.com/office/drawing/2014/main" id="{11732032-6855-FE4E-FF68-EED2D818866F}"/>
                  </a:ext>
                </a:extLst>
              </p:cNvPr>
              <p:cNvSpPr/>
              <p:nvPr/>
            </p:nvSpPr>
            <p:spPr>
              <a:xfrm>
                <a:off x="28393611" y="18387927"/>
                <a:ext cx="996696" cy="265176"/>
              </a:xfrm>
              <a:prstGeom prst="roundRect">
                <a:avLst>
                  <a:gd name="adj" fmla="val 9701"/>
                </a:avLst>
              </a:prstGeom>
              <a:solidFill>
                <a:srgbClr val="6CB312">
                  <a:lumMod val="20000"/>
                  <a:lumOff val="80000"/>
                </a:srgbClr>
              </a:solidFill>
              <a:ln w="12700" cap="flat" cmpd="sng" algn="ctr">
                <a:solidFill>
                  <a:srgbClr val="008E7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0723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bowtie2</a:t>
                </a:r>
              </a:p>
            </p:txBody>
          </p:sp>
        </p:grp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62267679-67EE-67B9-CAB0-D77117752673}"/>
                </a:ext>
              </a:extLst>
            </p:cNvPr>
            <p:cNvCxnSpPr>
              <a:cxnSpLocks/>
              <a:stCxn id="122" idx="3"/>
              <a:endCxn id="126" idx="1"/>
            </p:cNvCxnSpPr>
            <p:nvPr/>
          </p:nvCxnSpPr>
          <p:spPr>
            <a:xfrm flipV="1">
              <a:off x="31170788" y="17763546"/>
              <a:ext cx="263960" cy="420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226941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C46AF8-6C03-646D-C2E5-ABF7DB920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t>18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0BD032E-ED4C-8749-0875-59E3E38C3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preparation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43AFA75-A85A-01E6-6F78-44E10CAC0DF5}"/>
              </a:ext>
            </a:extLst>
          </p:cNvPr>
          <p:cNvGrpSpPr/>
          <p:nvPr/>
        </p:nvGrpSpPr>
        <p:grpSpPr>
          <a:xfrm>
            <a:off x="1677767" y="2386950"/>
            <a:ext cx="4124939" cy="3555584"/>
            <a:chOff x="7828878" y="2917930"/>
            <a:chExt cx="4124939" cy="355558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99388AF-C3EC-4880-AA82-76A104451DD7}"/>
                </a:ext>
              </a:extLst>
            </p:cNvPr>
            <p:cNvSpPr/>
            <p:nvPr/>
          </p:nvSpPr>
          <p:spPr>
            <a:xfrm>
              <a:off x="9872883" y="2917930"/>
              <a:ext cx="999092" cy="522103"/>
            </a:xfrm>
            <a:prstGeom prst="rect">
              <a:avLst/>
            </a:prstGeom>
            <a:solidFill>
              <a:srgbClr val="FFA033">
                <a:lumMod val="20000"/>
                <a:lumOff val="80000"/>
              </a:srgbClr>
            </a:solidFill>
            <a:ln w="12700" cap="flat" cmpd="sng" algn="ctr">
              <a:solidFill>
                <a:srgbClr val="FFA033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0723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Chip-seq data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F8E4FB-0B1C-C123-9AB6-3D1C18E0F2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72577" y="2918557"/>
              <a:ext cx="997380" cy="521208"/>
            </a:xfrm>
            <a:prstGeom prst="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0723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Indexed genome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FBC5261-8070-697A-1C4D-A3D0E1C78C7F}"/>
                </a:ext>
              </a:extLst>
            </p:cNvPr>
            <p:cNvSpPr/>
            <p:nvPr/>
          </p:nvSpPr>
          <p:spPr>
            <a:xfrm>
              <a:off x="7828878" y="4718453"/>
              <a:ext cx="1544503" cy="548640"/>
            </a:xfrm>
            <a:prstGeom prst="roundRect">
              <a:avLst>
                <a:gd name="adj" fmla="val 9701"/>
              </a:avLst>
            </a:prstGeom>
            <a:solidFill>
              <a:srgbClr val="A92C00">
                <a:lumMod val="20000"/>
                <a:lumOff val="80000"/>
              </a:srgbClr>
            </a:solidFill>
            <a:ln w="12700" cap="flat" cmpd="sng" algn="ctr">
              <a:solidFill>
                <a:srgbClr val="A92C00"/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ctr" defTabSz="30723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Define coverage window (+/- TSS)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C0FF34E7-E0E5-452D-C7AC-ECE85FB075BF}"/>
                </a:ext>
              </a:extLst>
            </p:cNvPr>
            <p:cNvCxnSpPr>
              <a:cxnSpLocks/>
              <a:endCxn id="28" idx="0"/>
            </p:cNvCxnSpPr>
            <p:nvPr/>
          </p:nvCxnSpPr>
          <p:spPr>
            <a:xfrm>
              <a:off x="8601130" y="3456148"/>
              <a:ext cx="0" cy="1262305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2A9BBA2-54AB-660E-D453-62580D69F29F}"/>
                </a:ext>
              </a:extLst>
            </p:cNvPr>
            <p:cNvGrpSpPr/>
            <p:nvPr/>
          </p:nvGrpSpPr>
          <p:grpSpPr>
            <a:xfrm>
              <a:off x="9741698" y="3730656"/>
              <a:ext cx="1306291" cy="715773"/>
              <a:chOff x="28346400" y="18098834"/>
              <a:chExt cx="1104900" cy="598742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6685E4D2-6AFF-8034-E217-38B7DD976800}"/>
                  </a:ext>
                </a:extLst>
              </p:cNvPr>
              <p:cNvSpPr/>
              <p:nvPr/>
            </p:nvSpPr>
            <p:spPr>
              <a:xfrm>
                <a:off x="28346400" y="18098834"/>
                <a:ext cx="1104900" cy="598742"/>
              </a:xfrm>
              <a:prstGeom prst="roundRect">
                <a:avLst>
                  <a:gd name="adj" fmla="val 9701"/>
                </a:avLst>
              </a:prstGeom>
              <a:solidFill>
                <a:srgbClr val="005376">
                  <a:lumMod val="20000"/>
                  <a:lumOff val="80000"/>
                </a:srgbClr>
              </a:solidFill>
              <a:ln w="12700" cap="flat" cmpd="sng" algn="ctr">
                <a:solidFill>
                  <a:srgbClr val="005376">
                    <a:lumMod val="40000"/>
                    <a:lumOff val="6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ctr" defTabSz="30723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Coverage</a:t>
                </a:r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90F2A434-EB68-398E-28C2-83DB56DB2F0F}"/>
                  </a:ext>
                </a:extLst>
              </p:cNvPr>
              <p:cNvSpPr/>
              <p:nvPr/>
            </p:nvSpPr>
            <p:spPr>
              <a:xfrm>
                <a:off x="28393611" y="18387927"/>
                <a:ext cx="996696" cy="265176"/>
              </a:xfrm>
              <a:prstGeom prst="roundRect">
                <a:avLst>
                  <a:gd name="adj" fmla="val 9701"/>
                </a:avLst>
              </a:prstGeom>
              <a:solidFill>
                <a:srgbClr val="6CB312">
                  <a:lumMod val="20000"/>
                  <a:lumOff val="80000"/>
                </a:srgbClr>
              </a:solidFill>
              <a:ln w="12700" cap="flat" cmpd="sng" algn="ctr">
                <a:solidFill>
                  <a:srgbClr val="008E7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0723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5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bedtools</a:t>
                </a:r>
                <a:endParaRPr kumimoji="0" lang="en-US" sz="14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</p:grp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2A20493-AC7E-D23B-44C4-A75094A6780A}"/>
                </a:ext>
              </a:extLst>
            </p:cNvPr>
            <p:cNvCxnSpPr>
              <a:cxnSpLocks/>
            </p:cNvCxnSpPr>
            <p:nvPr/>
          </p:nvCxnSpPr>
          <p:spPr>
            <a:xfrm>
              <a:off x="10394844" y="3460059"/>
              <a:ext cx="0" cy="274320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CC19D6C-9148-BCCA-585D-A781C4979CC6}"/>
                </a:ext>
              </a:extLst>
            </p:cNvPr>
            <p:cNvCxnSpPr>
              <a:cxnSpLocks/>
            </p:cNvCxnSpPr>
            <p:nvPr/>
          </p:nvCxnSpPr>
          <p:spPr>
            <a:xfrm>
              <a:off x="10386696" y="4444133"/>
              <a:ext cx="0" cy="274320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30903522-F5B8-102F-05F5-197F381391E1}"/>
                </a:ext>
              </a:extLst>
            </p:cNvPr>
            <p:cNvSpPr/>
            <p:nvPr/>
          </p:nvSpPr>
          <p:spPr>
            <a:xfrm>
              <a:off x="9741698" y="4722614"/>
              <a:ext cx="1306291" cy="546815"/>
            </a:xfrm>
            <a:prstGeom prst="roundRect">
              <a:avLst>
                <a:gd name="adj" fmla="val 9701"/>
              </a:avLst>
            </a:prstGeom>
            <a:solidFill>
              <a:srgbClr val="A92C00">
                <a:lumMod val="20000"/>
                <a:lumOff val="80000"/>
              </a:srgbClr>
            </a:solidFill>
            <a:ln w="12700" cap="flat" cmpd="sng" algn="ctr">
              <a:solidFill>
                <a:srgbClr val="A92C00"/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ctr" defTabSz="30723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Expression in window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C5E81D3D-5ADE-3875-3514-C0F5EC74818E}"/>
                </a:ext>
              </a:extLst>
            </p:cNvPr>
            <p:cNvCxnSpPr>
              <a:cxnSpLocks/>
              <a:stCxn id="28" idx="3"/>
              <a:endCxn id="33" idx="1"/>
            </p:cNvCxnSpPr>
            <p:nvPr/>
          </p:nvCxnSpPr>
          <p:spPr>
            <a:xfrm>
              <a:off x="9373381" y="4992773"/>
              <a:ext cx="368317" cy="3249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CF529A9-68E7-CC98-A775-647F17A5C8E5}"/>
                </a:ext>
              </a:extLst>
            </p:cNvPr>
            <p:cNvSpPr/>
            <p:nvPr/>
          </p:nvSpPr>
          <p:spPr>
            <a:xfrm>
              <a:off x="10444242" y="5758581"/>
              <a:ext cx="1509575" cy="714933"/>
            </a:xfrm>
            <a:prstGeom prst="rect">
              <a:avLst/>
            </a:prstGeom>
            <a:solidFill>
              <a:srgbClr val="FFA033">
                <a:lumMod val="20000"/>
                <a:lumOff val="80000"/>
              </a:srgbClr>
            </a:solidFill>
            <a:ln w="12700" cap="flat" cmpd="sng" algn="ctr">
              <a:solidFill>
                <a:srgbClr val="FFA033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0723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Deep Learning: Expression signal profiles per gene</a:t>
              </a:r>
            </a:p>
          </p:txBody>
        </p:sp>
        <p:sp>
          <p:nvSpPr>
            <p:cNvPr id="36" name="Left Brace 35">
              <a:extLst>
                <a:ext uri="{FF2B5EF4-FFF2-40B4-BE49-F238E27FC236}">
                  <a16:creationId xmlns:a16="http://schemas.microsoft.com/office/drawing/2014/main" id="{9320A241-6C6C-7FED-9E6A-A9E03923FF3A}"/>
                </a:ext>
              </a:extLst>
            </p:cNvPr>
            <p:cNvSpPr/>
            <p:nvPr/>
          </p:nvSpPr>
          <p:spPr>
            <a:xfrm rot="5400000">
              <a:off x="10173624" y="4744713"/>
              <a:ext cx="426143" cy="1544504"/>
            </a:xfrm>
            <a:prstGeom prst="leftBrace">
              <a:avLst>
                <a:gd name="adj1" fmla="val 0"/>
                <a:gd name="adj2" fmla="val 50000"/>
              </a:avLst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30723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4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3CB5C73-103C-0327-A10B-54B4BA2470D1}"/>
                </a:ext>
              </a:extLst>
            </p:cNvPr>
            <p:cNvSpPr/>
            <p:nvPr/>
          </p:nvSpPr>
          <p:spPr>
            <a:xfrm>
              <a:off x="8764511" y="5756324"/>
              <a:ext cx="1544503" cy="714933"/>
            </a:xfrm>
            <a:prstGeom prst="rect">
              <a:avLst/>
            </a:prstGeom>
            <a:solidFill>
              <a:srgbClr val="FFA033">
                <a:lumMod val="20000"/>
                <a:lumOff val="80000"/>
              </a:srgbClr>
            </a:solidFill>
            <a:ln w="12700" cap="flat" cmpd="sng" algn="ctr">
              <a:solidFill>
                <a:srgbClr val="FFA033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0723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Shallow Learning: Expression average gene</a:t>
              </a:r>
            </a:p>
          </p:txBody>
        </p:sp>
      </p:grpSp>
      <p:pic>
        <p:nvPicPr>
          <p:cNvPr id="40" name="x_Graphic 2">
            <a:extLst>
              <a:ext uri="{FF2B5EF4-FFF2-40B4-BE49-F238E27FC236}">
                <a16:creationId xmlns:a16="http://schemas.microsoft.com/office/drawing/2014/main" id="{7DDAA8F9-E086-AB92-CEA8-6D5559498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2"/>
          <a:stretch/>
        </p:blipFill>
        <p:spPr bwMode="auto">
          <a:xfrm>
            <a:off x="7033101" y="2800318"/>
            <a:ext cx="4120931" cy="249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5676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33AC2-CE59-9FA7-B5B1-8A1B02FF2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Mined epigenetic data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B1EF309-1A52-C57F-1227-24C94D71F7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9435205"/>
              </p:ext>
            </p:extLst>
          </p:nvPr>
        </p:nvGraphicFramePr>
        <p:xfrm>
          <a:off x="756323" y="1215234"/>
          <a:ext cx="6321819" cy="5050643"/>
        </p:xfrm>
        <a:graphic>
          <a:graphicData uri="http://schemas.openxmlformats.org/drawingml/2006/table">
            <a:tbl>
              <a:tblPr/>
              <a:tblGrid>
                <a:gridCol w="865525">
                  <a:extLst>
                    <a:ext uri="{9D8B030D-6E8A-4147-A177-3AD203B41FA5}">
                      <a16:colId xmlns:a16="http://schemas.microsoft.com/office/drawing/2014/main" val="2983572337"/>
                    </a:ext>
                  </a:extLst>
                </a:gridCol>
                <a:gridCol w="903569">
                  <a:extLst>
                    <a:ext uri="{9D8B030D-6E8A-4147-A177-3AD203B41FA5}">
                      <a16:colId xmlns:a16="http://schemas.microsoft.com/office/drawing/2014/main" val="3350328079"/>
                    </a:ext>
                  </a:extLst>
                </a:gridCol>
                <a:gridCol w="849673">
                  <a:extLst>
                    <a:ext uri="{9D8B030D-6E8A-4147-A177-3AD203B41FA5}">
                      <a16:colId xmlns:a16="http://schemas.microsoft.com/office/drawing/2014/main" val="4060186967"/>
                    </a:ext>
                  </a:extLst>
                </a:gridCol>
                <a:gridCol w="684811">
                  <a:extLst>
                    <a:ext uri="{9D8B030D-6E8A-4147-A177-3AD203B41FA5}">
                      <a16:colId xmlns:a16="http://schemas.microsoft.com/office/drawing/2014/main" val="835448689"/>
                    </a:ext>
                  </a:extLst>
                </a:gridCol>
                <a:gridCol w="1648619">
                  <a:extLst>
                    <a:ext uri="{9D8B030D-6E8A-4147-A177-3AD203B41FA5}">
                      <a16:colId xmlns:a16="http://schemas.microsoft.com/office/drawing/2014/main" val="2400860004"/>
                    </a:ext>
                  </a:extLst>
                </a:gridCol>
                <a:gridCol w="684811">
                  <a:extLst>
                    <a:ext uri="{9D8B030D-6E8A-4147-A177-3AD203B41FA5}">
                      <a16:colId xmlns:a16="http://schemas.microsoft.com/office/drawing/2014/main" val="1884559029"/>
                    </a:ext>
                  </a:extLst>
                </a:gridCol>
                <a:gridCol w="184450">
                  <a:extLst>
                    <a:ext uri="{9D8B030D-6E8A-4147-A177-3AD203B41FA5}">
                      <a16:colId xmlns:a16="http://schemas.microsoft.com/office/drawing/2014/main" val="1272545259"/>
                    </a:ext>
                  </a:extLst>
                </a:gridCol>
                <a:gridCol w="500361">
                  <a:extLst>
                    <a:ext uri="{9D8B030D-6E8A-4147-A177-3AD203B41FA5}">
                      <a16:colId xmlns:a16="http://schemas.microsoft.com/office/drawing/2014/main" val="1902071130"/>
                    </a:ext>
                  </a:extLst>
                </a:gridCol>
              </a:tblGrid>
              <a:tr h="199937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Fgram matchup table 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3188726"/>
                  </a:ext>
                </a:extLst>
              </a:tr>
              <a:tr h="375120">
                <a:tc gridSpan="8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615649"/>
                  </a:ext>
                </a:extLst>
              </a:tr>
              <a:tr h="37512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Run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genotype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GEO Accession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Antibody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0344816"/>
                  </a:ext>
                </a:extLst>
              </a:tr>
              <a:tr h="37512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SRR999608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WT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GSM1226424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Active Motif 39155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H3K27me3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144770"/>
                  </a:ext>
                </a:extLst>
              </a:tr>
              <a:tr h="37512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SRR999611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WT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GSM1226427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abcam ab 9050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H3K36me3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7441632"/>
                  </a:ext>
                </a:extLst>
              </a:tr>
              <a:tr h="37512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SRR999613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WT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GSM1226429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Millipore 07-030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H3K4me2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7638741"/>
                  </a:ext>
                </a:extLst>
              </a:tr>
              <a:tr h="37512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SRR999617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WT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GSM1226433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abcam ab 8580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H3K4me3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7497936"/>
                  </a:ext>
                </a:extLst>
              </a:tr>
              <a:tr h="199937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6287826"/>
                  </a:ext>
                </a:extLst>
              </a:tr>
              <a:tr h="199937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8521534"/>
                  </a:ext>
                </a:extLst>
              </a:tr>
              <a:tr h="199937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crassa matchup table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3930683"/>
                  </a:ext>
                </a:extLst>
              </a:tr>
              <a:tr h="199937">
                <a:tc gridSpan="5">
                  <a:txBody>
                    <a:bodyPr/>
                    <a:lstStyle/>
                    <a:p>
                      <a:pPr algn="l" fontAlgn="b"/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073661"/>
                  </a:ext>
                </a:extLst>
              </a:tr>
              <a:tr h="199937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Run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Assay Type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genotype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chip_antibody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7981327"/>
                  </a:ext>
                </a:extLst>
              </a:tr>
              <a:tr h="199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SRR12229305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ChIP-Seq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WT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H3K27ac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0126498"/>
                  </a:ext>
                </a:extLst>
              </a:tr>
              <a:tr h="199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SRR12229306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ChIP-Seq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WT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H3K4me1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529918"/>
                  </a:ext>
                </a:extLst>
              </a:tr>
              <a:tr h="199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SRR12229307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ChIP-Seq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WT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H3K4me2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5460623"/>
                  </a:ext>
                </a:extLst>
              </a:tr>
              <a:tr h="199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SRR12229308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ChIP-Seq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WT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H3K4me3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2759500"/>
                  </a:ext>
                </a:extLst>
              </a:tr>
              <a:tr h="199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SRR12229309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ChIP-Seq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WT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H3K36me3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5114923"/>
                  </a:ext>
                </a:extLst>
              </a:tr>
              <a:tr h="199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SRR12229310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ChIP-Seq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WT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H3K9me3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2311095"/>
                  </a:ext>
                </a:extLst>
              </a:tr>
              <a:tr h="199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SRR12229314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ChIP-Seq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WT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H3K27me2/3</a:t>
                      </a: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53302"/>
                  </a:ext>
                </a:extLst>
              </a:tr>
              <a:tr h="199937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1" marR="9521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1859012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21A12E-55C1-EFB0-3E6E-BF078AA028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635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D6D024-6953-3E64-7B34-5026A5237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26" y="206881"/>
            <a:ext cx="10224545" cy="676374"/>
          </a:xfrm>
        </p:spPr>
        <p:txBody>
          <a:bodyPr/>
          <a:lstStyle/>
          <a:p>
            <a:r>
              <a:rPr lang="en-US" dirty="0"/>
              <a:t>Background: Fungi in biomanufacturing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1EE895-83E7-2BB0-750B-C30A0A9621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t>2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359914B-1AAD-C674-E699-AF7EB0FBE683}"/>
              </a:ext>
            </a:extLst>
          </p:cNvPr>
          <p:cNvGrpSpPr/>
          <p:nvPr/>
        </p:nvGrpSpPr>
        <p:grpSpPr>
          <a:xfrm>
            <a:off x="7330661" y="1798216"/>
            <a:ext cx="3961310" cy="3961310"/>
            <a:chOff x="990600" y="1436172"/>
            <a:chExt cx="3985656" cy="398565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D04F79-641E-6BDA-2430-5CE2A26B5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58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0600" y="1436172"/>
              <a:ext cx="3985656" cy="3985656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852923B-9517-D655-8A8B-00C6D476C5A6}"/>
                </a:ext>
              </a:extLst>
            </p:cNvPr>
            <p:cNvCxnSpPr/>
            <p:nvPr/>
          </p:nvCxnSpPr>
          <p:spPr>
            <a:xfrm flipV="1">
              <a:off x="3680114" y="2303071"/>
              <a:ext cx="380010" cy="296883"/>
            </a:xfrm>
            <a:prstGeom prst="straightConnector1">
              <a:avLst/>
            </a:prstGeom>
            <a:noFill/>
            <a:ln w="76200" cap="flat" cmpd="sng" algn="ctr">
              <a:solidFill>
                <a:srgbClr val="00B050"/>
              </a:solidFill>
              <a:prstDash val="solid"/>
              <a:tailEnd type="triangle"/>
            </a:ln>
            <a:effectLst/>
          </p:spPr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BBCBFC3-AFB5-7528-01A7-4BEF30328E9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00968" y="2303071"/>
              <a:ext cx="380010" cy="296883"/>
            </a:xfrm>
            <a:prstGeom prst="straightConnector1">
              <a:avLst/>
            </a:prstGeom>
            <a:noFill/>
            <a:ln w="76200" cap="flat" cmpd="sng" algn="ctr">
              <a:solidFill>
                <a:srgbClr val="00B050"/>
              </a:solidFill>
              <a:prstDash val="solid"/>
              <a:tailEnd type="triangle"/>
            </a:ln>
            <a:effectLst/>
          </p:spPr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E24E2A5-32F7-88FC-2129-BAF338A169C3}"/>
                </a:ext>
              </a:extLst>
            </p:cNvPr>
            <p:cNvCxnSpPr>
              <a:cxnSpLocks/>
            </p:cNvCxnSpPr>
            <p:nvPr/>
          </p:nvCxnSpPr>
          <p:spPr>
            <a:xfrm>
              <a:off x="3715740" y="4319897"/>
              <a:ext cx="380010" cy="296883"/>
            </a:xfrm>
            <a:prstGeom prst="straightConnector1">
              <a:avLst/>
            </a:prstGeom>
            <a:noFill/>
            <a:ln w="76200" cap="flat" cmpd="sng" algn="ctr">
              <a:solidFill>
                <a:srgbClr val="00B050"/>
              </a:solidFill>
              <a:prstDash val="solid"/>
              <a:tailEnd type="triangle"/>
            </a:ln>
            <a:effectLst/>
          </p:spPr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F5F09C4-F286-523E-0234-B4BD05679A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36594" y="4319897"/>
              <a:ext cx="380010" cy="296883"/>
            </a:xfrm>
            <a:prstGeom prst="straightConnector1">
              <a:avLst/>
            </a:prstGeom>
            <a:noFill/>
            <a:ln w="76200" cap="flat" cmpd="sng" algn="ctr">
              <a:solidFill>
                <a:srgbClr val="00B050"/>
              </a:solidFill>
              <a:prstDash val="solid"/>
              <a:tailEnd type="triangle"/>
            </a:ln>
            <a:effectLst/>
          </p:spPr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AAB24B6-EA34-941C-F884-3F58531F1D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6520" y="2223149"/>
              <a:ext cx="0" cy="376805"/>
            </a:xfrm>
            <a:prstGeom prst="straightConnector1">
              <a:avLst/>
            </a:prstGeom>
            <a:noFill/>
            <a:ln w="76200" cap="flat" cmpd="sng" algn="ctr">
              <a:solidFill>
                <a:srgbClr val="00B050"/>
              </a:solidFill>
              <a:prstDash val="solid"/>
              <a:tailEnd type="triangle"/>
            </a:ln>
            <a:effectLst/>
          </p:spPr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3E0AA5D-755D-8B35-9B70-1D11B3778800}"/>
                </a:ext>
              </a:extLst>
            </p:cNvPr>
            <p:cNvCxnSpPr>
              <a:cxnSpLocks/>
            </p:cNvCxnSpPr>
            <p:nvPr/>
          </p:nvCxnSpPr>
          <p:spPr>
            <a:xfrm>
              <a:off x="2986520" y="4284272"/>
              <a:ext cx="0" cy="376805"/>
            </a:xfrm>
            <a:prstGeom prst="straightConnector1">
              <a:avLst/>
            </a:prstGeom>
            <a:noFill/>
            <a:ln w="76200" cap="flat" cmpd="sng" algn="ctr">
              <a:solidFill>
                <a:srgbClr val="00B050"/>
              </a:solidFill>
              <a:prstDash val="solid"/>
              <a:tailEnd type="triangle"/>
            </a:ln>
            <a:effectLst/>
          </p:spPr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4C001DB-E2FF-9DD5-A1CF-5D4AF401058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041446" y="3317683"/>
              <a:ext cx="0" cy="376805"/>
            </a:xfrm>
            <a:prstGeom prst="straightConnector1">
              <a:avLst/>
            </a:prstGeom>
            <a:noFill/>
            <a:ln w="76200" cap="flat" cmpd="sng" algn="ctr">
              <a:solidFill>
                <a:srgbClr val="00B050"/>
              </a:solidFill>
              <a:prstDash val="solid"/>
              <a:tailEnd type="triangle"/>
            </a:ln>
            <a:effectLst/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B911471-291D-23B3-50E5-617F5DEF459A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1989370" y="3350929"/>
              <a:ext cx="0" cy="376805"/>
            </a:xfrm>
            <a:prstGeom prst="straightConnector1">
              <a:avLst/>
            </a:prstGeom>
            <a:noFill/>
            <a:ln w="76200" cap="flat" cmpd="sng" algn="ctr">
              <a:solidFill>
                <a:srgbClr val="00B050"/>
              </a:solidFill>
              <a:prstDash val="solid"/>
              <a:tailEnd type="triangle"/>
            </a:ln>
            <a:effectLst/>
          </p:spPr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2EFA17E-3BC1-D1EC-016D-6AD397FE8273}"/>
              </a:ext>
            </a:extLst>
          </p:cNvPr>
          <p:cNvSpPr txBox="1"/>
          <p:nvPr/>
        </p:nvSpPr>
        <p:spPr>
          <a:xfrm>
            <a:off x="9861771" y="5874650"/>
            <a:ext cx="14302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050" dirty="0">
                <a:solidFill>
                  <a:srgbClr val="000000"/>
                </a:solidFill>
                <a:latin typeface="Trebuchet MS" panose="020B0603020202020204"/>
              </a:rPr>
              <a:t>Meyer </a:t>
            </a:r>
            <a:r>
              <a:rPr lang="en-US" sz="1050" i="1" dirty="0">
                <a:solidFill>
                  <a:srgbClr val="000000"/>
                </a:solidFill>
                <a:latin typeface="Trebuchet MS" panose="020B0603020202020204"/>
              </a:rPr>
              <a:t>et al.</a:t>
            </a:r>
            <a:r>
              <a:rPr lang="en-US" sz="1050" dirty="0">
                <a:solidFill>
                  <a:srgbClr val="000000"/>
                </a:solidFill>
                <a:latin typeface="Trebuchet MS" panose="020B0603020202020204"/>
              </a:rPr>
              <a:t> (2020).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6AC081-DE45-1583-1277-5B27F7229E24}"/>
              </a:ext>
            </a:extLst>
          </p:cNvPr>
          <p:cNvSpPr txBox="1"/>
          <p:nvPr/>
        </p:nvSpPr>
        <p:spPr>
          <a:xfrm>
            <a:off x="7139408" y="1333425"/>
            <a:ext cx="4321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800" b="1" dirty="0">
                <a:solidFill>
                  <a:srgbClr val="00B050"/>
                </a:solidFill>
                <a:latin typeface="Trebuchet MS" panose="020B0603020202020204"/>
              </a:rPr>
              <a:t>Improving biomanufacturing outcomes</a:t>
            </a:r>
          </a:p>
        </p:txBody>
      </p:sp>
      <p:sp>
        <p:nvSpPr>
          <p:cNvPr id="44" name="Content Placeholder 1">
            <a:extLst>
              <a:ext uri="{FF2B5EF4-FFF2-40B4-BE49-F238E27FC236}">
                <a16:creationId xmlns:a16="http://schemas.microsoft.com/office/drawing/2014/main" id="{EFC4C1D7-5254-06F2-FEEC-14BC53DD44C3}"/>
              </a:ext>
            </a:extLst>
          </p:cNvPr>
          <p:cNvSpPr txBox="1">
            <a:spLocks/>
          </p:cNvSpPr>
          <p:nvPr/>
        </p:nvSpPr>
        <p:spPr>
          <a:xfrm>
            <a:off x="530958" y="1702757"/>
            <a:ext cx="6030913" cy="39635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pple Symbols" panose="02000000000000000000" pitchFamily="2" charset="-79"/>
              <a:buChar char="⎼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​</a:t>
            </a:r>
            <a:r>
              <a:rPr lang="en-US" sz="1800" dirty="0"/>
              <a:t>Engineered fungi are promising chassis for future sustainable biomanufacturing and bioproduction.</a:t>
            </a:r>
          </a:p>
          <a:p>
            <a:r>
              <a:rPr lang="en-US" sz="1800" dirty="0"/>
              <a:t>Yeast alone (Nicholas Money, 2018): </a:t>
            </a:r>
          </a:p>
          <a:p>
            <a:pPr lvl="1"/>
            <a:r>
              <a:rPr lang="en-US" sz="1600" dirty="0"/>
              <a:t>5% of USA’s GDP (&gt;$900B)</a:t>
            </a:r>
          </a:p>
          <a:p>
            <a:pPr lvl="1"/>
            <a:r>
              <a:rPr lang="en-US" sz="1600" dirty="0"/>
              <a:t>3% of USA’s workforce (&gt;5M)</a:t>
            </a:r>
          </a:p>
          <a:p>
            <a:r>
              <a:rPr lang="en-US" sz="1800" dirty="0"/>
              <a:t>Reliable regulation of the functionality in diverse fungi at scale remains a significant challenge to commercialization. </a:t>
            </a:r>
          </a:p>
        </p:txBody>
      </p:sp>
    </p:spTree>
    <p:extLst>
      <p:ext uri="{BB962C8B-B14F-4D97-AF65-F5344CB8AC3E}">
        <p14:creationId xmlns:p14="http://schemas.microsoft.com/office/powerpoint/2010/main" val="529586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AA65B-1D7C-1D3C-414E-BCFC91E73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Histone modification functions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F5737A-9DD7-8650-02E0-A329D0ADAB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6FE0A0-95D3-3567-FC3E-52E387187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592" y="1930492"/>
            <a:ext cx="8096250" cy="36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77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10B283-4671-E169-C673-38D6DCABB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viz to Confirm expression patterns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1B5163-E7A3-E975-208C-D79651D7A6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t>21</a:t>
            </a:fld>
            <a:endParaRPr lang="en-US" dirty="0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1A446DC-DABD-8D5B-CD50-B2BBB62D98D3}"/>
              </a:ext>
            </a:extLst>
          </p:cNvPr>
          <p:cNvGrpSpPr/>
          <p:nvPr/>
        </p:nvGrpSpPr>
        <p:grpSpPr>
          <a:xfrm>
            <a:off x="360755" y="2204665"/>
            <a:ext cx="5814299" cy="4092261"/>
            <a:chOff x="3200400" y="2094596"/>
            <a:chExt cx="5134908" cy="3308482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F1B348D4-E851-0EE3-E5AD-48747CED67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9303" r="23600"/>
            <a:stretch/>
          </p:blipFill>
          <p:spPr>
            <a:xfrm>
              <a:off x="3200400" y="2286000"/>
              <a:ext cx="3383280" cy="3117078"/>
            </a:xfrm>
            <a:prstGeom prst="rect">
              <a:avLst/>
            </a:prstGeom>
          </p:spPr>
        </p:pic>
        <p:sp>
          <p:nvSpPr>
            <p:cNvPr id="86" name="TextBox 43">
              <a:extLst>
                <a:ext uri="{FF2B5EF4-FFF2-40B4-BE49-F238E27FC236}">
                  <a16:creationId xmlns:a16="http://schemas.microsoft.com/office/drawing/2014/main" id="{D8494D55-8897-CC49-0EBF-D4660590BE3A}"/>
                </a:ext>
              </a:extLst>
            </p:cNvPr>
            <p:cNvSpPr txBox="1"/>
            <p:nvPr/>
          </p:nvSpPr>
          <p:spPr>
            <a:xfrm>
              <a:off x="6663007" y="2322385"/>
              <a:ext cx="166584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H3K4me1/2 (gene activation)</a:t>
              </a:r>
            </a:p>
          </p:txBody>
        </p:sp>
        <p:sp>
          <p:nvSpPr>
            <p:cNvPr id="87" name="Right Brace 86">
              <a:extLst>
                <a:ext uri="{FF2B5EF4-FFF2-40B4-BE49-F238E27FC236}">
                  <a16:creationId xmlns:a16="http://schemas.microsoft.com/office/drawing/2014/main" id="{5EAC95CD-19BF-899D-637A-3920B8C575E6}"/>
                </a:ext>
              </a:extLst>
            </p:cNvPr>
            <p:cNvSpPr/>
            <p:nvPr/>
          </p:nvSpPr>
          <p:spPr>
            <a:xfrm>
              <a:off x="6583680" y="2316480"/>
              <a:ext cx="132079" cy="221349"/>
            </a:xfrm>
            <a:prstGeom prst="rightBrac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88" name="TextBox 45">
              <a:extLst>
                <a:ext uri="{FF2B5EF4-FFF2-40B4-BE49-F238E27FC236}">
                  <a16:creationId xmlns:a16="http://schemas.microsoft.com/office/drawing/2014/main" id="{8DB41181-0D76-6D07-0FDF-4711CC471459}"/>
                </a:ext>
              </a:extLst>
            </p:cNvPr>
            <p:cNvSpPr txBox="1"/>
            <p:nvPr/>
          </p:nvSpPr>
          <p:spPr>
            <a:xfrm>
              <a:off x="6663007" y="2686857"/>
              <a:ext cx="16193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ADD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RNA sequencing (‘outcome’)</a:t>
              </a:r>
            </a:p>
          </p:txBody>
        </p:sp>
        <p:sp>
          <p:nvSpPr>
            <p:cNvPr id="89" name="Right Brace 88">
              <a:extLst>
                <a:ext uri="{FF2B5EF4-FFF2-40B4-BE49-F238E27FC236}">
                  <a16:creationId xmlns:a16="http://schemas.microsoft.com/office/drawing/2014/main" id="{B040E9D0-72BA-E2E3-6C58-EC0480F1638B}"/>
                </a:ext>
              </a:extLst>
            </p:cNvPr>
            <p:cNvSpPr/>
            <p:nvPr/>
          </p:nvSpPr>
          <p:spPr>
            <a:xfrm>
              <a:off x="6583680" y="2585131"/>
              <a:ext cx="132079" cy="394722"/>
            </a:xfrm>
            <a:prstGeom prst="rightBrac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90" name="TextBox 47">
              <a:extLst>
                <a:ext uri="{FF2B5EF4-FFF2-40B4-BE49-F238E27FC236}">
                  <a16:creationId xmlns:a16="http://schemas.microsoft.com/office/drawing/2014/main" id="{DE8A3394-CD31-7B80-E973-758E5AE29346}"/>
                </a:ext>
              </a:extLst>
            </p:cNvPr>
            <p:cNvSpPr txBox="1"/>
            <p:nvPr/>
          </p:nvSpPr>
          <p:spPr>
            <a:xfrm>
              <a:off x="6649719" y="2946971"/>
              <a:ext cx="156485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H3K4me3 (gene activation)</a:t>
              </a:r>
            </a:p>
          </p:txBody>
        </p:sp>
        <p:sp>
          <p:nvSpPr>
            <p:cNvPr id="91" name="TextBox 48">
              <a:extLst>
                <a:ext uri="{FF2B5EF4-FFF2-40B4-BE49-F238E27FC236}">
                  <a16:creationId xmlns:a16="http://schemas.microsoft.com/office/drawing/2014/main" id="{24327AC8-BFDF-F301-5CD7-F6CD8B9780B3}"/>
                </a:ext>
              </a:extLst>
            </p:cNvPr>
            <p:cNvSpPr txBox="1"/>
            <p:nvPr/>
          </p:nvSpPr>
          <p:spPr>
            <a:xfrm>
              <a:off x="6677482" y="3524557"/>
              <a:ext cx="155523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ATAC-seq (gene activation)</a:t>
              </a:r>
            </a:p>
          </p:txBody>
        </p:sp>
        <p:sp>
          <p:nvSpPr>
            <p:cNvPr id="92" name="Right Brace 91">
              <a:extLst>
                <a:ext uri="{FF2B5EF4-FFF2-40B4-BE49-F238E27FC236}">
                  <a16:creationId xmlns:a16="http://schemas.microsoft.com/office/drawing/2014/main" id="{116412A3-2092-338A-B2F2-D86EB235FB33}"/>
                </a:ext>
              </a:extLst>
            </p:cNvPr>
            <p:cNvSpPr/>
            <p:nvPr/>
          </p:nvSpPr>
          <p:spPr>
            <a:xfrm>
              <a:off x="6601188" y="3122976"/>
              <a:ext cx="132079" cy="994797"/>
            </a:xfrm>
            <a:prstGeom prst="rightBrac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93" name="TextBox 50">
              <a:extLst>
                <a:ext uri="{FF2B5EF4-FFF2-40B4-BE49-F238E27FC236}">
                  <a16:creationId xmlns:a16="http://schemas.microsoft.com/office/drawing/2014/main" id="{C668C293-A21B-7EF6-2EE6-FDD9BE1836BF}"/>
                </a:ext>
              </a:extLst>
            </p:cNvPr>
            <p:cNvSpPr txBox="1"/>
            <p:nvPr/>
          </p:nvSpPr>
          <p:spPr>
            <a:xfrm>
              <a:off x="6603981" y="4077330"/>
              <a:ext cx="151836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H3K27ac (gene activation)</a:t>
              </a:r>
            </a:p>
          </p:txBody>
        </p:sp>
        <p:sp>
          <p:nvSpPr>
            <p:cNvPr id="94" name="TextBox 51">
              <a:extLst>
                <a:ext uri="{FF2B5EF4-FFF2-40B4-BE49-F238E27FC236}">
                  <a16:creationId xmlns:a16="http://schemas.microsoft.com/office/drawing/2014/main" id="{A1E12330-F0C9-596E-B09F-42729CB9F97B}"/>
                </a:ext>
              </a:extLst>
            </p:cNvPr>
            <p:cNvSpPr txBox="1"/>
            <p:nvPr/>
          </p:nvSpPr>
          <p:spPr>
            <a:xfrm>
              <a:off x="6652222" y="4323631"/>
              <a:ext cx="149592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hH3 (light-sensitive intro)</a:t>
              </a:r>
            </a:p>
          </p:txBody>
        </p:sp>
        <p:sp>
          <p:nvSpPr>
            <p:cNvPr id="95" name="Right Brace 94">
              <a:extLst>
                <a:ext uri="{FF2B5EF4-FFF2-40B4-BE49-F238E27FC236}">
                  <a16:creationId xmlns:a16="http://schemas.microsoft.com/office/drawing/2014/main" id="{2C4C2D5F-D1DC-2C6C-A657-F629592E5198}"/>
                </a:ext>
              </a:extLst>
            </p:cNvPr>
            <p:cNvSpPr/>
            <p:nvPr/>
          </p:nvSpPr>
          <p:spPr>
            <a:xfrm>
              <a:off x="6617608" y="4240195"/>
              <a:ext cx="90798" cy="377772"/>
            </a:xfrm>
            <a:prstGeom prst="rightBrac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96" name="TextBox 53">
              <a:extLst>
                <a:ext uri="{FF2B5EF4-FFF2-40B4-BE49-F238E27FC236}">
                  <a16:creationId xmlns:a16="http://schemas.microsoft.com/office/drawing/2014/main" id="{FDD7E697-76AA-EAE2-B1E1-3B9703D8C6A1}"/>
                </a:ext>
              </a:extLst>
            </p:cNvPr>
            <p:cNvSpPr txBox="1"/>
            <p:nvPr/>
          </p:nvSpPr>
          <p:spPr>
            <a:xfrm>
              <a:off x="6598064" y="4613915"/>
              <a:ext cx="151836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H3K27ac (gene activation)</a:t>
              </a:r>
            </a:p>
          </p:txBody>
        </p:sp>
        <p:sp>
          <p:nvSpPr>
            <p:cNvPr id="97" name="TextBox 54">
              <a:extLst>
                <a:ext uri="{FF2B5EF4-FFF2-40B4-BE49-F238E27FC236}">
                  <a16:creationId xmlns:a16="http://schemas.microsoft.com/office/drawing/2014/main" id="{EFE34769-09E8-DEB3-75C9-8B63EDFD3033}"/>
                </a:ext>
              </a:extLst>
            </p:cNvPr>
            <p:cNvSpPr txBox="1"/>
            <p:nvPr/>
          </p:nvSpPr>
          <p:spPr>
            <a:xfrm>
              <a:off x="6677482" y="4817244"/>
              <a:ext cx="165782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H3K27me2/3 (gene silencing)</a:t>
              </a:r>
            </a:p>
          </p:txBody>
        </p:sp>
        <p:sp>
          <p:nvSpPr>
            <p:cNvPr id="98" name="Right Brace 97">
              <a:extLst>
                <a:ext uri="{FF2B5EF4-FFF2-40B4-BE49-F238E27FC236}">
                  <a16:creationId xmlns:a16="http://schemas.microsoft.com/office/drawing/2014/main" id="{F60977DC-CEB5-0A95-5ACF-571C099AD679}"/>
                </a:ext>
              </a:extLst>
            </p:cNvPr>
            <p:cNvSpPr/>
            <p:nvPr/>
          </p:nvSpPr>
          <p:spPr>
            <a:xfrm>
              <a:off x="6613344" y="4776754"/>
              <a:ext cx="102415" cy="255934"/>
            </a:xfrm>
            <a:prstGeom prst="rightBrac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99" name="TextBox 56">
              <a:extLst>
                <a:ext uri="{FF2B5EF4-FFF2-40B4-BE49-F238E27FC236}">
                  <a16:creationId xmlns:a16="http://schemas.microsoft.com/office/drawing/2014/main" id="{C4515F8C-6CCB-3C04-B4BD-94BA6132EA91}"/>
                </a:ext>
              </a:extLst>
            </p:cNvPr>
            <p:cNvSpPr txBox="1"/>
            <p:nvPr/>
          </p:nvSpPr>
          <p:spPr>
            <a:xfrm>
              <a:off x="6638399" y="5020573"/>
              <a:ext cx="149752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H3K9me3 (gene silencing)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66B488F0-C061-CD03-6215-E34F62AC9C3F}"/>
                </a:ext>
              </a:extLst>
            </p:cNvPr>
            <p:cNvSpPr/>
            <p:nvPr/>
          </p:nvSpPr>
          <p:spPr>
            <a:xfrm>
              <a:off x="3711829" y="2094609"/>
              <a:ext cx="113080" cy="98627"/>
            </a:xfrm>
            <a:prstGeom prst="rect">
              <a:avLst/>
            </a:prstGeom>
            <a:solidFill>
              <a:srgbClr val="008E74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0C5F6695-F12C-7643-75D1-6F86EF80A1CA}"/>
                </a:ext>
              </a:extLst>
            </p:cNvPr>
            <p:cNvSpPr/>
            <p:nvPr/>
          </p:nvSpPr>
          <p:spPr>
            <a:xfrm>
              <a:off x="3824908" y="2094609"/>
              <a:ext cx="284078" cy="98624"/>
            </a:xfrm>
            <a:prstGeom prst="rect">
              <a:avLst/>
            </a:prstGeom>
            <a:solidFill>
              <a:srgbClr val="008E74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508DF623-F611-A0FF-5311-9237688BB6F6}"/>
                </a:ext>
              </a:extLst>
            </p:cNvPr>
            <p:cNvSpPr/>
            <p:nvPr/>
          </p:nvSpPr>
          <p:spPr>
            <a:xfrm>
              <a:off x="4108986" y="2094607"/>
              <a:ext cx="113080" cy="98627"/>
            </a:xfrm>
            <a:prstGeom prst="rect">
              <a:avLst/>
            </a:prstGeom>
            <a:solidFill>
              <a:srgbClr val="7D0D7C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B7DF6DF8-B96B-CB2D-A565-835B541802E5}"/>
                </a:ext>
              </a:extLst>
            </p:cNvPr>
            <p:cNvSpPr/>
            <p:nvPr/>
          </p:nvSpPr>
          <p:spPr>
            <a:xfrm>
              <a:off x="4222065" y="2094605"/>
              <a:ext cx="390573" cy="98625"/>
            </a:xfrm>
            <a:prstGeom prst="rect">
              <a:avLst/>
            </a:prstGeom>
            <a:solidFill>
              <a:srgbClr val="FFFFFF">
                <a:lumMod val="75000"/>
              </a:srgbClr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82EB1D1E-34E1-6460-A124-A9392E33A189}"/>
                </a:ext>
              </a:extLst>
            </p:cNvPr>
            <p:cNvSpPr/>
            <p:nvPr/>
          </p:nvSpPr>
          <p:spPr>
            <a:xfrm>
              <a:off x="4619222" y="2094603"/>
              <a:ext cx="113080" cy="98627"/>
            </a:xfrm>
            <a:prstGeom prst="rect">
              <a:avLst/>
            </a:prstGeom>
            <a:solidFill>
              <a:srgbClr val="7D0D7C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20264D7C-EE5A-D9AA-21D9-301729CE7FD6}"/>
                </a:ext>
              </a:extLst>
            </p:cNvPr>
            <p:cNvSpPr/>
            <p:nvPr/>
          </p:nvSpPr>
          <p:spPr>
            <a:xfrm>
              <a:off x="4738886" y="2094602"/>
              <a:ext cx="1047518" cy="98628"/>
            </a:xfrm>
            <a:prstGeom prst="rect">
              <a:avLst/>
            </a:prstGeom>
            <a:solidFill>
              <a:srgbClr val="7D0D7C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17A7950D-A452-866C-E84B-18E40546C3BB}"/>
                </a:ext>
              </a:extLst>
            </p:cNvPr>
            <p:cNvSpPr/>
            <p:nvPr/>
          </p:nvSpPr>
          <p:spPr>
            <a:xfrm>
              <a:off x="5782378" y="2094596"/>
              <a:ext cx="113080" cy="98627"/>
            </a:xfrm>
            <a:prstGeom prst="rect">
              <a:avLst/>
            </a:prstGeom>
            <a:solidFill>
              <a:srgbClr val="7D0D7C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36ADBFA4-F259-7F77-DD49-7FF031C0ABD7}"/>
                </a:ext>
              </a:extLst>
            </p:cNvPr>
            <p:cNvSpPr/>
            <p:nvPr/>
          </p:nvSpPr>
          <p:spPr>
            <a:xfrm>
              <a:off x="5897062" y="2094596"/>
              <a:ext cx="388968" cy="98627"/>
            </a:xfrm>
            <a:prstGeom prst="rect">
              <a:avLst/>
            </a:prstGeom>
            <a:solidFill>
              <a:srgbClr val="00ADD0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27F1061-FBF1-399D-71D2-A579A37042EC}"/>
                </a:ext>
              </a:extLst>
            </p:cNvPr>
            <p:cNvSpPr/>
            <p:nvPr/>
          </p:nvSpPr>
          <p:spPr>
            <a:xfrm>
              <a:off x="6288514" y="2095730"/>
              <a:ext cx="252242" cy="98625"/>
            </a:xfrm>
            <a:prstGeom prst="rect">
              <a:avLst/>
            </a:prstGeom>
            <a:solidFill>
              <a:srgbClr val="7D0D7C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  <p:pic>
        <p:nvPicPr>
          <p:cNvPr id="109" name="Picture 4">
            <a:extLst>
              <a:ext uri="{FF2B5EF4-FFF2-40B4-BE49-F238E27FC236}">
                <a16:creationId xmlns:a16="http://schemas.microsoft.com/office/drawing/2014/main" id="{47A91E2A-60C4-6A0E-5D93-8DA427F62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465" y="2507013"/>
            <a:ext cx="1666875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TextBox 39">
            <a:extLst>
              <a:ext uri="{FF2B5EF4-FFF2-40B4-BE49-F238E27FC236}">
                <a16:creationId xmlns:a16="http://schemas.microsoft.com/office/drawing/2014/main" id="{59BEC051-369C-B59A-D496-E1F289A0E5FB}"/>
              </a:ext>
            </a:extLst>
          </p:cNvPr>
          <p:cNvSpPr txBox="1"/>
          <p:nvPr/>
        </p:nvSpPr>
        <p:spPr>
          <a:xfrm>
            <a:off x="6378094" y="1483803"/>
            <a:ext cx="5336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>
                <a:solidFill>
                  <a:srgbClr val="000000"/>
                </a:solidFill>
                <a:latin typeface="Gill Sans MT" panose="020B0502020104020203"/>
              </a:rPr>
              <a:t>ChromHMM</a:t>
            </a:r>
            <a:r>
              <a:rPr lang="en-US" dirty="0">
                <a:solidFill>
                  <a:srgbClr val="000000"/>
                </a:solidFill>
                <a:latin typeface="Gill Sans MT" panose="020B0502020104020203"/>
              </a:rPr>
              <a:t> to observe combinatorial correlations</a:t>
            </a:r>
          </a:p>
        </p:txBody>
      </p:sp>
      <p:sp>
        <p:nvSpPr>
          <p:cNvPr id="111" name="TextBox 40">
            <a:extLst>
              <a:ext uri="{FF2B5EF4-FFF2-40B4-BE49-F238E27FC236}">
                <a16:creationId xmlns:a16="http://schemas.microsoft.com/office/drawing/2014/main" id="{705FE722-87D2-5301-B622-25B69AF4A6D2}"/>
              </a:ext>
            </a:extLst>
          </p:cNvPr>
          <p:cNvSpPr txBox="1"/>
          <p:nvPr/>
        </p:nvSpPr>
        <p:spPr>
          <a:xfrm>
            <a:off x="156021" y="1451625"/>
            <a:ext cx="5469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>
                <a:solidFill>
                  <a:srgbClr val="000000"/>
                </a:solidFill>
                <a:latin typeface="Gill Sans MT" panose="020B0502020104020203"/>
              </a:rPr>
              <a:t>deepTools</a:t>
            </a:r>
            <a:r>
              <a:rPr lang="en-US" dirty="0">
                <a:solidFill>
                  <a:srgbClr val="000000"/>
                </a:solidFill>
                <a:latin typeface="Gill Sans MT" panose="020B0502020104020203"/>
              </a:rPr>
              <a:t> to create a correlation </a:t>
            </a:r>
            <a:r>
              <a:rPr lang="en-US" dirty="0" err="1">
                <a:solidFill>
                  <a:srgbClr val="000000"/>
                </a:solidFill>
                <a:latin typeface="Gill Sans MT" panose="020B0502020104020203"/>
              </a:rPr>
              <a:t>clustergram</a:t>
            </a:r>
            <a:endParaRPr lang="en-US" dirty="0">
              <a:solidFill>
                <a:srgbClr val="000000"/>
              </a:solidFill>
              <a:latin typeface="Gill Sans MT" panose="020B0502020104020203"/>
            </a:endParaRP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0978F312-CD50-E4F8-226F-F51B4149208D}"/>
              </a:ext>
            </a:extLst>
          </p:cNvPr>
          <p:cNvGrpSpPr/>
          <p:nvPr/>
        </p:nvGrpSpPr>
        <p:grpSpPr>
          <a:xfrm>
            <a:off x="8188471" y="2630277"/>
            <a:ext cx="3150226" cy="3050231"/>
            <a:chOff x="4491928" y="1219200"/>
            <a:chExt cx="6404672" cy="5397821"/>
          </a:xfrm>
        </p:grpSpPr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B5EFB2A4-AD7B-FDDC-2344-396C24E21E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7256"/>
            <a:stretch/>
          </p:blipFill>
          <p:spPr>
            <a:xfrm>
              <a:off x="4953000" y="1219200"/>
              <a:ext cx="5943600" cy="3820699"/>
            </a:xfrm>
            <a:prstGeom prst="rect">
              <a:avLst/>
            </a:prstGeom>
          </p:spPr>
        </p:pic>
        <p:sp>
          <p:nvSpPr>
            <p:cNvPr id="114" name="TextBox 71">
              <a:extLst>
                <a:ext uri="{FF2B5EF4-FFF2-40B4-BE49-F238E27FC236}">
                  <a16:creationId xmlns:a16="http://schemas.microsoft.com/office/drawing/2014/main" id="{39FE8729-E70E-4DE1-5558-A566D54E8B14}"/>
                </a:ext>
              </a:extLst>
            </p:cNvPr>
            <p:cNvSpPr txBox="1"/>
            <p:nvPr/>
          </p:nvSpPr>
          <p:spPr>
            <a:xfrm rot="16200000">
              <a:off x="2944173" y="2800582"/>
              <a:ext cx="3611741" cy="51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Gene expression level (counts)</a:t>
              </a:r>
            </a:p>
          </p:txBody>
        </p:sp>
        <p:sp>
          <p:nvSpPr>
            <p:cNvPr id="115" name="TextBox 72">
              <a:extLst>
                <a:ext uri="{FF2B5EF4-FFF2-40B4-BE49-F238E27FC236}">
                  <a16:creationId xmlns:a16="http://schemas.microsoft.com/office/drawing/2014/main" id="{A8FC32C9-6EF3-1F01-0189-DFDC178AF1E0}"/>
                </a:ext>
              </a:extLst>
            </p:cNvPr>
            <p:cNvSpPr txBox="1"/>
            <p:nvPr/>
          </p:nvSpPr>
          <p:spPr>
            <a:xfrm>
              <a:off x="6520581" y="4978161"/>
              <a:ext cx="4019046" cy="4493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State at the start site of gene</a:t>
              </a:r>
            </a:p>
          </p:txBody>
        </p: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B7AB362-C7A0-20FD-A9CB-3C76ACCC5ACB}"/>
                </a:ext>
              </a:extLst>
            </p:cNvPr>
            <p:cNvCxnSpPr/>
            <p:nvPr/>
          </p:nvCxnSpPr>
          <p:spPr>
            <a:xfrm>
              <a:off x="6248400" y="6019068"/>
              <a:ext cx="4648200" cy="0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6EC89741-E9E2-DF14-210C-45BDB534454D}"/>
                </a:ext>
              </a:extLst>
            </p:cNvPr>
            <p:cNvSpPr/>
            <p:nvPr/>
          </p:nvSpPr>
          <p:spPr>
            <a:xfrm>
              <a:off x="7620000" y="5866668"/>
              <a:ext cx="2209800" cy="228600"/>
            </a:xfrm>
            <a:prstGeom prst="rect">
              <a:avLst/>
            </a:prstGeom>
            <a:solidFill>
              <a:srgbClr val="FEFFDD"/>
            </a:solidFill>
            <a:ln w="12700" cap="flat" cmpd="sng" algn="ctr">
              <a:solidFill>
                <a:srgbClr val="008E7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C48C2FA7-DEF8-0EAD-4E1A-67601A817388}"/>
                </a:ext>
              </a:extLst>
            </p:cNvPr>
            <p:cNvGrpSpPr/>
            <p:nvPr/>
          </p:nvGrpSpPr>
          <p:grpSpPr>
            <a:xfrm>
              <a:off x="7581254" y="5561868"/>
              <a:ext cx="619212" cy="457200"/>
              <a:chOff x="6285854" y="5633720"/>
              <a:chExt cx="619212" cy="457200"/>
            </a:xfrm>
          </p:grpSpPr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2BBCD70C-155F-87C8-F1C7-5BE96D90A1C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85854" y="5633720"/>
                <a:ext cx="0" cy="457200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9AD84BEF-0187-5033-6465-BCDA6EE2F1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5466" y="5633720"/>
                <a:ext cx="609600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B29B35B5-5F55-369D-AB6E-60874BA8A4C1}"/>
                </a:ext>
              </a:extLst>
            </p:cNvPr>
            <p:cNvSpPr/>
            <p:nvPr/>
          </p:nvSpPr>
          <p:spPr>
            <a:xfrm>
              <a:off x="7391400" y="5257628"/>
              <a:ext cx="381000" cy="1359393"/>
            </a:xfrm>
            <a:prstGeom prst="ellipse">
              <a:avLst/>
            </a:prstGeom>
            <a:noFill/>
            <a:ln w="12700" cap="flat" cmpd="sng" algn="ctr">
              <a:solidFill>
                <a:srgbClr val="6CB312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08036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5DFB31-5807-015F-AD59-E9365C4D2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t>22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DA91917-7FF6-A9CF-7510-71828B768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Shallow model results: model battery screening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5B3805-F650-C015-5CB0-E0753E3A17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Tree-based models outperform other shallow learning models on intra-species prediction using </a:t>
            </a:r>
            <a:r>
              <a:rPr lang="en-US" i="1" dirty="0"/>
              <a:t>N. </a:t>
            </a:r>
            <a:r>
              <a:rPr lang="en-US" i="1" dirty="0" err="1"/>
              <a:t>crassa</a:t>
            </a:r>
            <a:r>
              <a:rPr lang="en-US" dirty="0"/>
              <a:t> data.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9B21E24-1A02-A952-0172-16563E79D7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1037968" y="1826304"/>
            <a:ext cx="8815703" cy="4856486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6999FB26-077D-C62D-37CA-60E73D011DD1}"/>
              </a:ext>
            </a:extLst>
          </p:cNvPr>
          <p:cNvSpPr/>
          <p:nvPr/>
        </p:nvSpPr>
        <p:spPr>
          <a:xfrm>
            <a:off x="5058604" y="3502342"/>
            <a:ext cx="1820263" cy="235889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0723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4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16C109E-06BD-5172-8760-AFEE6717578D}"/>
              </a:ext>
            </a:extLst>
          </p:cNvPr>
          <p:cNvSpPr/>
          <p:nvPr/>
        </p:nvSpPr>
        <p:spPr>
          <a:xfrm>
            <a:off x="6172542" y="4255711"/>
            <a:ext cx="3602584" cy="235889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0723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4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69D5E6C-ED5F-2851-3500-BF8CC19F0C02}"/>
              </a:ext>
            </a:extLst>
          </p:cNvPr>
          <p:cNvSpPr/>
          <p:nvPr/>
        </p:nvSpPr>
        <p:spPr>
          <a:xfrm>
            <a:off x="5769488" y="3903839"/>
            <a:ext cx="1820263" cy="235889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0723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4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08FC989-98CB-28A2-57A1-7A22AAF43CE9}"/>
              </a:ext>
            </a:extLst>
          </p:cNvPr>
          <p:cNvSpPr/>
          <p:nvPr/>
        </p:nvSpPr>
        <p:spPr>
          <a:xfrm>
            <a:off x="6525654" y="4702716"/>
            <a:ext cx="1713256" cy="235889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0723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4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D5E9E49-5D28-A40C-46ED-3E3C98D8EABE}"/>
              </a:ext>
            </a:extLst>
          </p:cNvPr>
          <p:cNvSpPr/>
          <p:nvPr/>
        </p:nvSpPr>
        <p:spPr>
          <a:xfrm>
            <a:off x="7040991" y="5707680"/>
            <a:ext cx="1666318" cy="235889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0723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4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2" name="Right Brace 41">
            <a:extLst>
              <a:ext uri="{FF2B5EF4-FFF2-40B4-BE49-F238E27FC236}">
                <a16:creationId xmlns:a16="http://schemas.microsoft.com/office/drawing/2014/main" id="{D359509E-3B75-9F6C-A4D5-48AEA6ED334F}"/>
              </a:ext>
            </a:extLst>
          </p:cNvPr>
          <p:cNvSpPr/>
          <p:nvPr/>
        </p:nvSpPr>
        <p:spPr>
          <a:xfrm>
            <a:off x="7056090" y="3306176"/>
            <a:ext cx="377001" cy="2711070"/>
          </a:xfrm>
          <a:prstGeom prst="rightBrace">
            <a:avLst>
              <a:gd name="adj1" fmla="val 12217"/>
              <a:gd name="adj2" fmla="val 50000"/>
            </a:avLst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0723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48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9600EE9-BEBE-DDA4-C62D-37598B8E187C}"/>
              </a:ext>
            </a:extLst>
          </p:cNvPr>
          <p:cNvSpPr/>
          <p:nvPr/>
        </p:nvSpPr>
        <p:spPr>
          <a:xfrm>
            <a:off x="5012857" y="3597504"/>
            <a:ext cx="113477" cy="113477"/>
          </a:xfrm>
          <a:prstGeom prst="ellipse">
            <a:avLst/>
          </a:prstGeom>
          <a:solidFill>
            <a:srgbClr val="08D9D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0723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4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6A75149-18D5-4678-A281-FDF9CE7B609F}"/>
              </a:ext>
            </a:extLst>
          </p:cNvPr>
          <p:cNvSpPr/>
          <p:nvPr/>
        </p:nvSpPr>
        <p:spPr>
          <a:xfrm>
            <a:off x="6123577" y="4360471"/>
            <a:ext cx="113477" cy="113477"/>
          </a:xfrm>
          <a:prstGeom prst="ellipse">
            <a:avLst/>
          </a:prstGeom>
          <a:solidFill>
            <a:srgbClr val="08D9D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0723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4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1F5F9779-476A-63CE-B9CB-C4FF9F65539F}"/>
              </a:ext>
            </a:extLst>
          </p:cNvPr>
          <p:cNvSpPr/>
          <p:nvPr/>
        </p:nvSpPr>
        <p:spPr>
          <a:xfrm>
            <a:off x="6501766" y="4831698"/>
            <a:ext cx="113477" cy="113477"/>
          </a:xfrm>
          <a:prstGeom prst="ellipse">
            <a:avLst/>
          </a:prstGeom>
          <a:solidFill>
            <a:srgbClr val="08D9D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0723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4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C6E5169-A1F0-A9B0-6765-F8C86B49A406}"/>
              </a:ext>
            </a:extLst>
          </p:cNvPr>
          <p:cNvSpPr/>
          <p:nvPr/>
        </p:nvSpPr>
        <p:spPr>
          <a:xfrm>
            <a:off x="6984592" y="5852818"/>
            <a:ext cx="113477" cy="113477"/>
          </a:xfrm>
          <a:prstGeom prst="ellipse">
            <a:avLst/>
          </a:prstGeom>
          <a:solidFill>
            <a:srgbClr val="08D9D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0723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4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7CD0D2E-54DC-DEDC-864A-AE440DB7B354}"/>
              </a:ext>
            </a:extLst>
          </p:cNvPr>
          <p:cNvSpPr/>
          <p:nvPr/>
        </p:nvSpPr>
        <p:spPr>
          <a:xfrm>
            <a:off x="5700387" y="4021857"/>
            <a:ext cx="113477" cy="113477"/>
          </a:xfrm>
          <a:prstGeom prst="ellipse">
            <a:avLst/>
          </a:prstGeom>
          <a:solidFill>
            <a:srgbClr val="08D9D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0723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48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219CAD5-7BBB-0335-7E38-6EF08DA39F1A}"/>
              </a:ext>
            </a:extLst>
          </p:cNvPr>
          <p:cNvSpPr/>
          <p:nvPr/>
        </p:nvSpPr>
        <p:spPr>
          <a:xfrm>
            <a:off x="2747650" y="2282678"/>
            <a:ext cx="3489403" cy="235889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0723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4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DDC1116-BC1E-D869-6837-E6E8888A76C0}"/>
              </a:ext>
            </a:extLst>
          </p:cNvPr>
          <p:cNvSpPr/>
          <p:nvPr/>
        </p:nvSpPr>
        <p:spPr>
          <a:xfrm>
            <a:off x="2710328" y="2400623"/>
            <a:ext cx="113477" cy="113477"/>
          </a:xfrm>
          <a:prstGeom prst="ellipse">
            <a:avLst/>
          </a:prstGeom>
          <a:solidFill>
            <a:srgbClr val="08D9D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0723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4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7FC6AA6-1939-A268-2B89-D0295C70E7D8}"/>
              </a:ext>
            </a:extLst>
          </p:cNvPr>
          <p:cNvSpPr/>
          <p:nvPr/>
        </p:nvSpPr>
        <p:spPr>
          <a:xfrm>
            <a:off x="1643222" y="1680516"/>
            <a:ext cx="3605053" cy="1462001"/>
          </a:xfrm>
          <a:prstGeom prst="ellipse">
            <a:avLst/>
          </a:prstGeom>
          <a:noFill/>
          <a:ln w="28575" cap="flat" cmpd="sng" algn="ctr">
            <a:solidFill>
              <a:srgbClr val="A92C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0723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4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72AFB57-DD52-35B3-0B80-F33111FA269A}"/>
              </a:ext>
            </a:extLst>
          </p:cNvPr>
          <p:cNvSpPr/>
          <p:nvPr/>
        </p:nvSpPr>
        <p:spPr>
          <a:xfrm>
            <a:off x="1993192" y="1985009"/>
            <a:ext cx="1954782" cy="235889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0723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4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41FFE61-AE1D-13DB-FD75-65E56A15591A}"/>
              </a:ext>
            </a:extLst>
          </p:cNvPr>
          <p:cNvSpPr/>
          <p:nvPr/>
        </p:nvSpPr>
        <p:spPr>
          <a:xfrm>
            <a:off x="1940230" y="2078334"/>
            <a:ext cx="113477" cy="113477"/>
          </a:xfrm>
          <a:prstGeom prst="ellipse">
            <a:avLst/>
          </a:prstGeom>
          <a:solidFill>
            <a:srgbClr val="08D9D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0723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4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B593846-462D-A0F6-6965-D0C932D93880}"/>
              </a:ext>
            </a:extLst>
          </p:cNvPr>
          <p:cNvSpPr txBox="1"/>
          <p:nvPr/>
        </p:nvSpPr>
        <p:spPr>
          <a:xfrm>
            <a:off x="2071685" y="1941429"/>
            <a:ext cx="4174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30723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</a:rPr>
              <a:t>Decision Tree Regressor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630318-1D96-F00B-1791-6FF7F5BDD155}"/>
              </a:ext>
            </a:extLst>
          </p:cNvPr>
          <p:cNvSpPr txBox="1"/>
          <p:nvPr/>
        </p:nvSpPr>
        <p:spPr>
          <a:xfrm>
            <a:off x="2846257" y="2246560"/>
            <a:ext cx="4174893" cy="399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30723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</a:rPr>
              <a:t>Random Forest Regressor 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02CC05D-D34F-757D-28A0-DC82287085D2}"/>
              </a:ext>
            </a:extLst>
          </p:cNvPr>
          <p:cNvSpPr/>
          <p:nvPr/>
        </p:nvSpPr>
        <p:spPr>
          <a:xfrm>
            <a:off x="9440237" y="1810201"/>
            <a:ext cx="1837426" cy="4861534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0723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4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CE7F9AA-B2DB-2375-7465-045E8289BE44}"/>
              </a:ext>
            </a:extLst>
          </p:cNvPr>
          <p:cNvSpPr txBox="1"/>
          <p:nvPr/>
        </p:nvSpPr>
        <p:spPr>
          <a:xfrm>
            <a:off x="7485835" y="3710981"/>
            <a:ext cx="39327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30723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</a:rPr>
              <a:t>K-Nearest Neighbors Regressor </a:t>
            </a:r>
          </a:p>
          <a:p>
            <a:pPr marL="0" marR="0" lvl="0" indent="0" defTabSz="30723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</a:rPr>
              <a:t>XGBoost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</a:rPr>
              <a:t> Regressor</a:t>
            </a:r>
          </a:p>
          <a:p>
            <a:pPr marL="0" marR="0" lvl="0" indent="0" defTabSz="30723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</a:rPr>
              <a:t>MLP Regressor</a:t>
            </a:r>
          </a:p>
          <a:p>
            <a:pPr marL="0" marR="0" lvl="0" indent="0" defTabSz="30723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</a:rPr>
              <a:t>Gradient Boosting Regressor </a:t>
            </a:r>
          </a:p>
          <a:p>
            <a:pPr marL="0" marR="0" lvl="0" indent="0" defTabSz="30723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</a:rPr>
              <a:t>Support Vector Regressor</a:t>
            </a:r>
          </a:p>
          <a:p>
            <a:pPr marL="0" marR="0" lvl="0" indent="0" defTabSz="30723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</a:rPr>
              <a:t>Linear Regressor</a:t>
            </a:r>
          </a:p>
          <a:p>
            <a:pPr marL="0" marR="0" lvl="0" indent="0" defTabSz="30723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</a:rPr>
              <a:t>Dummy Regressor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CF5FCC7-706F-2A37-5AA5-B3822EE3929A}"/>
              </a:ext>
            </a:extLst>
          </p:cNvPr>
          <p:cNvCxnSpPr>
            <a:cxnSpLocks/>
          </p:cNvCxnSpPr>
          <p:nvPr/>
        </p:nvCxnSpPr>
        <p:spPr>
          <a:xfrm>
            <a:off x="7304774" y="3855908"/>
            <a:ext cx="0" cy="2146168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3F33B0C-5EE5-1B26-C1AD-21BFAFBB43A4}"/>
              </a:ext>
            </a:extLst>
          </p:cNvPr>
          <p:cNvCxnSpPr>
            <a:cxnSpLocks/>
          </p:cNvCxnSpPr>
          <p:nvPr/>
        </p:nvCxnSpPr>
        <p:spPr>
          <a:xfrm>
            <a:off x="5842775" y="3305599"/>
            <a:ext cx="1226454" cy="2434"/>
          </a:xfrm>
          <a:prstGeom prst="line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429123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4A2E07-E2A9-25BD-74D3-EF210AF49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Shallow model results: precision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D4A633-CB41-8A98-8F85-58FBA40F3F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t>23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8B3D3E-CEBA-D7D3-DB1F-25366E51A87E}"/>
              </a:ext>
            </a:extLst>
          </p:cNvPr>
          <p:cNvGrpSpPr/>
          <p:nvPr/>
        </p:nvGrpSpPr>
        <p:grpSpPr>
          <a:xfrm>
            <a:off x="2799404" y="1361491"/>
            <a:ext cx="6862047" cy="4690727"/>
            <a:chOff x="5595659" y="2003656"/>
            <a:chExt cx="6635019" cy="453553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92FE3FA-54BB-083C-517D-1DD279863C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7176"/>
            <a:stretch/>
          </p:blipFill>
          <p:spPr>
            <a:xfrm>
              <a:off x="5595659" y="2003656"/>
              <a:ext cx="5558372" cy="453553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7952C40-BB4E-A69E-D11C-57BF5E199839}"/>
                </a:ext>
              </a:extLst>
            </p:cNvPr>
            <p:cNvSpPr/>
            <p:nvPr/>
          </p:nvSpPr>
          <p:spPr>
            <a:xfrm>
              <a:off x="10756490" y="4031226"/>
              <a:ext cx="481781" cy="5112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55">
              <a:extLst>
                <a:ext uri="{FF2B5EF4-FFF2-40B4-BE49-F238E27FC236}">
                  <a16:creationId xmlns:a16="http://schemas.microsoft.com/office/drawing/2014/main" id="{B79CCF26-7AB3-6408-EE8A-659F39C8E790}"/>
                </a:ext>
              </a:extLst>
            </p:cNvPr>
            <p:cNvSpPr txBox="1"/>
            <p:nvPr/>
          </p:nvSpPr>
          <p:spPr>
            <a:xfrm>
              <a:off x="10640459" y="3988180"/>
              <a:ext cx="159021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i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Leptosphaeria </a:t>
              </a:r>
              <a:r>
                <a:rPr lang="en-US" sz="1000" i="1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maculans</a:t>
              </a:r>
              <a:endParaRPr lang="en-US" sz="10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r>
                <a:rPr lang="en-US" sz="1000" i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Neurospora </a:t>
              </a:r>
              <a:r>
                <a:rPr lang="en-US" sz="1000" i="1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crassa</a:t>
              </a:r>
              <a:endParaRPr lang="en-US" sz="10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r>
                <a:rPr lang="en-US" sz="1000" i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Fusarium </a:t>
              </a:r>
              <a:r>
                <a:rPr lang="en-US" sz="1000" i="1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graminearum</a:t>
              </a:r>
              <a:endParaRPr lang="en-US" sz="10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51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09FD90-C32C-1572-8388-608DB9DBF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regulating </a:t>
            </a:r>
            <a:r>
              <a:rPr lang="en-US" dirty="0" err="1"/>
              <a:t>bioProduction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58C9DDF-082E-6BD1-94B6-FC894CC9F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326" y="998179"/>
            <a:ext cx="11239500" cy="5277323"/>
          </a:xfrm>
        </p:spPr>
        <p:txBody>
          <a:bodyPr>
            <a:normAutofit/>
          </a:bodyPr>
          <a:lstStyle/>
          <a:p>
            <a:r>
              <a:rPr lang="en-US" sz="1800" dirty="0"/>
              <a:t>Biomanufacturing requires dynamic, fine-tuned multicellular control</a:t>
            </a:r>
          </a:p>
          <a:p>
            <a:r>
              <a:rPr lang="en-US" sz="1800" dirty="0"/>
              <a:t>Getting the exact desired properties of fungal chassis is challenging, and it is uneconomical to seek new chassis to overcome every limitation.</a:t>
            </a:r>
          </a:p>
          <a:p>
            <a:r>
              <a:rPr lang="en-US" sz="1800" dirty="0"/>
              <a:t>Precise modulation of chassis attributes will support efficient biomanufacturing </a:t>
            </a:r>
          </a:p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Epigenetic modifications play a crucial role in regulating gene expression and provide finer-resolution control of expression than genetic modifications</a:t>
            </a:r>
          </a:p>
          <a:p>
            <a:endParaRPr lang="en-US" sz="1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F3A507-EC31-B9DC-D302-A00EBFA7CA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t>3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9AF809F-8D45-758D-FCEE-95DB9D147621}"/>
              </a:ext>
            </a:extLst>
          </p:cNvPr>
          <p:cNvGrpSpPr/>
          <p:nvPr/>
        </p:nvGrpSpPr>
        <p:grpSpPr>
          <a:xfrm>
            <a:off x="725676" y="3211105"/>
            <a:ext cx="5353739" cy="3220987"/>
            <a:chOff x="1759568" y="23201719"/>
            <a:chExt cx="5353739" cy="322098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BA4FE3F-E927-D8E2-F316-ABB1F7815F39}"/>
                </a:ext>
              </a:extLst>
            </p:cNvPr>
            <p:cNvSpPr txBox="1"/>
            <p:nvPr/>
          </p:nvSpPr>
          <p:spPr>
            <a:xfrm>
              <a:off x="2266776" y="23201719"/>
              <a:ext cx="39856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800" dirty="0">
                  <a:solidFill>
                    <a:srgbClr val="000000"/>
                  </a:solidFill>
                  <a:latin typeface="Trebuchet MS" panose="020B0603020202020204"/>
                </a:rPr>
                <a:t>A systems problem needing a systems-level solution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9AB9C1-1839-67BA-ECC2-D4DD63DB8D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12906" y="25554781"/>
              <a:ext cx="4219809" cy="867925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8A02345-72D1-8A82-A366-D797C88B9BE5}"/>
                </a:ext>
              </a:extLst>
            </p:cNvPr>
            <p:cNvGrpSpPr/>
            <p:nvPr/>
          </p:nvGrpSpPr>
          <p:grpSpPr>
            <a:xfrm>
              <a:off x="2418127" y="24050571"/>
              <a:ext cx="3557097" cy="997595"/>
              <a:chOff x="5691621" y="868609"/>
              <a:chExt cx="4877589" cy="2060561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09616A9-D569-D549-2387-76F39A489BD4}"/>
                  </a:ext>
                </a:extLst>
              </p:cNvPr>
              <p:cNvGrpSpPr/>
              <p:nvPr/>
            </p:nvGrpSpPr>
            <p:grpSpPr>
              <a:xfrm>
                <a:off x="5691621" y="868609"/>
                <a:ext cx="4877589" cy="1244638"/>
                <a:chOff x="5710051" y="810729"/>
                <a:chExt cx="4786488" cy="1345848"/>
              </a:xfrm>
            </p:grpSpPr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0911E5ED-6A27-091E-9E3B-4E11D00620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10051" y="810729"/>
                  <a:ext cx="2393244" cy="1345848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2FADB714-E053-A771-0D26-0C30C3C559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03295" y="810729"/>
                  <a:ext cx="2393244" cy="1345848"/>
                </a:xfrm>
                <a:prstGeom prst="rect">
                  <a:avLst/>
                </a:prstGeom>
              </p:spPr>
            </p:pic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5E6EEB8-31E8-4435-335E-744B38DE0B88}"/>
                  </a:ext>
                </a:extLst>
              </p:cNvPr>
              <p:cNvSpPr txBox="1"/>
              <p:nvPr/>
            </p:nvSpPr>
            <p:spPr>
              <a:xfrm>
                <a:off x="5742524" y="2102731"/>
                <a:ext cx="771581" cy="826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1000" dirty="0">
                    <a:solidFill>
                      <a:srgbClr val="000000"/>
                    </a:solidFill>
                    <a:latin typeface="Trebuchet MS" panose="020B0603020202020204"/>
                  </a:rPr>
                  <a:t>Gene A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37E315D-366C-37BE-FC90-41E4FA2E24B5}"/>
                  </a:ext>
                </a:extLst>
              </p:cNvPr>
              <p:cNvSpPr txBox="1"/>
              <p:nvPr/>
            </p:nvSpPr>
            <p:spPr>
              <a:xfrm>
                <a:off x="6533333" y="2102731"/>
                <a:ext cx="771581" cy="826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1000" dirty="0">
                    <a:solidFill>
                      <a:srgbClr val="000000"/>
                    </a:solidFill>
                    <a:latin typeface="Trebuchet MS" panose="020B0603020202020204"/>
                  </a:rPr>
                  <a:t>Gene B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A177A75-E436-8F82-361D-B8999D74E88D}"/>
                  </a:ext>
                </a:extLst>
              </p:cNvPr>
              <p:cNvSpPr txBox="1"/>
              <p:nvPr/>
            </p:nvSpPr>
            <p:spPr>
              <a:xfrm>
                <a:off x="7324143" y="2102731"/>
                <a:ext cx="771581" cy="826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1000" dirty="0">
                    <a:solidFill>
                      <a:srgbClr val="000000"/>
                    </a:solidFill>
                    <a:latin typeface="Trebuchet MS" panose="020B0603020202020204"/>
                  </a:rPr>
                  <a:t>Gene C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01C158-406A-75EA-517E-A9824DC39B74}"/>
                  </a:ext>
                </a:extLst>
              </p:cNvPr>
              <p:cNvSpPr txBox="1"/>
              <p:nvPr/>
            </p:nvSpPr>
            <p:spPr>
              <a:xfrm>
                <a:off x="8114951" y="2102731"/>
                <a:ext cx="771581" cy="826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1000" dirty="0">
                    <a:solidFill>
                      <a:srgbClr val="000000"/>
                    </a:solidFill>
                    <a:latin typeface="Trebuchet MS" panose="020B0603020202020204"/>
                  </a:rPr>
                  <a:t>Gene D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BCF43B5-2826-773D-C07D-77DFA3B5B8DD}"/>
                  </a:ext>
                </a:extLst>
              </p:cNvPr>
              <p:cNvSpPr txBox="1"/>
              <p:nvPr/>
            </p:nvSpPr>
            <p:spPr>
              <a:xfrm>
                <a:off x="8905760" y="2102731"/>
                <a:ext cx="771581" cy="826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1000" dirty="0">
                    <a:solidFill>
                      <a:srgbClr val="000000"/>
                    </a:solidFill>
                    <a:latin typeface="Trebuchet MS" panose="020B0603020202020204"/>
                  </a:rPr>
                  <a:t>Gene E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DAEEA56-3CA5-CB1A-D2FD-0C8127715CFF}"/>
                  </a:ext>
                </a:extLst>
              </p:cNvPr>
              <p:cNvSpPr txBox="1"/>
              <p:nvPr/>
            </p:nvSpPr>
            <p:spPr>
              <a:xfrm>
                <a:off x="9696566" y="2102731"/>
                <a:ext cx="771581" cy="826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1000" dirty="0">
                    <a:solidFill>
                      <a:srgbClr val="000000"/>
                    </a:solidFill>
                    <a:latin typeface="Trebuchet MS" panose="020B0603020202020204"/>
                  </a:rPr>
                  <a:t>Gene F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5724168-9776-7611-6097-BA1221EC01E5}"/>
                </a:ext>
              </a:extLst>
            </p:cNvPr>
            <p:cNvSpPr txBox="1"/>
            <p:nvPr/>
          </p:nvSpPr>
          <p:spPr>
            <a:xfrm>
              <a:off x="1759568" y="25167906"/>
              <a:ext cx="53537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600" dirty="0">
                  <a:solidFill>
                    <a:srgbClr val="000000"/>
                  </a:solidFill>
                  <a:latin typeface="Trebuchet MS" panose="020B0603020202020204"/>
                </a:rPr>
                <a:t>In reality, you need more than on and off switches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7FCBEB3-1851-C597-A970-7BFDF667E14B}"/>
              </a:ext>
            </a:extLst>
          </p:cNvPr>
          <p:cNvSpPr txBox="1"/>
          <p:nvPr/>
        </p:nvSpPr>
        <p:spPr>
          <a:xfrm>
            <a:off x="8516270" y="6358364"/>
            <a:ext cx="242795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 err="1">
                <a:solidFill>
                  <a:schemeClr val="bg1"/>
                </a:solidFill>
              </a:rPr>
              <a:t>Jaenisch</a:t>
            </a:r>
            <a:r>
              <a:rPr lang="en-US" sz="1050" dirty="0">
                <a:solidFill>
                  <a:schemeClr val="bg1"/>
                </a:solidFill>
              </a:rPr>
              <a:t> &amp; Bird. (2003). </a:t>
            </a:r>
            <a:r>
              <a:rPr lang="en-US" sz="1050" i="1" dirty="0">
                <a:solidFill>
                  <a:schemeClr val="bg1"/>
                </a:solidFill>
              </a:rPr>
              <a:t>Nat Gen.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1557AD3-F241-26A8-44D8-3950869F1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2765" y="3306563"/>
            <a:ext cx="4338275" cy="310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771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88319C-041A-803E-B166-6781AECE0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877924"/>
            <a:ext cx="11134725" cy="2431239"/>
          </a:xfrm>
        </p:spPr>
        <p:txBody>
          <a:bodyPr>
            <a:normAutofit/>
          </a:bodyPr>
          <a:lstStyle/>
          <a:p>
            <a:r>
              <a:rPr lang="en-US" sz="1700" b="0" i="0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Fungal biomanufacturing requires: the right genes, available metabolic flux, controlled regulatory cross-talk: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sz="1500" b="0" i="0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Must find the right ‘knobs and levers’ of broad gene regulation for process optimization 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of p</a:t>
            </a:r>
            <a:r>
              <a:rPr lang="en-US" sz="1500" b="0" i="0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redictive models to assess process controllability, supplement with targeted experimentation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B45F5F-4C50-99FE-B53E-0E24FC804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7326EE-4C28-9B97-366D-5FAB7CABE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the problem for model development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DFDA0C-D057-C1F7-676B-E97DAEFA1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37969" y="1054571"/>
            <a:ext cx="9268082" cy="485775"/>
          </a:xfrm>
        </p:spPr>
        <p:txBody>
          <a:bodyPr/>
          <a:lstStyle/>
          <a:p>
            <a:r>
              <a:rPr lang="en-US" sz="2000" b="0" i="0" u="none" strike="noStrike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 machine learning be used to determine relationships between epigenomics and gene expression in fungi?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3F784A1-8858-3C2B-DDDA-E452BA6E871F}"/>
              </a:ext>
            </a:extLst>
          </p:cNvPr>
          <p:cNvGrpSpPr/>
          <p:nvPr/>
        </p:nvGrpSpPr>
        <p:grpSpPr>
          <a:xfrm>
            <a:off x="1746284" y="3429000"/>
            <a:ext cx="8553815" cy="3090032"/>
            <a:chOff x="8486075" y="16429569"/>
            <a:chExt cx="10396545" cy="3755709"/>
          </a:xfrm>
        </p:grpSpPr>
        <p:sp>
          <p:nvSpPr>
            <p:cNvPr id="13" name="Dikdörtgen 36">
              <a:extLst>
                <a:ext uri="{FF2B5EF4-FFF2-40B4-BE49-F238E27FC236}">
                  <a16:creationId xmlns:a16="http://schemas.microsoft.com/office/drawing/2014/main" id="{2490E520-7879-4CAF-FBB3-1F846E233AC8}"/>
                </a:ext>
              </a:extLst>
            </p:cNvPr>
            <p:cNvSpPr/>
            <p:nvPr/>
          </p:nvSpPr>
          <p:spPr>
            <a:xfrm>
              <a:off x="9702165" y="16429569"/>
              <a:ext cx="4377326" cy="118137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73434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EPIGENETIC MODIFICATION TO PREDICT RNA EXPRESSION</a:t>
              </a:r>
              <a:br>
                <a:rPr kumimoji="0" lang="tr-T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73434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73434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Uses peri-gene (TSS +/- n bp) histone modifications and DNA methylation data to predict or regress against RNA expression. 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6BE4A8B-D063-F657-F03F-22EC41D475B3}"/>
                </a:ext>
              </a:extLst>
            </p:cNvPr>
            <p:cNvSpPr/>
            <p:nvPr/>
          </p:nvSpPr>
          <p:spPr>
            <a:xfrm>
              <a:off x="8528012" y="16438235"/>
              <a:ext cx="960107" cy="960107"/>
            </a:xfrm>
            <a:prstGeom prst="ellipse">
              <a:avLst/>
            </a:prstGeom>
            <a:solidFill>
              <a:srgbClr val="27ADCF"/>
            </a:solidFill>
            <a:ln w="15875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5" name="Freeform 834">
              <a:extLst>
                <a:ext uri="{FF2B5EF4-FFF2-40B4-BE49-F238E27FC236}">
                  <a16:creationId xmlns:a16="http://schemas.microsoft.com/office/drawing/2014/main" id="{B4641B6E-EFEC-8572-F376-1437A8B20C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36098" y="18940080"/>
              <a:ext cx="2843333" cy="809523"/>
            </a:xfrm>
            <a:custGeom>
              <a:avLst/>
              <a:gdLst>
                <a:gd name="T0" fmla="*/ 336 w 336"/>
                <a:gd name="T1" fmla="*/ 0 h 96"/>
                <a:gd name="T2" fmla="*/ 336 w 336"/>
                <a:gd name="T3" fmla="*/ 49 h 96"/>
                <a:gd name="T4" fmla="*/ 168 w 336"/>
                <a:gd name="T5" fmla="*/ 96 h 96"/>
                <a:gd name="T6" fmla="*/ 0 w 336"/>
                <a:gd name="T7" fmla="*/ 49 h 96"/>
                <a:gd name="T8" fmla="*/ 0 w 336"/>
                <a:gd name="T9" fmla="*/ 0 h 96"/>
                <a:gd name="T10" fmla="*/ 168 w 336"/>
                <a:gd name="T11" fmla="*/ 20 h 96"/>
                <a:gd name="T12" fmla="*/ 336 w 336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96">
                  <a:moveTo>
                    <a:pt x="336" y="0"/>
                  </a:moveTo>
                  <a:cubicBezTo>
                    <a:pt x="336" y="0"/>
                    <a:pt x="336" y="39"/>
                    <a:pt x="336" y="49"/>
                  </a:cubicBezTo>
                  <a:cubicBezTo>
                    <a:pt x="336" y="75"/>
                    <a:pt x="261" y="96"/>
                    <a:pt x="168" y="96"/>
                  </a:cubicBezTo>
                  <a:cubicBezTo>
                    <a:pt x="75" y="96"/>
                    <a:pt x="0" y="75"/>
                    <a:pt x="0" y="49"/>
                  </a:cubicBezTo>
                  <a:cubicBezTo>
                    <a:pt x="0" y="42"/>
                    <a:pt x="0" y="0"/>
                    <a:pt x="0" y="0"/>
                  </a:cubicBezTo>
                  <a:cubicBezTo>
                    <a:pt x="0" y="0"/>
                    <a:pt x="102" y="20"/>
                    <a:pt x="168" y="20"/>
                  </a:cubicBezTo>
                  <a:cubicBezTo>
                    <a:pt x="225" y="20"/>
                    <a:pt x="336" y="0"/>
                    <a:pt x="336" y="0"/>
                  </a:cubicBezTo>
                  <a:close/>
                </a:path>
              </a:pathLst>
            </a:custGeom>
            <a:solidFill>
              <a:srgbClr val="7F3A7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373434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7BF5CEE-B370-A69B-83AF-D03339665A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36098" y="18506052"/>
              <a:ext cx="2843333" cy="793149"/>
            </a:xfrm>
            <a:prstGeom prst="ellipse">
              <a:avLst/>
            </a:prstGeom>
            <a:solidFill>
              <a:srgbClr val="7F3A7F">
                <a:lumMod val="75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373434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6347116-2B01-3303-8536-303470B2B8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92056" y="18819974"/>
              <a:ext cx="1515353" cy="294703"/>
            </a:xfrm>
            <a:prstGeom prst="ellipse">
              <a:avLst/>
            </a:prstGeom>
            <a:solidFill>
              <a:srgbClr val="7F3A7F">
                <a:lumMod val="50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373434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8" name="Freeform 837">
              <a:extLst>
                <a:ext uri="{FF2B5EF4-FFF2-40B4-BE49-F238E27FC236}">
                  <a16:creationId xmlns:a16="http://schemas.microsoft.com/office/drawing/2014/main" id="{2189FAAC-312C-0797-F4A4-73A6EFC42F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36098" y="17964851"/>
              <a:ext cx="2843333" cy="929587"/>
            </a:xfrm>
            <a:custGeom>
              <a:avLst/>
              <a:gdLst>
                <a:gd name="T0" fmla="*/ 336 w 336"/>
                <a:gd name="T1" fmla="*/ 0 h 110"/>
                <a:gd name="T2" fmla="*/ 336 w 336"/>
                <a:gd name="T3" fmla="*/ 63 h 110"/>
                <a:gd name="T4" fmla="*/ 168 w 336"/>
                <a:gd name="T5" fmla="*/ 110 h 110"/>
                <a:gd name="T6" fmla="*/ 0 w 336"/>
                <a:gd name="T7" fmla="*/ 63 h 110"/>
                <a:gd name="T8" fmla="*/ 0 w 336"/>
                <a:gd name="T9" fmla="*/ 0 h 110"/>
                <a:gd name="T10" fmla="*/ 168 w 336"/>
                <a:gd name="T11" fmla="*/ 19 h 110"/>
                <a:gd name="T12" fmla="*/ 336 w 336"/>
                <a:gd name="T13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110">
                  <a:moveTo>
                    <a:pt x="336" y="0"/>
                  </a:moveTo>
                  <a:cubicBezTo>
                    <a:pt x="336" y="0"/>
                    <a:pt x="336" y="53"/>
                    <a:pt x="336" y="63"/>
                  </a:cubicBezTo>
                  <a:cubicBezTo>
                    <a:pt x="336" y="89"/>
                    <a:pt x="261" y="110"/>
                    <a:pt x="168" y="110"/>
                  </a:cubicBezTo>
                  <a:cubicBezTo>
                    <a:pt x="75" y="110"/>
                    <a:pt x="0" y="89"/>
                    <a:pt x="0" y="63"/>
                  </a:cubicBezTo>
                  <a:cubicBezTo>
                    <a:pt x="0" y="56"/>
                    <a:pt x="0" y="0"/>
                    <a:pt x="0" y="0"/>
                  </a:cubicBezTo>
                  <a:cubicBezTo>
                    <a:pt x="0" y="0"/>
                    <a:pt x="102" y="19"/>
                    <a:pt x="168" y="19"/>
                  </a:cubicBezTo>
                  <a:cubicBezTo>
                    <a:pt x="225" y="19"/>
                    <a:pt x="336" y="0"/>
                    <a:pt x="336" y="0"/>
                  </a:cubicBezTo>
                  <a:close/>
                </a:path>
              </a:pathLst>
            </a:custGeom>
            <a:solidFill>
              <a:srgbClr val="6AB3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373434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F368932-1740-819C-6FFB-33B3D48CA2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36098" y="17520098"/>
              <a:ext cx="2843333" cy="794969"/>
            </a:xfrm>
            <a:prstGeom prst="ellipse">
              <a:avLst/>
            </a:prstGeom>
            <a:solidFill>
              <a:srgbClr val="6AB344">
                <a:lumMod val="75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373434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D61FC56-BF33-D4CC-377A-8CF95AB232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92056" y="17853695"/>
              <a:ext cx="1515353" cy="294703"/>
            </a:xfrm>
            <a:prstGeom prst="ellipse">
              <a:avLst/>
            </a:prstGeom>
            <a:solidFill>
              <a:srgbClr val="6AB344">
                <a:lumMod val="50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373434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1" name="Freeform 843">
              <a:extLst>
                <a:ext uri="{FF2B5EF4-FFF2-40B4-BE49-F238E27FC236}">
                  <a16:creationId xmlns:a16="http://schemas.microsoft.com/office/drawing/2014/main" id="{C5571B1F-62D8-1CBB-1B5D-E5F908FD0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36098" y="16973512"/>
              <a:ext cx="2843333" cy="927767"/>
            </a:xfrm>
            <a:custGeom>
              <a:avLst/>
              <a:gdLst>
                <a:gd name="T0" fmla="*/ 336 w 336"/>
                <a:gd name="T1" fmla="*/ 0 h 110"/>
                <a:gd name="T2" fmla="*/ 336 w 336"/>
                <a:gd name="T3" fmla="*/ 63 h 110"/>
                <a:gd name="T4" fmla="*/ 168 w 336"/>
                <a:gd name="T5" fmla="*/ 110 h 110"/>
                <a:gd name="T6" fmla="*/ 0 w 336"/>
                <a:gd name="T7" fmla="*/ 63 h 110"/>
                <a:gd name="T8" fmla="*/ 0 w 336"/>
                <a:gd name="T9" fmla="*/ 0 h 110"/>
                <a:gd name="T10" fmla="*/ 168 w 336"/>
                <a:gd name="T11" fmla="*/ 19 h 110"/>
                <a:gd name="T12" fmla="*/ 336 w 336"/>
                <a:gd name="T13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110">
                  <a:moveTo>
                    <a:pt x="336" y="0"/>
                  </a:moveTo>
                  <a:cubicBezTo>
                    <a:pt x="336" y="0"/>
                    <a:pt x="336" y="53"/>
                    <a:pt x="336" y="63"/>
                  </a:cubicBezTo>
                  <a:cubicBezTo>
                    <a:pt x="336" y="89"/>
                    <a:pt x="261" y="110"/>
                    <a:pt x="168" y="110"/>
                  </a:cubicBezTo>
                  <a:cubicBezTo>
                    <a:pt x="75" y="110"/>
                    <a:pt x="0" y="89"/>
                    <a:pt x="0" y="63"/>
                  </a:cubicBezTo>
                  <a:cubicBezTo>
                    <a:pt x="0" y="56"/>
                    <a:pt x="0" y="0"/>
                    <a:pt x="0" y="0"/>
                  </a:cubicBezTo>
                  <a:cubicBezTo>
                    <a:pt x="0" y="0"/>
                    <a:pt x="102" y="19"/>
                    <a:pt x="168" y="19"/>
                  </a:cubicBezTo>
                  <a:cubicBezTo>
                    <a:pt x="225" y="19"/>
                    <a:pt x="336" y="0"/>
                    <a:pt x="336" y="0"/>
                  </a:cubicBezTo>
                  <a:close/>
                </a:path>
              </a:pathLst>
            </a:custGeom>
            <a:solidFill>
              <a:srgbClr val="27ADC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373434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55BA5EB-D684-2B8F-E3F1-67C375A27B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36098" y="16528759"/>
              <a:ext cx="2843333" cy="793149"/>
            </a:xfrm>
            <a:prstGeom prst="ellipse">
              <a:avLst/>
            </a:prstGeom>
            <a:solidFill>
              <a:srgbClr val="27ADCF">
                <a:lumMod val="75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373434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3C1C12E-AEE5-21B9-BB09-917DC2472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92056" y="16860702"/>
              <a:ext cx="1515353" cy="296523"/>
            </a:xfrm>
            <a:prstGeom prst="ellipse">
              <a:avLst/>
            </a:prstGeom>
            <a:solidFill>
              <a:srgbClr val="005376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373434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4" name="Freeform 863">
              <a:extLst>
                <a:ext uri="{FF2B5EF4-FFF2-40B4-BE49-F238E27FC236}">
                  <a16:creationId xmlns:a16="http://schemas.microsoft.com/office/drawing/2014/main" id="{A0E10C72-B3AE-5BC8-4133-7D68B7AB99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9271" y="18374099"/>
              <a:ext cx="802247" cy="1679077"/>
            </a:xfrm>
            <a:custGeom>
              <a:avLst/>
              <a:gdLst>
                <a:gd name="T0" fmla="*/ 441 w 441"/>
                <a:gd name="T1" fmla="*/ 923 h 923"/>
                <a:gd name="T2" fmla="*/ 0 w 441"/>
                <a:gd name="T3" fmla="*/ 923 h 923"/>
                <a:gd name="T4" fmla="*/ 0 w 441"/>
                <a:gd name="T5" fmla="*/ 0 h 923"/>
                <a:gd name="T6" fmla="*/ 107 w 441"/>
                <a:gd name="T7" fmla="*/ 0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1" h="923">
                  <a:moveTo>
                    <a:pt x="441" y="923"/>
                  </a:moveTo>
                  <a:lnTo>
                    <a:pt x="0" y="923"/>
                  </a:lnTo>
                  <a:lnTo>
                    <a:pt x="0" y="0"/>
                  </a:lnTo>
                  <a:lnTo>
                    <a:pt x="107" y="0"/>
                  </a:lnTo>
                </a:path>
              </a:pathLst>
            </a:custGeom>
            <a:noFill/>
            <a:ln w="7938" cap="flat">
              <a:solidFill>
                <a:srgbClr val="37343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373434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5" name="Freeform 880">
              <a:extLst>
                <a:ext uri="{FF2B5EF4-FFF2-40B4-BE49-F238E27FC236}">
                  <a16:creationId xmlns:a16="http://schemas.microsoft.com/office/drawing/2014/main" id="{5BC72C30-66E5-24F4-7733-BB94A3A724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15876" y="19589770"/>
              <a:ext cx="753128" cy="556660"/>
            </a:xfrm>
            <a:custGeom>
              <a:avLst/>
              <a:gdLst>
                <a:gd name="T0" fmla="*/ 414 w 414"/>
                <a:gd name="T1" fmla="*/ 306 h 306"/>
                <a:gd name="T2" fmla="*/ 0 w 414"/>
                <a:gd name="T3" fmla="*/ 306 h 306"/>
                <a:gd name="T4" fmla="*/ 0 w 414"/>
                <a:gd name="T5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4" h="306">
                  <a:moveTo>
                    <a:pt x="414" y="306"/>
                  </a:moveTo>
                  <a:lnTo>
                    <a:pt x="0" y="306"/>
                  </a:lnTo>
                  <a:lnTo>
                    <a:pt x="0" y="0"/>
                  </a:lnTo>
                </a:path>
              </a:pathLst>
            </a:custGeom>
            <a:noFill/>
            <a:ln w="7938" cap="flat">
              <a:solidFill>
                <a:srgbClr val="37343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373434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6" name="Dikdörtgen 36">
              <a:extLst>
                <a:ext uri="{FF2B5EF4-FFF2-40B4-BE49-F238E27FC236}">
                  <a16:creationId xmlns:a16="http://schemas.microsoft.com/office/drawing/2014/main" id="{E782A41F-ABDF-B50D-E72F-63FF7C5C65D6}"/>
                </a:ext>
              </a:extLst>
            </p:cNvPr>
            <p:cNvSpPr/>
            <p:nvPr/>
          </p:nvSpPr>
          <p:spPr>
            <a:xfrm>
              <a:off x="16794894" y="19771731"/>
              <a:ext cx="1382557" cy="30378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73434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APPROACH 3 </a:t>
              </a:r>
              <a:endParaRPr kumimoji="0" lang="tr-TR" sz="1100" b="0" i="0" u="none" strike="noStrike" kern="1200" cap="none" spc="0" normalizeH="0" baseline="0" noProof="0" dirty="0">
                <a:ln>
                  <a:noFill/>
                </a:ln>
                <a:solidFill>
                  <a:srgbClr val="373434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Dikdörtgen 36">
              <a:extLst>
                <a:ext uri="{FF2B5EF4-FFF2-40B4-BE49-F238E27FC236}">
                  <a16:creationId xmlns:a16="http://schemas.microsoft.com/office/drawing/2014/main" id="{73B24C8B-689D-4AD6-025B-06D669A50799}"/>
                </a:ext>
              </a:extLst>
            </p:cNvPr>
            <p:cNvSpPr/>
            <p:nvPr/>
          </p:nvSpPr>
          <p:spPr>
            <a:xfrm>
              <a:off x="15233512" y="19848606"/>
              <a:ext cx="1382556" cy="33667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73434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APPROACH 2</a:t>
              </a:r>
              <a:endParaRPr kumimoji="0" lang="tr-TR" sz="1100" b="0" i="0" u="none" strike="noStrike" kern="1200" cap="none" spc="0" normalizeH="0" baseline="0" noProof="0" dirty="0">
                <a:ln>
                  <a:noFill/>
                </a:ln>
                <a:solidFill>
                  <a:srgbClr val="373434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Dikdörtgen 36">
              <a:extLst>
                <a:ext uri="{FF2B5EF4-FFF2-40B4-BE49-F238E27FC236}">
                  <a16:creationId xmlns:a16="http://schemas.microsoft.com/office/drawing/2014/main" id="{C1D989E6-C537-A96C-154F-996090983A75}"/>
                </a:ext>
              </a:extLst>
            </p:cNvPr>
            <p:cNvSpPr/>
            <p:nvPr/>
          </p:nvSpPr>
          <p:spPr>
            <a:xfrm>
              <a:off x="17484914" y="16893182"/>
              <a:ext cx="1397706" cy="33667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73434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APPROACH 1</a:t>
              </a:r>
              <a:endParaRPr kumimoji="0" lang="tr-TR" sz="1100" b="0" i="0" u="none" strike="noStrike" kern="1200" cap="none" spc="0" normalizeH="0" baseline="0" noProof="0" dirty="0">
                <a:ln>
                  <a:noFill/>
                </a:ln>
                <a:solidFill>
                  <a:srgbClr val="373434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Dikdörtgen 36">
              <a:extLst>
                <a:ext uri="{FF2B5EF4-FFF2-40B4-BE49-F238E27FC236}">
                  <a16:creationId xmlns:a16="http://schemas.microsoft.com/office/drawing/2014/main" id="{01F96129-7DE3-E59B-596C-43241A872505}"/>
                </a:ext>
              </a:extLst>
            </p:cNvPr>
            <p:cNvSpPr/>
            <p:nvPr/>
          </p:nvSpPr>
          <p:spPr>
            <a:xfrm>
              <a:off x="9679550" y="17711412"/>
              <a:ext cx="4377326" cy="97885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73434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DNA SEQUENCE TO PREDICT EPIGENETIC MODIFICATIONS</a:t>
              </a:r>
              <a:br>
                <a:rPr kumimoji="0" lang="tr-T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73434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73434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Uses native DNA sequence to predict or regress against epigenetic modification binding. </a:t>
              </a:r>
              <a:endPara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373434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4485559-A9B3-FE97-5AAD-A4BCB0E46291}"/>
                </a:ext>
              </a:extLst>
            </p:cNvPr>
            <p:cNvSpPr/>
            <p:nvPr/>
          </p:nvSpPr>
          <p:spPr>
            <a:xfrm>
              <a:off x="8505396" y="17720077"/>
              <a:ext cx="960107" cy="960107"/>
            </a:xfrm>
            <a:prstGeom prst="ellipse">
              <a:avLst/>
            </a:prstGeom>
            <a:solidFill>
              <a:srgbClr val="6AB344"/>
            </a:solidFill>
            <a:ln w="15875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1" name="Dikdörtgen 36">
              <a:extLst>
                <a:ext uri="{FF2B5EF4-FFF2-40B4-BE49-F238E27FC236}">
                  <a16:creationId xmlns:a16="http://schemas.microsoft.com/office/drawing/2014/main" id="{878DE6BB-BF19-669C-C9AA-24AA6F047C7A}"/>
                </a:ext>
              </a:extLst>
            </p:cNvPr>
            <p:cNvSpPr/>
            <p:nvPr/>
          </p:nvSpPr>
          <p:spPr>
            <a:xfrm>
              <a:off x="9660229" y="18958946"/>
              <a:ext cx="4377326" cy="91134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73434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UNSUPERVISED LEARNING OF EPIGENETIC MODIFICATIONS AND/OR DNA SEQUENCE</a:t>
              </a:r>
              <a:br>
                <a:rPr kumimoji="0" lang="tr-T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73434"/>
                  </a:solidFill>
                  <a:effectLst/>
                  <a:uLnTx/>
                  <a:uFillTx/>
                  <a:latin typeface="Open Sans" panose="020B060603050402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73434"/>
                  </a:solidFill>
                  <a:effectLst/>
                  <a:uLnTx/>
                  <a:uFillTx/>
                  <a:latin typeface="Open Sans" panose="020B0606030504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Learn patterns in the epigenetic modification or DNA sequence data without expression information.</a:t>
              </a:r>
              <a:endPara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373434"/>
                </a:solidFill>
                <a:effectLst/>
                <a:uLnTx/>
                <a:uFillTx/>
                <a:latin typeface="Open Sans" panose="020B0606030504020204" pitchFamily="34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9EED0D1-32EE-48CF-3FDE-0586D452992E}"/>
                </a:ext>
              </a:extLst>
            </p:cNvPr>
            <p:cNvSpPr/>
            <p:nvPr/>
          </p:nvSpPr>
          <p:spPr>
            <a:xfrm>
              <a:off x="8486075" y="18967612"/>
              <a:ext cx="960107" cy="960107"/>
            </a:xfrm>
            <a:prstGeom prst="ellipse">
              <a:avLst/>
            </a:prstGeom>
            <a:solidFill>
              <a:srgbClr val="7F3A7F"/>
            </a:solidFill>
            <a:ln w="15875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33" name="Freeform 880">
              <a:extLst>
                <a:ext uri="{FF2B5EF4-FFF2-40B4-BE49-F238E27FC236}">
                  <a16:creationId xmlns:a16="http://schemas.microsoft.com/office/drawing/2014/main" id="{9DED3EDF-F5DC-CF37-280A-DBE183F091A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7343028" y="17089220"/>
              <a:ext cx="331702" cy="556660"/>
            </a:xfrm>
            <a:custGeom>
              <a:avLst/>
              <a:gdLst>
                <a:gd name="T0" fmla="*/ 414 w 414"/>
                <a:gd name="T1" fmla="*/ 306 h 306"/>
                <a:gd name="T2" fmla="*/ 0 w 414"/>
                <a:gd name="T3" fmla="*/ 306 h 306"/>
                <a:gd name="T4" fmla="*/ 0 w 414"/>
                <a:gd name="T5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4" h="306">
                  <a:moveTo>
                    <a:pt x="414" y="306"/>
                  </a:moveTo>
                  <a:lnTo>
                    <a:pt x="0" y="306"/>
                  </a:lnTo>
                  <a:lnTo>
                    <a:pt x="0" y="0"/>
                  </a:lnTo>
                </a:path>
              </a:pathLst>
            </a:custGeom>
            <a:noFill/>
            <a:ln w="7938" cap="flat">
              <a:solidFill>
                <a:srgbClr val="37343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373434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34" name="TextBox 101">
              <a:extLst>
                <a:ext uri="{FF2B5EF4-FFF2-40B4-BE49-F238E27FC236}">
                  <a16:creationId xmlns:a16="http://schemas.microsoft.com/office/drawing/2014/main" id="{FFBE54B7-EC5D-2B13-0815-39C2C2275E17}"/>
                </a:ext>
              </a:extLst>
            </p:cNvPr>
            <p:cNvSpPr txBox="1"/>
            <p:nvPr/>
          </p:nvSpPr>
          <p:spPr>
            <a:xfrm>
              <a:off x="14588572" y="17256228"/>
              <a:ext cx="718284" cy="2784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PLSR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35" name="TextBox 102">
              <a:extLst>
                <a:ext uri="{FF2B5EF4-FFF2-40B4-BE49-F238E27FC236}">
                  <a16:creationId xmlns:a16="http://schemas.microsoft.com/office/drawing/2014/main" id="{197B5522-CE96-DB6A-63B2-58A1E3EB9239}"/>
                </a:ext>
              </a:extLst>
            </p:cNvPr>
            <p:cNvSpPr txBox="1"/>
            <p:nvPr/>
          </p:nvSpPr>
          <p:spPr>
            <a:xfrm>
              <a:off x="15120226" y="17416312"/>
              <a:ext cx="1092667" cy="5050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Neural Networks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36" name="TextBox 103">
              <a:extLst>
                <a:ext uri="{FF2B5EF4-FFF2-40B4-BE49-F238E27FC236}">
                  <a16:creationId xmlns:a16="http://schemas.microsoft.com/office/drawing/2014/main" id="{EC62BB31-9487-0C20-FBE3-BF8CFED3F93A}"/>
                </a:ext>
              </a:extLst>
            </p:cNvPr>
            <p:cNvSpPr txBox="1"/>
            <p:nvPr/>
          </p:nvSpPr>
          <p:spPr>
            <a:xfrm>
              <a:off x="16019091" y="17310800"/>
              <a:ext cx="1035013" cy="5050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DeepDiffChrome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37" name="TextBox 104">
              <a:extLst>
                <a:ext uri="{FF2B5EF4-FFF2-40B4-BE49-F238E27FC236}">
                  <a16:creationId xmlns:a16="http://schemas.microsoft.com/office/drawing/2014/main" id="{869301AB-A87D-FBC0-8487-3D60E9F7D93D}"/>
                </a:ext>
              </a:extLst>
            </p:cNvPr>
            <p:cNvSpPr txBox="1"/>
            <p:nvPr/>
          </p:nvSpPr>
          <p:spPr>
            <a:xfrm>
              <a:off x="16038979" y="18357075"/>
              <a:ext cx="1379198" cy="3086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CisRegModels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38" name="TextBox 105">
              <a:extLst>
                <a:ext uri="{FF2B5EF4-FFF2-40B4-BE49-F238E27FC236}">
                  <a16:creationId xmlns:a16="http://schemas.microsoft.com/office/drawing/2014/main" id="{CA16D12C-8C95-49C3-DF6B-44DE3268DA0D}"/>
                </a:ext>
              </a:extLst>
            </p:cNvPr>
            <p:cNvSpPr txBox="1"/>
            <p:nvPr/>
          </p:nvSpPr>
          <p:spPr>
            <a:xfrm>
              <a:off x="14967834" y="18447021"/>
              <a:ext cx="1076766" cy="3086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Enformer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39" name="TextBox 106">
              <a:extLst>
                <a:ext uri="{FF2B5EF4-FFF2-40B4-BE49-F238E27FC236}">
                  <a16:creationId xmlns:a16="http://schemas.microsoft.com/office/drawing/2014/main" id="{905C4BA7-48E8-6476-CA5A-FFD4C8550C08}"/>
                </a:ext>
              </a:extLst>
            </p:cNvPr>
            <p:cNvSpPr txBox="1"/>
            <p:nvPr/>
          </p:nvSpPr>
          <p:spPr>
            <a:xfrm>
              <a:off x="16536177" y="19231933"/>
              <a:ext cx="962426" cy="3086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SCI-DNN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40" name="TextBox 107">
              <a:extLst>
                <a:ext uri="{FF2B5EF4-FFF2-40B4-BE49-F238E27FC236}">
                  <a16:creationId xmlns:a16="http://schemas.microsoft.com/office/drawing/2014/main" id="{9932A73C-70BF-B530-BA68-B99E99EB08A0}"/>
                </a:ext>
              </a:extLst>
            </p:cNvPr>
            <p:cNvSpPr txBox="1"/>
            <p:nvPr/>
          </p:nvSpPr>
          <p:spPr>
            <a:xfrm>
              <a:off x="15391325" y="19299077"/>
              <a:ext cx="1124694" cy="5050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k-means clustering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41" name="TextBox 108">
              <a:extLst>
                <a:ext uri="{FF2B5EF4-FFF2-40B4-BE49-F238E27FC236}">
                  <a16:creationId xmlns:a16="http://schemas.microsoft.com/office/drawing/2014/main" id="{88BCEBBB-FD4E-74F4-C467-CD4C1A1D11C2}"/>
                </a:ext>
              </a:extLst>
            </p:cNvPr>
            <p:cNvSpPr txBox="1"/>
            <p:nvPr/>
          </p:nvSpPr>
          <p:spPr>
            <a:xfrm>
              <a:off x="14635185" y="19167254"/>
              <a:ext cx="962427" cy="4556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Random forest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E948AD3C-F363-621A-AC2F-9CDD610ED4D4}"/>
              </a:ext>
            </a:extLst>
          </p:cNvPr>
          <p:cNvSpPr/>
          <p:nvPr/>
        </p:nvSpPr>
        <p:spPr>
          <a:xfrm>
            <a:off x="1665382" y="3334390"/>
            <a:ext cx="4366480" cy="1149254"/>
          </a:xfrm>
          <a:prstGeom prst="roundRect">
            <a:avLst>
              <a:gd name="adj" fmla="val 1023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F979F9-6543-5FE2-7AAF-B141F90A6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32630" y="6638826"/>
            <a:ext cx="485874" cy="219174"/>
          </a:xfrm>
        </p:spPr>
        <p:txBody>
          <a:bodyPr/>
          <a:lstStyle/>
          <a:p>
            <a:fld id="{6FB6B91F-BB11-E946-B7F6-1372EDB8DEC1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456C5DF-7721-222C-8D81-0C18D2C0F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26" y="172015"/>
            <a:ext cx="10224545" cy="715881"/>
          </a:xfrm>
        </p:spPr>
        <p:txBody>
          <a:bodyPr/>
          <a:lstStyle/>
          <a:p>
            <a:r>
              <a:rPr lang="en-US" dirty="0"/>
              <a:t>Previous efforts using machine learning to understand gene regulation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552622-4CAE-A3D3-5062-F3F65D01F3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Convolution and attention are powerful tools to combine for extracting features from sequence and epigenetic signal information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3079FC9-430C-B7A4-2372-78354BC5FE01}"/>
              </a:ext>
            </a:extLst>
          </p:cNvPr>
          <p:cNvGrpSpPr/>
          <p:nvPr/>
        </p:nvGrpSpPr>
        <p:grpSpPr>
          <a:xfrm>
            <a:off x="1037968" y="2348275"/>
            <a:ext cx="4517915" cy="4311206"/>
            <a:chOff x="-5353993" y="21329056"/>
            <a:chExt cx="4327336" cy="412934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B25DEC5-0F98-ABB3-5C15-97FCE37E4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353993" y="21329056"/>
              <a:ext cx="4327336" cy="386271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04D6B2E-D1CB-66DB-5270-ED8F13896F28}"/>
                </a:ext>
              </a:extLst>
            </p:cNvPr>
            <p:cNvSpPr txBox="1"/>
            <p:nvPr/>
          </p:nvSpPr>
          <p:spPr>
            <a:xfrm>
              <a:off x="-5353993" y="25222567"/>
              <a:ext cx="3115371" cy="235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Singh </a:t>
              </a:r>
              <a:r>
                <a:rPr lang="en-US" sz="1000" i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et al</a:t>
              </a:r>
              <a:r>
                <a:rPr lang="en-US" sz="10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 (2016) </a:t>
              </a:r>
              <a:r>
                <a:rPr lang="en-US" sz="1000" i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Bioinformatics.</a:t>
              </a:r>
              <a:endParaRPr lang="en-US" sz="1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696FA6E-9123-DEC0-216F-2BAC6C2ED572}"/>
              </a:ext>
            </a:extLst>
          </p:cNvPr>
          <p:cNvSpPr txBox="1"/>
          <p:nvPr/>
        </p:nvSpPr>
        <p:spPr>
          <a:xfrm>
            <a:off x="8067062" y="6558771"/>
            <a:ext cx="21297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Avsec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 al.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(2021).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 Methods.</a:t>
            </a:r>
            <a:endParaRPr lang="en-US" sz="1000" i="1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42E3B6DF-86A4-1B19-7711-884E17AE0A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71112" b="61991"/>
          <a:stretch/>
        </p:blipFill>
        <p:spPr>
          <a:xfrm>
            <a:off x="7498040" y="2198959"/>
            <a:ext cx="2581356" cy="4386316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8662CB1-4202-F6A0-B37D-A556CC65DBF6}"/>
              </a:ext>
            </a:extLst>
          </p:cNvPr>
          <p:cNvSpPr txBox="1"/>
          <p:nvPr/>
        </p:nvSpPr>
        <p:spPr>
          <a:xfrm>
            <a:off x="7401163" y="2225654"/>
            <a:ext cx="234792" cy="24622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endParaRPr lang="en-US" sz="1000" i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297281-A145-C79C-48DC-76DD3D821FFB}"/>
              </a:ext>
            </a:extLst>
          </p:cNvPr>
          <p:cNvSpPr txBox="1"/>
          <p:nvPr/>
        </p:nvSpPr>
        <p:spPr>
          <a:xfrm>
            <a:off x="522311" y="1685562"/>
            <a:ext cx="546735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u="sng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DeepChrome</a:t>
            </a:r>
            <a:r>
              <a:rPr lang="en-US" u="sng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binary classification of gene expression using binned histone modification expression profiles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5FB1CE-D6AB-4233-31BC-795763E120FC}"/>
              </a:ext>
            </a:extLst>
          </p:cNvPr>
          <p:cNvSpPr txBox="1"/>
          <p:nvPr/>
        </p:nvSpPr>
        <p:spPr>
          <a:xfrm>
            <a:off x="6096000" y="1685563"/>
            <a:ext cx="546735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u="sng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Enformer</a:t>
            </a:r>
            <a:r>
              <a:rPr lang="en-US" u="sng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sequence-to-sequence prediction using convolutional and transformer layers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123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BD032E-ED4C-8749-0875-59E3E38C3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training and evaluation strategy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3C5D7B-BA2C-BDC2-D51B-1E55EF2E6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326" y="3664252"/>
            <a:ext cx="11239500" cy="1051465"/>
          </a:xfrm>
        </p:spPr>
        <p:txBody>
          <a:bodyPr/>
          <a:lstStyle/>
          <a:p>
            <a:r>
              <a:rPr lang="en-US" dirty="0"/>
              <a:t>Training and testing data </a:t>
            </a:r>
            <a:r>
              <a:rPr lang="en-US" dirty="0">
                <a:sym typeface="Wingdings" panose="05000000000000000000" pitchFamily="2" charset="2"/>
              </a:rPr>
              <a:t> epigenetic modification data</a:t>
            </a:r>
          </a:p>
          <a:p>
            <a:r>
              <a:rPr lang="en-US" dirty="0">
                <a:sym typeface="Wingdings" panose="05000000000000000000" pitchFamily="2" charset="2"/>
              </a:rPr>
              <a:t>Predicted values  RNA expression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C46AF8-6C03-646D-C2E5-ABF7DB920E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B8BBD4B-4801-A657-B11A-EF4E4E03305A}"/>
              </a:ext>
            </a:extLst>
          </p:cNvPr>
          <p:cNvGrpSpPr/>
          <p:nvPr/>
        </p:nvGrpSpPr>
        <p:grpSpPr>
          <a:xfrm>
            <a:off x="1197739" y="4511667"/>
            <a:ext cx="9301232" cy="2146445"/>
            <a:chOff x="18640653" y="5010869"/>
            <a:chExt cx="14258850" cy="3290514"/>
          </a:xfrm>
        </p:grpSpPr>
        <p:sp>
          <p:nvSpPr>
            <p:cNvPr id="7" name="Cylinder 6">
              <a:extLst>
                <a:ext uri="{FF2B5EF4-FFF2-40B4-BE49-F238E27FC236}">
                  <a16:creationId xmlns:a16="http://schemas.microsoft.com/office/drawing/2014/main" id="{2AA10FA0-56E6-5C35-84E6-DD0967EF6A0B}"/>
                </a:ext>
              </a:extLst>
            </p:cNvPr>
            <p:cNvSpPr/>
            <p:nvPr/>
          </p:nvSpPr>
          <p:spPr>
            <a:xfrm>
              <a:off x="18640653" y="5011238"/>
              <a:ext cx="1888991" cy="942006"/>
            </a:xfrm>
            <a:prstGeom prst="can">
              <a:avLst/>
            </a:prstGeom>
            <a:gradFill rotWithShape="1">
              <a:gsLst>
                <a:gs pos="0">
                  <a:srgbClr val="008E74">
                    <a:lumMod val="110000"/>
                    <a:satMod val="105000"/>
                    <a:tint val="67000"/>
                  </a:srgbClr>
                </a:gs>
                <a:gs pos="50000">
                  <a:srgbClr val="008E74">
                    <a:lumMod val="105000"/>
                    <a:satMod val="103000"/>
                    <a:tint val="73000"/>
                  </a:srgbClr>
                </a:gs>
                <a:gs pos="100000">
                  <a:srgbClr val="008E74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008E7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0723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Species 1 Training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9DA2E3AA-006D-A655-2F79-E431F88C0A51}"/>
                </a:ext>
              </a:extLst>
            </p:cNvPr>
            <p:cNvCxnSpPr>
              <a:cxnSpLocks/>
            </p:cNvCxnSpPr>
            <p:nvPr/>
          </p:nvCxnSpPr>
          <p:spPr>
            <a:xfrm>
              <a:off x="20709862" y="5482241"/>
              <a:ext cx="934638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103E85A-326F-21F3-CEC2-96FEA3C13917}"/>
                </a:ext>
              </a:extLst>
            </p:cNvPr>
            <p:cNvSpPr/>
            <p:nvPr/>
          </p:nvSpPr>
          <p:spPr>
            <a:xfrm>
              <a:off x="21824718" y="5011238"/>
              <a:ext cx="1462970" cy="942006"/>
            </a:xfrm>
            <a:prstGeom prst="rect">
              <a:avLst/>
            </a:prstGeom>
            <a:solidFill>
              <a:srgbClr val="00ADD0">
                <a:alpha val="50000"/>
              </a:srgbClr>
            </a:solidFill>
            <a:ln>
              <a:solidFill>
                <a:srgbClr val="00ADD0">
                  <a:lumMod val="75000"/>
                </a:srgbClr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30723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Model</a:t>
              </a:r>
            </a:p>
            <a:p>
              <a:pPr marL="0" marR="0" lvl="0" indent="0" algn="ctr" defTabSz="30723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Learning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2CDFD8F-5B3E-27E9-3A09-59E6D2453849}"/>
                </a:ext>
              </a:extLst>
            </p:cNvPr>
            <p:cNvSpPr/>
            <p:nvPr/>
          </p:nvSpPr>
          <p:spPr>
            <a:xfrm>
              <a:off x="30774792" y="5011238"/>
              <a:ext cx="2124711" cy="942006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12700" cap="flat" cmpd="sng" algn="ctr">
              <a:solidFill>
                <a:srgbClr val="FFFFFF">
                  <a:lumMod val="6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0723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Intra-species Performance</a:t>
              </a:r>
            </a:p>
          </p:txBody>
        </p:sp>
        <p:sp>
          <p:nvSpPr>
            <p:cNvPr id="11" name="Cylinder 10">
              <a:extLst>
                <a:ext uri="{FF2B5EF4-FFF2-40B4-BE49-F238E27FC236}">
                  <a16:creationId xmlns:a16="http://schemas.microsoft.com/office/drawing/2014/main" id="{1F352CD3-3F87-7CCE-F300-D625CE007113}"/>
                </a:ext>
              </a:extLst>
            </p:cNvPr>
            <p:cNvSpPr/>
            <p:nvPr/>
          </p:nvSpPr>
          <p:spPr>
            <a:xfrm>
              <a:off x="18649551" y="6476817"/>
              <a:ext cx="1862234" cy="942006"/>
            </a:xfrm>
            <a:prstGeom prst="can">
              <a:avLst/>
            </a:prstGeom>
            <a:gradFill rotWithShape="1">
              <a:gsLst>
                <a:gs pos="0">
                  <a:srgbClr val="008E74">
                    <a:lumMod val="110000"/>
                    <a:satMod val="105000"/>
                    <a:tint val="67000"/>
                  </a:srgbClr>
                </a:gs>
                <a:gs pos="50000">
                  <a:srgbClr val="008E74">
                    <a:lumMod val="105000"/>
                    <a:satMod val="103000"/>
                    <a:tint val="73000"/>
                  </a:srgbClr>
                </a:gs>
                <a:gs pos="100000">
                  <a:srgbClr val="008E74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008E7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0723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Species 1 Validation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0094F15-059A-68A6-1141-46F05D5FC81A}"/>
                </a:ext>
              </a:extLst>
            </p:cNvPr>
            <p:cNvCxnSpPr>
              <a:cxnSpLocks/>
            </p:cNvCxnSpPr>
            <p:nvPr/>
          </p:nvCxnSpPr>
          <p:spPr>
            <a:xfrm>
              <a:off x="22576109" y="6086552"/>
              <a:ext cx="0" cy="457200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23C5C47-3629-E8D4-AF02-AD87E80F34DD}"/>
                </a:ext>
              </a:extLst>
            </p:cNvPr>
            <p:cNvCxnSpPr>
              <a:cxnSpLocks/>
            </p:cNvCxnSpPr>
            <p:nvPr/>
          </p:nvCxnSpPr>
          <p:spPr>
            <a:xfrm>
              <a:off x="26254667" y="5482241"/>
              <a:ext cx="934638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09A8FC4-B00C-6A80-8B4F-89296E8B5415}"/>
                </a:ext>
              </a:extLst>
            </p:cNvPr>
            <p:cNvCxnSpPr>
              <a:cxnSpLocks/>
            </p:cNvCxnSpPr>
            <p:nvPr/>
          </p:nvCxnSpPr>
          <p:spPr>
            <a:xfrm>
              <a:off x="29659937" y="5482241"/>
              <a:ext cx="934638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4BC179E-596A-F697-A746-59F3A52BCE6A}"/>
                </a:ext>
              </a:extLst>
            </p:cNvPr>
            <p:cNvSpPr/>
            <p:nvPr/>
          </p:nvSpPr>
          <p:spPr>
            <a:xfrm>
              <a:off x="21695109" y="6670988"/>
              <a:ext cx="1664051" cy="553664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12700" cap="flat" cmpd="sng" algn="ctr">
              <a:solidFill>
                <a:srgbClr val="FFFFFF">
                  <a:lumMod val="6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0723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Evaluation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D646E9B-57E6-CB45-814F-A9A837C64A2B}"/>
                </a:ext>
              </a:extLst>
            </p:cNvPr>
            <p:cNvCxnSpPr>
              <a:cxnSpLocks/>
            </p:cNvCxnSpPr>
            <p:nvPr/>
          </p:nvCxnSpPr>
          <p:spPr>
            <a:xfrm>
              <a:off x="20637005" y="6947820"/>
              <a:ext cx="934638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7" name="Cylinder 16">
              <a:extLst>
                <a:ext uri="{FF2B5EF4-FFF2-40B4-BE49-F238E27FC236}">
                  <a16:creationId xmlns:a16="http://schemas.microsoft.com/office/drawing/2014/main" id="{B5C1057C-69E6-5E6E-011B-226DC5EE19CC}"/>
                </a:ext>
              </a:extLst>
            </p:cNvPr>
            <p:cNvSpPr/>
            <p:nvPr/>
          </p:nvSpPr>
          <p:spPr>
            <a:xfrm>
              <a:off x="27355009" y="5011238"/>
              <a:ext cx="2124710" cy="942006"/>
            </a:xfrm>
            <a:prstGeom prst="can">
              <a:avLst/>
            </a:prstGeom>
            <a:gradFill rotWithShape="1">
              <a:gsLst>
                <a:gs pos="0">
                  <a:srgbClr val="008E74">
                    <a:lumMod val="110000"/>
                    <a:satMod val="105000"/>
                    <a:tint val="67000"/>
                  </a:srgbClr>
                </a:gs>
                <a:gs pos="50000">
                  <a:srgbClr val="008E74">
                    <a:lumMod val="105000"/>
                    <a:satMod val="103000"/>
                    <a:tint val="73000"/>
                  </a:srgbClr>
                </a:gs>
                <a:gs pos="100000">
                  <a:srgbClr val="008E74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008E7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0723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Species 1 Test/Evaluation</a:t>
              </a:r>
            </a:p>
          </p:txBody>
        </p:sp>
        <p:sp>
          <p:nvSpPr>
            <p:cNvPr id="18" name="Oval 2187">
              <a:extLst>
                <a:ext uri="{FF2B5EF4-FFF2-40B4-BE49-F238E27FC236}">
                  <a16:creationId xmlns:a16="http://schemas.microsoft.com/office/drawing/2014/main" id="{299CFFE3-329B-B1EA-AD5B-11ACDAEF025C}"/>
                </a:ext>
              </a:extLst>
            </p:cNvPr>
            <p:cNvSpPr/>
            <p:nvPr/>
          </p:nvSpPr>
          <p:spPr>
            <a:xfrm rot="15974913">
              <a:off x="23372904" y="6031240"/>
              <a:ext cx="704070" cy="412138"/>
            </a:xfrm>
            <a:custGeom>
              <a:avLst/>
              <a:gdLst>
                <a:gd name="connsiteX0" fmla="*/ 0 w 1119427"/>
                <a:gd name="connsiteY0" fmla="*/ 559714 h 1119427"/>
                <a:gd name="connsiteX1" fmla="*/ 559714 w 1119427"/>
                <a:gd name="connsiteY1" fmla="*/ 0 h 1119427"/>
                <a:gd name="connsiteX2" fmla="*/ 1119428 w 1119427"/>
                <a:gd name="connsiteY2" fmla="*/ 559714 h 1119427"/>
                <a:gd name="connsiteX3" fmla="*/ 559714 w 1119427"/>
                <a:gd name="connsiteY3" fmla="*/ 1119428 h 1119427"/>
                <a:gd name="connsiteX4" fmla="*/ 0 w 1119427"/>
                <a:gd name="connsiteY4" fmla="*/ 559714 h 1119427"/>
                <a:gd name="connsiteX0" fmla="*/ 559714 w 1119428"/>
                <a:gd name="connsiteY0" fmla="*/ 0 h 1119428"/>
                <a:gd name="connsiteX1" fmla="*/ 1119428 w 1119428"/>
                <a:gd name="connsiteY1" fmla="*/ 559714 h 1119428"/>
                <a:gd name="connsiteX2" fmla="*/ 559714 w 1119428"/>
                <a:gd name="connsiteY2" fmla="*/ 1119428 h 1119428"/>
                <a:gd name="connsiteX3" fmla="*/ 0 w 1119428"/>
                <a:gd name="connsiteY3" fmla="*/ 559714 h 1119428"/>
                <a:gd name="connsiteX4" fmla="*/ 651154 w 1119428"/>
                <a:gd name="connsiteY4" fmla="*/ 91440 h 1119428"/>
                <a:gd name="connsiteX0" fmla="*/ 559714 w 1119428"/>
                <a:gd name="connsiteY0" fmla="*/ 0 h 1119428"/>
                <a:gd name="connsiteX1" fmla="*/ 1119428 w 1119428"/>
                <a:gd name="connsiteY1" fmla="*/ 559714 h 1119428"/>
                <a:gd name="connsiteX2" fmla="*/ 559714 w 1119428"/>
                <a:gd name="connsiteY2" fmla="*/ 1119428 h 1119428"/>
                <a:gd name="connsiteX3" fmla="*/ 0 w 1119428"/>
                <a:gd name="connsiteY3" fmla="*/ 559714 h 1119428"/>
                <a:gd name="connsiteX0" fmla="*/ 1119428 w 1119428"/>
                <a:gd name="connsiteY0" fmla="*/ 0 h 559714"/>
                <a:gd name="connsiteX1" fmla="*/ 559714 w 1119428"/>
                <a:gd name="connsiteY1" fmla="*/ 559714 h 559714"/>
                <a:gd name="connsiteX2" fmla="*/ 0 w 1119428"/>
                <a:gd name="connsiteY2" fmla="*/ 0 h 55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9428" h="559714">
                  <a:moveTo>
                    <a:pt x="1119428" y="0"/>
                  </a:moveTo>
                  <a:cubicBezTo>
                    <a:pt x="1119428" y="309122"/>
                    <a:pt x="868836" y="559714"/>
                    <a:pt x="559714" y="559714"/>
                  </a:cubicBezTo>
                  <a:cubicBezTo>
                    <a:pt x="250592" y="559714"/>
                    <a:pt x="0" y="309122"/>
                    <a:pt x="0" y="0"/>
                  </a:cubicBezTo>
                </a:path>
              </a:pathLst>
            </a:cu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  <a:headEnd type="triangl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30723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348692E-36E4-575B-9B19-7BCCDE2EB37B}"/>
                </a:ext>
              </a:extLst>
            </p:cNvPr>
            <p:cNvSpPr/>
            <p:nvPr/>
          </p:nvSpPr>
          <p:spPr>
            <a:xfrm>
              <a:off x="30774791" y="7359377"/>
              <a:ext cx="2124711" cy="942006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12700" cap="flat" cmpd="sng" algn="ctr">
              <a:solidFill>
                <a:srgbClr val="FFFFFF">
                  <a:lumMod val="6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0723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Cross-species Performance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83A705F-736C-3C3E-F217-94354A781216}"/>
                </a:ext>
              </a:extLst>
            </p:cNvPr>
            <p:cNvSpPr/>
            <p:nvPr/>
          </p:nvSpPr>
          <p:spPr>
            <a:xfrm>
              <a:off x="24568864" y="5010869"/>
              <a:ext cx="1535080" cy="942006"/>
            </a:xfrm>
            <a:prstGeom prst="rect">
              <a:avLst/>
            </a:prstGeom>
            <a:solidFill>
              <a:srgbClr val="7D0D7C">
                <a:alpha val="50000"/>
              </a:srgbClr>
            </a:solidFill>
            <a:ln>
              <a:solidFill>
                <a:srgbClr val="7D0D7C">
                  <a:lumMod val="50000"/>
                </a:srgbClr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30723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Optimized Model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25BE75A-B76B-DD34-A837-457E2F1BEEB0}"/>
                </a:ext>
              </a:extLst>
            </p:cNvPr>
            <p:cNvCxnSpPr>
              <a:cxnSpLocks/>
            </p:cNvCxnSpPr>
            <p:nvPr/>
          </p:nvCxnSpPr>
          <p:spPr>
            <a:xfrm>
              <a:off x="23460058" y="5502251"/>
              <a:ext cx="934638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2" name="Cylinder 21">
              <a:extLst>
                <a:ext uri="{FF2B5EF4-FFF2-40B4-BE49-F238E27FC236}">
                  <a16:creationId xmlns:a16="http://schemas.microsoft.com/office/drawing/2014/main" id="{7560C693-E7AE-ED3E-5734-06C865AE1F9C}"/>
                </a:ext>
              </a:extLst>
            </p:cNvPr>
            <p:cNvSpPr/>
            <p:nvPr/>
          </p:nvSpPr>
          <p:spPr>
            <a:xfrm>
              <a:off x="27355009" y="7359377"/>
              <a:ext cx="2124710" cy="942006"/>
            </a:xfrm>
            <a:prstGeom prst="can">
              <a:avLst/>
            </a:prstGeom>
            <a:gradFill rotWithShape="1">
              <a:gsLst>
                <a:gs pos="0">
                  <a:srgbClr val="008E74">
                    <a:lumMod val="110000"/>
                    <a:satMod val="105000"/>
                    <a:tint val="67000"/>
                  </a:srgbClr>
                </a:gs>
                <a:gs pos="50000">
                  <a:srgbClr val="008E74">
                    <a:lumMod val="105000"/>
                    <a:satMod val="103000"/>
                    <a:tint val="73000"/>
                  </a:srgbClr>
                </a:gs>
                <a:gs pos="100000">
                  <a:srgbClr val="008E74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008E7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0723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Species 2 Test/Evaluation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FF98CC6-5BD8-A370-4BA0-AE1FE61F7250}"/>
                </a:ext>
              </a:extLst>
            </p:cNvPr>
            <p:cNvCxnSpPr>
              <a:cxnSpLocks/>
            </p:cNvCxnSpPr>
            <p:nvPr/>
          </p:nvCxnSpPr>
          <p:spPr>
            <a:xfrm>
              <a:off x="29659937" y="7830380"/>
              <a:ext cx="934638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4" name="Connector: Elbow 23">
              <a:extLst>
                <a:ext uri="{FF2B5EF4-FFF2-40B4-BE49-F238E27FC236}">
                  <a16:creationId xmlns:a16="http://schemas.microsoft.com/office/drawing/2014/main" id="{25311E79-8DC8-268A-4446-5745D55E9AF2}"/>
                </a:ext>
              </a:extLst>
            </p:cNvPr>
            <p:cNvCxnSpPr>
              <a:cxnSpLocks/>
            </p:cNvCxnSpPr>
            <p:nvPr/>
          </p:nvCxnSpPr>
          <p:spPr>
            <a:xfrm>
              <a:off x="25336404" y="6218478"/>
              <a:ext cx="1852901" cy="1611902"/>
            </a:xfrm>
            <a:prstGeom prst="bentConnector3">
              <a:avLst>
                <a:gd name="adj1" fmla="val 136"/>
              </a:avLst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14BB57C-4325-C694-27BC-D553150D922A}"/>
              </a:ext>
            </a:extLst>
          </p:cNvPr>
          <p:cNvGrpSpPr/>
          <p:nvPr/>
        </p:nvGrpSpPr>
        <p:grpSpPr>
          <a:xfrm>
            <a:off x="3709879" y="1278319"/>
            <a:ext cx="3866969" cy="2349684"/>
            <a:chOff x="7003989" y="868142"/>
            <a:chExt cx="3866969" cy="2349684"/>
          </a:xfrm>
        </p:grpSpPr>
        <p:pic>
          <p:nvPicPr>
            <p:cNvPr id="26" name="Picture 1">
              <a:extLst>
                <a:ext uri="{FF2B5EF4-FFF2-40B4-BE49-F238E27FC236}">
                  <a16:creationId xmlns:a16="http://schemas.microsoft.com/office/drawing/2014/main" id="{26F832FC-F31E-C900-E566-6F58E7B035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3989" y="868142"/>
              <a:ext cx="3866969" cy="2349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820C773-70CD-E85F-33AA-381885289FB9}"/>
                </a:ext>
              </a:extLst>
            </p:cNvPr>
            <p:cNvSpPr/>
            <p:nvPr/>
          </p:nvSpPr>
          <p:spPr>
            <a:xfrm>
              <a:off x="8362950" y="2271252"/>
              <a:ext cx="731890" cy="226141"/>
            </a:xfrm>
            <a:prstGeom prst="rect">
              <a:avLst/>
            </a:prstGeom>
            <a:noFill/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FC7ED26-D0B8-6374-C511-419F640AC40B}"/>
                </a:ext>
              </a:extLst>
            </p:cNvPr>
            <p:cNvSpPr/>
            <p:nvPr/>
          </p:nvSpPr>
          <p:spPr>
            <a:xfrm>
              <a:off x="9967648" y="1166318"/>
              <a:ext cx="609629" cy="229864"/>
            </a:xfrm>
            <a:prstGeom prst="rect">
              <a:avLst/>
            </a:prstGeom>
            <a:noFill/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0B8672A-7189-BA81-DBF4-A2317FFF53ED}"/>
                </a:ext>
              </a:extLst>
            </p:cNvPr>
            <p:cNvSpPr/>
            <p:nvPr/>
          </p:nvSpPr>
          <p:spPr>
            <a:xfrm>
              <a:off x="8869310" y="1751836"/>
              <a:ext cx="903953" cy="169053"/>
            </a:xfrm>
            <a:prstGeom prst="rect">
              <a:avLst/>
            </a:prstGeom>
            <a:noFill/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0" name="Content Placeholder 1">
            <a:extLst>
              <a:ext uri="{FF2B5EF4-FFF2-40B4-BE49-F238E27FC236}">
                <a16:creationId xmlns:a16="http://schemas.microsoft.com/office/drawing/2014/main" id="{7ED8DF1A-A797-4964-E79F-95B8162D70B0}"/>
              </a:ext>
            </a:extLst>
          </p:cNvPr>
          <p:cNvSpPr txBox="1">
            <a:spLocks/>
          </p:cNvSpPr>
          <p:nvPr/>
        </p:nvSpPr>
        <p:spPr>
          <a:xfrm>
            <a:off x="352326" y="1087656"/>
            <a:ext cx="11039574" cy="9873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pple Symbols" panose="02000000000000000000" pitchFamily="2" charset="-79"/>
              <a:buChar char="⎼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Species selected based on phylogenetic distance and overlapping epigenetic modification data availability </a:t>
            </a:r>
          </a:p>
        </p:txBody>
      </p:sp>
    </p:spTree>
    <p:extLst>
      <p:ext uri="{BB962C8B-B14F-4D97-AF65-F5344CB8AC3E}">
        <p14:creationId xmlns:p14="http://schemas.microsoft.com/office/powerpoint/2010/main" val="393702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A1D025-29F0-3D20-6568-E44178EA8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FEC63F-1EF6-BD91-CD38-A871FAC29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Shallow model results: Cross-species evaluation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6CB0BD-0517-16D4-C67D-6BD557A4D4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Candidate tree-based models do not maintain performance in cross-species prediction.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F748632-E7DB-6C72-BEB4-213776B7CD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363" r="53294"/>
          <a:stretch/>
        </p:blipFill>
        <p:spPr>
          <a:xfrm>
            <a:off x="6060951" y="2296638"/>
            <a:ext cx="5645175" cy="2898525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9A0C157-29D4-1E97-F7A7-A49D3366D8DD}"/>
              </a:ext>
            </a:extLst>
          </p:cNvPr>
          <p:cNvGrpSpPr/>
          <p:nvPr/>
        </p:nvGrpSpPr>
        <p:grpSpPr>
          <a:xfrm>
            <a:off x="1159155" y="5438352"/>
            <a:ext cx="1885128" cy="762960"/>
            <a:chOff x="4919059" y="5463329"/>
            <a:chExt cx="1885128" cy="762960"/>
          </a:xfrm>
        </p:grpSpPr>
        <p:sp>
          <p:nvSpPr>
            <p:cNvPr id="17" name="TextBox 55">
              <a:extLst>
                <a:ext uri="{FF2B5EF4-FFF2-40B4-BE49-F238E27FC236}">
                  <a16:creationId xmlns:a16="http://schemas.microsoft.com/office/drawing/2014/main" id="{F4F053FA-7216-BBF0-8759-E636256324F3}"/>
                </a:ext>
              </a:extLst>
            </p:cNvPr>
            <p:cNvSpPr txBox="1"/>
            <p:nvPr/>
          </p:nvSpPr>
          <p:spPr>
            <a:xfrm>
              <a:off x="4974144" y="5463329"/>
              <a:ext cx="18300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Eval Model</a:t>
              </a:r>
            </a:p>
            <a:p>
              <a:r>
                <a:rPr lang="en-US" sz="1000" i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   Leptosphaeria </a:t>
              </a:r>
              <a:r>
                <a:rPr lang="en-US" sz="1000" i="1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maculans</a:t>
              </a:r>
              <a:endParaRPr lang="en-US" sz="10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r>
                <a:rPr lang="en-US" sz="1000" i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   Neurospora </a:t>
              </a:r>
              <a:r>
                <a:rPr lang="en-US" sz="1000" i="1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crassa</a:t>
              </a:r>
              <a:endParaRPr lang="en-US" sz="10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r>
                <a:rPr lang="en-US" sz="1000" i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   Fusarium </a:t>
              </a:r>
              <a:r>
                <a:rPr lang="en-US" sz="1000" i="1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graminearum</a:t>
              </a:r>
              <a:endParaRPr lang="en-US" sz="10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07494E1-2684-DDE1-FEB8-E6C206B52E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3327" t="44428" r="4059" b="43155"/>
            <a:stretch/>
          </p:blipFill>
          <p:spPr>
            <a:xfrm>
              <a:off x="4919059" y="5643834"/>
              <a:ext cx="284359" cy="582455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BD5DDB1-2513-2C04-C4C6-DDE7C8FC5814}"/>
              </a:ext>
            </a:extLst>
          </p:cNvPr>
          <p:cNvGrpSpPr/>
          <p:nvPr/>
        </p:nvGrpSpPr>
        <p:grpSpPr>
          <a:xfrm>
            <a:off x="269327" y="2398874"/>
            <a:ext cx="5648700" cy="2796289"/>
            <a:chOff x="124416" y="2530481"/>
            <a:chExt cx="5085927" cy="251769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956ED05-0E3A-C092-D260-F3967EB7A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3294" b="55296"/>
            <a:stretch/>
          </p:blipFill>
          <p:spPr>
            <a:xfrm>
              <a:off x="127591" y="2530481"/>
              <a:ext cx="5082752" cy="209694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9A779D3-89B8-BD7E-0D1E-8AD896C1F7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9272" r="53294" b="3"/>
            <a:stretch/>
          </p:blipFill>
          <p:spPr>
            <a:xfrm>
              <a:off x="124416" y="4545136"/>
              <a:ext cx="5082752" cy="5030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273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62FCBD-3BD9-487B-5788-138F2EB6C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784" y="6015707"/>
            <a:ext cx="10544432" cy="603455"/>
          </a:xfrm>
        </p:spPr>
        <p:txBody>
          <a:bodyPr>
            <a:normAutofit/>
          </a:bodyPr>
          <a:lstStyle/>
          <a:p>
            <a:r>
              <a:rPr lang="en-US" sz="1800" dirty="0"/>
              <a:t>Based on previous models for similar purposes in other species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DA4C52-C9DF-D0C9-D465-36B6286AC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8FE91D-1237-5452-9B85-54C0615CF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model architecture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D2F50C-213E-F975-66C5-EAF729CD5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37968" y="1054571"/>
            <a:ext cx="9648697" cy="485775"/>
          </a:xfrm>
        </p:spPr>
        <p:txBody>
          <a:bodyPr/>
          <a:lstStyle/>
          <a:p>
            <a:r>
              <a:rPr lang="en-US" dirty="0"/>
              <a:t>Custom model with Convolution with </a:t>
            </a:r>
            <a:r>
              <a:rPr lang="en-US" dirty="0" err="1"/>
              <a:t>MaxPooling</a:t>
            </a:r>
            <a:r>
              <a:rPr lang="en-US" dirty="0"/>
              <a:t>, Attention, and Fully Connected layers uses epigenetic signal profile to predict 2-class gene expression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1DF1EF-D37D-51AD-8615-95063E7B6252}"/>
              </a:ext>
            </a:extLst>
          </p:cNvPr>
          <p:cNvSpPr/>
          <p:nvPr/>
        </p:nvSpPr>
        <p:spPr>
          <a:xfrm>
            <a:off x="708926" y="1917290"/>
            <a:ext cx="10224545" cy="3628103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CCF96C-BBAC-C9B5-5975-EF3F7F0B3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873" y="2162589"/>
            <a:ext cx="9765792" cy="317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69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790332-8348-BB3C-6715-8F8BA950D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5DF14E-55EE-B499-17F8-B3C08FF83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model results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5D9A73-FA1C-F442-6978-31E31E22F1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Custom CNN with Attention model outperforms benchmark models on cross-species prediction performance. </a:t>
            </a:r>
          </a:p>
        </p:txBody>
      </p:sp>
      <p:pic>
        <p:nvPicPr>
          <p:cNvPr id="6" name="x_Graphic 1">
            <a:extLst>
              <a:ext uri="{FF2B5EF4-FFF2-40B4-BE49-F238E27FC236}">
                <a16:creationId xmlns:a16="http://schemas.microsoft.com/office/drawing/2014/main" id="{753FA638-41A7-4D03-9E2B-3A30CEF1FD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r="53844" b="55993"/>
          <a:stretch/>
        </p:blipFill>
        <p:spPr bwMode="auto">
          <a:xfrm>
            <a:off x="259486" y="1987781"/>
            <a:ext cx="5003282" cy="203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x_Graphic 1">
            <a:extLst>
              <a:ext uri="{FF2B5EF4-FFF2-40B4-BE49-F238E27FC236}">
                <a16:creationId xmlns:a16="http://schemas.microsoft.com/office/drawing/2014/main" id="{13C8893B-D757-E8CA-F709-9EEA85371A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89014" r="53844"/>
          <a:stretch/>
        </p:blipFill>
        <p:spPr bwMode="auto">
          <a:xfrm>
            <a:off x="259486" y="6102350"/>
            <a:ext cx="5003282" cy="507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8B2598E-123B-8BF4-F2A7-A251F9BF3959}"/>
              </a:ext>
            </a:extLst>
          </p:cNvPr>
          <p:cNvSpPr/>
          <p:nvPr/>
        </p:nvSpPr>
        <p:spPr>
          <a:xfrm>
            <a:off x="10586975" y="4021962"/>
            <a:ext cx="540774" cy="55399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3080A17-A908-6716-2070-821FC13C570A}"/>
              </a:ext>
            </a:extLst>
          </p:cNvPr>
          <p:cNvGrpSpPr/>
          <p:nvPr/>
        </p:nvGrpSpPr>
        <p:grpSpPr>
          <a:xfrm>
            <a:off x="259486" y="4019094"/>
            <a:ext cx="5003282" cy="2083256"/>
            <a:chOff x="140218" y="4019094"/>
            <a:chExt cx="5003282" cy="2083256"/>
          </a:xfrm>
        </p:grpSpPr>
        <p:pic>
          <p:nvPicPr>
            <p:cNvPr id="28" name="x_Graphic 1">
              <a:extLst>
                <a:ext uri="{FF2B5EF4-FFF2-40B4-BE49-F238E27FC236}">
                  <a16:creationId xmlns:a16="http://schemas.microsoft.com/office/drawing/2014/main" id="{8C54AADE-105F-09D2-D7EE-0D4F3009AF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t="44007" r="53844" b="10924"/>
            <a:stretch/>
          </p:blipFill>
          <p:spPr bwMode="auto">
            <a:xfrm>
              <a:off x="140218" y="4019094"/>
              <a:ext cx="5003282" cy="2083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B614340-A381-3450-A4F8-EB6C9166FDA1}"/>
                </a:ext>
              </a:extLst>
            </p:cNvPr>
            <p:cNvSpPr/>
            <p:nvPr/>
          </p:nvSpPr>
          <p:spPr>
            <a:xfrm>
              <a:off x="2439714" y="4024260"/>
              <a:ext cx="1694978" cy="17279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2127CB8-42A1-7B87-155D-885C5914D6EF}"/>
                </a:ext>
              </a:extLst>
            </p:cNvPr>
            <p:cNvSpPr txBox="1"/>
            <p:nvPr/>
          </p:nvSpPr>
          <p:spPr>
            <a:xfrm>
              <a:off x="1924051" y="4025647"/>
              <a:ext cx="226953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1000"/>
                </a:spcBef>
                <a:spcAft>
                  <a:spcPts val="600"/>
                </a:spcAft>
              </a:pPr>
              <a:r>
                <a:rPr lang="en-US" sz="10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Model = Modified model from Lee </a:t>
              </a:r>
              <a:r>
                <a:rPr lang="en-US" sz="1000" i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et al.</a:t>
              </a:r>
              <a:r>
                <a:rPr lang="en-US" sz="10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60A6E8B-2EA7-AEEE-61E3-A86860DF9531}"/>
              </a:ext>
            </a:extLst>
          </p:cNvPr>
          <p:cNvGrpSpPr/>
          <p:nvPr/>
        </p:nvGrpSpPr>
        <p:grpSpPr>
          <a:xfrm>
            <a:off x="5196508" y="1987781"/>
            <a:ext cx="5124449" cy="4622361"/>
            <a:chOff x="5143500" y="1987781"/>
            <a:chExt cx="5124449" cy="4622361"/>
          </a:xfrm>
        </p:grpSpPr>
        <p:pic>
          <p:nvPicPr>
            <p:cNvPr id="25" name="x_Graphic 1">
              <a:extLst>
                <a:ext uri="{FF2B5EF4-FFF2-40B4-BE49-F238E27FC236}">
                  <a16:creationId xmlns:a16="http://schemas.microsoft.com/office/drawing/2014/main" id="{B526CBF7-1A50-C6D4-A595-7C04B88B47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l="46156" r="6571"/>
            <a:stretch/>
          </p:blipFill>
          <p:spPr bwMode="auto">
            <a:xfrm>
              <a:off x="5143500" y="1987781"/>
              <a:ext cx="5124449" cy="4622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775FF1B-2791-6382-F088-C5FFA03D7B99}"/>
                </a:ext>
              </a:extLst>
            </p:cNvPr>
            <p:cNvSpPr/>
            <p:nvPr/>
          </p:nvSpPr>
          <p:spPr>
            <a:xfrm>
              <a:off x="7519033" y="4078273"/>
              <a:ext cx="1694978" cy="17279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F125DD3-5CC9-D3BA-F5F3-D3961CD7A91A}"/>
                </a:ext>
              </a:extLst>
            </p:cNvPr>
            <p:cNvSpPr txBox="1"/>
            <p:nvPr/>
          </p:nvSpPr>
          <p:spPr>
            <a:xfrm>
              <a:off x="7197024" y="4066325"/>
              <a:ext cx="226953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1000"/>
                </a:spcBef>
                <a:spcAft>
                  <a:spcPts val="600"/>
                </a:spcAft>
              </a:pPr>
              <a:r>
                <a:rPr lang="en-US" sz="10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Model = Modified model from Lee </a:t>
              </a:r>
              <a:r>
                <a:rPr lang="en-US" sz="1000" i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et al.</a:t>
              </a:r>
              <a:r>
                <a:rPr lang="en-US" sz="10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16EDD06-7A30-1ECB-B813-02752BCF97A0}"/>
              </a:ext>
            </a:extLst>
          </p:cNvPr>
          <p:cNvGrpSpPr/>
          <p:nvPr/>
        </p:nvGrpSpPr>
        <p:grpSpPr>
          <a:xfrm>
            <a:off x="10252709" y="3620888"/>
            <a:ext cx="1881003" cy="809518"/>
            <a:chOff x="10934700" y="3192780"/>
            <a:chExt cx="1881003" cy="809518"/>
          </a:xfrm>
        </p:grpSpPr>
        <p:pic>
          <p:nvPicPr>
            <p:cNvPr id="35" name="x_Graphic 1">
              <a:extLst>
                <a:ext uri="{FF2B5EF4-FFF2-40B4-BE49-F238E27FC236}">
                  <a16:creationId xmlns:a16="http://schemas.microsoft.com/office/drawing/2014/main" id="{5A4014DF-DF07-F3E0-4A8B-76CD5492F6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l="92585" t="39509" b="42978"/>
            <a:stretch/>
          </p:blipFill>
          <p:spPr bwMode="auto">
            <a:xfrm>
              <a:off x="10934700" y="3192780"/>
              <a:ext cx="803711" cy="809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85CD867-6884-1C5F-A60E-254785047E22}"/>
                </a:ext>
              </a:extLst>
            </p:cNvPr>
            <p:cNvSpPr/>
            <p:nvPr/>
          </p:nvSpPr>
          <p:spPr>
            <a:xfrm>
              <a:off x="11303982" y="3429000"/>
              <a:ext cx="457289" cy="4876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55">
              <a:extLst>
                <a:ext uri="{FF2B5EF4-FFF2-40B4-BE49-F238E27FC236}">
                  <a16:creationId xmlns:a16="http://schemas.microsoft.com/office/drawing/2014/main" id="{253BD5D5-5933-0FDC-F346-1D9F2EE9921A}"/>
                </a:ext>
              </a:extLst>
            </p:cNvPr>
            <p:cNvSpPr txBox="1"/>
            <p:nvPr/>
          </p:nvSpPr>
          <p:spPr>
            <a:xfrm>
              <a:off x="11225484" y="3370302"/>
              <a:ext cx="159021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i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Leptosphaeria </a:t>
              </a:r>
              <a:r>
                <a:rPr lang="en-US" sz="1000" i="1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maculans</a:t>
              </a:r>
              <a:endParaRPr lang="en-US" sz="10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r>
                <a:rPr lang="en-US" sz="1000" i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Neurospora </a:t>
              </a:r>
              <a:r>
                <a:rPr lang="en-US" sz="1000" i="1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crassa</a:t>
              </a:r>
              <a:endParaRPr lang="en-US" sz="10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r>
                <a:rPr lang="en-US" sz="1000" i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Fusarium </a:t>
              </a:r>
              <a:r>
                <a:rPr lang="en-US" sz="1000" i="1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graminearum</a:t>
              </a:r>
              <a:endParaRPr lang="en-US" sz="10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663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andiaBrand">
  <a:themeElements>
    <a:clrScheme name="Sandia Brand">
      <a:dk1>
        <a:srgbClr val="1B1B1B"/>
      </a:dk1>
      <a:lt1>
        <a:srgbClr val="FFFFFF"/>
      </a:lt1>
      <a:dk2>
        <a:srgbClr val="0075A9"/>
      </a:dk2>
      <a:lt2>
        <a:srgbClr val="7D8EA0"/>
      </a:lt2>
      <a:accent1>
        <a:srgbClr val="00ACCF"/>
      </a:accent1>
      <a:accent2>
        <a:srgbClr val="287968"/>
      </a:accent2>
      <a:accent3>
        <a:srgbClr val="69B244"/>
      </a:accent3>
      <a:accent4>
        <a:srgbClr val="EC8A00"/>
      </a:accent4>
      <a:accent5>
        <a:srgbClr val="C41D24"/>
      </a:accent5>
      <a:accent6>
        <a:srgbClr val="8A2B78"/>
      </a:accent6>
      <a:hlink>
        <a:srgbClr val="007F9B"/>
      </a:hlink>
      <a:folHlink>
        <a:srgbClr val="0275A9"/>
      </a:folHlink>
    </a:clrScheme>
    <a:fontScheme name="Sandia Brand">
      <a:majorFont>
        <a:latin typeface="Exo 2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spcBef>
            <a:spcPts val="1000"/>
          </a:spcBef>
          <a:spcAft>
            <a:spcPts val="600"/>
          </a:spcAft>
          <a:defRPr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andiaBrand" id="{1968AAD6-CBA6-064F-9237-4007AAEE23B9}" vid="{2E5380AC-16C9-734E-8236-37757CA639D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328AAD7AFB4D46BB947AE343E6418C" ma:contentTypeVersion="16" ma:contentTypeDescription="Create a new document." ma:contentTypeScope="" ma:versionID="5139d884fa5723e4e70172624412a8de">
  <xsd:schema xmlns:xsd="http://www.w3.org/2001/XMLSchema" xmlns:xs="http://www.w3.org/2001/XMLSchema" xmlns:p="http://schemas.microsoft.com/office/2006/metadata/properties" xmlns:ns2="e348927a-f251-4a01-abd0-eeba5ff907f3" xmlns:ns3="fd0c4022-2855-4036-aabe-cf3e136ff463" targetNamespace="http://schemas.microsoft.com/office/2006/metadata/properties" ma:root="true" ma:fieldsID="7240c1491fe31ccc01d72b690dd86bc5" ns2:_="" ns3:_="">
    <xsd:import namespace="e348927a-f251-4a01-abd0-eeba5ff907f3"/>
    <xsd:import namespace="fd0c4022-2855-4036-aabe-cf3e136ff4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48927a-f251-4a01-abd0-eeba5ff907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e9a0c85-7947-4de8-8007-231928f828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0c4022-2855-4036-aabe-cf3e136ff463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572e412d-5cb5-43fe-b962-8cf1d9c13a61}" ma:internalName="TaxCatchAll" ma:showField="CatchAllData" ma:web="fd0c4022-2855-4036-aabe-cf3e136ff4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d0c4022-2855-4036-aabe-cf3e136ff463"/>
    <lcf76f155ced4ddcb4097134ff3c332f xmlns="e348927a-f251-4a01-abd0-eeba5ff907f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5B1D108-E42E-47CF-833C-6FD0D328EB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48927a-f251-4a01-abd0-eeba5ff907f3"/>
    <ds:schemaRef ds:uri="fd0c4022-2855-4036-aabe-cf3e136ff4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A5FE987-CBEA-4D3E-A4A8-CE37D8FDD1B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962CF68-7F93-45BF-8156-EE82FA9FF19D}">
  <ds:schemaRefs>
    <ds:schemaRef ds:uri="http://www.w3.org/XML/1998/namespace"/>
    <ds:schemaRef ds:uri="http://purl.org/dc/terms/"/>
    <ds:schemaRef ds:uri="e348927a-f251-4a01-abd0-eeba5ff907f3"/>
    <ds:schemaRef ds:uri="http://purl.org/dc/elements/1.1/"/>
    <ds:schemaRef ds:uri="http://schemas.openxmlformats.org/package/2006/metadata/core-properties"/>
    <ds:schemaRef ds:uri="fd0c4022-2855-4036-aabe-cf3e136ff463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SandiaBrandMSTheme</Template>
  <TotalTime>25020</TotalTime>
  <Words>1364</Words>
  <Application>Microsoft Office PowerPoint</Application>
  <PresentationFormat>Widescreen</PresentationFormat>
  <Paragraphs>319</Paragraphs>
  <Slides>23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Apple Symbols</vt:lpstr>
      <vt:lpstr>Arial</vt:lpstr>
      <vt:lpstr>Calibri</vt:lpstr>
      <vt:lpstr>Courier New</vt:lpstr>
      <vt:lpstr>Exo 2</vt:lpstr>
      <vt:lpstr>Exo 2 Semi Bold</vt:lpstr>
      <vt:lpstr>Gill Sans MT</vt:lpstr>
      <vt:lpstr>Open Sans</vt:lpstr>
      <vt:lpstr>Open Sans SemiBold</vt:lpstr>
      <vt:lpstr>Trebuchet MS</vt:lpstr>
      <vt:lpstr>Wingdings</vt:lpstr>
      <vt:lpstr>SandiaBrand</vt:lpstr>
      <vt:lpstr>Applied machine learning for elucidating relationships between epigenomic regulatory rules and gene expression</vt:lpstr>
      <vt:lpstr>Background: Fungi in biomanufacturing</vt:lpstr>
      <vt:lpstr>Background: regulating bioProduction</vt:lpstr>
      <vt:lpstr>Defining the problem for model development</vt:lpstr>
      <vt:lpstr>Previous efforts using machine learning to understand gene regulation</vt:lpstr>
      <vt:lpstr>Model training and evaluation strategy</vt:lpstr>
      <vt:lpstr>Shallow model results: Cross-species evaluation</vt:lpstr>
      <vt:lpstr>Deep learning model architecture</vt:lpstr>
      <vt:lpstr>Deep learning model results</vt:lpstr>
      <vt:lpstr>Interpreting model predictions: SHAP</vt:lpstr>
      <vt:lpstr>SHAP  results  (cont.)</vt:lpstr>
      <vt:lpstr>conclusions</vt:lpstr>
      <vt:lpstr>Future directions</vt:lpstr>
      <vt:lpstr>acknowledgments</vt:lpstr>
      <vt:lpstr>backup</vt:lpstr>
      <vt:lpstr>Overview of key machine learning layers</vt:lpstr>
      <vt:lpstr>Data pre-processing pipelines</vt:lpstr>
      <vt:lpstr>Data preparation</vt:lpstr>
      <vt:lpstr>Mined epigenetic data</vt:lpstr>
      <vt:lpstr>Histone modification functions</vt:lpstr>
      <vt:lpstr>Data viz to Confirm expression patterns</vt:lpstr>
      <vt:lpstr>Shallow model results: model battery screening</vt:lpstr>
      <vt:lpstr>Shallow model results: precision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Hatfield, Laura Emily</dc:creator>
  <cp:lastModifiedBy>Weinstock, Laura Delaney</cp:lastModifiedBy>
  <cp:revision>104</cp:revision>
  <dcterms:created xsi:type="dcterms:W3CDTF">2023-03-17T19:55:08Z</dcterms:created>
  <dcterms:modified xsi:type="dcterms:W3CDTF">2024-08-07T01:10:57Z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0x010100A4328AAD7AFB4D46BB947AE343E6418C</vt:lpwstr>
  </property>
</Properties>
</file>