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2A_F986596E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4"/>
  </p:sldMasterIdLst>
  <p:notesMasterIdLst>
    <p:notesMasterId r:id="rId28"/>
  </p:notesMasterIdLst>
  <p:handoutMasterIdLst>
    <p:handoutMasterId r:id="rId29"/>
  </p:handoutMasterIdLst>
  <p:sldIdLst>
    <p:sldId id="256" r:id="rId5"/>
    <p:sldId id="1834" r:id="rId6"/>
    <p:sldId id="1839" r:id="rId7"/>
    <p:sldId id="1847" r:id="rId8"/>
    <p:sldId id="1841" r:id="rId9"/>
    <p:sldId id="1859" r:id="rId10"/>
    <p:sldId id="1874" r:id="rId11"/>
    <p:sldId id="1860" r:id="rId12"/>
    <p:sldId id="1861" r:id="rId13"/>
    <p:sldId id="1863" r:id="rId14"/>
    <p:sldId id="1865" r:id="rId15"/>
    <p:sldId id="1870" r:id="rId16"/>
    <p:sldId id="1866" r:id="rId17"/>
    <p:sldId id="1853" r:id="rId18"/>
    <p:sldId id="1854" r:id="rId19"/>
    <p:sldId id="1855" r:id="rId20"/>
    <p:sldId id="1856" r:id="rId21"/>
    <p:sldId id="1857" r:id="rId22"/>
    <p:sldId id="1858" r:id="rId23"/>
    <p:sldId id="1867" r:id="rId24"/>
    <p:sldId id="1852" r:id="rId25"/>
    <p:sldId id="1850" r:id="rId26"/>
    <p:sldId id="1845" r:id="rId27"/>
  </p:sldIdLst>
  <p:sldSz cx="12192000" cy="6858000"/>
  <p:notesSz cx="6858000" cy="9144000"/>
  <p:embeddedFontLs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bold" panose="020B0806030504020204" pitchFamily="34" charset="0"/>
      <p:regular r:id="rId34"/>
      <p:bold r:id="rId35"/>
      <p:italic r:id="rId36"/>
      <p:boldItalic r:id="rId37"/>
    </p:embeddedFont>
    <p:embeddedFont>
      <p:font typeface="Open Sans Light" panose="020B0306030504020204" pitchFamily="34" charset="0"/>
      <p:regular r:id="rId38"/>
      <p:italic r:id="rId39"/>
    </p:embeddedFont>
    <p:embeddedFont>
      <p:font typeface="Open Sans SemiBold" panose="020B0706030804020204" pitchFamily="34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0B2A0A-343D-5B2F-10F9-377DC51825A1}" name="Jones, Jess" initials="JJ" userId="Jones, Jes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D9"/>
    <a:srgbClr val="204760"/>
    <a:srgbClr val="A7C2B4"/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5" autoAdjust="0"/>
    <p:restoredTop sz="83200" autoAdjust="0"/>
  </p:normalViewPr>
  <p:slideViewPr>
    <p:cSldViewPr snapToGrid="0" showGuides="1">
      <p:cViewPr varScale="1">
        <p:scale>
          <a:sx n="79" d="100"/>
          <a:sy n="79" d="100"/>
        </p:scale>
        <p:origin x="934" y="38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comments/modernComment_72A_F986596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F6B5EC-BFF7-4C64-9794-0559B3746660}" authorId="{E10B2A0A-343D-5B2F-10F9-377DC51825A1}" status="resolved" created="2024-08-03T15:09:10.68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86331502" sldId="1834"/>
      <ac:picMk id="6" creationId="{4158C476-7DE8-48EC-821F-C227315AFC33}"/>
    </ac:deMkLst>
    <p188:txBody>
      <a:bodyPr/>
      <a:lstStyle/>
      <a:p>
        <a:r>
          <a:rPr lang="en-US"/>
          <a:t>Change this to the data I'm actually using.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8/19/2024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8/19/2024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6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92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16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48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6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8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61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3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45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2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1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4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7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77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39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0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dirty="0"/>
                  <a:t>Why DBSCAN?</a:t>
                </a:r>
              </a:p>
              <a:p>
                <a:endParaRPr lang="en-US" sz="1200" dirty="0"/>
              </a:p>
              <a:p>
                <a:pPr marL="342900" indent="-342900">
                  <a:buAutoNum type="arabicPeriod"/>
                </a:pPr>
                <a:r>
                  <a:rPr lang="en-US" sz="1200" dirty="0"/>
                  <a:t>Automatically detects </a:t>
                </a:r>
                <a:r>
                  <a:rPr lang="en-US" sz="1200" b="1" dirty="0"/>
                  <a:t>number of clusters</a:t>
                </a:r>
                <a:r>
                  <a:rPr lang="en-US" sz="1200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1200" dirty="0"/>
                  <a:t>Automatically identifies </a:t>
                </a:r>
                <a:r>
                  <a:rPr lang="en-US" sz="1200" b="1" dirty="0"/>
                  <a:t>outliers</a:t>
                </a:r>
                <a:r>
                  <a:rPr lang="en-US" sz="1200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1200" dirty="0"/>
                  <a:t>Able to identify </a:t>
                </a:r>
                <a:r>
                  <a:rPr lang="en-US" sz="1200" b="1" dirty="0"/>
                  <a:t>non-spherical clusters</a:t>
                </a:r>
                <a:r>
                  <a:rPr lang="en-US" sz="1200" dirty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sz="1200" b="1" dirty="0"/>
                  <a:t>Fast</a:t>
                </a:r>
                <a:r>
                  <a:rPr lang="en-US" sz="1200" dirty="0"/>
                  <a:t> – When used with a data structure supporting nearest neighbors, it is 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𝑂(𝑛 log⁡𝑛 )</a:t>
                </a:r>
                <a:r>
                  <a:rPr lang="en-US" sz="1200" dirty="0"/>
                  <a:t>.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5072" y="6629842"/>
            <a:ext cx="2107085" cy="1220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700" b="0" i="0" spc="50" baseline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461152"/>
            <a:ext cx="4739640" cy="667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FontTx/>
              <a:buNone/>
              <a:defRPr sz="1200" b="0" i="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553150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98759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184673" y="6307251"/>
            <a:ext cx="574567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  <a:endParaRPr lang="en-US" sz="6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1627632"/>
            <a:ext cx="4598377" cy="3058669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764" y="408432"/>
            <a:ext cx="10096500" cy="688848"/>
          </a:xfrm>
        </p:spPr>
        <p:txBody>
          <a:bodyPr/>
          <a:lstStyle>
            <a:lvl1pPr>
              <a:defRPr cap="all" spc="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7764" y="1328928"/>
            <a:ext cx="11049000" cy="4690872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79DB5EF-C54E-4309-A7A1-4E2D5E50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65466"/>
            <a:ext cx="10096500" cy="774779"/>
          </a:xfrm>
        </p:spPr>
        <p:txBody>
          <a:bodyPr/>
          <a:lstStyle>
            <a:lvl1pPr marL="0">
              <a:defRPr cap="all" spc="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A1230A1-9156-430E-9A11-4AE24BE93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71562"/>
            <a:ext cx="10096500" cy="77477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5EF0304-52E2-4F19-A450-73AD46871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AD9A312-C7ED-410D-B833-CD48BFAEC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328928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28" y="236873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363BD05-448E-4A55-A2A9-07D15B68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2A_F986596E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tracktable.sandia.gov/" TargetMode="External"/><Relationship Id="rId4" Type="http://schemas.openxmlformats.org/officeDocument/2006/relationships/hyperlink" Target="http://www.opensky-network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27AFEB-8A63-4AF7-AB9F-ED45EF462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Behavioral Segmentation and clustering of Geospatial TRAJECTORIES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CD3B271D-85AB-4CA1-8C48-0698FC6EDB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Jessica Jones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D5435CD-9073-436C-9D01-9B19092B2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September 2024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439CA68-5CB8-4AF9-B19E-8A31BA4970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SAND2024-10649C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9C6B457-F3BC-4DBB-B843-F8E47C2B11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sz="1500" i="1" dirty="0"/>
              <a:t>Team: Andrew Wilson, Renee Gooding, Jon Whetzel, Keith Dalbey, Daniel DeLayo, Nitin Sharan, Laura Appleby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10C44-1F34-4BBF-9712-ADBEC238E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32" y="3615644"/>
            <a:ext cx="1602608" cy="18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500">
        <p:fade/>
      </p:transition>
    </mc:Choice>
    <mc:Fallback xmlns="">
      <p:transition spd="med" advTm="295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699FCDAD-8E86-E6F2-3AD5-763E40C93924}"/>
              </a:ext>
            </a:extLst>
          </p:cNvPr>
          <p:cNvSpPr/>
          <p:nvPr/>
        </p:nvSpPr>
        <p:spPr>
          <a:xfrm>
            <a:off x="2419864" y="3612397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AA36E-CFAE-C597-C6CD-63D3A136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How Do we find tracks doing the same thing?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B66C-1FC9-4957-8D1F-35BB28F0A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6AD9D-F254-800E-F877-4136B08FF05E}"/>
              </a:ext>
            </a:extLst>
          </p:cNvPr>
          <p:cNvSpPr/>
          <p:nvPr/>
        </p:nvSpPr>
        <p:spPr>
          <a:xfrm>
            <a:off x="920673" y="2174332"/>
            <a:ext cx="1499191" cy="3205740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Flights out of Atlanta for one week in July 2024</a:t>
            </a:r>
          </a:p>
          <a:p>
            <a:pPr algn="ctr"/>
            <a:r>
              <a:rPr lang="en-US" b="1" dirty="0"/>
              <a:t>with</a:t>
            </a:r>
            <a:r>
              <a:rPr lang="en-US" dirty="0"/>
              <a:t> </a:t>
            </a:r>
            <a:r>
              <a:rPr lang="en-US" b="1" dirty="0"/>
              <a:t>behavioral labels from TICC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F36797-CEF8-CBA4-F85C-38DDCCD39E08}"/>
              </a:ext>
            </a:extLst>
          </p:cNvPr>
          <p:cNvSpPr/>
          <p:nvPr/>
        </p:nvSpPr>
        <p:spPr>
          <a:xfrm>
            <a:off x="0" y="3612398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B8F0AB-9708-371A-9706-8633E7E300FC}"/>
              </a:ext>
            </a:extLst>
          </p:cNvPr>
          <p:cNvSpPr/>
          <p:nvPr/>
        </p:nvSpPr>
        <p:spPr>
          <a:xfrm>
            <a:off x="3340537" y="1299298"/>
            <a:ext cx="3577389" cy="5048285"/>
          </a:xfrm>
          <a:prstGeom prst="roundRect">
            <a:avLst/>
          </a:prstGeom>
          <a:solidFill>
            <a:srgbClr val="2047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DBSCAN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is your feature vector?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radius in feature space?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minimum cluster size?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B06A30-2831-4102-FC9D-E0157F2D57AC}"/>
              </a:ext>
            </a:extLst>
          </p:cNvPr>
          <p:cNvSpPr/>
          <p:nvPr/>
        </p:nvSpPr>
        <p:spPr>
          <a:xfrm>
            <a:off x="3252586" y="2270026"/>
            <a:ext cx="3786168" cy="787870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687">
        <p:fade/>
      </p:transition>
    </mc:Choice>
    <mc:Fallback xmlns="">
      <p:transition spd="med" advTm="10168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699FCDAD-8E86-E6F2-3AD5-763E40C93924}"/>
              </a:ext>
            </a:extLst>
          </p:cNvPr>
          <p:cNvSpPr/>
          <p:nvPr/>
        </p:nvSpPr>
        <p:spPr>
          <a:xfrm>
            <a:off x="2419864" y="3612397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AA36E-CFAE-C597-C6CD-63D3A136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How Do we find tracks doing the same thing?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B66C-1FC9-4957-8D1F-35BB28F0A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6AD9D-F254-800E-F877-4136B08FF05E}"/>
              </a:ext>
            </a:extLst>
          </p:cNvPr>
          <p:cNvSpPr/>
          <p:nvPr/>
        </p:nvSpPr>
        <p:spPr>
          <a:xfrm>
            <a:off x="920673" y="2174332"/>
            <a:ext cx="1499191" cy="3205740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Flights out of Atlanta for one week in July 2024</a:t>
            </a:r>
          </a:p>
          <a:p>
            <a:pPr algn="ctr"/>
            <a:r>
              <a:rPr lang="en-US" b="1" dirty="0"/>
              <a:t>with behavioral labels from TICC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F36797-CEF8-CBA4-F85C-38DDCCD39E08}"/>
              </a:ext>
            </a:extLst>
          </p:cNvPr>
          <p:cNvSpPr/>
          <p:nvPr/>
        </p:nvSpPr>
        <p:spPr>
          <a:xfrm>
            <a:off x="0" y="3612398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B8F0AB-9708-371A-9706-8633E7E300FC}"/>
              </a:ext>
            </a:extLst>
          </p:cNvPr>
          <p:cNvSpPr/>
          <p:nvPr/>
        </p:nvSpPr>
        <p:spPr>
          <a:xfrm>
            <a:off x="3340537" y="1299298"/>
            <a:ext cx="3577389" cy="5048285"/>
          </a:xfrm>
          <a:prstGeom prst="roundRect">
            <a:avLst/>
          </a:prstGeom>
          <a:solidFill>
            <a:srgbClr val="2047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Metric DBSCAN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is your metric?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edit distance</a:t>
            </a:r>
          </a:p>
          <a:p>
            <a:pPr algn="ctr"/>
            <a:r>
              <a:rPr lang="en-US" dirty="0"/>
              <a:t>(w/ log scaling)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radius in metric space?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minimum cluster size?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746">
        <p:fade/>
      </p:transition>
    </mc:Choice>
    <mc:Fallback xmlns="">
      <p:transition spd="med" advTm="70746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699FCDAD-8E86-E6F2-3AD5-763E40C93924}"/>
              </a:ext>
            </a:extLst>
          </p:cNvPr>
          <p:cNvSpPr/>
          <p:nvPr/>
        </p:nvSpPr>
        <p:spPr>
          <a:xfrm>
            <a:off x="2419864" y="3612397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AA36E-CFAE-C597-C6CD-63D3A136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How Do we find tracks doing the same thing?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B66C-1FC9-4957-8D1F-35BB28F0A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6AD9D-F254-800E-F877-4136B08FF05E}"/>
              </a:ext>
            </a:extLst>
          </p:cNvPr>
          <p:cNvSpPr/>
          <p:nvPr/>
        </p:nvSpPr>
        <p:spPr>
          <a:xfrm>
            <a:off x="920673" y="2174332"/>
            <a:ext cx="1499191" cy="3205740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Flights out of Atlanta for one week in July 2024</a:t>
            </a:r>
          </a:p>
          <a:p>
            <a:pPr algn="ctr"/>
            <a:r>
              <a:rPr lang="en-US" b="1" dirty="0"/>
              <a:t>with behavioral labels from TICC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F36797-CEF8-CBA4-F85C-38DDCCD39E08}"/>
              </a:ext>
            </a:extLst>
          </p:cNvPr>
          <p:cNvSpPr/>
          <p:nvPr/>
        </p:nvSpPr>
        <p:spPr>
          <a:xfrm>
            <a:off x="0" y="3612398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B8F0AB-9708-371A-9706-8633E7E300FC}"/>
              </a:ext>
            </a:extLst>
          </p:cNvPr>
          <p:cNvSpPr/>
          <p:nvPr/>
        </p:nvSpPr>
        <p:spPr>
          <a:xfrm>
            <a:off x="3340537" y="1299298"/>
            <a:ext cx="3577389" cy="5048285"/>
          </a:xfrm>
          <a:prstGeom prst="roundRect">
            <a:avLst/>
          </a:prstGeom>
          <a:solidFill>
            <a:srgbClr val="2047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Metric DBSCAN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is your metric?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edit distance</a:t>
            </a:r>
          </a:p>
          <a:p>
            <a:pPr algn="ctr"/>
            <a:r>
              <a:rPr lang="en-US" dirty="0"/>
              <a:t>(w/ log scaling)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radius in metric space?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6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minimum cluster size?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10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403">
        <p:fade/>
      </p:transition>
    </mc:Choice>
    <mc:Fallback xmlns="">
      <p:transition spd="med" advTm="5240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8BA7558F-8EA5-FF9D-F48D-3868B8175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35" y="1916901"/>
            <a:ext cx="3894474" cy="31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8E383D79-3A71-4734-1D07-F7F114B2C82F}"/>
              </a:ext>
            </a:extLst>
          </p:cNvPr>
          <p:cNvSpPr/>
          <p:nvPr/>
        </p:nvSpPr>
        <p:spPr>
          <a:xfrm rot="2001634">
            <a:off x="6512844" y="4888714"/>
            <a:ext cx="1881428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9FCDAD-8E86-E6F2-3AD5-763E40C93924}"/>
              </a:ext>
            </a:extLst>
          </p:cNvPr>
          <p:cNvSpPr/>
          <p:nvPr/>
        </p:nvSpPr>
        <p:spPr>
          <a:xfrm>
            <a:off x="2419864" y="3612397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AA36E-CFAE-C597-C6CD-63D3A136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How Do we find tracks doing the same thing?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B66C-1FC9-4957-8D1F-35BB28F0A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6AD9D-F254-800E-F877-4136B08FF05E}"/>
              </a:ext>
            </a:extLst>
          </p:cNvPr>
          <p:cNvSpPr/>
          <p:nvPr/>
        </p:nvSpPr>
        <p:spPr>
          <a:xfrm>
            <a:off x="920673" y="2174332"/>
            <a:ext cx="1499191" cy="3205740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Flights out of Atlanta for one week in July 2024</a:t>
            </a:r>
          </a:p>
          <a:p>
            <a:pPr algn="ctr"/>
            <a:r>
              <a:rPr lang="en-US" b="1" dirty="0"/>
              <a:t>with behavioral labels from TICC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F36797-CEF8-CBA4-F85C-38DDCCD39E08}"/>
              </a:ext>
            </a:extLst>
          </p:cNvPr>
          <p:cNvSpPr/>
          <p:nvPr/>
        </p:nvSpPr>
        <p:spPr>
          <a:xfrm>
            <a:off x="0" y="3612398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B8F0AB-9708-371A-9706-8633E7E300FC}"/>
              </a:ext>
            </a:extLst>
          </p:cNvPr>
          <p:cNvSpPr/>
          <p:nvPr/>
        </p:nvSpPr>
        <p:spPr>
          <a:xfrm>
            <a:off x="3340537" y="1299298"/>
            <a:ext cx="3577389" cy="5048285"/>
          </a:xfrm>
          <a:prstGeom prst="roundRect">
            <a:avLst/>
          </a:prstGeom>
          <a:solidFill>
            <a:srgbClr val="2047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Metric DBSCAN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is your metric?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edit distance w/</a:t>
            </a:r>
          </a:p>
          <a:p>
            <a:pPr algn="ctr"/>
            <a:r>
              <a:rPr lang="en-US" dirty="0"/>
              <a:t>log scaling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radius in feature space?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6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minimum cluster size?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10</a:t>
            </a:r>
          </a:p>
          <a:p>
            <a:pPr algn="ctr"/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DF79DC9-307B-55FE-04A0-28371640DC10}"/>
              </a:ext>
            </a:extLst>
          </p:cNvPr>
          <p:cNvSpPr/>
          <p:nvPr/>
        </p:nvSpPr>
        <p:spPr>
          <a:xfrm>
            <a:off x="6917926" y="3612397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FFA5AE-4CCE-C166-5F07-275AD168C25D}"/>
              </a:ext>
            </a:extLst>
          </p:cNvPr>
          <p:cNvSpPr txBox="1"/>
          <p:nvPr/>
        </p:nvSpPr>
        <p:spPr>
          <a:xfrm>
            <a:off x="9061454" y="571002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848A6F-6065-24E9-7991-145C3B8CAEE1}"/>
              </a:ext>
            </a:extLst>
          </p:cNvPr>
          <p:cNvSpPr txBox="1"/>
          <p:nvPr/>
        </p:nvSpPr>
        <p:spPr>
          <a:xfrm>
            <a:off x="8513043" y="5307223"/>
            <a:ext cx="2011222" cy="802497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5264 outliers</a:t>
            </a:r>
          </a:p>
        </p:txBody>
      </p:sp>
    </p:spTree>
    <p:extLst>
      <p:ext uri="{BB962C8B-B14F-4D97-AF65-F5344CB8AC3E}">
        <p14:creationId xmlns:p14="http://schemas.microsoft.com/office/powerpoint/2010/main" val="56033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889">
        <p:fade/>
      </p:transition>
    </mc:Choice>
    <mc:Fallback xmlns="">
      <p:transition spd="med" advTm="31889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0C61EA-671E-83D7-4E5B-8FE3B45F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09" y="1328738"/>
            <a:ext cx="7775939" cy="4671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B87FD-FB0D-9642-8DAF-DAB81EDC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0 out of 38: 81 trajectories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A84E-2D48-E076-129D-64B1F79CC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8249BE-B29A-2C31-1805-C680EF9D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54" y="3664407"/>
            <a:ext cx="4382112" cy="278168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FD8226-F9F9-1746-C610-659B96B7C214}"/>
              </a:ext>
            </a:extLst>
          </p:cNvPr>
          <p:cNvCxnSpPr/>
          <p:nvPr/>
        </p:nvCxnSpPr>
        <p:spPr>
          <a:xfrm flipH="1" flipV="1">
            <a:off x="5316279" y="4954772"/>
            <a:ext cx="1845675" cy="1004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847">
        <p:fade/>
      </p:transition>
    </mc:Choice>
    <mc:Fallback xmlns="">
      <p:transition spd="med" advTm="4484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BF77B2A-97BE-817C-6375-C1C64F84C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52" y="1490685"/>
            <a:ext cx="7816296" cy="4669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B87FD-FB0D-9642-8DAF-DAB81EDC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3 out of 38: 43 trajectories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A84E-2D48-E076-129D-64B1F79CC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676">
        <p:fade/>
      </p:transition>
    </mc:Choice>
    <mc:Fallback xmlns="">
      <p:transition spd="med" advTm="3067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75077AB-6FFD-2F2D-F74A-CEFF340A029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175872" y="1469098"/>
            <a:ext cx="7840256" cy="46910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B87FD-FB0D-9642-8DAF-DAB81EDC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6 out of 38: 37 trajectories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A84E-2D48-E076-129D-64B1F79CC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855">
        <p:fade/>
      </p:transition>
    </mc:Choice>
    <mc:Fallback xmlns="">
      <p:transition spd="med" advTm="24855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3B0025-0EC0-12E2-09C2-B66E6F9CACD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143059" y="1450272"/>
            <a:ext cx="7905882" cy="47098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B87FD-FB0D-9642-8DAF-DAB81EDC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11 out of 38: 25 trajectories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A84E-2D48-E076-129D-64B1F79CC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014">
        <p:fade/>
      </p:transition>
    </mc:Choice>
    <mc:Fallback xmlns="">
      <p:transition spd="med" advTm="29014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2EA346-7938-42F2-FF32-82FE0BE9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058" y="1403417"/>
            <a:ext cx="7905883" cy="4756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B87FD-FB0D-9642-8DAF-DAB81EDC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26 out of 38: 15 trajectories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A84E-2D48-E076-129D-64B1F79CC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3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476">
        <p:fade/>
      </p:transition>
    </mc:Choice>
    <mc:Fallback xmlns="">
      <p:transition spd="med" advTm="25476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944BFB-F402-77A7-B516-D0316ED34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48" y="1469288"/>
            <a:ext cx="7893504" cy="4690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B87FD-FB0D-9642-8DAF-DAB81EDC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26 out of 38: 15 trajectories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A84E-2D48-E076-129D-64B1F79CC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213">
        <p:fade/>
      </p:transition>
    </mc:Choice>
    <mc:Fallback xmlns="">
      <p:transition spd="med" advTm="192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4193-E618-43CF-A37A-E73C7E70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0C68-72B7-4C7A-ABDE-C866F4BE4B3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90170" y="863474"/>
            <a:ext cx="4341577" cy="5273638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We seek to quickly identify </a:t>
            </a:r>
            <a:r>
              <a:rPr lang="en-US" sz="2400" b="1" dirty="0"/>
              <a:t>patterns of interest </a:t>
            </a:r>
            <a:r>
              <a:rPr lang="en-US" sz="2400" dirty="0"/>
              <a:t>and </a:t>
            </a:r>
            <a:r>
              <a:rPr lang="en-US" sz="2400" b="1" dirty="0"/>
              <a:t>anomalies </a:t>
            </a:r>
            <a:r>
              <a:rPr lang="en-US" sz="2400" dirty="0"/>
              <a:t>present in geospatial </a:t>
            </a:r>
            <a:r>
              <a:rPr lang="en-US" sz="2400" b="1" dirty="0"/>
              <a:t>trajectory datasets </a:t>
            </a:r>
            <a:r>
              <a:rPr lang="en-US" sz="2400" dirty="0"/>
              <a:t>for which manual detection is prohibitively time consuming, or impossible.</a:t>
            </a:r>
          </a:p>
          <a:p>
            <a:pPr algn="ctr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02964-DB28-475A-ADDA-FB3023AC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3BE69-FF6F-EF0E-A082-A21753612BED}"/>
              </a:ext>
            </a:extLst>
          </p:cNvPr>
          <p:cNvSpPr txBox="1"/>
          <p:nvPr/>
        </p:nvSpPr>
        <p:spPr>
          <a:xfrm>
            <a:off x="429878" y="6289056"/>
            <a:ext cx="110379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/>
              <a:t>Data obtained from The OpenSky Network: </a:t>
            </a:r>
            <a:r>
              <a:rPr lang="en-US" sz="1200" i="1" dirty="0">
                <a:hlinkClick r:id="rId4"/>
              </a:rPr>
              <a:t>http://www.opensky-network.org</a:t>
            </a:r>
            <a:r>
              <a:rPr lang="en-US" sz="1200" i="1" dirty="0"/>
              <a:t>.</a:t>
            </a:r>
          </a:p>
          <a:p>
            <a:r>
              <a:rPr lang="en-US" sz="1200" i="1" dirty="0"/>
              <a:t>Trajectories assembled and rendered with tracktable: </a:t>
            </a:r>
            <a:r>
              <a:rPr lang="en-US" sz="1200" i="1" dirty="0">
                <a:hlinkClick r:id="rId5"/>
              </a:rPr>
              <a:t>https://tracktable.sandia.gov</a:t>
            </a:r>
            <a:r>
              <a:rPr lang="en-US" sz="1200" i="1" dirty="0"/>
              <a:t>.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8410E6-4854-A7A1-38CA-ECCB948CC585}"/>
              </a:ext>
            </a:extLst>
          </p:cNvPr>
          <p:cNvSpPr txBox="1"/>
          <p:nvPr/>
        </p:nvSpPr>
        <p:spPr>
          <a:xfrm>
            <a:off x="411600" y="5389386"/>
            <a:ext cx="6563357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dirty="0"/>
              <a:t>Air traffic outgoing from Atlanta International airport in Georgia, US on July 4, 2024.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2049A9-8635-21EF-C2AC-5EFB7DDEE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85" y="1510029"/>
            <a:ext cx="6492473" cy="375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345">
        <p:fade/>
      </p:transition>
    </mc:Choice>
    <mc:Fallback xmlns="">
      <p:transition spd="med" advTm="78345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Right 10">
            <a:extLst>
              <a:ext uri="{FF2B5EF4-FFF2-40B4-BE49-F238E27FC236}">
                <a16:creationId xmlns:a16="http://schemas.microsoft.com/office/drawing/2014/main" id="{6F652800-279E-7629-68BE-143080032C9B}"/>
              </a:ext>
            </a:extLst>
          </p:cNvPr>
          <p:cNvSpPr/>
          <p:nvPr/>
        </p:nvSpPr>
        <p:spPr>
          <a:xfrm rot="1740235">
            <a:off x="7559042" y="3918305"/>
            <a:ext cx="1429518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94EC4F5-9497-ACF3-311E-3A0AFA3B145F}"/>
              </a:ext>
            </a:extLst>
          </p:cNvPr>
          <p:cNvSpPr/>
          <p:nvPr/>
        </p:nvSpPr>
        <p:spPr>
          <a:xfrm rot="19946884">
            <a:off x="7551971" y="3273004"/>
            <a:ext cx="1429518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99FCDAD-8E86-E6F2-3AD5-763E40C93924}"/>
              </a:ext>
            </a:extLst>
          </p:cNvPr>
          <p:cNvSpPr/>
          <p:nvPr/>
        </p:nvSpPr>
        <p:spPr>
          <a:xfrm>
            <a:off x="2923954" y="3612397"/>
            <a:ext cx="1383352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DF79DC9-307B-55FE-04A0-28371640DC10}"/>
              </a:ext>
            </a:extLst>
          </p:cNvPr>
          <p:cNvSpPr/>
          <p:nvPr/>
        </p:nvSpPr>
        <p:spPr>
          <a:xfrm>
            <a:off x="6917926" y="3612397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AA36E-CFAE-C597-C6CD-63D3A136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764" y="408432"/>
            <a:ext cx="10266692" cy="688848"/>
          </a:xfrm>
        </p:spPr>
        <p:txBody>
          <a:bodyPr/>
          <a:lstStyle/>
          <a:p>
            <a:r>
              <a:rPr lang="en-US" dirty="0"/>
              <a:t>PHASE 2: How Do we find tracks doing Unusual </a:t>
            </a:r>
            <a:r>
              <a:rPr lang="en-US" dirty="0" err="1"/>
              <a:t>THings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B66C-1FC9-4957-8D1F-35BB28F0A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6AD9D-F254-800E-F877-4136B08FF05E}"/>
              </a:ext>
            </a:extLst>
          </p:cNvPr>
          <p:cNvSpPr/>
          <p:nvPr/>
        </p:nvSpPr>
        <p:spPr>
          <a:xfrm>
            <a:off x="1424762" y="2174331"/>
            <a:ext cx="1499191" cy="3205740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Flights out of Atlanta for one week in July 2024</a:t>
            </a:r>
          </a:p>
          <a:p>
            <a:pPr algn="ctr"/>
            <a:r>
              <a:rPr lang="en-US" b="1" dirty="0"/>
              <a:t>with behavioral labels from TICC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F36797-CEF8-CBA4-F85C-38DDCCD39E08}"/>
              </a:ext>
            </a:extLst>
          </p:cNvPr>
          <p:cNvSpPr/>
          <p:nvPr/>
        </p:nvSpPr>
        <p:spPr>
          <a:xfrm>
            <a:off x="0" y="3612398"/>
            <a:ext cx="1424761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B8F0AB-9708-371A-9706-8633E7E300FC}"/>
              </a:ext>
            </a:extLst>
          </p:cNvPr>
          <p:cNvSpPr/>
          <p:nvPr/>
        </p:nvSpPr>
        <p:spPr>
          <a:xfrm>
            <a:off x="4307305" y="1401283"/>
            <a:ext cx="3577389" cy="5048285"/>
          </a:xfrm>
          <a:prstGeom prst="roundRect">
            <a:avLst/>
          </a:prstGeom>
          <a:solidFill>
            <a:srgbClr val="2047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Metric DBSCAN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is your metric?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edit distance w/</a:t>
            </a:r>
          </a:p>
          <a:p>
            <a:pPr algn="ctr"/>
            <a:r>
              <a:rPr lang="en-US" dirty="0"/>
              <a:t>log scaling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radius in feature space?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100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minimum cluster size?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10</a:t>
            </a:r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DBAC9-8B3E-2BA0-D2B5-C55266ECBF3C}"/>
              </a:ext>
            </a:extLst>
          </p:cNvPr>
          <p:cNvSpPr txBox="1"/>
          <p:nvPr/>
        </p:nvSpPr>
        <p:spPr>
          <a:xfrm>
            <a:off x="8990803" y="3984743"/>
            <a:ext cx="2011222" cy="802497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 outliers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F0EE4-89EE-5720-676E-FA6623F81A5A}"/>
              </a:ext>
            </a:extLst>
          </p:cNvPr>
          <p:cNvSpPr txBox="1"/>
          <p:nvPr/>
        </p:nvSpPr>
        <p:spPr>
          <a:xfrm>
            <a:off x="8990803" y="2626503"/>
            <a:ext cx="2011222" cy="802497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 cluster</a:t>
            </a:r>
          </a:p>
        </p:txBody>
      </p:sp>
    </p:spTree>
    <p:extLst>
      <p:ext uri="{BB962C8B-B14F-4D97-AF65-F5344CB8AC3E}">
        <p14:creationId xmlns:p14="http://schemas.microsoft.com/office/powerpoint/2010/main" val="24965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474">
        <p:fade/>
      </p:transition>
    </mc:Choice>
    <mc:Fallback xmlns="">
      <p:transition spd="med" advTm="49474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602C-EB7E-F381-A08A-926DF6BC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2BAC0-35E3-6058-2E30-E12CF6A3F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1E4DD3-D2BC-FF35-74F4-85946CA19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4" y="914213"/>
            <a:ext cx="10908203" cy="55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765">
        <p:fade/>
      </p:transition>
    </mc:Choice>
    <mc:Fallback xmlns="">
      <p:transition spd="med" advTm="61765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46B9-9153-7069-963D-8E9B74C1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TRY THIS AT HOME!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7990B-8C3B-8766-B9A7-443ED1B58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4CA145-1796-3C8D-7C7E-AC0B1C343C00}"/>
              </a:ext>
            </a:extLst>
          </p:cNvPr>
          <p:cNvSpPr/>
          <p:nvPr/>
        </p:nvSpPr>
        <p:spPr>
          <a:xfrm>
            <a:off x="978195" y="2626100"/>
            <a:ext cx="4072269" cy="925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pip install fast-ticc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F0B3CF-F29A-8606-9EE1-B87C1FB34CB5}"/>
              </a:ext>
            </a:extLst>
          </p:cNvPr>
          <p:cNvSpPr/>
          <p:nvPr/>
        </p:nvSpPr>
        <p:spPr>
          <a:xfrm>
            <a:off x="5922264" y="2626099"/>
            <a:ext cx="4398264" cy="925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metric-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dbscan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233B4F-8D44-F2CB-1F9A-FF07BA32C8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4419529"/>
            <a:ext cx="11049000" cy="925176"/>
          </a:xfrm>
        </p:spPr>
        <p:txBody>
          <a:bodyPr/>
          <a:lstStyle/>
          <a:p>
            <a:r>
              <a:rPr lang="en-US" dirty="0"/>
              <a:t>To be kept updated on when the python package that wraps these up specifically for trajectory analysis becomes available, please email </a:t>
            </a:r>
            <a:r>
              <a:rPr lang="en-US" b="1" dirty="0"/>
              <a:t>wg-cupcake@sandia.gov</a:t>
            </a:r>
            <a:r>
              <a:rPr lang="en-US" dirty="0"/>
              <a:t>.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27AEF57-1056-3B94-4ED7-8E4F5071D56E}"/>
              </a:ext>
            </a:extLst>
          </p:cNvPr>
          <p:cNvSpPr txBox="1">
            <a:spLocks/>
          </p:cNvSpPr>
          <p:nvPr/>
        </p:nvSpPr>
        <p:spPr>
          <a:xfrm>
            <a:off x="397764" y="1943842"/>
            <a:ext cx="11049000" cy="9251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Public Python Packages</a:t>
            </a:r>
          </a:p>
        </p:txBody>
      </p:sp>
    </p:spTree>
    <p:extLst>
      <p:ext uri="{BB962C8B-B14F-4D97-AF65-F5344CB8AC3E}">
        <p14:creationId xmlns:p14="http://schemas.microsoft.com/office/powerpoint/2010/main" val="41317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6255">
        <p:fade/>
      </p:transition>
    </mc:Choice>
    <mc:Fallback xmlns="">
      <p:transition spd="med" advTm="86255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2332B-B8EE-4F1A-84F8-84CB61D61B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82925" y="2425725"/>
            <a:ext cx="9713744" cy="2085462"/>
          </a:xfrm>
        </p:spPr>
        <p:txBody>
          <a:bodyPr>
            <a:normAutofit/>
          </a:bodyPr>
          <a:lstStyle/>
          <a:p>
            <a:pPr algn="just"/>
            <a:r>
              <a:rPr lang="en-US" i="1" dirty="0"/>
              <a:t>Sandia National Laboratories is a </a:t>
            </a:r>
            <a:r>
              <a:rPr lang="en-US" i="1" dirty="0" err="1"/>
              <a:t>multimission</a:t>
            </a:r>
            <a:r>
              <a:rPr lang="en-US" i="1" dirty="0"/>
              <a:t>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</a:p>
          <a:p>
            <a:pPr algn="just"/>
            <a:endParaRPr lang="en-US" i="1" dirty="0"/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FE906-1EBD-450F-9C64-303E10F03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189" y="7022629"/>
            <a:ext cx="489438" cy="27305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F5688-3883-41E5-831F-40F3D9840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2" y="1306320"/>
            <a:ext cx="2243797" cy="864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25207A-2805-444D-8C96-C90EC98D7A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47" y="1305267"/>
            <a:ext cx="3447757" cy="865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083C4A-3DAB-46CC-8D09-9969BB22C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36" y="1303753"/>
            <a:ext cx="2989032" cy="8668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7AC5FA-E4AC-09F7-E41A-A0DAF9DB7E24}"/>
              </a:ext>
            </a:extLst>
          </p:cNvPr>
          <p:cNvSpPr txBox="1"/>
          <p:nvPr/>
        </p:nvSpPr>
        <p:spPr>
          <a:xfrm>
            <a:off x="1005552" y="3764098"/>
            <a:ext cx="9157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Bringing up OpenSky: A large-scale ADS-B sensor network for research</a:t>
            </a:r>
            <a:br>
              <a:rPr lang="en-US" i="1" dirty="0"/>
            </a:br>
            <a:r>
              <a:rPr lang="en-US" i="1" dirty="0"/>
              <a:t>Matthias Schäfer, Martin Strohmeier, Vincent Lenders, Ivan Martinovic, Matthias Wilhelm</a:t>
            </a:r>
            <a:br>
              <a:rPr lang="en-US" i="1" dirty="0"/>
            </a:br>
            <a:r>
              <a:rPr lang="en-US" i="1" dirty="0"/>
              <a:t>ACM/IEEE International Conference on Information Processing in Sensor Networks, April 2014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CEA74-D39C-DA88-8CDB-D6DB9EAAA227}"/>
              </a:ext>
            </a:extLst>
          </p:cNvPr>
          <p:cNvSpPr txBox="1"/>
          <p:nvPr/>
        </p:nvSpPr>
        <p:spPr>
          <a:xfrm>
            <a:off x="1005552" y="471830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The OpenSky Network, http://www.opensky-network.org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1A90CC-8529-8655-376E-11CAE733E2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5" y="5257079"/>
            <a:ext cx="592481" cy="5924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FE22B9-B4F2-8F90-CA4F-DD08E64261E0}"/>
              </a:ext>
            </a:extLst>
          </p:cNvPr>
          <p:cNvSpPr txBox="1"/>
          <p:nvPr/>
        </p:nvSpPr>
        <p:spPr>
          <a:xfrm>
            <a:off x="1645909" y="554594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i="1" dirty="0"/>
              <a:t>All trajectories were assembled and rendered using the python package </a:t>
            </a:r>
            <a:r>
              <a:rPr lang="en-US" b="1" dirty="0"/>
              <a:t>tracktable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8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421">
        <p:fade/>
      </p:transition>
    </mc:Choice>
    <mc:Fallback xmlns="">
      <p:transition spd="med" advTm="2242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AB58-6F1C-44CD-8F35-E9DD14E3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C7835-B016-4EF8-B9A9-9DE12F80D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725F3-92C9-4778-BE78-A079F3B89A42}"/>
              </a:ext>
            </a:extLst>
          </p:cNvPr>
          <p:cNvSpPr txBox="1"/>
          <p:nvPr/>
        </p:nvSpPr>
        <p:spPr>
          <a:xfrm>
            <a:off x="2632540" y="211418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6BD7C-DDC7-4777-BAD0-F251D1886161}"/>
              </a:ext>
            </a:extLst>
          </p:cNvPr>
          <p:cNvSpPr txBox="1">
            <a:spLocks/>
          </p:cNvSpPr>
          <p:nvPr/>
        </p:nvSpPr>
        <p:spPr>
          <a:xfrm>
            <a:off x="8001748" y="1409700"/>
            <a:ext cx="3356988" cy="7044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Phase II: </a:t>
            </a:r>
            <a:r>
              <a:rPr lang="en-US" dirty="0"/>
              <a:t>Cluster Strings Using DBSCAN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32C739B-5A72-4DA2-891E-B13FBF9331A9}"/>
              </a:ext>
            </a:extLst>
          </p:cNvPr>
          <p:cNvSpPr/>
          <p:nvPr/>
        </p:nvSpPr>
        <p:spPr>
          <a:xfrm>
            <a:off x="4942682" y="3568281"/>
            <a:ext cx="617365" cy="605717"/>
          </a:xfrm>
          <a:prstGeom prst="rightArrow">
            <a:avLst/>
          </a:prstGeom>
          <a:solidFill>
            <a:srgbClr val="A7C2B4"/>
          </a:solidFill>
          <a:ln>
            <a:solidFill>
              <a:srgbClr val="A7C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ADA53BD-962C-476D-9049-5E685A3C31AC}"/>
              </a:ext>
            </a:extLst>
          </p:cNvPr>
          <p:cNvSpPr/>
          <p:nvPr/>
        </p:nvSpPr>
        <p:spPr>
          <a:xfrm>
            <a:off x="6648451" y="3568282"/>
            <a:ext cx="617365" cy="605717"/>
          </a:xfrm>
          <a:prstGeom prst="rightArrow">
            <a:avLst/>
          </a:prstGeom>
          <a:solidFill>
            <a:srgbClr val="A7C2B4"/>
          </a:solidFill>
          <a:ln>
            <a:solidFill>
              <a:srgbClr val="A7C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4DDCFB-B989-46D0-9928-A49754BE0456}"/>
              </a:ext>
            </a:extLst>
          </p:cNvPr>
          <p:cNvCxnSpPr>
            <a:cxnSpLocks/>
          </p:cNvCxnSpPr>
          <p:nvPr/>
        </p:nvCxnSpPr>
        <p:spPr>
          <a:xfrm>
            <a:off x="6096000" y="1465487"/>
            <a:ext cx="8249" cy="1277713"/>
          </a:xfrm>
          <a:prstGeom prst="line">
            <a:avLst/>
          </a:prstGeom>
          <a:ln>
            <a:solidFill>
              <a:srgbClr val="A7C2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4BA2FF-A091-42C0-ABF6-E6E4D953360E}"/>
              </a:ext>
            </a:extLst>
          </p:cNvPr>
          <p:cNvCxnSpPr>
            <a:cxnSpLocks/>
          </p:cNvCxnSpPr>
          <p:nvPr/>
        </p:nvCxnSpPr>
        <p:spPr>
          <a:xfrm>
            <a:off x="6096000" y="4792929"/>
            <a:ext cx="1023" cy="1235585"/>
          </a:xfrm>
          <a:prstGeom prst="line">
            <a:avLst/>
          </a:prstGeom>
          <a:ln>
            <a:solidFill>
              <a:srgbClr val="A7C2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74442A-7E3B-4B74-9B73-F2F1EF5AC571}"/>
              </a:ext>
            </a:extLst>
          </p:cNvPr>
          <p:cNvSpPr txBox="1"/>
          <p:nvPr/>
        </p:nvSpPr>
        <p:spPr>
          <a:xfrm>
            <a:off x="5560047" y="2743200"/>
            <a:ext cx="1088404" cy="172221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/>
            <a:r>
              <a:rPr lang="en-US" dirty="0"/>
              <a:t>ABDD…C</a:t>
            </a:r>
          </a:p>
          <a:p>
            <a:pPr algn="ctr"/>
            <a:r>
              <a:rPr lang="en-US" dirty="0"/>
              <a:t>ABBC…D</a:t>
            </a:r>
          </a:p>
          <a:p>
            <a:pPr algn="ctr"/>
            <a:r>
              <a:rPr lang="en-US" dirty="0"/>
              <a:t>BBAA…D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DABC…C</a:t>
            </a:r>
          </a:p>
          <a:p>
            <a:pPr algn="ctr"/>
            <a:r>
              <a:rPr lang="en-US" dirty="0"/>
              <a:t>CBAA…C</a:t>
            </a:r>
          </a:p>
          <a:p>
            <a:pPr algn="ctr"/>
            <a:r>
              <a:rPr lang="en-US" dirty="0"/>
              <a:t>ABCD…C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41958-6864-44C2-8628-DE22D149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73" y="2646024"/>
            <a:ext cx="3728511" cy="2452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34EE98-A918-4A63-8393-E364AF1D3F9E}"/>
              </a:ext>
            </a:extLst>
          </p:cNvPr>
          <p:cNvSpPr txBox="1"/>
          <p:nvPr/>
        </p:nvSpPr>
        <p:spPr>
          <a:xfrm>
            <a:off x="8091745" y="2553691"/>
            <a:ext cx="327523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600" dirty="0"/>
              <a:t>https://iq.opengenus.org/dbscan-clustering-algorithm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EBAD8-596F-4D9F-B61D-13647E570420}"/>
              </a:ext>
            </a:extLst>
          </p:cNvPr>
          <p:cNvSpPr txBox="1"/>
          <p:nvPr/>
        </p:nvSpPr>
        <p:spPr>
          <a:xfrm>
            <a:off x="8001748" y="5191035"/>
            <a:ext cx="3365236" cy="71637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400" dirty="0"/>
              <a:t>Trajectories as Points in Feature Space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E8D2184-A028-4A3E-B66F-F163979CCFED}"/>
              </a:ext>
            </a:extLst>
          </p:cNvPr>
          <p:cNvSpPr txBox="1">
            <a:spLocks/>
          </p:cNvSpPr>
          <p:nvPr/>
        </p:nvSpPr>
        <p:spPr>
          <a:xfrm>
            <a:off x="719883" y="1409700"/>
            <a:ext cx="5376116" cy="70448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ADD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I: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Segment Trajectories to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DD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Strings Representing Behaviors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CAA91-EF23-3664-EACA-7ECC12EB4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50" y="2646024"/>
            <a:ext cx="4344696" cy="25108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F97302-5DB5-927F-8476-E54D074AEB85}"/>
              </a:ext>
            </a:extLst>
          </p:cNvPr>
          <p:cNvSpPr txBox="1"/>
          <p:nvPr/>
        </p:nvSpPr>
        <p:spPr>
          <a:xfrm>
            <a:off x="466845" y="5312137"/>
            <a:ext cx="4153706" cy="71637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400" dirty="0"/>
              <a:t>Trajectories as a Sequence of GPS Points</a:t>
            </a:r>
          </a:p>
        </p:txBody>
      </p:sp>
    </p:spTree>
    <p:extLst>
      <p:ext uri="{BB962C8B-B14F-4D97-AF65-F5344CB8AC3E}">
        <p14:creationId xmlns:p14="http://schemas.microsoft.com/office/powerpoint/2010/main" val="29486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494">
        <p:fade/>
      </p:transition>
    </mc:Choice>
    <mc:Fallback xmlns="">
      <p:transition spd="med" advTm="7649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ED3B-D4F3-4E59-987E-87AD324C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I: Segmentation Using TICC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7F3D-D39E-4401-AC01-DCF680C26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876BB0-3467-4EB8-9C6A-D166FB516E70}"/>
              </a:ext>
            </a:extLst>
          </p:cNvPr>
          <p:cNvCxnSpPr/>
          <p:nvPr/>
        </p:nvCxnSpPr>
        <p:spPr>
          <a:xfrm>
            <a:off x="9124276" y="1689784"/>
            <a:ext cx="173616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50FDBC-B35C-474B-B32E-DC2E387FEDC2}"/>
              </a:ext>
            </a:extLst>
          </p:cNvPr>
          <p:cNvSpPr txBox="1"/>
          <p:nvPr/>
        </p:nvSpPr>
        <p:spPr>
          <a:xfrm>
            <a:off x="339136" y="6174958"/>
            <a:ext cx="10918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[1] </a:t>
            </a:r>
            <a:r>
              <a:rPr lang="en-US" sz="1400" b="1" dirty="0" err="1"/>
              <a:t>Hallac</a:t>
            </a:r>
            <a:r>
              <a:rPr lang="en-US" sz="1400" b="1" dirty="0"/>
              <a:t>, et al., </a:t>
            </a:r>
            <a:r>
              <a:rPr lang="en-US" sz="1400" b="1" i="1" dirty="0"/>
              <a:t>Toeplitz Inverse Covariance-Based Clustering of Multivariate Time Series Data </a:t>
            </a:r>
            <a:r>
              <a:rPr lang="en-US" sz="1400" b="1" dirty="0"/>
              <a:t>(2017)</a:t>
            </a:r>
            <a:endParaRPr lang="en-US" sz="1400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5EC48-552E-4533-AF49-BAA3EFDD2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97" y="1276446"/>
            <a:ext cx="3318275" cy="2725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7E05B-067D-4CFC-B1CE-BBF97747E6A0}"/>
              </a:ext>
            </a:extLst>
          </p:cNvPr>
          <p:cNvSpPr txBox="1"/>
          <p:nvPr/>
        </p:nvSpPr>
        <p:spPr>
          <a:xfrm>
            <a:off x="368730" y="4280720"/>
            <a:ext cx="609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Previously, TICC has been successfully applied to…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8608B-F3B2-48B6-AFA9-02B75E9144F1}"/>
              </a:ext>
            </a:extLst>
          </p:cNvPr>
          <p:cNvSpPr txBox="1"/>
          <p:nvPr/>
        </p:nvSpPr>
        <p:spPr>
          <a:xfrm>
            <a:off x="938946" y="4802452"/>
            <a:ext cx="9422663" cy="1372506"/>
          </a:xfrm>
          <a:prstGeom prst="rect">
            <a:avLst/>
          </a:prstGeom>
        </p:spPr>
        <p:txBody>
          <a:bodyPr vert="horz" wrap="none" lIns="91440" tIns="45720" rIns="91440" bIns="45720" numCol="1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heart rate monitor data </a:t>
            </a:r>
            <a:r>
              <a:rPr lang="en-US" dirty="0"/>
              <a:t>(detected states “running”, “walking”, etc.)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vehicle data </a:t>
            </a:r>
            <a:r>
              <a:rPr lang="en-US" dirty="0"/>
              <a:t>(detected “straight”, “turning”, etc. from internal car sensor data)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/>
              <a:t>stock indices </a:t>
            </a:r>
            <a:r>
              <a:rPr lang="en-US" dirty="0"/>
              <a:t>(detected repeatable patterns in stock pricing)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B93CC5C-FAA4-4966-A0B5-E7DA70F4CB3A}"/>
              </a:ext>
            </a:extLst>
          </p:cNvPr>
          <p:cNvSpPr/>
          <p:nvPr/>
        </p:nvSpPr>
        <p:spPr>
          <a:xfrm>
            <a:off x="4140339" y="2444148"/>
            <a:ext cx="285968" cy="390028"/>
          </a:xfrm>
          <a:prstGeom prst="rightArrow">
            <a:avLst/>
          </a:prstGeom>
          <a:solidFill>
            <a:srgbClr val="A7C2B4"/>
          </a:solidFill>
          <a:ln>
            <a:solidFill>
              <a:srgbClr val="A7C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14C26F-0041-4005-B78B-A01D84318646}"/>
              </a:ext>
            </a:extLst>
          </p:cNvPr>
          <p:cNvSpPr/>
          <p:nvPr/>
        </p:nvSpPr>
        <p:spPr>
          <a:xfrm>
            <a:off x="8130693" y="2444148"/>
            <a:ext cx="285968" cy="390028"/>
          </a:xfrm>
          <a:prstGeom prst="rightArrow">
            <a:avLst/>
          </a:prstGeom>
          <a:solidFill>
            <a:srgbClr val="A7C2B4"/>
          </a:solidFill>
          <a:ln>
            <a:solidFill>
              <a:srgbClr val="A7C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045BC8-CE1F-4613-99C8-9BAA6A303D0D}"/>
              </a:ext>
            </a:extLst>
          </p:cNvPr>
          <p:cNvCxnSpPr/>
          <p:nvPr/>
        </p:nvCxnSpPr>
        <p:spPr>
          <a:xfrm>
            <a:off x="9124276" y="3033952"/>
            <a:ext cx="173616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696BC004-BF75-47E9-A231-0AA43BB23DBE}"/>
              </a:ext>
            </a:extLst>
          </p:cNvPr>
          <p:cNvSpPr/>
          <p:nvPr/>
        </p:nvSpPr>
        <p:spPr>
          <a:xfrm>
            <a:off x="10232133" y="1687261"/>
            <a:ext cx="1246379" cy="1345379"/>
          </a:xfrm>
          <a:prstGeom prst="arc">
            <a:avLst>
              <a:gd name="adj1" fmla="val 16200000"/>
              <a:gd name="adj2" fmla="val 5470987"/>
            </a:avLst>
          </a:prstGeom>
          <a:noFill/>
          <a:ln w="3810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678D15-A4A1-4372-B92B-6288A2B50DC5}"/>
              </a:ext>
            </a:extLst>
          </p:cNvPr>
          <p:cNvSpPr txBox="1"/>
          <p:nvPr/>
        </p:nvSpPr>
        <p:spPr>
          <a:xfrm>
            <a:off x="8380615" y="2873458"/>
            <a:ext cx="374352" cy="39889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E8BC0-A51D-4035-AED8-8383C6256225}"/>
              </a:ext>
            </a:extLst>
          </p:cNvPr>
          <p:cNvSpPr txBox="1"/>
          <p:nvPr/>
        </p:nvSpPr>
        <p:spPr>
          <a:xfrm>
            <a:off x="9805180" y="2667186"/>
            <a:ext cx="374352" cy="39889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76FC3-A77D-4071-993B-F534FE0A3007}"/>
              </a:ext>
            </a:extLst>
          </p:cNvPr>
          <p:cNvSpPr txBox="1"/>
          <p:nvPr/>
        </p:nvSpPr>
        <p:spPr>
          <a:xfrm>
            <a:off x="9805180" y="1337190"/>
            <a:ext cx="374352" cy="39889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F4545E-9E96-46A9-9573-DD808EFA1339}"/>
              </a:ext>
            </a:extLst>
          </p:cNvPr>
          <p:cNvSpPr txBox="1"/>
          <p:nvPr/>
        </p:nvSpPr>
        <p:spPr>
          <a:xfrm>
            <a:off x="11478512" y="2160503"/>
            <a:ext cx="374352" cy="39889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05BC58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FC8B6-A2FB-405B-9575-3C3D6E68FAAA}"/>
              </a:ext>
            </a:extLst>
          </p:cNvPr>
          <p:cNvSpPr txBox="1"/>
          <p:nvPr/>
        </p:nvSpPr>
        <p:spPr>
          <a:xfrm>
            <a:off x="9618004" y="3721880"/>
            <a:ext cx="1170922" cy="39889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en-US" b="1" dirty="0">
                <a:solidFill>
                  <a:srgbClr val="FFC000"/>
                </a:solidFill>
              </a:rPr>
              <a:t>B</a:t>
            </a:r>
            <a:r>
              <a:rPr lang="en-US" b="1" dirty="0">
                <a:solidFill>
                  <a:srgbClr val="05BC58"/>
                </a:solidFill>
              </a:rPr>
              <a:t>C</a:t>
            </a:r>
            <a:r>
              <a:rPr lang="en-US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31D2447A-9CBB-4F87-AAAA-25C22089F807}"/>
              </a:ext>
            </a:extLst>
          </p:cNvPr>
          <p:cNvSpPr/>
          <p:nvPr/>
        </p:nvSpPr>
        <p:spPr>
          <a:xfrm>
            <a:off x="7872783" y="3039241"/>
            <a:ext cx="1246379" cy="1345379"/>
          </a:xfrm>
          <a:prstGeom prst="arc">
            <a:avLst/>
          </a:prstGeom>
          <a:ln w="38100">
            <a:solidFill>
              <a:srgbClr val="7030A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17EA99-F2EC-4509-A2AA-CC2E38806FA2}"/>
              </a:ext>
            </a:extLst>
          </p:cNvPr>
          <p:cNvSpPr/>
          <p:nvPr/>
        </p:nvSpPr>
        <p:spPr>
          <a:xfrm rot="19487626">
            <a:off x="1054951" y="3045807"/>
            <a:ext cx="187388" cy="206272"/>
          </a:xfrm>
          <a:prstGeom prst="rect">
            <a:avLst/>
          </a:prstGeom>
          <a:solidFill>
            <a:srgbClr val="D9DEDD">
              <a:alpha val="80000"/>
            </a:srgbClr>
          </a:solidFill>
          <a:ln>
            <a:solidFill>
              <a:srgbClr val="D9DEDD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129DDE-04AF-41E3-8D9D-43F81A125E12}"/>
              </a:ext>
            </a:extLst>
          </p:cNvPr>
          <p:cNvSpPr/>
          <p:nvPr/>
        </p:nvSpPr>
        <p:spPr>
          <a:xfrm>
            <a:off x="2896441" y="2928385"/>
            <a:ext cx="187388" cy="206272"/>
          </a:xfrm>
          <a:prstGeom prst="rect">
            <a:avLst/>
          </a:prstGeom>
          <a:solidFill>
            <a:srgbClr val="D9DEDD">
              <a:alpha val="80000"/>
            </a:srgbClr>
          </a:solidFill>
          <a:ln>
            <a:solidFill>
              <a:srgbClr val="D9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666AD5-63C3-42E1-A434-7E674AA962A8}"/>
              </a:ext>
            </a:extLst>
          </p:cNvPr>
          <p:cNvSpPr/>
          <p:nvPr/>
        </p:nvSpPr>
        <p:spPr>
          <a:xfrm>
            <a:off x="2842691" y="1579092"/>
            <a:ext cx="187388" cy="206272"/>
          </a:xfrm>
          <a:prstGeom prst="rect">
            <a:avLst/>
          </a:prstGeom>
          <a:solidFill>
            <a:srgbClr val="D9DEDD">
              <a:alpha val="80000"/>
            </a:srgbClr>
          </a:solidFill>
          <a:ln>
            <a:solidFill>
              <a:srgbClr val="D9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1E8D9F2-9007-46F6-A897-089627FA7776}"/>
              </a:ext>
            </a:extLst>
          </p:cNvPr>
          <p:cNvSpPr/>
          <p:nvPr/>
        </p:nvSpPr>
        <p:spPr>
          <a:xfrm>
            <a:off x="205293" y="3051143"/>
            <a:ext cx="1246379" cy="1345379"/>
          </a:xfrm>
          <a:prstGeom prst="arc">
            <a:avLst/>
          </a:prstGeom>
          <a:noFill/>
          <a:ln w="38100">
            <a:solidFill>
              <a:srgbClr val="234B65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F393F5-BB9F-4F10-BCE2-BD1CFB871E2E}"/>
              </a:ext>
            </a:extLst>
          </p:cNvPr>
          <p:cNvCxnSpPr/>
          <p:nvPr/>
        </p:nvCxnSpPr>
        <p:spPr>
          <a:xfrm>
            <a:off x="1451672" y="3044541"/>
            <a:ext cx="1736161" cy="0"/>
          </a:xfrm>
          <a:prstGeom prst="line">
            <a:avLst/>
          </a:prstGeom>
          <a:ln w="38100">
            <a:solidFill>
              <a:srgbClr val="234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E64C0592-4B66-424A-A2DF-FE0347097350}"/>
              </a:ext>
            </a:extLst>
          </p:cNvPr>
          <p:cNvSpPr/>
          <p:nvPr/>
        </p:nvSpPr>
        <p:spPr>
          <a:xfrm>
            <a:off x="2564643" y="1692561"/>
            <a:ext cx="1233171" cy="1351980"/>
          </a:xfrm>
          <a:prstGeom prst="arc">
            <a:avLst>
              <a:gd name="adj1" fmla="val 16200000"/>
              <a:gd name="adj2" fmla="val 5412287"/>
            </a:avLst>
          </a:prstGeom>
          <a:noFill/>
          <a:ln w="38100">
            <a:solidFill>
              <a:srgbClr val="234B65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1CFD38-3B32-4914-AFDB-7972F78C114A}"/>
              </a:ext>
            </a:extLst>
          </p:cNvPr>
          <p:cNvCxnSpPr/>
          <p:nvPr/>
        </p:nvCxnSpPr>
        <p:spPr>
          <a:xfrm>
            <a:off x="1456786" y="1687261"/>
            <a:ext cx="1736161" cy="0"/>
          </a:xfrm>
          <a:prstGeom prst="line">
            <a:avLst/>
          </a:prstGeom>
          <a:ln w="38100">
            <a:solidFill>
              <a:srgbClr val="234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1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493">
        <p:fade/>
      </p:transition>
    </mc:Choice>
    <mc:Fallback xmlns="">
      <p:transition spd="med" advTm="4949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ED3B-D4F3-4E59-987E-87AD324C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I: Segmentation Using TICC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7F3D-D39E-4401-AC01-DCF680C26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876BB0-3467-4EB8-9C6A-D166FB516E70}"/>
              </a:ext>
            </a:extLst>
          </p:cNvPr>
          <p:cNvCxnSpPr/>
          <p:nvPr/>
        </p:nvCxnSpPr>
        <p:spPr>
          <a:xfrm>
            <a:off x="9124276" y="1689784"/>
            <a:ext cx="173616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50FDBC-B35C-474B-B32E-DC2E387FEDC2}"/>
              </a:ext>
            </a:extLst>
          </p:cNvPr>
          <p:cNvSpPr txBox="1"/>
          <p:nvPr/>
        </p:nvSpPr>
        <p:spPr>
          <a:xfrm>
            <a:off x="339136" y="6174958"/>
            <a:ext cx="10918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[1] </a:t>
            </a:r>
            <a:r>
              <a:rPr lang="en-US" sz="1400" b="1" dirty="0" err="1"/>
              <a:t>Hallac</a:t>
            </a:r>
            <a:r>
              <a:rPr lang="en-US" sz="1400" b="1" dirty="0"/>
              <a:t>, et al., </a:t>
            </a:r>
            <a:r>
              <a:rPr lang="en-US" sz="1400" b="1" i="1" dirty="0"/>
              <a:t>Toeplitz Inverse Covariance-Based Clustering of Multivariate Time Series Data </a:t>
            </a:r>
            <a:r>
              <a:rPr lang="en-US" sz="1400" b="1" dirty="0"/>
              <a:t>(2017)</a:t>
            </a:r>
            <a:endParaRPr lang="en-US" sz="1400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5EC48-552E-4533-AF49-BAA3EFDD2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97" y="1276446"/>
            <a:ext cx="3318275" cy="2725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7E05B-067D-4CFC-B1CE-BBF97747E6A0}"/>
              </a:ext>
            </a:extLst>
          </p:cNvPr>
          <p:cNvSpPr txBox="1"/>
          <p:nvPr/>
        </p:nvSpPr>
        <p:spPr>
          <a:xfrm>
            <a:off x="368730" y="4280720"/>
            <a:ext cx="609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Possible </a:t>
            </a:r>
            <a:r>
              <a:rPr lang="en-US" strike="sngStrike" dirty="0"/>
              <a:t>sensors</a:t>
            </a:r>
            <a:r>
              <a:rPr lang="en-US" dirty="0"/>
              <a:t> timeseries for geospatial data: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B93CC5C-FAA4-4966-A0B5-E7DA70F4CB3A}"/>
              </a:ext>
            </a:extLst>
          </p:cNvPr>
          <p:cNvSpPr/>
          <p:nvPr/>
        </p:nvSpPr>
        <p:spPr>
          <a:xfrm>
            <a:off x="4140339" y="2444148"/>
            <a:ext cx="285968" cy="390028"/>
          </a:xfrm>
          <a:prstGeom prst="rightArrow">
            <a:avLst/>
          </a:prstGeom>
          <a:solidFill>
            <a:srgbClr val="A7C2B4"/>
          </a:solidFill>
          <a:ln>
            <a:solidFill>
              <a:srgbClr val="A7C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14C26F-0041-4005-B78B-A01D84318646}"/>
              </a:ext>
            </a:extLst>
          </p:cNvPr>
          <p:cNvSpPr/>
          <p:nvPr/>
        </p:nvSpPr>
        <p:spPr>
          <a:xfrm>
            <a:off x="8130693" y="2444148"/>
            <a:ext cx="285968" cy="390028"/>
          </a:xfrm>
          <a:prstGeom prst="rightArrow">
            <a:avLst/>
          </a:prstGeom>
          <a:solidFill>
            <a:srgbClr val="A7C2B4"/>
          </a:solidFill>
          <a:ln>
            <a:solidFill>
              <a:srgbClr val="A7C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045BC8-CE1F-4613-99C8-9BAA6A303D0D}"/>
              </a:ext>
            </a:extLst>
          </p:cNvPr>
          <p:cNvCxnSpPr/>
          <p:nvPr/>
        </p:nvCxnSpPr>
        <p:spPr>
          <a:xfrm>
            <a:off x="9124276" y="3033952"/>
            <a:ext cx="173616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696BC004-BF75-47E9-A231-0AA43BB23DBE}"/>
              </a:ext>
            </a:extLst>
          </p:cNvPr>
          <p:cNvSpPr/>
          <p:nvPr/>
        </p:nvSpPr>
        <p:spPr>
          <a:xfrm>
            <a:off x="10232133" y="1687261"/>
            <a:ext cx="1246379" cy="1345379"/>
          </a:xfrm>
          <a:prstGeom prst="arc">
            <a:avLst>
              <a:gd name="adj1" fmla="val 16200000"/>
              <a:gd name="adj2" fmla="val 5470987"/>
            </a:avLst>
          </a:prstGeom>
          <a:noFill/>
          <a:ln w="38100">
            <a:solidFill>
              <a:srgbClr val="00B05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678D15-A4A1-4372-B92B-6288A2B50DC5}"/>
              </a:ext>
            </a:extLst>
          </p:cNvPr>
          <p:cNvSpPr txBox="1"/>
          <p:nvPr/>
        </p:nvSpPr>
        <p:spPr>
          <a:xfrm>
            <a:off x="8380615" y="2873458"/>
            <a:ext cx="374352" cy="39889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2E8BC0-A51D-4035-AED8-8383C6256225}"/>
              </a:ext>
            </a:extLst>
          </p:cNvPr>
          <p:cNvSpPr txBox="1"/>
          <p:nvPr/>
        </p:nvSpPr>
        <p:spPr>
          <a:xfrm>
            <a:off x="9805180" y="2667186"/>
            <a:ext cx="374352" cy="39889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576FC3-A77D-4071-993B-F534FE0A3007}"/>
              </a:ext>
            </a:extLst>
          </p:cNvPr>
          <p:cNvSpPr txBox="1"/>
          <p:nvPr/>
        </p:nvSpPr>
        <p:spPr>
          <a:xfrm>
            <a:off x="9805180" y="1337190"/>
            <a:ext cx="374352" cy="39889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F4545E-9E96-46A9-9573-DD808EFA1339}"/>
              </a:ext>
            </a:extLst>
          </p:cNvPr>
          <p:cNvSpPr txBox="1"/>
          <p:nvPr/>
        </p:nvSpPr>
        <p:spPr>
          <a:xfrm>
            <a:off x="11478512" y="2160503"/>
            <a:ext cx="374352" cy="39889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05BC58"/>
                </a:solidFill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1FC8B6-A2FB-405B-9575-3C3D6E68FAAA}"/>
              </a:ext>
            </a:extLst>
          </p:cNvPr>
          <p:cNvSpPr txBox="1"/>
          <p:nvPr/>
        </p:nvSpPr>
        <p:spPr>
          <a:xfrm>
            <a:off x="9618004" y="3721880"/>
            <a:ext cx="1170922" cy="39889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en-US" b="1" dirty="0">
                <a:solidFill>
                  <a:srgbClr val="FFC000"/>
                </a:solidFill>
              </a:rPr>
              <a:t>B</a:t>
            </a:r>
            <a:r>
              <a:rPr lang="en-US" b="1" dirty="0">
                <a:solidFill>
                  <a:srgbClr val="05BC58"/>
                </a:solidFill>
              </a:rPr>
              <a:t>C</a:t>
            </a:r>
            <a:r>
              <a:rPr lang="en-US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31D2447A-9CBB-4F87-AAAA-25C22089F807}"/>
              </a:ext>
            </a:extLst>
          </p:cNvPr>
          <p:cNvSpPr/>
          <p:nvPr/>
        </p:nvSpPr>
        <p:spPr>
          <a:xfrm>
            <a:off x="7872783" y="3039241"/>
            <a:ext cx="1246379" cy="1345379"/>
          </a:xfrm>
          <a:prstGeom prst="arc">
            <a:avLst/>
          </a:prstGeom>
          <a:ln w="38100">
            <a:solidFill>
              <a:srgbClr val="7030A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17EA99-F2EC-4509-A2AA-CC2E38806FA2}"/>
              </a:ext>
            </a:extLst>
          </p:cNvPr>
          <p:cNvSpPr/>
          <p:nvPr/>
        </p:nvSpPr>
        <p:spPr>
          <a:xfrm rot="19487626">
            <a:off x="1054951" y="3045807"/>
            <a:ext cx="187388" cy="206272"/>
          </a:xfrm>
          <a:prstGeom prst="rect">
            <a:avLst/>
          </a:prstGeom>
          <a:solidFill>
            <a:srgbClr val="D9DEDD">
              <a:alpha val="80000"/>
            </a:srgbClr>
          </a:solidFill>
          <a:ln>
            <a:solidFill>
              <a:srgbClr val="D9DEDD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129DDE-04AF-41E3-8D9D-43F81A125E12}"/>
              </a:ext>
            </a:extLst>
          </p:cNvPr>
          <p:cNvSpPr/>
          <p:nvPr/>
        </p:nvSpPr>
        <p:spPr>
          <a:xfrm>
            <a:off x="2896441" y="2928385"/>
            <a:ext cx="187388" cy="206272"/>
          </a:xfrm>
          <a:prstGeom prst="rect">
            <a:avLst/>
          </a:prstGeom>
          <a:solidFill>
            <a:srgbClr val="D9DEDD">
              <a:alpha val="80000"/>
            </a:srgbClr>
          </a:solidFill>
          <a:ln>
            <a:solidFill>
              <a:srgbClr val="D9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666AD5-63C3-42E1-A434-7E674AA962A8}"/>
              </a:ext>
            </a:extLst>
          </p:cNvPr>
          <p:cNvSpPr/>
          <p:nvPr/>
        </p:nvSpPr>
        <p:spPr>
          <a:xfrm>
            <a:off x="2842691" y="1579092"/>
            <a:ext cx="187388" cy="206272"/>
          </a:xfrm>
          <a:prstGeom prst="rect">
            <a:avLst/>
          </a:prstGeom>
          <a:solidFill>
            <a:srgbClr val="D9DEDD">
              <a:alpha val="80000"/>
            </a:srgbClr>
          </a:solidFill>
          <a:ln>
            <a:solidFill>
              <a:srgbClr val="D9DE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B1E8D9F2-9007-46F6-A897-089627FA7776}"/>
              </a:ext>
            </a:extLst>
          </p:cNvPr>
          <p:cNvSpPr/>
          <p:nvPr/>
        </p:nvSpPr>
        <p:spPr>
          <a:xfrm>
            <a:off x="205293" y="3051143"/>
            <a:ext cx="1246379" cy="1345379"/>
          </a:xfrm>
          <a:prstGeom prst="arc">
            <a:avLst/>
          </a:prstGeom>
          <a:noFill/>
          <a:ln w="38100">
            <a:solidFill>
              <a:srgbClr val="234B65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F393F5-BB9F-4F10-BCE2-BD1CFB871E2E}"/>
              </a:ext>
            </a:extLst>
          </p:cNvPr>
          <p:cNvCxnSpPr/>
          <p:nvPr/>
        </p:nvCxnSpPr>
        <p:spPr>
          <a:xfrm>
            <a:off x="1451672" y="3044541"/>
            <a:ext cx="1736161" cy="0"/>
          </a:xfrm>
          <a:prstGeom prst="line">
            <a:avLst/>
          </a:prstGeom>
          <a:ln w="38100">
            <a:solidFill>
              <a:srgbClr val="234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E64C0592-4B66-424A-A2DF-FE0347097350}"/>
              </a:ext>
            </a:extLst>
          </p:cNvPr>
          <p:cNvSpPr/>
          <p:nvPr/>
        </p:nvSpPr>
        <p:spPr>
          <a:xfrm>
            <a:off x="2564643" y="1692561"/>
            <a:ext cx="1233171" cy="1351980"/>
          </a:xfrm>
          <a:prstGeom prst="arc">
            <a:avLst>
              <a:gd name="adj1" fmla="val 16200000"/>
              <a:gd name="adj2" fmla="val 5412287"/>
            </a:avLst>
          </a:prstGeom>
          <a:noFill/>
          <a:ln w="38100">
            <a:solidFill>
              <a:srgbClr val="234B65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1CFD38-3B32-4914-AFDB-7972F78C114A}"/>
              </a:ext>
            </a:extLst>
          </p:cNvPr>
          <p:cNvCxnSpPr/>
          <p:nvPr/>
        </p:nvCxnSpPr>
        <p:spPr>
          <a:xfrm>
            <a:off x="1456786" y="1687261"/>
            <a:ext cx="1736161" cy="0"/>
          </a:xfrm>
          <a:prstGeom prst="line">
            <a:avLst/>
          </a:prstGeom>
          <a:ln w="38100">
            <a:solidFill>
              <a:srgbClr val="234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3093C59-999D-46D5-A849-4111C3BEF0E9}"/>
              </a:ext>
            </a:extLst>
          </p:cNvPr>
          <p:cNvSpPr txBox="1"/>
          <p:nvPr/>
        </p:nvSpPr>
        <p:spPr>
          <a:xfrm>
            <a:off x="3476781" y="4767992"/>
            <a:ext cx="1849314" cy="1372506"/>
          </a:xfrm>
          <a:prstGeom prst="rect">
            <a:avLst/>
          </a:prstGeom>
        </p:spPr>
        <p:txBody>
          <a:bodyPr vert="horz" wrap="none" lIns="91440" tIns="45720" rIns="91440" bIns="45720" numCol="1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“straightness”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distance to a point of interest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curvature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change in centroid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690464-C7AA-4B84-9F05-56D13FFADB3B}"/>
              </a:ext>
            </a:extLst>
          </p:cNvPr>
          <p:cNvSpPr txBox="1"/>
          <p:nvPr/>
        </p:nvSpPr>
        <p:spPr>
          <a:xfrm>
            <a:off x="1057062" y="4767992"/>
            <a:ext cx="1849314" cy="1372506"/>
          </a:xfrm>
          <a:prstGeom prst="rect">
            <a:avLst/>
          </a:prstGeom>
        </p:spPr>
        <p:txBody>
          <a:bodyPr vert="horz" wrap="none" lIns="91440" tIns="45720" rIns="91440" bIns="45720" numCol="1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velocity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acceleration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heading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2C0D26-B1F8-4D9C-AEF2-92103D7654E5}"/>
              </a:ext>
            </a:extLst>
          </p:cNvPr>
          <p:cNvSpPr txBox="1"/>
          <p:nvPr/>
        </p:nvSpPr>
        <p:spPr>
          <a:xfrm>
            <a:off x="7467135" y="4781375"/>
            <a:ext cx="1849314" cy="1372506"/>
          </a:xfrm>
          <a:prstGeom prst="rect">
            <a:avLst/>
          </a:prstGeom>
        </p:spPr>
        <p:txBody>
          <a:bodyPr vert="horz" wrap="none" lIns="91440" tIns="45720" rIns="91440" bIns="45720" numCol="1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distance from shore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distance from origin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distance from destination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distance from a given border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410">
        <p:fade/>
      </p:transition>
    </mc:Choice>
    <mc:Fallback xmlns="">
      <p:transition spd="med" advTm="6141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277C2FDC-1351-064E-6C56-9B25F9C317CC}"/>
              </a:ext>
            </a:extLst>
          </p:cNvPr>
          <p:cNvSpPr/>
          <p:nvPr/>
        </p:nvSpPr>
        <p:spPr>
          <a:xfrm>
            <a:off x="1896954" y="3458747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F90523A-3AE8-852A-9DD4-54ECAACEBD62}"/>
              </a:ext>
            </a:extLst>
          </p:cNvPr>
          <p:cNvSpPr/>
          <p:nvPr/>
        </p:nvSpPr>
        <p:spPr>
          <a:xfrm>
            <a:off x="4996344" y="3456620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E319D95-658B-A421-E1EC-1EE24EE91561}"/>
              </a:ext>
            </a:extLst>
          </p:cNvPr>
          <p:cNvSpPr/>
          <p:nvPr/>
        </p:nvSpPr>
        <p:spPr>
          <a:xfrm>
            <a:off x="9494405" y="3456619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95F1A-6AD0-D5A2-7C05-13A1ED85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I: SEGMENTATION USING TICC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23BE2-7812-706B-CE00-DF33258D8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003669-28E9-CDBD-6AB2-BB56F861B29E}"/>
              </a:ext>
            </a:extLst>
          </p:cNvPr>
          <p:cNvSpPr/>
          <p:nvPr/>
        </p:nvSpPr>
        <p:spPr>
          <a:xfrm>
            <a:off x="5917016" y="1097280"/>
            <a:ext cx="3577389" cy="5048285"/>
          </a:xfrm>
          <a:prstGeom prst="roundRect">
            <a:avLst/>
          </a:prstGeom>
          <a:solidFill>
            <a:srgbClr val="2047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TICC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How many behaviors?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data to correlate?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window in time?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E1C38E-7CB9-5E19-7A7C-E46C0958636F}"/>
              </a:ext>
            </a:extLst>
          </p:cNvPr>
          <p:cNvSpPr/>
          <p:nvPr/>
        </p:nvSpPr>
        <p:spPr>
          <a:xfrm>
            <a:off x="2817627" y="2567739"/>
            <a:ext cx="2178717" cy="2200940"/>
          </a:xfrm>
          <a:prstGeom prst="roundRect">
            <a:avLst/>
          </a:prstGeom>
          <a:solidFill>
            <a:srgbClr val="2047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Resample trajectories with equal temporal spacing of…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10 seconds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46B21-510F-C5AE-E92E-21D20B3EBEEC}"/>
              </a:ext>
            </a:extLst>
          </p:cNvPr>
          <p:cNvSpPr/>
          <p:nvPr/>
        </p:nvSpPr>
        <p:spPr>
          <a:xfrm>
            <a:off x="397764" y="2567739"/>
            <a:ext cx="1499191" cy="2200940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Flights out of Atlanta for one week in July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ED526-6B6F-1326-E6F9-B56B4DDAFB40}"/>
              </a:ext>
            </a:extLst>
          </p:cNvPr>
          <p:cNvSpPr/>
          <p:nvPr/>
        </p:nvSpPr>
        <p:spPr>
          <a:xfrm>
            <a:off x="10425239" y="2380083"/>
            <a:ext cx="1499191" cy="2482679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Behavioral Labels for Every (Resampled) Point of Each Trajectory</a:t>
            </a:r>
          </a:p>
        </p:txBody>
      </p:sp>
    </p:spTree>
    <p:extLst>
      <p:ext uri="{BB962C8B-B14F-4D97-AF65-F5344CB8AC3E}">
        <p14:creationId xmlns:p14="http://schemas.microsoft.com/office/powerpoint/2010/main" val="34333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315">
        <p:fade/>
      </p:transition>
    </mc:Choice>
    <mc:Fallback xmlns="">
      <p:transition spd="med" advTm="2831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Right 7">
            <a:extLst>
              <a:ext uri="{FF2B5EF4-FFF2-40B4-BE49-F238E27FC236}">
                <a16:creationId xmlns:a16="http://schemas.microsoft.com/office/drawing/2014/main" id="{277C2FDC-1351-064E-6C56-9B25F9C317CC}"/>
              </a:ext>
            </a:extLst>
          </p:cNvPr>
          <p:cNvSpPr/>
          <p:nvPr/>
        </p:nvSpPr>
        <p:spPr>
          <a:xfrm>
            <a:off x="1896954" y="3458747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F90523A-3AE8-852A-9DD4-54ECAACEBD62}"/>
              </a:ext>
            </a:extLst>
          </p:cNvPr>
          <p:cNvSpPr/>
          <p:nvPr/>
        </p:nvSpPr>
        <p:spPr>
          <a:xfrm>
            <a:off x="4996344" y="3456620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E319D95-658B-A421-E1EC-1EE24EE91561}"/>
              </a:ext>
            </a:extLst>
          </p:cNvPr>
          <p:cNvSpPr/>
          <p:nvPr/>
        </p:nvSpPr>
        <p:spPr>
          <a:xfrm>
            <a:off x="9494405" y="3456619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95F1A-6AD0-D5A2-7C05-13A1ED85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I: SEGMENTATION USING TICC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23BE2-7812-706B-CE00-DF33258D8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003669-28E9-CDBD-6AB2-BB56F861B29E}"/>
              </a:ext>
            </a:extLst>
          </p:cNvPr>
          <p:cNvSpPr/>
          <p:nvPr/>
        </p:nvSpPr>
        <p:spPr>
          <a:xfrm>
            <a:off x="5917016" y="1097280"/>
            <a:ext cx="3577389" cy="5048285"/>
          </a:xfrm>
          <a:prstGeom prst="roundRect">
            <a:avLst/>
          </a:prstGeom>
          <a:solidFill>
            <a:srgbClr val="2047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TICC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How many behaviors?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10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data to correlate?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change in heading</a:t>
            </a:r>
          </a:p>
          <a:p>
            <a:pPr algn="ctr"/>
            <a:r>
              <a:rPr lang="en-US" dirty="0"/>
              <a:t>change in speed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window in time?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50 seconds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E1C38E-7CB9-5E19-7A7C-E46C0958636F}"/>
              </a:ext>
            </a:extLst>
          </p:cNvPr>
          <p:cNvSpPr/>
          <p:nvPr/>
        </p:nvSpPr>
        <p:spPr>
          <a:xfrm>
            <a:off x="2817627" y="2567739"/>
            <a:ext cx="2178717" cy="2200940"/>
          </a:xfrm>
          <a:prstGeom prst="roundRect">
            <a:avLst/>
          </a:prstGeom>
          <a:solidFill>
            <a:srgbClr val="2047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Resample trajectories with equal temporal spacing of…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10 seconds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46B21-510F-C5AE-E92E-21D20B3EBEEC}"/>
              </a:ext>
            </a:extLst>
          </p:cNvPr>
          <p:cNvSpPr/>
          <p:nvPr/>
        </p:nvSpPr>
        <p:spPr>
          <a:xfrm>
            <a:off x="397764" y="2567739"/>
            <a:ext cx="1499191" cy="2200940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Flights out of Atlanta for one week in July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BED526-6B6F-1326-E6F9-B56B4DDAFB40}"/>
              </a:ext>
            </a:extLst>
          </p:cNvPr>
          <p:cNvSpPr/>
          <p:nvPr/>
        </p:nvSpPr>
        <p:spPr>
          <a:xfrm>
            <a:off x="10425239" y="2380083"/>
            <a:ext cx="1499191" cy="2482679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Behavioral Labels for Every (Resampled) Point of Each Trajectory</a:t>
            </a:r>
          </a:p>
        </p:txBody>
      </p:sp>
    </p:spTree>
    <p:extLst>
      <p:ext uri="{BB962C8B-B14F-4D97-AF65-F5344CB8AC3E}">
        <p14:creationId xmlns:p14="http://schemas.microsoft.com/office/powerpoint/2010/main" val="19634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8">
        <p:fade/>
      </p:transition>
    </mc:Choice>
    <mc:Fallback xmlns="">
      <p:transition spd="med" advTm="7000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15A9-8E0F-210D-D11D-F58719E1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Behaviorally segmented trajectory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EBB90-405F-0F90-F8C5-FA92A27D9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3F5BB2-1015-CE5E-B0DD-97C030588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07" y="1097280"/>
            <a:ext cx="5504393" cy="3299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83F83-877F-0AB9-BEC5-BD0FFE9AE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625" y="3016491"/>
            <a:ext cx="5732441" cy="34330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629C89-852A-A54E-EFEC-C0141763DCAC}"/>
              </a:ext>
            </a:extLst>
          </p:cNvPr>
          <p:cNvSpPr txBox="1"/>
          <p:nvPr/>
        </p:nvSpPr>
        <p:spPr>
          <a:xfrm>
            <a:off x="6096000" y="114248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original trajectory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EACB5-2D82-0DC1-0647-FD5363689A87}"/>
              </a:ext>
            </a:extLst>
          </p:cNvPr>
          <p:cNvSpPr txBox="1"/>
          <p:nvPr/>
        </p:nvSpPr>
        <p:spPr>
          <a:xfrm>
            <a:off x="3391786" y="5369442"/>
            <a:ext cx="2406162" cy="234128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dirty="0"/>
              <a:t>trajectory with TICC behavioral labels shown as colors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6266A-5D29-059F-7A87-54278DB52112}"/>
              </a:ext>
            </a:extLst>
          </p:cNvPr>
          <p:cNvSpPr txBox="1"/>
          <p:nvPr/>
        </p:nvSpPr>
        <p:spPr>
          <a:xfrm>
            <a:off x="2551814" y="536944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434">
        <p:fade/>
      </p:transition>
    </mc:Choice>
    <mc:Fallback xmlns="">
      <p:transition spd="med" advTm="5343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Right 6">
            <a:extLst>
              <a:ext uri="{FF2B5EF4-FFF2-40B4-BE49-F238E27FC236}">
                <a16:creationId xmlns:a16="http://schemas.microsoft.com/office/drawing/2014/main" id="{699FCDAD-8E86-E6F2-3AD5-763E40C93924}"/>
              </a:ext>
            </a:extLst>
          </p:cNvPr>
          <p:cNvSpPr/>
          <p:nvPr/>
        </p:nvSpPr>
        <p:spPr>
          <a:xfrm>
            <a:off x="2419864" y="3612397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6AA36E-CFAE-C597-C6CD-63D3A136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How Do we find tracks doing the same thing?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EB66C-1FC9-4957-8D1F-35BB28F0A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6AD9D-F254-800E-F877-4136B08FF05E}"/>
              </a:ext>
            </a:extLst>
          </p:cNvPr>
          <p:cNvSpPr/>
          <p:nvPr/>
        </p:nvSpPr>
        <p:spPr>
          <a:xfrm>
            <a:off x="920673" y="2174332"/>
            <a:ext cx="1499191" cy="3205740"/>
          </a:xfrm>
          <a:prstGeom prst="rect">
            <a:avLst/>
          </a:prstGeom>
          <a:solidFill>
            <a:srgbClr val="00A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Flights out of Atlanta for one week in July 2024</a:t>
            </a:r>
          </a:p>
          <a:p>
            <a:pPr algn="ctr"/>
            <a:r>
              <a:rPr lang="en-US" b="1" dirty="0"/>
              <a:t>with behavioral labels from TICC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FF36797-CEF8-CBA4-F85C-38DDCCD39E08}"/>
              </a:ext>
            </a:extLst>
          </p:cNvPr>
          <p:cNvSpPr/>
          <p:nvPr/>
        </p:nvSpPr>
        <p:spPr>
          <a:xfrm>
            <a:off x="0" y="3612398"/>
            <a:ext cx="920673" cy="329609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B8F0AB-9708-371A-9706-8633E7E300FC}"/>
              </a:ext>
            </a:extLst>
          </p:cNvPr>
          <p:cNvSpPr/>
          <p:nvPr/>
        </p:nvSpPr>
        <p:spPr>
          <a:xfrm>
            <a:off x="3340537" y="1299298"/>
            <a:ext cx="3577389" cy="5048285"/>
          </a:xfrm>
          <a:prstGeom prst="roundRect">
            <a:avLst/>
          </a:prstGeom>
          <a:solidFill>
            <a:srgbClr val="2047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DBSCAN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is your feature vector?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radius in feature space?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What minimum cluster size?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715">
        <p:fade/>
      </p:transition>
    </mc:Choice>
    <mc:Fallback xmlns="">
      <p:transition spd="med" advTm="98715">
        <p:fade/>
      </p:transition>
    </mc:Fallback>
  </mc:AlternateContent>
</p:sld>
</file>

<file path=ppt/theme/theme1.xml><?xml version="1.0" encoding="utf-8"?>
<a:theme xmlns:a="http://schemas.openxmlformats.org/drawingml/2006/main" name="Sandia Angles_UUI UUR Generic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631ecb-1266-4cce-91a7-f1cac9bb914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235D911E02C04ABCEBA23AAB3E1613" ma:contentTypeVersion="12" ma:contentTypeDescription="Create a new document." ma:contentTypeScope="" ma:versionID="14f71d50a3706f4747eaa88104134450">
  <xsd:schema xmlns:xsd="http://www.w3.org/2001/XMLSchema" xmlns:xs="http://www.w3.org/2001/XMLSchema" xmlns:p="http://schemas.microsoft.com/office/2006/metadata/properties" xmlns:ns3="9a6b9456-f484-48c4-a76f-ebc77d863a0a" xmlns:ns4="70631ecb-1266-4cce-91a7-f1cac9bb9146" targetNamespace="http://schemas.microsoft.com/office/2006/metadata/properties" ma:root="true" ma:fieldsID="87d2b1a401a171c8fa165cb9881dbeb0" ns3:_="" ns4:_="">
    <xsd:import namespace="9a6b9456-f484-48c4-a76f-ebc77d863a0a"/>
    <xsd:import namespace="70631ecb-1266-4cce-91a7-f1cac9bb914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b9456-f484-48c4-a76f-ebc77d863a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31ecb-1266-4cce-91a7-f1cac9bb9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B8FC6-E5E7-474F-B731-DBBAB107FE3F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70631ecb-1266-4cce-91a7-f1cac9bb9146"/>
    <ds:schemaRef ds:uri="http://purl.org/dc/dcmitype/"/>
    <ds:schemaRef ds:uri="http://schemas.microsoft.com/office/infopath/2007/PartnerControls"/>
    <ds:schemaRef ds:uri="9a6b9456-f484-48c4-a76f-ebc77d863a0a"/>
  </ds:schemaRefs>
</ds:datastoreItem>
</file>

<file path=customXml/itemProps2.xml><?xml version="1.0" encoding="utf-8"?>
<ds:datastoreItem xmlns:ds="http://schemas.openxmlformats.org/officeDocument/2006/customXml" ds:itemID="{E1006751-A096-47E9-A8E6-C969192FA5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6b9456-f484-48c4-a76f-ebc77d863a0a"/>
    <ds:schemaRef ds:uri="70631ecb-1266-4cce-91a7-f1cac9bb9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9FBA0B-6742-409B-86CB-B86EFE48B3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21724</TotalTime>
  <Words>1023</Words>
  <Application>Microsoft Office PowerPoint</Application>
  <PresentationFormat>Widescreen</PresentationFormat>
  <Paragraphs>256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Open Sans bold</vt:lpstr>
      <vt:lpstr>Open Sans</vt:lpstr>
      <vt:lpstr>Open Sans Light</vt:lpstr>
      <vt:lpstr>Courier New</vt:lpstr>
      <vt:lpstr>Open Sans SemiBold</vt:lpstr>
      <vt:lpstr>Wingdings</vt:lpstr>
      <vt:lpstr>Arial</vt:lpstr>
      <vt:lpstr>Sandia Angles_UUI UUR Generic</vt:lpstr>
      <vt:lpstr>Behavioral Segmentation and clustering of Geospatial TRAJECTORIES</vt:lpstr>
      <vt:lpstr>Our Goal</vt:lpstr>
      <vt:lpstr>OUR APPROACH</vt:lpstr>
      <vt:lpstr>Phase I: Segmentation Using TICC</vt:lpstr>
      <vt:lpstr>Phase I: Segmentation Using TICC</vt:lpstr>
      <vt:lpstr>PHASE I: SEGMENTATION USING TICC</vt:lpstr>
      <vt:lpstr>PHASE I: SEGMENTATION USING TICC</vt:lpstr>
      <vt:lpstr>An Example of a Behaviorally segmented trajectory</vt:lpstr>
      <vt:lpstr>PHASE 2: How Do we find tracks doing the same thing?</vt:lpstr>
      <vt:lpstr>PHASE 2: How Do we find tracks doing the same thing?</vt:lpstr>
      <vt:lpstr>PHASE 2: How Do we find tracks doing the same thing?</vt:lpstr>
      <vt:lpstr>PHASE 2: How Do we find tracks doing the same thing?</vt:lpstr>
      <vt:lpstr>PHASE 2: How Do we find tracks doing the same thing?</vt:lpstr>
      <vt:lpstr>Cluster 0 out of 38: 81 trajectories</vt:lpstr>
      <vt:lpstr>Cluster 3 out of 38: 43 trajectories</vt:lpstr>
      <vt:lpstr>Cluster 6 out of 38: 37 trajectories</vt:lpstr>
      <vt:lpstr>Cluster 11 out of 38: 25 trajectories</vt:lpstr>
      <vt:lpstr>Cluster 26 out of 38: 15 trajectories</vt:lpstr>
      <vt:lpstr>Cluster 26 out of 38: 15 trajectories</vt:lpstr>
      <vt:lpstr>PHASE 2: How Do we find tracks doing Unusual THings?</vt:lpstr>
      <vt:lpstr>Outliers</vt:lpstr>
      <vt:lpstr>DO TRY THIS AT HOME!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Ackerman, Sarah</cp:lastModifiedBy>
  <cp:revision>457</cp:revision>
  <dcterms:created xsi:type="dcterms:W3CDTF">2018-07-21T13:25:45Z</dcterms:created>
  <dcterms:modified xsi:type="dcterms:W3CDTF">2024-08-19T20:29:32Z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0x010100F7235D911E02C04ABCEBA23AAB3E1613</vt:lpwstr>
  </property>
</Properties>
</file>