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7.xml" ContentType="application/vnd.openxmlformats-officedocument.presentationml.notesSlide+xml"/>
  <Override PartName="/ppt/tags/tag2.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3.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diagrams/data2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60" r:id="rId4"/>
  </p:sldMasterIdLst>
  <p:notesMasterIdLst>
    <p:notesMasterId r:id="rId37"/>
  </p:notesMasterIdLst>
  <p:sldIdLst>
    <p:sldId id="1810" r:id="rId5"/>
    <p:sldId id="2078" r:id="rId6"/>
    <p:sldId id="2114" r:id="rId7"/>
    <p:sldId id="2115" r:id="rId8"/>
    <p:sldId id="2077" r:id="rId9"/>
    <p:sldId id="2079" r:id="rId10"/>
    <p:sldId id="2081" r:id="rId11"/>
    <p:sldId id="2080" r:id="rId12"/>
    <p:sldId id="2063" r:id="rId13"/>
    <p:sldId id="2061" r:id="rId14"/>
    <p:sldId id="2062" r:id="rId15"/>
    <p:sldId id="2116" r:id="rId16"/>
    <p:sldId id="2118" r:id="rId17"/>
    <p:sldId id="2051" r:id="rId18"/>
    <p:sldId id="2049" r:id="rId19"/>
    <p:sldId id="2109" r:id="rId20"/>
    <p:sldId id="2110" r:id="rId21"/>
    <p:sldId id="2066" r:id="rId22"/>
    <p:sldId id="2070" r:id="rId23"/>
    <p:sldId id="2068" r:id="rId24"/>
    <p:sldId id="2069" r:id="rId25"/>
    <p:sldId id="2050" r:id="rId26"/>
    <p:sldId id="2065" r:id="rId27"/>
    <p:sldId id="2055" r:id="rId28"/>
    <p:sldId id="2056" r:id="rId29"/>
    <p:sldId id="2059" r:id="rId30"/>
    <p:sldId id="2060" r:id="rId31"/>
    <p:sldId id="2057" r:id="rId32"/>
    <p:sldId id="2111" r:id="rId33"/>
    <p:sldId id="2112" r:id="rId34"/>
    <p:sldId id="2113" r:id="rId35"/>
    <p:sldId id="2117"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id="{6358BE59-5017-6748-A731-4E6A2459141B}">
          <p14:sldIdLst>
            <p14:sldId id="1810"/>
            <p14:sldId id="2078"/>
            <p14:sldId id="2114"/>
            <p14:sldId id="2115"/>
            <p14:sldId id="2077"/>
            <p14:sldId id="2079"/>
            <p14:sldId id="2081"/>
            <p14:sldId id="2080"/>
            <p14:sldId id="2063"/>
            <p14:sldId id="2061"/>
            <p14:sldId id="2062"/>
            <p14:sldId id="2116"/>
            <p14:sldId id="2118"/>
            <p14:sldId id="2051"/>
            <p14:sldId id="2049"/>
            <p14:sldId id="2109"/>
            <p14:sldId id="2110"/>
            <p14:sldId id="2066"/>
            <p14:sldId id="2070"/>
            <p14:sldId id="2068"/>
            <p14:sldId id="2069"/>
            <p14:sldId id="2050"/>
            <p14:sldId id="2065"/>
            <p14:sldId id="2055"/>
            <p14:sldId id="2056"/>
            <p14:sldId id="2059"/>
            <p14:sldId id="2060"/>
            <p14:sldId id="2057"/>
            <p14:sldId id="2111"/>
            <p14:sldId id="2112"/>
            <p14:sldId id="2113"/>
            <p14:sldId id="2117"/>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00537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851"/>
    <p:restoredTop sz="88585"/>
  </p:normalViewPr>
  <p:slideViewPr>
    <p:cSldViewPr snapToGrid="0">
      <p:cViewPr varScale="1">
        <p:scale>
          <a:sx n="109" d="100"/>
          <a:sy n="109" d="100"/>
        </p:scale>
        <p:origin x="784" y="19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viewProps" Target="viewProps.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presProps" Target="presProps.xml"/></Relationships>
</file>

<file path=ppt/diagrams/_rels/data20.xml.rels><?xml version="1.0" encoding="UTF-8" standalone="yes"?>
<Relationships xmlns="http://schemas.openxmlformats.org/package/2006/relationships"><Relationship Id="rId3" Type="http://schemas.openxmlformats.org/officeDocument/2006/relationships/image" Target="../media/image190.png"/><Relationship Id="rId2" Type="http://schemas.openxmlformats.org/officeDocument/2006/relationships/image" Target="../media/image180.png"/><Relationship Id="rId1" Type="http://schemas.openxmlformats.org/officeDocument/2006/relationships/image" Target="../media/image170.png"/><Relationship Id="rId6" Type="http://schemas.openxmlformats.org/officeDocument/2006/relationships/image" Target="../media/image220.png"/><Relationship Id="rId5" Type="http://schemas.openxmlformats.org/officeDocument/2006/relationships/image" Target="../media/image210.png"/><Relationship Id="rId4" Type="http://schemas.openxmlformats.org/officeDocument/2006/relationships/image" Target="../media/image200.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A24A968-8002-4E7C-AF8F-A98561F142BE}" type="doc">
      <dgm:prSet loTypeId="urn:microsoft.com/office/officeart/2005/8/layout/chevronAccent+Icon" loCatId="process" qsTypeId="urn:microsoft.com/office/officeart/2005/8/quickstyle/simple1" qsCatId="simple" csTypeId="urn:microsoft.com/office/officeart/2005/8/colors/accent1_2" csCatId="accent1" phldr="1"/>
      <dgm:spPr/>
    </dgm:pt>
    <dgm:pt modelId="{11D95F66-2DFC-4019-967A-929350C4BE0B}">
      <dgm:prSet phldrT="[Text]"/>
      <dgm:spPr/>
      <dgm:t>
        <a:bodyPr/>
        <a:lstStyle/>
        <a:p>
          <a:r>
            <a:rPr lang="en-US" dirty="0"/>
            <a:t>Unimodal embeddings (neural networks)</a:t>
          </a:r>
        </a:p>
      </dgm:t>
    </dgm:pt>
    <dgm:pt modelId="{47626099-3EBA-445E-90E3-AC63013AAD7D}" type="parTrans" cxnId="{5556CB81-F961-490B-A358-D72BF34954B9}">
      <dgm:prSet/>
      <dgm:spPr/>
      <dgm:t>
        <a:bodyPr/>
        <a:lstStyle/>
        <a:p>
          <a:endParaRPr lang="en-US"/>
        </a:p>
      </dgm:t>
    </dgm:pt>
    <dgm:pt modelId="{0215DA99-981A-49F7-B233-8E62582295B6}" type="sibTrans" cxnId="{5556CB81-F961-490B-A358-D72BF34954B9}">
      <dgm:prSet/>
      <dgm:spPr/>
      <dgm:t>
        <a:bodyPr/>
        <a:lstStyle/>
        <a:p>
          <a:endParaRPr lang="en-US"/>
        </a:p>
      </dgm:t>
    </dgm:pt>
    <dgm:pt modelId="{C9F02CF5-676A-40DB-9430-523E38A7471F}">
      <dgm:prSet phldrT="[Text]"/>
      <dgm:spPr/>
      <dgm:t>
        <a:bodyPr/>
        <a:lstStyle/>
        <a:p>
          <a:r>
            <a:rPr lang="en-US"/>
            <a:t>Product of experts (multimodal embedding)</a:t>
          </a:r>
        </a:p>
      </dgm:t>
    </dgm:pt>
    <dgm:pt modelId="{1AFF2CD2-64AD-4CBB-8B0F-28FC931D6A1E}" type="parTrans" cxnId="{9CFEB716-0FFB-4DDE-9581-4F60FF83A6BF}">
      <dgm:prSet/>
      <dgm:spPr/>
      <dgm:t>
        <a:bodyPr/>
        <a:lstStyle/>
        <a:p>
          <a:endParaRPr lang="en-US"/>
        </a:p>
      </dgm:t>
    </dgm:pt>
    <dgm:pt modelId="{DAE700EF-3DB8-4F3E-BEA9-63C6CB4AE582}" type="sibTrans" cxnId="{9CFEB716-0FFB-4DDE-9581-4F60FF83A6BF}">
      <dgm:prSet/>
      <dgm:spPr/>
      <dgm:t>
        <a:bodyPr/>
        <a:lstStyle/>
        <a:p>
          <a:endParaRPr lang="en-US"/>
        </a:p>
      </dgm:t>
    </dgm:pt>
    <dgm:pt modelId="{C5CECA5A-5E42-497E-8C5A-D7B9CD893D29}">
      <dgm:prSet phldrT="[Text]"/>
      <dgm:spPr/>
      <dgm:t>
        <a:bodyPr/>
        <a:lstStyle/>
        <a:p>
          <a:r>
            <a:rPr lang="en-US" dirty="0"/>
            <a:t>Sample from multimodal embedding</a:t>
          </a:r>
        </a:p>
      </dgm:t>
    </dgm:pt>
    <dgm:pt modelId="{E9F4E9C5-B6CE-400D-98BB-B0B9332D6763}" type="parTrans" cxnId="{D7106898-339F-435C-AE07-F2323BFE8638}">
      <dgm:prSet/>
      <dgm:spPr/>
      <dgm:t>
        <a:bodyPr/>
        <a:lstStyle/>
        <a:p>
          <a:endParaRPr lang="en-US"/>
        </a:p>
      </dgm:t>
    </dgm:pt>
    <dgm:pt modelId="{742C58DB-D8F9-4A18-A162-F3D04E593F08}" type="sibTrans" cxnId="{D7106898-339F-435C-AE07-F2323BFE8638}">
      <dgm:prSet/>
      <dgm:spPr/>
      <dgm:t>
        <a:bodyPr/>
        <a:lstStyle/>
        <a:p>
          <a:endParaRPr lang="en-US"/>
        </a:p>
      </dgm:t>
    </dgm:pt>
    <dgm:pt modelId="{B27BE662-FD66-43B9-AE63-C3F9EDB84B83}">
      <dgm:prSet phldrT="[Text]"/>
      <dgm:spPr/>
      <dgm:t>
        <a:bodyPr/>
        <a:lstStyle/>
        <a:p>
          <a:r>
            <a:rPr lang="en-US"/>
            <a:t>Decode via a mixture of experts</a:t>
          </a:r>
        </a:p>
      </dgm:t>
    </dgm:pt>
    <dgm:pt modelId="{A523B5D4-18A8-4A72-95B1-1B79AFBDC063}" type="parTrans" cxnId="{4BC5AFCA-C426-4587-A0D8-DE3B6B95CB39}">
      <dgm:prSet/>
      <dgm:spPr/>
      <dgm:t>
        <a:bodyPr/>
        <a:lstStyle/>
        <a:p>
          <a:endParaRPr lang="en-US"/>
        </a:p>
      </dgm:t>
    </dgm:pt>
    <dgm:pt modelId="{F4E87106-3DE6-4380-B24D-CDE6ABC8F4A0}" type="sibTrans" cxnId="{4BC5AFCA-C426-4587-A0D8-DE3B6B95CB39}">
      <dgm:prSet/>
      <dgm:spPr/>
      <dgm:t>
        <a:bodyPr/>
        <a:lstStyle/>
        <a:p>
          <a:endParaRPr lang="en-US"/>
        </a:p>
      </dgm:t>
    </dgm:pt>
    <dgm:pt modelId="{9A6B6CD5-8FD4-49AC-AE67-FE469E9EAF6E}">
      <dgm:prSet phldrT="[Text]"/>
      <dgm:spPr/>
      <dgm:t>
        <a:bodyPr/>
        <a:lstStyle/>
        <a:p>
          <a:r>
            <a:rPr lang="en-US"/>
            <a:t>Update parameters from loss function</a:t>
          </a:r>
        </a:p>
      </dgm:t>
    </dgm:pt>
    <dgm:pt modelId="{9681A863-6E55-47D4-903D-D6B345B2FCBF}" type="parTrans" cxnId="{D25C2085-3F2C-4EE8-9FA0-319E982D40A6}">
      <dgm:prSet/>
      <dgm:spPr/>
      <dgm:t>
        <a:bodyPr/>
        <a:lstStyle/>
        <a:p>
          <a:endParaRPr lang="en-US"/>
        </a:p>
      </dgm:t>
    </dgm:pt>
    <dgm:pt modelId="{1266063F-8815-44C7-B1F3-B5C1BDBB9966}" type="sibTrans" cxnId="{D25C2085-3F2C-4EE8-9FA0-319E982D40A6}">
      <dgm:prSet/>
      <dgm:spPr/>
      <dgm:t>
        <a:bodyPr/>
        <a:lstStyle/>
        <a:p>
          <a:endParaRPr lang="en-US"/>
        </a:p>
      </dgm:t>
    </dgm:pt>
    <dgm:pt modelId="{256FEC28-112B-D244-BED9-303ACAFC7ACD}">
      <dgm:prSet phldrT="[Text]"/>
      <dgm:spPr/>
      <dgm:t>
        <a:bodyPr/>
        <a:lstStyle/>
        <a:p>
          <a:r>
            <a:rPr lang="en-US"/>
            <a:t>Input modalities</a:t>
          </a:r>
        </a:p>
      </dgm:t>
    </dgm:pt>
    <dgm:pt modelId="{1AB4C5CB-B90F-2347-8402-CFD82C29472C}" type="parTrans" cxnId="{375E4957-1434-6040-A74F-27E4347EC5B5}">
      <dgm:prSet/>
      <dgm:spPr/>
      <dgm:t>
        <a:bodyPr/>
        <a:lstStyle/>
        <a:p>
          <a:endParaRPr lang="en-US"/>
        </a:p>
      </dgm:t>
    </dgm:pt>
    <dgm:pt modelId="{8543B43F-F95D-E747-A439-5BBAC64D3D8D}" type="sibTrans" cxnId="{375E4957-1434-6040-A74F-27E4347EC5B5}">
      <dgm:prSet/>
      <dgm:spPr/>
      <dgm:t>
        <a:bodyPr/>
        <a:lstStyle/>
        <a:p>
          <a:endParaRPr lang="en-US"/>
        </a:p>
      </dgm:t>
    </dgm:pt>
    <dgm:pt modelId="{BBB19CE1-1776-45C5-879E-6D973C494AAF}" type="pres">
      <dgm:prSet presAssocID="{FA24A968-8002-4E7C-AF8F-A98561F142BE}" presName="Name0" presStyleCnt="0">
        <dgm:presLayoutVars>
          <dgm:dir/>
          <dgm:resizeHandles val="exact"/>
        </dgm:presLayoutVars>
      </dgm:prSet>
      <dgm:spPr/>
    </dgm:pt>
    <dgm:pt modelId="{252B34B6-3E9B-3448-896B-ABD0EC7911BB}" type="pres">
      <dgm:prSet presAssocID="{256FEC28-112B-D244-BED9-303ACAFC7ACD}" presName="composite" presStyleCnt="0"/>
      <dgm:spPr/>
    </dgm:pt>
    <dgm:pt modelId="{1505A754-C2C1-7D4B-B698-8591BD19124A}" type="pres">
      <dgm:prSet presAssocID="{256FEC28-112B-D244-BED9-303ACAFC7ACD}" presName="bgChev" presStyleLbl="node1" presStyleIdx="0" presStyleCnt="6"/>
      <dgm:spPr/>
    </dgm:pt>
    <dgm:pt modelId="{C49708FF-088A-284C-8639-98D73565F8C9}" type="pres">
      <dgm:prSet presAssocID="{256FEC28-112B-D244-BED9-303ACAFC7ACD}" presName="txNode" presStyleLbl="fgAcc1" presStyleIdx="0" presStyleCnt="6">
        <dgm:presLayoutVars>
          <dgm:bulletEnabled val="1"/>
        </dgm:presLayoutVars>
      </dgm:prSet>
      <dgm:spPr/>
    </dgm:pt>
    <dgm:pt modelId="{414B98C1-44AC-BD49-A716-D590331B1FC4}" type="pres">
      <dgm:prSet presAssocID="{8543B43F-F95D-E747-A439-5BBAC64D3D8D}" presName="compositeSpace" presStyleCnt="0"/>
      <dgm:spPr/>
    </dgm:pt>
    <dgm:pt modelId="{37788DC5-97C2-4C57-81C3-611E80D76EB6}" type="pres">
      <dgm:prSet presAssocID="{11D95F66-2DFC-4019-967A-929350C4BE0B}" presName="composite" presStyleCnt="0"/>
      <dgm:spPr/>
    </dgm:pt>
    <dgm:pt modelId="{802A72F7-08A3-41AB-8C5A-B4623E6DB69A}" type="pres">
      <dgm:prSet presAssocID="{11D95F66-2DFC-4019-967A-929350C4BE0B}" presName="bgChev" presStyleLbl="node1" presStyleIdx="1" presStyleCnt="6"/>
      <dgm:spPr/>
    </dgm:pt>
    <dgm:pt modelId="{70B26B05-890A-4BBF-BC38-7AA47093C4B6}" type="pres">
      <dgm:prSet presAssocID="{11D95F66-2DFC-4019-967A-929350C4BE0B}" presName="txNode" presStyleLbl="fgAcc1" presStyleIdx="1" presStyleCnt="6">
        <dgm:presLayoutVars>
          <dgm:bulletEnabled val="1"/>
        </dgm:presLayoutVars>
      </dgm:prSet>
      <dgm:spPr/>
    </dgm:pt>
    <dgm:pt modelId="{A4138164-9462-4DB2-A39A-09445DCBDAA7}" type="pres">
      <dgm:prSet presAssocID="{0215DA99-981A-49F7-B233-8E62582295B6}" presName="compositeSpace" presStyleCnt="0"/>
      <dgm:spPr/>
    </dgm:pt>
    <dgm:pt modelId="{5C0989AF-0699-47B9-B143-EFBDC34B60B0}" type="pres">
      <dgm:prSet presAssocID="{C9F02CF5-676A-40DB-9430-523E38A7471F}" presName="composite" presStyleCnt="0"/>
      <dgm:spPr/>
    </dgm:pt>
    <dgm:pt modelId="{9CFC5AFC-62E2-41D1-AA58-709FD8E853CB}" type="pres">
      <dgm:prSet presAssocID="{C9F02CF5-676A-40DB-9430-523E38A7471F}" presName="bgChev" presStyleLbl="node1" presStyleIdx="2" presStyleCnt="6"/>
      <dgm:spPr/>
    </dgm:pt>
    <dgm:pt modelId="{F9AAB2BA-80BA-43BA-83D3-585E0232CF9C}" type="pres">
      <dgm:prSet presAssocID="{C9F02CF5-676A-40DB-9430-523E38A7471F}" presName="txNode" presStyleLbl="fgAcc1" presStyleIdx="2" presStyleCnt="6">
        <dgm:presLayoutVars>
          <dgm:bulletEnabled val="1"/>
        </dgm:presLayoutVars>
      </dgm:prSet>
      <dgm:spPr/>
    </dgm:pt>
    <dgm:pt modelId="{0EF479F1-9384-40F0-95AF-7E39E035F041}" type="pres">
      <dgm:prSet presAssocID="{DAE700EF-3DB8-4F3E-BEA9-63C6CB4AE582}" presName="compositeSpace" presStyleCnt="0"/>
      <dgm:spPr/>
    </dgm:pt>
    <dgm:pt modelId="{34B0F7DA-B4FB-4008-860F-3B6294D2879E}" type="pres">
      <dgm:prSet presAssocID="{C5CECA5A-5E42-497E-8C5A-D7B9CD893D29}" presName="composite" presStyleCnt="0"/>
      <dgm:spPr/>
    </dgm:pt>
    <dgm:pt modelId="{CD52A303-773A-4217-A13A-92D0ED80BA23}" type="pres">
      <dgm:prSet presAssocID="{C5CECA5A-5E42-497E-8C5A-D7B9CD893D29}" presName="bgChev" presStyleLbl="node1" presStyleIdx="3" presStyleCnt="6"/>
      <dgm:spPr/>
    </dgm:pt>
    <dgm:pt modelId="{C985AD7A-D0FD-4F21-801E-CBDD36C0F357}" type="pres">
      <dgm:prSet presAssocID="{C5CECA5A-5E42-497E-8C5A-D7B9CD893D29}" presName="txNode" presStyleLbl="fgAcc1" presStyleIdx="3" presStyleCnt="6">
        <dgm:presLayoutVars>
          <dgm:bulletEnabled val="1"/>
        </dgm:presLayoutVars>
      </dgm:prSet>
      <dgm:spPr/>
    </dgm:pt>
    <dgm:pt modelId="{ECDACDC6-9414-47E1-A450-07A5BE9AF95E}" type="pres">
      <dgm:prSet presAssocID="{742C58DB-D8F9-4A18-A162-F3D04E593F08}" presName="compositeSpace" presStyleCnt="0"/>
      <dgm:spPr/>
    </dgm:pt>
    <dgm:pt modelId="{0FB77351-3C4E-46C0-A628-278D18D7AEB8}" type="pres">
      <dgm:prSet presAssocID="{B27BE662-FD66-43B9-AE63-C3F9EDB84B83}" presName="composite" presStyleCnt="0"/>
      <dgm:spPr/>
    </dgm:pt>
    <dgm:pt modelId="{7410955D-982A-4D17-B8B7-0458E2EF3C7F}" type="pres">
      <dgm:prSet presAssocID="{B27BE662-FD66-43B9-AE63-C3F9EDB84B83}" presName="bgChev" presStyleLbl="node1" presStyleIdx="4" presStyleCnt="6"/>
      <dgm:spPr/>
    </dgm:pt>
    <dgm:pt modelId="{EAC49183-E1D1-4418-A2E4-026AE39B22D0}" type="pres">
      <dgm:prSet presAssocID="{B27BE662-FD66-43B9-AE63-C3F9EDB84B83}" presName="txNode" presStyleLbl="fgAcc1" presStyleIdx="4" presStyleCnt="6">
        <dgm:presLayoutVars>
          <dgm:bulletEnabled val="1"/>
        </dgm:presLayoutVars>
      </dgm:prSet>
      <dgm:spPr/>
    </dgm:pt>
    <dgm:pt modelId="{B6315C14-4F5A-45EF-8B32-BEE559272912}" type="pres">
      <dgm:prSet presAssocID="{F4E87106-3DE6-4380-B24D-CDE6ABC8F4A0}" presName="compositeSpace" presStyleCnt="0"/>
      <dgm:spPr/>
    </dgm:pt>
    <dgm:pt modelId="{0268FBF6-48D2-4310-AD9A-6E760535CC48}" type="pres">
      <dgm:prSet presAssocID="{9A6B6CD5-8FD4-49AC-AE67-FE469E9EAF6E}" presName="composite" presStyleCnt="0"/>
      <dgm:spPr/>
    </dgm:pt>
    <dgm:pt modelId="{26956C45-F167-4A31-9159-5DD37AB38D2D}" type="pres">
      <dgm:prSet presAssocID="{9A6B6CD5-8FD4-49AC-AE67-FE469E9EAF6E}" presName="bgChev" presStyleLbl="node1" presStyleIdx="5" presStyleCnt="6"/>
      <dgm:spPr/>
    </dgm:pt>
    <dgm:pt modelId="{79D60F60-E72F-4C9C-8AF4-43E177D6EDCB}" type="pres">
      <dgm:prSet presAssocID="{9A6B6CD5-8FD4-49AC-AE67-FE469E9EAF6E}" presName="txNode" presStyleLbl="fgAcc1" presStyleIdx="5" presStyleCnt="6">
        <dgm:presLayoutVars>
          <dgm:bulletEnabled val="1"/>
        </dgm:presLayoutVars>
      </dgm:prSet>
      <dgm:spPr/>
    </dgm:pt>
  </dgm:ptLst>
  <dgm:cxnLst>
    <dgm:cxn modelId="{4E336310-A08F-4F14-9E2E-8E3EB05CB8DD}" type="presOf" srcId="{11D95F66-2DFC-4019-967A-929350C4BE0B}" destId="{70B26B05-890A-4BBF-BC38-7AA47093C4B6}" srcOrd="0" destOrd="0" presId="urn:microsoft.com/office/officeart/2005/8/layout/chevronAccent+Icon"/>
    <dgm:cxn modelId="{9CFEB716-0FFB-4DDE-9581-4F60FF83A6BF}" srcId="{FA24A968-8002-4E7C-AF8F-A98561F142BE}" destId="{C9F02CF5-676A-40DB-9430-523E38A7471F}" srcOrd="2" destOrd="0" parTransId="{1AFF2CD2-64AD-4CBB-8B0F-28FC931D6A1E}" sibTransId="{DAE700EF-3DB8-4F3E-BEA9-63C6CB4AE582}"/>
    <dgm:cxn modelId="{08EF8C24-B304-498F-BCDC-B1930E5FD608}" type="presOf" srcId="{9A6B6CD5-8FD4-49AC-AE67-FE469E9EAF6E}" destId="{79D60F60-E72F-4C9C-8AF4-43E177D6EDCB}" srcOrd="0" destOrd="0" presId="urn:microsoft.com/office/officeart/2005/8/layout/chevronAccent+Icon"/>
    <dgm:cxn modelId="{375E4957-1434-6040-A74F-27E4347EC5B5}" srcId="{FA24A968-8002-4E7C-AF8F-A98561F142BE}" destId="{256FEC28-112B-D244-BED9-303ACAFC7ACD}" srcOrd="0" destOrd="0" parTransId="{1AB4C5CB-B90F-2347-8402-CFD82C29472C}" sibTransId="{8543B43F-F95D-E747-A439-5BBAC64D3D8D}"/>
    <dgm:cxn modelId="{2A012059-95E5-4FBB-A7F3-685632764DC1}" type="presOf" srcId="{FA24A968-8002-4E7C-AF8F-A98561F142BE}" destId="{BBB19CE1-1776-45C5-879E-6D973C494AAF}" srcOrd="0" destOrd="0" presId="urn:microsoft.com/office/officeart/2005/8/layout/chevronAccent+Icon"/>
    <dgm:cxn modelId="{5556CB81-F961-490B-A358-D72BF34954B9}" srcId="{FA24A968-8002-4E7C-AF8F-A98561F142BE}" destId="{11D95F66-2DFC-4019-967A-929350C4BE0B}" srcOrd="1" destOrd="0" parTransId="{47626099-3EBA-445E-90E3-AC63013AAD7D}" sibTransId="{0215DA99-981A-49F7-B233-8E62582295B6}"/>
    <dgm:cxn modelId="{D25C2085-3F2C-4EE8-9FA0-319E982D40A6}" srcId="{FA24A968-8002-4E7C-AF8F-A98561F142BE}" destId="{9A6B6CD5-8FD4-49AC-AE67-FE469E9EAF6E}" srcOrd="5" destOrd="0" parTransId="{9681A863-6E55-47D4-903D-D6B345B2FCBF}" sibTransId="{1266063F-8815-44C7-B1F3-B5C1BDBB9966}"/>
    <dgm:cxn modelId="{D7106898-339F-435C-AE07-F2323BFE8638}" srcId="{FA24A968-8002-4E7C-AF8F-A98561F142BE}" destId="{C5CECA5A-5E42-497E-8C5A-D7B9CD893D29}" srcOrd="3" destOrd="0" parTransId="{E9F4E9C5-B6CE-400D-98BB-B0B9332D6763}" sibTransId="{742C58DB-D8F9-4A18-A162-F3D04E593F08}"/>
    <dgm:cxn modelId="{6CFF72B2-968B-46C1-9FB5-840611694DA7}" type="presOf" srcId="{C9F02CF5-676A-40DB-9430-523E38A7471F}" destId="{F9AAB2BA-80BA-43BA-83D3-585E0232CF9C}" srcOrd="0" destOrd="0" presId="urn:microsoft.com/office/officeart/2005/8/layout/chevronAccent+Icon"/>
    <dgm:cxn modelId="{402A52C7-36EB-4E54-A3C4-7DD4472AAC19}" type="presOf" srcId="{B27BE662-FD66-43B9-AE63-C3F9EDB84B83}" destId="{EAC49183-E1D1-4418-A2E4-026AE39B22D0}" srcOrd="0" destOrd="0" presId="urn:microsoft.com/office/officeart/2005/8/layout/chevronAccent+Icon"/>
    <dgm:cxn modelId="{4BC5AFCA-C426-4587-A0D8-DE3B6B95CB39}" srcId="{FA24A968-8002-4E7C-AF8F-A98561F142BE}" destId="{B27BE662-FD66-43B9-AE63-C3F9EDB84B83}" srcOrd="4" destOrd="0" parTransId="{A523B5D4-18A8-4A72-95B1-1B79AFBDC063}" sibTransId="{F4E87106-3DE6-4380-B24D-CDE6ABC8F4A0}"/>
    <dgm:cxn modelId="{25868DE9-4A66-4FAF-BBFF-05A33BF795FA}" type="presOf" srcId="{C5CECA5A-5E42-497E-8C5A-D7B9CD893D29}" destId="{C985AD7A-D0FD-4F21-801E-CBDD36C0F357}" srcOrd="0" destOrd="0" presId="urn:microsoft.com/office/officeart/2005/8/layout/chevronAccent+Icon"/>
    <dgm:cxn modelId="{4362B8EC-DB48-AD4D-BA33-FF9D677879E4}" type="presOf" srcId="{256FEC28-112B-D244-BED9-303ACAFC7ACD}" destId="{C49708FF-088A-284C-8639-98D73565F8C9}" srcOrd="0" destOrd="0" presId="urn:microsoft.com/office/officeart/2005/8/layout/chevronAccent+Icon"/>
    <dgm:cxn modelId="{F58C0DA4-8F56-BD4E-84B4-9E5F5E3CB76D}" type="presParOf" srcId="{BBB19CE1-1776-45C5-879E-6D973C494AAF}" destId="{252B34B6-3E9B-3448-896B-ABD0EC7911BB}" srcOrd="0" destOrd="0" presId="urn:microsoft.com/office/officeart/2005/8/layout/chevronAccent+Icon"/>
    <dgm:cxn modelId="{B194A698-7B56-7847-B9B9-5659E0DE09CE}" type="presParOf" srcId="{252B34B6-3E9B-3448-896B-ABD0EC7911BB}" destId="{1505A754-C2C1-7D4B-B698-8591BD19124A}" srcOrd="0" destOrd="0" presId="urn:microsoft.com/office/officeart/2005/8/layout/chevronAccent+Icon"/>
    <dgm:cxn modelId="{95E866A1-4F09-4B4F-A5AC-355FE05833AE}" type="presParOf" srcId="{252B34B6-3E9B-3448-896B-ABD0EC7911BB}" destId="{C49708FF-088A-284C-8639-98D73565F8C9}" srcOrd="1" destOrd="0" presId="urn:microsoft.com/office/officeart/2005/8/layout/chevronAccent+Icon"/>
    <dgm:cxn modelId="{5618195F-58D4-7E40-AF35-2B4977BEF829}" type="presParOf" srcId="{BBB19CE1-1776-45C5-879E-6D973C494AAF}" destId="{414B98C1-44AC-BD49-A716-D590331B1FC4}" srcOrd="1" destOrd="0" presId="urn:microsoft.com/office/officeart/2005/8/layout/chevronAccent+Icon"/>
    <dgm:cxn modelId="{88999742-E510-4DE6-AA7D-A41C1570063A}" type="presParOf" srcId="{BBB19CE1-1776-45C5-879E-6D973C494AAF}" destId="{37788DC5-97C2-4C57-81C3-611E80D76EB6}" srcOrd="2" destOrd="0" presId="urn:microsoft.com/office/officeart/2005/8/layout/chevronAccent+Icon"/>
    <dgm:cxn modelId="{52F05F20-E5F3-45EA-8CEA-2554A0F36415}" type="presParOf" srcId="{37788DC5-97C2-4C57-81C3-611E80D76EB6}" destId="{802A72F7-08A3-41AB-8C5A-B4623E6DB69A}" srcOrd="0" destOrd="0" presId="urn:microsoft.com/office/officeart/2005/8/layout/chevronAccent+Icon"/>
    <dgm:cxn modelId="{B9763D46-F65D-42A5-9306-8A4EEC387E7F}" type="presParOf" srcId="{37788DC5-97C2-4C57-81C3-611E80D76EB6}" destId="{70B26B05-890A-4BBF-BC38-7AA47093C4B6}" srcOrd="1" destOrd="0" presId="urn:microsoft.com/office/officeart/2005/8/layout/chevronAccent+Icon"/>
    <dgm:cxn modelId="{524F22F1-AA52-44B5-BD32-C943D5CE9271}" type="presParOf" srcId="{BBB19CE1-1776-45C5-879E-6D973C494AAF}" destId="{A4138164-9462-4DB2-A39A-09445DCBDAA7}" srcOrd="3" destOrd="0" presId="urn:microsoft.com/office/officeart/2005/8/layout/chevronAccent+Icon"/>
    <dgm:cxn modelId="{0191572B-167C-4428-908A-B323C1C80F50}" type="presParOf" srcId="{BBB19CE1-1776-45C5-879E-6D973C494AAF}" destId="{5C0989AF-0699-47B9-B143-EFBDC34B60B0}" srcOrd="4" destOrd="0" presId="urn:microsoft.com/office/officeart/2005/8/layout/chevronAccent+Icon"/>
    <dgm:cxn modelId="{34E2B7A4-E3DF-4747-BD8F-989F510D55F1}" type="presParOf" srcId="{5C0989AF-0699-47B9-B143-EFBDC34B60B0}" destId="{9CFC5AFC-62E2-41D1-AA58-709FD8E853CB}" srcOrd="0" destOrd="0" presId="urn:microsoft.com/office/officeart/2005/8/layout/chevronAccent+Icon"/>
    <dgm:cxn modelId="{017D6DC6-7375-4A7C-96B4-86BC6B5E827F}" type="presParOf" srcId="{5C0989AF-0699-47B9-B143-EFBDC34B60B0}" destId="{F9AAB2BA-80BA-43BA-83D3-585E0232CF9C}" srcOrd="1" destOrd="0" presId="urn:microsoft.com/office/officeart/2005/8/layout/chevronAccent+Icon"/>
    <dgm:cxn modelId="{C892844C-9A67-431C-AE5B-B7CADFC16423}" type="presParOf" srcId="{BBB19CE1-1776-45C5-879E-6D973C494AAF}" destId="{0EF479F1-9384-40F0-95AF-7E39E035F041}" srcOrd="5" destOrd="0" presId="urn:microsoft.com/office/officeart/2005/8/layout/chevronAccent+Icon"/>
    <dgm:cxn modelId="{9B8DEF8D-13D7-4C83-BCA7-F82922EE1D1C}" type="presParOf" srcId="{BBB19CE1-1776-45C5-879E-6D973C494AAF}" destId="{34B0F7DA-B4FB-4008-860F-3B6294D2879E}" srcOrd="6" destOrd="0" presId="urn:microsoft.com/office/officeart/2005/8/layout/chevronAccent+Icon"/>
    <dgm:cxn modelId="{D1571776-1D30-4CFC-A4EF-263108DB0B88}" type="presParOf" srcId="{34B0F7DA-B4FB-4008-860F-3B6294D2879E}" destId="{CD52A303-773A-4217-A13A-92D0ED80BA23}" srcOrd="0" destOrd="0" presId="urn:microsoft.com/office/officeart/2005/8/layout/chevronAccent+Icon"/>
    <dgm:cxn modelId="{30454306-CB36-4AFC-8955-7CC99CB69125}" type="presParOf" srcId="{34B0F7DA-B4FB-4008-860F-3B6294D2879E}" destId="{C985AD7A-D0FD-4F21-801E-CBDD36C0F357}" srcOrd="1" destOrd="0" presId="urn:microsoft.com/office/officeart/2005/8/layout/chevronAccent+Icon"/>
    <dgm:cxn modelId="{5322C901-E7D5-46E4-ABF0-053E8A4C5EBE}" type="presParOf" srcId="{BBB19CE1-1776-45C5-879E-6D973C494AAF}" destId="{ECDACDC6-9414-47E1-A450-07A5BE9AF95E}" srcOrd="7" destOrd="0" presId="urn:microsoft.com/office/officeart/2005/8/layout/chevronAccent+Icon"/>
    <dgm:cxn modelId="{74DC24D9-988E-44C7-B966-5EB99B6E2932}" type="presParOf" srcId="{BBB19CE1-1776-45C5-879E-6D973C494AAF}" destId="{0FB77351-3C4E-46C0-A628-278D18D7AEB8}" srcOrd="8" destOrd="0" presId="urn:microsoft.com/office/officeart/2005/8/layout/chevronAccent+Icon"/>
    <dgm:cxn modelId="{8A234B7E-9499-4E1A-A20F-2A9924D7D1E5}" type="presParOf" srcId="{0FB77351-3C4E-46C0-A628-278D18D7AEB8}" destId="{7410955D-982A-4D17-B8B7-0458E2EF3C7F}" srcOrd="0" destOrd="0" presId="urn:microsoft.com/office/officeart/2005/8/layout/chevronAccent+Icon"/>
    <dgm:cxn modelId="{2A688D05-1E19-4162-90AB-1040857B9808}" type="presParOf" srcId="{0FB77351-3C4E-46C0-A628-278D18D7AEB8}" destId="{EAC49183-E1D1-4418-A2E4-026AE39B22D0}" srcOrd="1" destOrd="0" presId="urn:microsoft.com/office/officeart/2005/8/layout/chevronAccent+Icon"/>
    <dgm:cxn modelId="{C6873035-12AE-4703-A2AD-D612C4622BE7}" type="presParOf" srcId="{BBB19CE1-1776-45C5-879E-6D973C494AAF}" destId="{B6315C14-4F5A-45EF-8B32-BEE559272912}" srcOrd="9" destOrd="0" presId="urn:microsoft.com/office/officeart/2005/8/layout/chevronAccent+Icon"/>
    <dgm:cxn modelId="{82DDBF21-A259-4EF4-AEE1-EEF504664DA9}" type="presParOf" srcId="{BBB19CE1-1776-45C5-879E-6D973C494AAF}" destId="{0268FBF6-48D2-4310-AD9A-6E760535CC48}" srcOrd="10" destOrd="0" presId="urn:microsoft.com/office/officeart/2005/8/layout/chevronAccent+Icon"/>
    <dgm:cxn modelId="{D3836D29-F059-4DD7-AFD4-33E77F4F008E}" type="presParOf" srcId="{0268FBF6-48D2-4310-AD9A-6E760535CC48}" destId="{26956C45-F167-4A31-9159-5DD37AB38D2D}" srcOrd="0" destOrd="0" presId="urn:microsoft.com/office/officeart/2005/8/layout/chevronAccent+Icon"/>
    <dgm:cxn modelId="{26FC4DCB-27C4-456F-92DC-CB039493A515}" type="presParOf" srcId="{0268FBF6-48D2-4310-AD9A-6E760535CC48}" destId="{79D60F60-E72F-4C9C-8AF4-43E177D6EDCB}" srcOrd="1" destOrd="0" presId="urn:microsoft.com/office/officeart/2005/8/layout/chevronAccent+Icon"/>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DC30FE9-DC76-F644-9726-45178ADFC5FC}" type="doc">
      <dgm:prSet loTypeId="urn:microsoft.com/office/officeart/2005/8/layout/process3" loCatId="" qsTypeId="urn:microsoft.com/office/officeart/2005/8/quickstyle/simple1" qsCatId="simple" csTypeId="urn:microsoft.com/office/officeart/2005/8/colors/accent1_2" csCatId="accent1" phldr="1"/>
      <dgm:spPr/>
      <dgm:t>
        <a:bodyPr/>
        <a:lstStyle/>
        <a:p>
          <a:endParaRPr lang="en-US"/>
        </a:p>
      </dgm:t>
    </dgm:pt>
    <dgm:pt modelId="{9CA65504-52E0-4247-8306-9FF7C8F0400D}">
      <dgm:prSet phldrT="[Text]"/>
      <dgm:spPr/>
      <dgm:t>
        <a:bodyPr/>
        <a:lstStyle/>
        <a:p>
          <a:r>
            <a:rPr lang="en-US"/>
            <a:t>Input modalities</a:t>
          </a:r>
        </a:p>
      </dgm:t>
    </dgm:pt>
    <dgm:pt modelId="{B24ECD87-E3B3-DC46-A25F-BDE67CC0BC82}" type="parTrans" cxnId="{D4F37EE0-1B2A-BE4F-B223-363B286766AC}">
      <dgm:prSet/>
      <dgm:spPr/>
      <dgm:t>
        <a:bodyPr/>
        <a:lstStyle/>
        <a:p>
          <a:endParaRPr lang="en-US"/>
        </a:p>
      </dgm:t>
    </dgm:pt>
    <dgm:pt modelId="{84499C38-8E10-E94D-8EE1-05FDC78FD995}" type="sibTrans" cxnId="{D4F37EE0-1B2A-BE4F-B223-363B286766AC}">
      <dgm:prSet/>
      <dgm:spPr/>
      <dgm:t>
        <a:bodyPr/>
        <a:lstStyle/>
        <a:p>
          <a:endParaRPr lang="en-US"/>
        </a:p>
      </dgm:t>
    </dgm:pt>
    <mc:AlternateContent xmlns:mc="http://schemas.openxmlformats.org/markup-compatibility/2006" xmlns:a14="http://schemas.microsoft.com/office/drawing/2010/main">
      <mc:Choice Requires="a14">
        <dgm:pt modelId="{42308646-46AE-7F44-86B9-4BA0567DCE2D}">
          <dgm:prSet phldrT="[Text]" custT="1"/>
          <dgm:spPr/>
          <dgm:t>
            <a:bodyPr/>
            <a:lstStyle/>
            <a:p>
              <a:pPr>
                <a:buFontTx/>
                <a:buNone/>
              </a:pPr>
              <a14:m>
                <m:oMathPara xmlns:m="http://schemas.openxmlformats.org/officeDocument/2006/math">
                  <m:oMathParaPr>
                    <m:jc m:val="centerGroup"/>
                  </m:oMathParaPr>
                  <m:oMath xmlns:m="http://schemas.openxmlformats.org/officeDocument/2006/math">
                    <m:sSub>
                      <m:sSubPr>
                        <m:ctrlPr>
                          <a:rPr lang="en-US" sz="1400" i="1" smtClean="0">
                            <a:latin typeface="Cambria Math" panose="02040503050406030204" pitchFamily="18" charset="0"/>
                          </a:rPr>
                        </m:ctrlPr>
                      </m:sSubPr>
                      <m:e>
                        <m:r>
                          <a:rPr lang="en-US" sz="1400" smtClean="0">
                            <a:latin typeface="Cambria Math" panose="02040503050406030204" pitchFamily="18" charset="0"/>
                          </a:rPr>
                          <m:t>𝑋</m:t>
                        </m:r>
                      </m:e>
                      <m:sub>
                        <m:r>
                          <a:rPr lang="en-US" sz="1400" smtClean="0">
                            <a:latin typeface="Cambria Math" panose="02040503050406030204" pitchFamily="18" charset="0"/>
                          </a:rPr>
                          <m:t>1</m:t>
                        </m:r>
                      </m:sub>
                    </m:sSub>
                    <m:r>
                      <a:rPr lang="en-US" sz="1400" smtClean="0">
                        <a:latin typeface="Cambria Math" panose="02040503050406030204" pitchFamily="18" charset="0"/>
                      </a:rPr>
                      <m:t>,…, </m:t>
                    </m:r>
                    <m:sSub>
                      <m:sSubPr>
                        <m:ctrlPr>
                          <a:rPr lang="en-US" sz="1400" i="1" smtClean="0">
                            <a:latin typeface="Cambria Math" panose="02040503050406030204" pitchFamily="18" charset="0"/>
                          </a:rPr>
                        </m:ctrlPr>
                      </m:sSubPr>
                      <m:e>
                        <m:r>
                          <a:rPr lang="en-US" sz="1400" smtClean="0">
                            <a:latin typeface="Cambria Math" panose="02040503050406030204" pitchFamily="18" charset="0"/>
                          </a:rPr>
                          <m:t>𝑋</m:t>
                        </m:r>
                      </m:e>
                      <m:sub>
                        <m:r>
                          <a:rPr lang="en-US" sz="1400" smtClean="0">
                            <a:latin typeface="Cambria Math" panose="02040503050406030204" pitchFamily="18" charset="0"/>
                          </a:rPr>
                          <m:t>𝐷</m:t>
                        </m:r>
                      </m:sub>
                    </m:sSub>
                  </m:oMath>
                </m:oMathPara>
              </a14:m>
              <a:endParaRPr lang="en-US" sz="1400"/>
            </a:p>
          </dgm:t>
        </dgm:pt>
      </mc:Choice>
      <mc:Fallback xmlns="">
        <dgm:pt modelId="{42308646-46AE-7F44-86B9-4BA0567DCE2D}">
          <dgm:prSet phldrT="[Text]" custT="1"/>
          <dgm:spPr/>
          <dgm:t>
            <a:bodyPr/>
            <a:lstStyle/>
            <a:p>
              <a:pPr>
                <a:buFontTx/>
                <a:buNone/>
              </a:pPr>
              <a:r>
                <a:rPr lang="en-US" sz="1400" i="0">
                  <a:latin typeface="Cambria Math" panose="02040503050406030204" pitchFamily="18" charset="0"/>
                </a:rPr>
                <a:t>𝑋_1,…, 𝑋_𝐷</a:t>
              </a:r>
              <a:endParaRPr lang="en-US" sz="1400"/>
            </a:p>
          </dgm:t>
        </dgm:pt>
      </mc:Fallback>
    </mc:AlternateContent>
    <dgm:pt modelId="{43A16FED-96A8-B340-A4E7-983C3C7A69F3}" type="parTrans" cxnId="{6FE973D9-7D4D-4A46-8C29-98A34137A99F}">
      <dgm:prSet/>
      <dgm:spPr/>
      <dgm:t>
        <a:bodyPr/>
        <a:lstStyle/>
        <a:p>
          <a:endParaRPr lang="en-US"/>
        </a:p>
      </dgm:t>
    </dgm:pt>
    <dgm:pt modelId="{F16A1AE0-A5BA-9542-A20C-5568E5476241}" type="sibTrans" cxnId="{6FE973D9-7D4D-4A46-8C29-98A34137A99F}">
      <dgm:prSet/>
      <dgm:spPr/>
      <dgm:t>
        <a:bodyPr/>
        <a:lstStyle/>
        <a:p>
          <a:endParaRPr lang="en-US"/>
        </a:p>
      </dgm:t>
    </dgm:pt>
    <mc:AlternateContent xmlns:mc="http://schemas.openxmlformats.org/markup-compatibility/2006" xmlns:a14="http://schemas.microsoft.com/office/drawing/2010/main">
      <mc:Choice Requires="a14">
        <dgm:pt modelId="{E33700BA-7F7F-6344-9FFA-EB997A4DD6AD}">
          <dgm:prSet phldrT="[Text]"/>
          <dgm:spPr/>
          <dgm:t>
            <a:bodyPr/>
            <a:lstStyle/>
            <a:p>
              <a:r>
                <a:rPr lang="en-US"/>
                <a:t>Unimodal embeddings into </a:t>
              </a:r>
              <a14:m>
                <m:oMath xmlns:m="http://schemas.openxmlformats.org/officeDocument/2006/math">
                  <m:r>
                    <a:rPr lang="en-US" smtClean="0">
                      <a:latin typeface="Cambria Math" panose="02040503050406030204" pitchFamily="18" charset="0"/>
                    </a:rPr>
                    <m:t>𝑍</m:t>
                  </m:r>
                </m:oMath>
              </a14:m>
              <a:endParaRPr lang="en-US"/>
            </a:p>
          </dgm:t>
        </dgm:pt>
      </mc:Choice>
      <mc:Fallback xmlns="">
        <dgm:pt modelId="{E33700BA-7F7F-6344-9FFA-EB997A4DD6AD}">
          <dgm:prSet phldrT="[Text]"/>
          <dgm:spPr/>
          <dgm:t>
            <a:bodyPr/>
            <a:lstStyle/>
            <a:p>
              <a:r>
                <a:rPr lang="en-US"/>
                <a:t>Unimodal embeddings into </a:t>
              </a:r>
              <a:r>
                <a:rPr lang="en-US" i="0">
                  <a:latin typeface="Cambria Math" panose="02040503050406030204" pitchFamily="18" charset="0"/>
                </a:rPr>
                <a:t>𝑍</a:t>
              </a:r>
              <a:endParaRPr lang="en-US"/>
            </a:p>
          </dgm:t>
        </dgm:pt>
      </mc:Fallback>
    </mc:AlternateContent>
    <dgm:pt modelId="{98A8241B-4360-F04A-9A96-26AC6D99AD3A}" type="parTrans" cxnId="{39CDE41C-D8F6-984C-9341-FD1712F0870A}">
      <dgm:prSet/>
      <dgm:spPr/>
      <dgm:t>
        <a:bodyPr/>
        <a:lstStyle/>
        <a:p>
          <a:endParaRPr lang="en-US"/>
        </a:p>
      </dgm:t>
    </dgm:pt>
    <dgm:pt modelId="{88DFBF4F-0B0C-3C49-AA7C-513A42CFA981}" type="sibTrans" cxnId="{39CDE41C-D8F6-984C-9341-FD1712F0870A}">
      <dgm:prSet/>
      <dgm:spPr/>
      <dgm:t>
        <a:bodyPr/>
        <a:lstStyle/>
        <a:p>
          <a:endParaRPr lang="en-US"/>
        </a:p>
      </dgm:t>
    </dgm:pt>
    <mc:AlternateContent xmlns:mc="http://schemas.openxmlformats.org/markup-compatibility/2006" xmlns:a14="http://schemas.microsoft.com/office/drawing/2010/main">
      <mc:Choice Requires="a14">
        <dgm:pt modelId="{0AF736AA-6BEC-C44F-A53F-6E0B10CB571C}">
          <dgm:prSet phldrT="[Text]" custT="1"/>
          <dgm:spPr/>
          <dgm:t>
            <a:bodyPr/>
            <a:lstStyle/>
            <a:p>
              <a:pPr>
                <a:buFontTx/>
                <a:buNone/>
              </a:pPr>
              <a14:m>
                <m:oMathPara xmlns:m="http://schemas.openxmlformats.org/officeDocument/2006/math">
                  <m:oMathParaPr>
                    <m:jc m:val="centerGroup"/>
                  </m:oMathParaPr>
                  <m:oMath xmlns:m="http://schemas.openxmlformats.org/officeDocument/2006/math">
                    <m:r>
                      <a:rPr lang="en-US" sz="1400" smtClean="0">
                        <a:latin typeface="Cambria Math" panose="02040503050406030204" pitchFamily="18" charset="0"/>
                      </a:rPr>
                      <m:t>𝑞</m:t>
                    </m:r>
                    <m:r>
                      <a:rPr lang="en-US" sz="1400" smtClean="0">
                        <a:latin typeface="Cambria Math" panose="02040503050406030204" pitchFamily="18" charset="0"/>
                      </a:rPr>
                      <m:t>(</m:t>
                    </m:r>
                    <m:r>
                      <a:rPr lang="en-US" sz="1400" smtClean="0">
                        <a:latin typeface="Cambria Math" panose="02040503050406030204" pitchFamily="18" charset="0"/>
                      </a:rPr>
                      <m:t>𝑍</m:t>
                    </m:r>
                    <m:r>
                      <a:rPr lang="en-US" sz="1400" smtClean="0">
                        <a:latin typeface="Cambria Math" panose="02040503050406030204" pitchFamily="18" charset="0"/>
                      </a:rPr>
                      <m:t>|</m:t>
                    </m:r>
                    <m:sSub>
                      <m:sSubPr>
                        <m:ctrlPr>
                          <a:rPr lang="en-US" sz="1400" i="1" smtClean="0">
                            <a:latin typeface="Cambria Math" panose="02040503050406030204" pitchFamily="18" charset="0"/>
                          </a:rPr>
                        </m:ctrlPr>
                      </m:sSubPr>
                      <m:e>
                        <m:r>
                          <a:rPr lang="en-US" sz="1400" smtClean="0">
                            <a:latin typeface="Cambria Math" panose="02040503050406030204" pitchFamily="18" charset="0"/>
                          </a:rPr>
                          <m:t>𝑋</m:t>
                        </m:r>
                      </m:e>
                      <m:sub>
                        <m:r>
                          <a:rPr lang="en-US" sz="1400" smtClean="0">
                            <a:latin typeface="Cambria Math" panose="02040503050406030204" pitchFamily="18" charset="0"/>
                          </a:rPr>
                          <m:t>𝑖</m:t>
                        </m:r>
                      </m:sub>
                    </m:sSub>
                    <m:r>
                      <a:rPr lang="en-US" sz="1400" smtClean="0">
                        <a:latin typeface="Cambria Math" panose="02040503050406030204" pitchFamily="18" charset="0"/>
                      </a:rPr>
                      <m:t>)</m:t>
                    </m:r>
                  </m:oMath>
                </m:oMathPara>
              </a14:m>
              <a:endParaRPr lang="en-US" sz="1400"/>
            </a:p>
          </dgm:t>
        </dgm:pt>
      </mc:Choice>
      <mc:Fallback xmlns="">
        <dgm:pt modelId="{0AF736AA-6BEC-C44F-A53F-6E0B10CB571C}">
          <dgm:prSet phldrT="[Text]" custT="1"/>
          <dgm:spPr/>
          <dgm:t>
            <a:bodyPr/>
            <a:lstStyle/>
            <a:p>
              <a:pPr>
                <a:buFontTx/>
                <a:buNone/>
              </a:pPr>
              <a:r>
                <a:rPr lang="en-US" sz="1400" i="0">
                  <a:latin typeface="Cambria Math" panose="02040503050406030204" pitchFamily="18" charset="0"/>
                </a:rPr>
                <a:t>𝑞(𝑍|𝑋_𝑖)</a:t>
              </a:r>
              <a:endParaRPr lang="en-US" sz="1400"/>
            </a:p>
          </dgm:t>
        </dgm:pt>
      </mc:Fallback>
    </mc:AlternateContent>
    <dgm:pt modelId="{C2BCA0D4-AC50-394C-8E18-8BF9D102620B}" type="parTrans" cxnId="{880E87B8-2709-2C4E-9945-7A8B951407EC}">
      <dgm:prSet/>
      <dgm:spPr/>
      <dgm:t>
        <a:bodyPr/>
        <a:lstStyle/>
        <a:p>
          <a:endParaRPr lang="en-US"/>
        </a:p>
      </dgm:t>
    </dgm:pt>
    <dgm:pt modelId="{8D3FE2CF-07FC-5E46-936D-69C75841237A}" type="sibTrans" cxnId="{880E87B8-2709-2C4E-9945-7A8B951407EC}">
      <dgm:prSet/>
      <dgm:spPr/>
      <dgm:t>
        <a:bodyPr/>
        <a:lstStyle/>
        <a:p>
          <a:endParaRPr lang="en-US"/>
        </a:p>
      </dgm:t>
    </dgm:pt>
    <dgm:pt modelId="{231C1798-5D80-BA49-BAD0-63EDFECCB728}">
      <dgm:prSet phldrT="[Text]"/>
      <dgm:spPr/>
      <dgm:t>
        <a:bodyPr/>
        <a:lstStyle/>
        <a:p>
          <a:r>
            <a:rPr lang="en-US"/>
            <a:t>Product of Experts</a:t>
          </a:r>
        </a:p>
      </dgm:t>
    </dgm:pt>
    <dgm:pt modelId="{4A257CF2-C366-C74A-8239-A2B46559EA71}" type="parTrans" cxnId="{F496DE15-9BFE-0D48-9F84-AFC2A53C1900}">
      <dgm:prSet/>
      <dgm:spPr/>
      <dgm:t>
        <a:bodyPr/>
        <a:lstStyle/>
        <a:p>
          <a:endParaRPr lang="en-US"/>
        </a:p>
      </dgm:t>
    </dgm:pt>
    <dgm:pt modelId="{B191A552-7F36-DE41-A375-73BD1F29F852}" type="sibTrans" cxnId="{F496DE15-9BFE-0D48-9F84-AFC2A53C1900}">
      <dgm:prSet/>
      <dgm:spPr/>
      <dgm:t>
        <a:bodyPr/>
        <a:lstStyle/>
        <a:p>
          <a:endParaRPr lang="en-US"/>
        </a:p>
      </dgm:t>
    </dgm:pt>
    <mc:AlternateContent xmlns:mc="http://schemas.openxmlformats.org/markup-compatibility/2006" xmlns:a14="http://schemas.microsoft.com/office/drawing/2010/main">
      <mc:Choice Requires="a14">
        <dgm:pt modelId="{E2B61BC4-C8DA-9B44-B12C-557D4D44CEB5}">
          <dgm:prSet phldrT="[Text]" custT="1"/>
          <dgm:spPr/>
          <dgm:t>
            <a:bodyPr/>
            <a:lstStyle/>
            <a:p>
              <a:pPr>
                <a:buFontTx/>
                <a:buNone/>
              </a:pPr>
              <a14:m>
                <m:oMathPara xmlns:m="http://schemas.openxmlformats.org/officeDocument/2006/math">
                  <m:oMathParaPr>
                    <m:jc m:val="centerGroup"/>
                  </m:oMathParaPr>
                  <m:oMath xmlns:m="http://schemas.openxmlformats.org/officeDocument/2006/math">
                    <m:r>
                      <a:rPr lang="en-US" sz="1400" smtClean="0">
                        <a:latin typeface="Cambria Math" panose="02040503050406030204" pitchFamily="18" charset="0"/>
                      </a:rPr>
                      <m:t>𝑞</m:t>
                    </m:r>
                    <m:r>
                      <a:rPr lang="en-US" sz="1400" smtClean="0">
                        <a:latin typeface="Cambria Math" panose="02040503050406030204" pitchFamily="18" charset="0"/>
                      </a:rPr>
                      <m:t>(</m:t>
                    </m:r>
                    <m:r>
                      <a:rPr lang="en-US" sz="1400" smtClean="0">
                        <a:latin typeface="Cambria Math" panose="02040503050406030204" pitchFamily="18" charset="0"/>
                      </a:rPr>
                      <m:t>𝑍</m:t>
                    </m:r>
                    <m:r>
                      <a:rPr lang="en-US" sz="1400" smtClean="0">
                        <a:latin typeface="Cambria Math" panose="02040503050406030204" pitchFamily="18" charset="0"/>
                      </a:rPr>
                      <m:t>|</m:t>
                    </m:r>
                    <m:sSub>
                      <m:sSubPr>
                        <m:ctrlPr>
                          <a:rPr lang="en-US" sz="1400" i="1" smtClean="0">
                            <a:latin typeface="Cambria Math" panose="02040503050406030204" pitchFamily="18" charset="0"/>
                          </a:rPr>
                        </m:ctrlPr>
                      </m:sSubPr>
                      <m:e>
                        <m:r>
                          <a:rPr lang="en-US" sz="1400" smtClean="0">
                            <a:latin typeface="Cambria Math" panose="02040503050406030204" pitchFamily="18" charset="0"/>
                          </a:rPr>
                          <m:t>𝑋</m:t>
                        </m:r>
                      </m:e>
                      <m:sub>
                        <m:r>
                          <a:rPr lang="en-US" sz="1400" smtClean="0">
                            <a:latin typeface="Cambria Math" panose="02040503050406030204" pitchFamily="18" charset="0"/>
                          </a:rPr>
                          <m:t>1</m:t>
                        </m:r>
                      </m:sub>
                    </m:sSub>
                    <m:r>
                      <a:rPr lang="en-US" sz="1400" smtClean="0">
                        <a:latin typeface="Cambria Math" panose="02040503050406030204" pitchFamily="18" charset="0"/>
                      </a:rPr>
                      <m:t>,…, </m:t>
                    </m:r>
                    <m:sSub>
                      <m:sSubPr>
                        <m:ctrlPr>
                          <a:rPr lang="en-US" sz="1400" i="1" smtClean="0">
                            <a:latin typeface="Cambria Math" panose="02040503050406030204" pitchFamily="18" charset="0"/>
                          </a:rPr>
                        </m:ctrlPr>
                      </m:sSubPr>
                      <m:e>
                        <m:r>
                          <a:rPr lang="en-US" sz="1400" smtClean="0">
                            <a:latin typeface="Cambria Math" panose="02040503050406030204" pitchFamily="18" charset="0"/>
                          </a:rPr>
                          <m:t>𝑋</m:t>
                        </m:r>
                      </m:e>
                      <m:sub>
                        <m:r>
                          <a:rPr lang="en-US" sz="1400" smtClean="0">
                            <a:latin typeface="Cambria Math" panose="02040503050406030204" pitchFamily="18" charset="0"/>
                          </a:rPr>
                          <m:t>𝐷</m:t>
                        </m:r>
                      </m:sub>
                    </m:sSub>
                    <m:r>
                      <a:rPr lang="en-US" sz="1400" smtClean="0">
                        <a:latin typeface="Cambria Math" panose="02040503050406030204" pitchFamily="18" charset="0"/>
                      </a:rPr>
                      <m:t>)</m:t>
                    </m:r>
                  </m:oMath>
                </m:oMathPara>
              </a14:m>
              <a:endParaRPr lang="en-US" sz="1400"/>
            </a:p>
          </dgm:t>
        </dgm:pt>
      </mc:Choice>
      <mc:Fallback xmlns="">
        <dgm:pt modelId="{E2B61BC4-C8DA-9B44-B12C-557D4D44CEB5}">
          <dgm:prSet phldrT="[Text]" custT="1"/>
          <dgm:spPr/>
          <dgm:t>
            <a:bodyPr/>
            <a:lstStyle/>
            <a:p>
              <a:pPr>
                <a:buFontTx/>
                <a:buNone/>
              </a:pPr>
              <a:r>
                <a:rPr lang="en-US" sz="1400" i="0">
                  <a:latin typeface="Cambria Math" panose="02040503050406030204" pitchFamily="18" charset="0"/>
                </a:rPr>
                <a:t>𝑞(𝑍|𝑋_1,…, 𝑋_𝐷)</a:t>
              </a:r>
              <a:endParaRPr lang="en-US" sz="1400"/>
            </a:p>
          </dgm:t>
        </dgm:pt>
      </mc:Fallback>
    </mc:AlternateContent>
    <dgm:pt modelId="{F4DCA147-1528-DE41-820C-8284169E8622}" type="parTrans" cxnId="{00AD9115-D0AB-8542-988B-ED600850643D}">
      <dgm:prSet/>
      <dgm:spPr/>
      <dgm:t>
        <a:bodyPr/>
        <a:lstStyle/>
        <a:p>
          <a:endParaRPr lang="en-US"/>
        </a:p>
      </dgm:t>
    </dgm:pt>
    <dgm:pt modelId="{864047FF-3BE7-BC41-8120-64A9CAF2DD04}" type="sibTrans" cxnId="{00AD9115-D0AB-8542-988B-ED600850643D}">
      <dgm:prSet/>
      <dgm:spPr/>
      <dgm:t>
        <a:bodyPr/>
        <a:lstStyle/>
        <a:p>
          <a:endParaRPr lang="en-US"/>
        </a:p>
      </dgm:t>
    </dgm:pt>
    <dgm:pt modelId="{4B2337CD-C6D0-B945-AB8C-189B733B0058}">
      <dgm:prSet phldrT="[Text]"/>
      <dgm:spPr/>
      <dgm:t>
        <a:bodyPr/>
        <a:lstStyle/>
        <a:p>
          <a:r>
            <a:rPr lang="en-US"/>
            <a:t>Gaussian Mixture prior</a:t>
          </a:r>
        </a:p>
      </dgm:t>
    </dgm:pt>
    <dgm:pt modelId="{84755099-DA7B-5C47-9AE1-F29BED790A3C}" type="parTrans" cxnId="{A6CBC48F-A405-5F46-9D91-3284E3D0162A}">
      <dgm:prSet/>
      <dgm:spPr/>
      <dgm:t>
        <a:bodyPr/>
        <a:lstStyle/>
        <a:p>
          <a:endParaRPr lang="en-US"/>
        </a:p>
      </dgm:t>
    </dgm:pt>
    <dgm:pt modelId="{C9374D8E-D782-0B4D-9375-E49C67C016E2}" type="sibTrans" cxnId="{A6CBC48F-A405-5F46-9D91-3284E3D0162A}">
      <dgm:prSet/>
      <dgm:spPr/>
      <dgm:t>
        <a:bodyPr/>
        <a:lstStyle/>
        <a:p>
          <a:endParaRPr lang="en-US"/>
        </a:p>
      </dgm:t>
    </dgm:pt>
    <mc:AlternateContent xmlns:mc="http://schemas.openxmlformats.org/markup-compatibility/2006" xmlns:a14="http://schemas.microsoft.com/office/drawing/2010/main">
      <mc:Choice Requires="a14">
        <dgm:pt modelId="{D69FCF75-33C3-D242-887C-8E643C740813}">
          <dgm:prSet phldrT="[Text]" custT="1"/>
          <dgm:spPr/>
          <dgm:t>
            <a:bodyPr/>
            <a:lstStyle/>
            <a:p>
              <a:pPr>
                <a:buFontTx/>
                <a:buNone/>
              </a:pPr>
              <a14:m>
                <m:oMathPara xmlns:m="http://schemas.openxmlformats.org/officeDocument/2006/math">
                  <m:oMathParaPr>
                    <m:jc m:val="centerGroup"/>
                  </m:oMathParaPr>
                  <m:oMath xmlns:m="http://schemas.openxmlformats.org/officeDocument/2006/math">
                    <m:r>
                      <a:rPr lang="en-US" sz="1400" smtClean="0">
                        <a:latin typeface="Cambria Math" panose="02040503050406030204" pitchFamily="18" charset="0"/>
                      </a:rPr>
                      <m:t>𝑝</m:t>
                    </m:r>
                    <m:r>
                      <a:rPr lang="en-US" sz="1400" smtClean="0">
                        <a:latin typeface="Cambria Math" panose="02040503050406030204" pitchFamily="18" charset="0"/>
                      </a:rPr>
                      <m:t>(</m:t>
                    </m:r>
                    <m:r>
                      <a:rPr lang="en-US" sz="1400" smtClean="0">
                        <a:latin typeface="Cambria Math" panose="02040503050406030204" pitchFamily="18" charset="0"/>
                      </a:rPr>
                      <m:t>𝑍</m:t>
                    </m:r>
                    <m:r>
                      <a:rPr lang="en-US" sz="1400" smtClean="0">
                        <a:latin typeface="Cambria Math" panose="02040503050406030204" pitchFamily="18" charset="0"/>
                      </a:rPr>
                      <m:t>|</m:t>
                    </m:r>
                    <m:r>
                      <a:rPr lang="en-US" sz="1400" smtClean="0">
                        <a:latin typeface="Cambria Math" panose="02040503050406030204" pitchFamily="18" charset="0"/>
                      </a:rPr>
                      <m:t>𝑐</m:t>
                    </m:r>
                    <m:r>
                      <a:rPr lang="en-US" sz="1400" smtClean="0">
                        <a:latin typeface="Cambria Math" panose="02040503050406030204" pitchFamily="18" charset="0"/>
                      </a:rPr>
                      <m:t>)</m:t>
                    </m:r>
                  </m:oMath>
                </m:oMathPara>
              </a14:m>
              <a:endParaRPr lang="en-US" sz="1400"/>
            </a:p>
          </dgm:t>
        </dgm:pt>
      </mc:Choice>
      <mc:Fallback xmlns="">
        <dgm:pt modelId="{D69FCF75-33C3-D242-887C-8E643C740813}">
          <dgm:prSet phldrT="[Text]" custT="1"/>
          <dgm:spPr/>
          <dgm:t>
            <a:bodyPr/>
            <a:lstStyle/>
            <a:p>
              <a:pPr>
                <a:buFontTx/>
                <a:buNone/>
              </a:pPr>
              <a:r>
                <a:rPr lang="en-US" sz="1400" i="0">
                  <a:latin typeface="Cambria Math" panose="02040503050406030204" pitchFamily="18" charset="0"/>
                </a:rPr>
                <a:t>𝑝(𝑍|𝑐)</a:t>
              </a:r>
              <a:endParaRPr lang="en-US" sz="1400"/>
            </a:p>
          </dgm:t>
        </dgm:pt>
      </mc:Fallback>
    </mc:AlternateContent>
    <dgm:pt modelId="{3CFE2C4B-309A-544D-892D-598BAC66717F}" type="parTrans" cxnId="{F5EE8EE4-DA8C-584E-855C-EEEEAE698D93}">
      <dgm:prSet/>
      <dgm:spPr/>
      <dgm:t>
        <a:bodyPr/>
        <a:lstStyle/>
        <a:p>
          <a:endParaRPr lang="en-US"/>
        </a:p>
      </dgm:t>
    </dgm:pt>
    <dgm:pt modelId="{01D96E88-A9A1-5449-A65A-F21EBB05B35C}" type="sibTrans" cxnId="{F5EE8EE4-DA8C-584E-855C-EEEEAE698D93}">
      <dgm:prSet/>
      <dgm:spPr/>
      <dgm:t>
        <a:bodyPr/>
        <a:lstStyle/>
        <a:p>
          <a:endParaRPr lang="en-US"/>
        </a:p>
      </dgm:t>
    </dgm:pt>
    <dgm:pt modelId="{59B7DD98-52CF-164F-9B79-C60D9A4E8EF3}">
      <dgm:prSet phldrT="[Text]"/>
      <dgm:spPr/>
      <dgm:t>
        <a:bodyPr/>
        <a:lstStyle/>
        <a:p>
          <a:r>
            <a:rPr lang="en-US"/>
            <a:t>Physics-informed Mixture of Experts</a:t>
          </a:r>
        </a:p>
      </dgm:t>
    </dgm:pt>
    <dgm:pt modelId="{9453B2AD-468D-5A4D-8AA0-5966538B4D6D}" type="parTrans" cxnId="{A6F589D2-74FB-8540-B596-C1C5D41855D4}">
      <dgm:prSet/>
      <dgm:spPr/>
      <dgm:t>
        <a:bodyPr/>
        <a:lstStyle/>
        <a:p>
          <a:endParaRPr lang="en-US"/>
        </a:p>
      </dgm:t>
    </dgm:pt>
    <dgm:pt modelId="{3DE1A3A0-AC3E-6043-A9CD-1E8AEEBD1ABF}" type="sibTrans" cxnId="{A6F589D2-74FB-8540-B596-C1C5D41855D4}">
      <dgm:prSet/>
      <dgm:spPr/>
      <dgm:t>
        <a:bodyPr/>
        <a:lstStyle/>
        <a:p>
          <a:endParaRPr lang="en-US"/>
        </a:p>
      </dgm:t>
    </dgm:pt>
    <mc:AlternateContent xmlns:mc="http://schemas.openxmlformats.org/markup-compatibility/2006" xmlns:a14="http://schemas.microsoft.com/office/drawing/2010/main">
      <mc:Choice Requires="a14">
        <dgm:pt modelId="{2BCA2F71-60F8-0145-81C1-D94489D5AA62}">
          <dgm:prSet phldrT="[Text]" custT="1"/>
          <dgm:spPr/>
          <dgm:t>
            <a:bodyPr/>
            <a:lstStyle/>
            <a:p>
              <a:pPr>
                <a:buFontTx/>
                <a:buNone/>
              </a:pPr>
              <a14:m>
                <m:oMathPara xmlns:m="http://schemas.openxmlformats.org/officeDocument/2006/math">
                  <m:oMathParaPr>
                    <m:jc m:val="centerGroup"/>
                  </m:oMathParaPr>
                  <m:oMath xmlns:m="http://schemas.openxmlformats.org/officeDocument/2006/math">
                    <m:r>
                      <a:rPr lang="en-US" sz="1400" smtClean="0">
                        <a:latin typeface="Cambria Math" panose="02040503050406030204" pitchFamily="18" charset="0"/>
                      </a:rPr>
                      <m:t>𝑝</m:t>
                    </m:r>
                    <m:r>
                      <a:rPr lang="en-US" sz="1400" smtClean="0">
                        <a:latin typeface="Cambria Math" panose="02040503050406030204" pitchFamily="18" charset="0"/>
                      </a:rPr>
                      <m:t>(</m:t>
                    </m:r>
                    <m:sSub>
                      <m:sSubPr>
                        <m:ctrlPr>
                          <a:rPr lang="en-US" sz="1400" i="1" smtClean="0">
                            <a:latin typeface="Cambria Math" panose="02040503050406030204" pitchFamily="18" charset="0"/>
                          </a:rPr>
                        </m:ctrlPr>
                      </m:sSubPr>
                      <m:e>
                        <m:r>
                          <a:rPr lang="en-US" sz="1400" smtClean="0">
                            <a:latin typeface="Cambria Math" panose="02040503050406030204" pitchFamily="18" charset="0"/>
                          </a:rPr>
                          <m:t>𝑋</m:t>
                        </m:r>
                      </m:e>
                      <m:sub>
                        <m:r>
                          <a:rPr lang="en-US" sz="1400" smtClean="0">
                            <a:latin typeface="Cambria Math" panose="02040503050406030204" pitchFamily="18" charset="0"/>
                          </a:rPr>
                          <m:t>𝑖</m:t>
                        </m:r>
                      </m:sub>
                    </m:sSub>
                    <m:r>
                      <a:rPr lang="en-US" sz="1400" smtClean="0">
                        <a:latin typeface="Cambria Math" panose="02040503050406030204" pitchFamily="18" charset="0"/>
                      </a:rPr>
                      <m:t>|</m:t>
                    </m:r>
                    <m:r>
                      <a:rPr lang="en-US" sz="1400" smtClean="0">
                        <a:latin typeface="Cambria Math" panose="02040503050406030204" pitchFamily="18" charset="0"/>
                      </a:rPr>
                      <m:t>𝑍</m:t>
                    </m:r>
                    <m:r>
                      <a:rPr lang="en-US" sz="1400" smtClean="0">
                        <a:latin typeface="Cambria Math" panose="02040503050406030204" pitchFamily="18" charset="0"/>
                      </a:rPr>
                      <m:t>,</m:t>
                    </m:r>
                    <m:r>
                      <a:rPr lang="en-US" sz="1400" smtClean="0">
                        <a:latin typeface="Cambria Math" panose="02040503050406030204" pitchFamily="18" charset="0"/>
                      </a:rPr>
                      <m:t>𝑐</m:t>
                    </m:r>
                    <m:r>
                      <a:rPr lang="en-US" sz="1400" smtClean="0">
                        <a:latin typeface="Cambria Math" panose="02040503050406030204" pitchFamily="18" charset="0"/>
                      </a:rPr>
                      <m:t>)</m:t>
                    </m:r>
                  </m:oMath>
                </m:oMathPara>
              </a14:m>
              <a:endParaRPr lang="en-US" sz="1400"/>
            </a:p>
          </dgm:t>
        </dgm:pt>
      </mc:Choice>
      <mc:Fallback xmlns="">
        <dgm:pt modelId="{2BCA2F71-60F8-0145-81C1-D94489D5AA62}">
          <dgm:prSet phldrT="[Text]" custT="1"/>
          <dgm:spPr/>
          <dgm:t>
            <a:bodyPr/>
            <a:lstStyle/>
            <a:p>
              <a:pPr>
                <a:buFontTx/>
                <a:buNone/>
              </a:pPr>
              <a:r>
                <a:rPr lang="en-US" sz="1400" i="0">
                  <a:latin typeface="Cambria Math" panose="02040503050406030204" pitchFamily="18" charset="0"/>
                </a:rPr>
                <a:t>𝑝(𝑋_𝑖 |𝑍,𝑐)</a:t>
              </a:r>
              <a:endParaRPr lang="en-US" sz="1400"/>
            </a:p>
          </dgm:t>
        </dgm:pt>
      </mc:Fallback>
    </mc:AlternateContent>
    <dgm:pt modelId="{50109142-2578-FC43-B035-826890F56B47}" type="parTrans" cxnId="{28CDE297-413D-AD48-A791-BFC704F1E729}">
      <dgm:prSet/>
      <dgm:spPr/>
      <dgm:t>
        <a:bodyPr/>
        <a:lstStyle/>
        <a:p>
          <a:endParaRPr lang="en-US"/>
        </a:p>
      </dgm:t>
    </dgm:pt>
    <dgm:pt modelId="{BE218092-EBF5-C34A-BE5B-AD837846A66D}" type="sibTrans" cxnId="{28CDE297-413D-AD48-A791-BFC704F1E729}">
      <dgm:prSet/>
      <dgm:spPr/>
      <dgm:t>
        <a:bodyPr/>
        <a:lstStyle/>
        <a:p>
          <a:endParaRPr lang="en-US"/>
        </a:p>
      </dgm:t>
    </dgm:pt>
    <dgm:pt modelId="{BB9706A2-93C5-5343-9295-59FF046FDB74}" type="pres">
      <dgm:prSet presAssocID="{BDC30FE9-DC76-F644-9726-45178ADFC5FC}" presName="linearFlow" presStyleCnt="0">
        <dgm:presLayoutVars>
          <dgm:dir/>
          <dgm:animLvl val="lvl"/>
          <dgm:resizeHandles val="exact"/>
        </dgm:presLayoutVars>
      </dgm:prSet>
      <dgm:spPr/>
    </dgm:pt>
    <dgm:pt modelId="{A90710B4-001F-2D40-8FE7-014CC5C0082C}" type="pres">
      <dgm:prSet presAssocID="{9CA65504-52E0-4247-8306-9FF7C8F0400D}" presName="composite" presStyleCnt="0"/>
      <dgm:spPr/>
    </dgm:pt>
    <dgm:pt modelId="{A84432B7-6B28-E94A-A4BC-C76999854534}" type="pres">
      <dgm:prSet presAssocID="{9CA65504-52E0-4247-8306-9FF7C8F0400D}" presName="parTx" presStyleLbl="node1" presStyleIdx="0" presStyleCnt="5">
        <dgm:presLayoutVars>
          <dgm:chMax val="0"/>
          <dgm:chPref val="0"/>
          <dgm:bulletEnabled val="1"/>
        </dgm:presLayoutVars>
      </dgm:prSet>
      <dgm:spPr/>
    </dgm:pt>
    <dgm:pt modelId="{00130956-F9B2-1742-9BA7-3888D0EACFB8}" type="pres">
      <dgm:prSet presAssocID="{9CA65504-52E0-4247-8306-9FF7C8F0400D}" presName="parSh" presStyleLbl="node1" presStyleIdx="0" presStyleCnt="5"/>
      <dgm:spPr/>
    </dgm:pt>
    <dgm:pt modelId="{DAA6DE0B-BA97-A84C-9D3C-9638F849DA72}" type="pres">
      <dgm:prSet presAssocID="{9CA65504-52E0-4247-8306-9FF7C8F0400D}" presName="desTx" presStyleLbl="fgAcc1" presStyleIdx="0" presStyleCnt="5">
        <dgm:presLayoutVars>
          <dgm:bulletEnabled val="1"/>
        </dgm:presLayoutVars>
      </dgm:prSet>
      <dgm:spPr/>
    </dgm:pt>
    <dgm:pt modelId="{CF3AA418-03ED-664E-9635-0748AA2D45D0}" type="pres">
      <dgm:prSet presAssocID="{84499C38-8E10-E94D-8EE1-05FDC78FD995}" presName="sibTrans" presStyleLbl="sibTrans2D1" presStyleIdx="0" presStyleCnt="4"/>
      <dgm:spPr/>
    </dgm:pt>
    <dgm:pt modelId="{9962D047-A710-9F4B-944F-EAD5BE7DDB30}" type="pres">
      <dgm:prSet presAssocID="{84499C38-8E10-E94D-8EE1-05FDC78FD995}" presName="connTx" presStyleLbl="sibTrans2D1" presStyleIdx="0" presStyleCnt="4"/>
      <dgm:spPr/>
    </dgm:pt>
    <dgm:pt modelId="{49073698-9023-124A-BEF9-A3BDB8D75221}" type="pres">
      <dgm:prSet presAssocID="{E33700BA-7F7F-6344-9FFA-EB997A4DD6AD}" presName="composite" presStyleCnt="0"/>
      <dgm:spPr/>
    </dgm:pt>
    <dgm:pt modelId="{8DC7AEDE-03E2-F240-8243-93929A85DD43}" type="pres">
      <dgm:prSet presAssocID="{E33700BA-7F7F-6344-9FFA-EB997A4DD6AD}" presName="parTx" presStyleLbl="node1" presStyleIdx="0" presStyleCnt="5">
        <dgm:presLayoutVars>
          <dgm:chMax val="0"/>
          <dgm:chPref val="0"/>
          <dgm:bulletEnabled val="1"/>
        </dgm:presLayoutVars>
      </dgm:prSet>
      <dgm:spPr/>
    </dgm:pt>
    <dgm:pt modelId="{0E9BF7DC-24B2-3448-AA41-C4AB4211E775}" type="pres">
      <dgm:prSet presAssocID="{E33700BA-7F7F-6344-9FFA-EB997A4DD6AD}" presName="parSh" presStyleLbl="node1" presStyleIdx="1" presStyleCnt="5"/>
      <dgm:spPr/>
    </dgm:pt>
    <dgm:pt modelId="{305449C8-CFE0-204E-903D-5BC4E9F4C2DA}" type="pres">
      <dgm:prSet presAssocID="{E33700BA-7F7F-6344-9FFA-EB997A4DD6AD}" presName="desTx" presStyleLbl="fgAcc1" presStyleIdx="1" presStyleCnt="5">
        <dgm:presLayoutVars>
          <dgm:bulletEnabled val="1"/>
        </dgm:presLayoutVars>
      </dgm:prSet>
      <dgm:spPr/>
    </dgm:pt>
    <dgm:pt modelId="{6B1D2B54-D1B4-EE45-8B05-6888F87DD76F}" type="pres">
      <dgm:prSet presAssocID="{88DFBF4F-0B0C-3C49-AA7C-513A42CFA981}" presName="sibTrans" presStyleLbl="sibTrans2D1" presStyleIdx="1" presStyleCnt="4"/>
      <dgm:spPr/>
    </dgm:pt>
    <dgm:pt modelId="{181B87DE-1D25-4B4C-9491-0B0B0C258FEB}" type="pres">
      <dgm:prSet presAssocID="{88DFBF4F-0B0C-3C49-AA7C-513A42CFA981}" presName="connTx" presStyleLbl="sibTrans2D1" presStyleIdx="1" presStyleCnt="4"/>
      <dgm:spPr/>
    </dgm:pt>
    <dgm:pt modelId="{EED3AD2B-F2BC-5C43-B587-C09ADE8EBDF3}" type="pres">
      <dgm:prSet presAssocID="{231C1798-5D80-BA49-BAD0-63EDFECCB728}" presName="composite" presStyleCnt="0"/>
      <dgm:spPr/>
    </dgm:pt>
    <dgm:pt modelId="{A7FCDFE0-F518-6940-BA20-F2FDEFFB43E8}" type="pres">
      <dgm:prSet presAssocID="{231C1798-5D80-BA49-BAD0-63EDFECCB728}" presName="parTx" presStyleLbl="node1" presStyleIdx="1" presStyleCnt="5">
        <dgm:presLayoutVars>
          <dgm:chMax val="0"/>
          <dgm:chPref val="0"/>
          <dgm:bulletEnabled val="1"/>
        </dgm:presLayoutVars>
      </dgm:prSet>
      <dgm:spPr/>
    </dgm:pt>
    <dgm:pt modelId="{2814C6A5-83A4-DA47-931D-BCD35F03B54E}" type="pres">
      <dgm:prSet presAssocID="{231C1798-5D80-BA49-BAD0-63EDFECCB728}" presName="parSh" presStyleLbl="node1" presStyleIdx="2" presStyleCnt="5"/>
      <dgm:spPr/>
    </dgm:pt>
    <dgm:pt modelId="{36A54633-1030-1548-A153-431984F6A96B}" type="pres">
      <dgm:prSet presAssocID="{231C1798-5D80-BA49-BAD0-63EDFECCB728}" presName="desTx" presStyleLbl="fgAcc1" presStyleIdx="2" presStyleCnt="5">
        <dgm:presLayoutVars>
          <dgm:bulletEnabled val="1"/>
        </dgm:presLayoutVars>
      </dgm:prSet>
      <dgm:spPr/>
    </dgm:pt>
    <dgm:pt modelId="{C3908E77-26AD-8249-9802-ABF053909D79}" type="pres">
      <dgm:prSet presAssocID="{B191A552-7F36-DE41-A375-73BD1F29F852}" presName="sibTrans" presStyleLbl="sibTrans2D1" presStyleIdx="2" presStyleCnt="4"/>
      <dgm:spPr/>
    </dgm:pt>
    <dgm:pt modelId="{AC0F3640-66AD-9744-AD3B-0FD39347FA17}" type="pres">
      <dgm:prSet presAssocID="{B191A552-7F36-DE41-A375-73BD1F29F852}" presName="connTx" presStyleLbl="sibTrans2D1" presStyleIdx="2" presStyleCnt="4"/>
      <dgm:spPr/>
    </dgm:pt>
    <dgm:pt modelId="{2B577A30-2DB7-1F4C-A1BC-DBFC28A6D4AB}" type="pres">
      <dgm:prSet presAssocID="{4B2337CD-C6D0-B945-AB8C-189B733B0058}" presName="composite" presStyleCnt="0"/>
      <dgm:spPr/>
    </dgm:pt>
    <dgm:pt modelId="{9112AB79-14CD-BA48-9FAE-8785A1F8D8E2}" type="pres">
      <dgm:prSet presAssocID="{4B2337CD-C6D0-B945-AB8C-189B733B0058}" presName="parTx" presStyleLbl="node1" presStyleIdx="2" presStyleCnt="5">
        <dgm:presLayoutVars>
          <dgm:chMax val="0"/>
          <dgm:chPref val="0"/>
          <dgm:bulletEnabled val="1"/>
        </dgm:presLayoutVars>
      </dgm:prSet>
      <dgm:spPr/>
    </dgm:pt>
    <dgm:pt modelId="{CF0C22CE-176C-634E-AF23-DCE37A645C10}" type="pres">
      <dgm:prSet presAssocID="{4B2337CD-C6D0-B945-AB8C-189B733B0058}" presName="parSh" presStyleLbl="node1" presStyleIdx="3" presStyleCnt="5"/>
      <dgm:spPr/>
    </dgm:pt>
    <dgm:pt modelId="{E54E78CB-7FAC-A149-BF79-28DB5E4C79D6}" type="pres">
      <dgm:prSet presAssocID="{4B2337CD-C6D0-B945-AB8C-189B733B0058}" presName="desTx" presStyleLbl="fgAcc1" presStyleIdx="3" presStyleCnt="5">
        <dgm:presLayoutVars>
          <dgm:bulletEnabled val="1"/>
        </dgm:presLayoutVars>
      </dgm:prSet>
      <dgm:spPr/>
    </dgm:pt>
    <dgm:pt modelId="{15055F65-4585-C64B-A9B6-9FF72100260F}" type="pres">
      <dgm:prSet presAssocID="{C9374D8E-D782-0B4D-9375-E49C67C016E2}" presName="sibTrans" presStyleLbl="sibTrans2D1" presStyleIdx="3" presStyleCnt="4"/>
      <dgm:spPr/>
    </dgm:pt>
    <dgm:pt modelId="{9324EC07-22F1-744F-B8FB-B69658FA8961}" type="pres">
      <dgm:prSet presAssocID="{C9374D8E-D782-0B4D-9375-E49C67C016E2}" presName="connTx" presStyleLbl="sibTrans2D1" presStyleIdx="3" presStyleCnt="4"/>
      <dgm:spPr/>
    </dgm:pt>
    <dgm:pt modelId="{738E84D7-1843-7C45-9842-2193D0C3B844}" type="pres">
      <dgm:prSet presAssocID="{59B7DD98-52CF-164F-9B79-C60D9A4E8EF3}" presName="composite" presStyleCnt="0"/>
      <dgm:spPr/>
    </dgm:pt>
    <dgm:pt modelId="{A5B3D387-0400-194F-A16B-C979F8CBA4C7}" type="pres">
      <dgm:prSet presAssocID="{59B7DD98-52CF-164F-9B79-C60D9A4E8EF3}" presName="parTx" presStyleLbl="node1" presStyleIdx="3" presStyleCnt="5">
        <dgm:presLayoutVars>
          <dgm:chMax val="0"/>
          <dgm:chPref val="0"/>
          <dgm:bulletEnabled val="1"/>
        </dgm:presLayoutVars>
      </dgm:prSet>
      <dgm:spPr/>
    </dgm:pt>
    <dgm:pt modelId="{F5E9771C-6109-1146-B317-0F958489CE39}" type="pres">
      <dgm:prSet presAssocID="{59B7DD98-52CF-164F-9B79-C60D9A4E8EF3}" presName="parSh" presStyleLbl="node1" presStyleIdx="4" presStyleCnt="5"/>
      <dgm:spPr/>
    </dgm:pt>
    <dgm:pt modelId="{B6F83EC7-9FA4-EB4A-8DBE-19C022644C38}" type="pres">
      <dgm:prSet presAssocID="{59B7DD98-52CF-164F-9B79-C60D9A4E8EF3}" presName="desTx" presStyleLbl="fgAcc1" presStyleIdx="4" presStyleCnt="5">
        <dgm:presLayoutVars>
          <dgm:bulletEnabled val="1"/>
        </dgm:presLayoutVars>
      </dgm:prSet>
      <dgm:spPr/>
    </dgm:pt>
  </dgm:ptLst>
  <dgm:cxnLst>
    <dgm:cxn modelId="{B87FCF05-BD76-3F42-BCED-0C5E67A7EB4A}" type="presOf" srcId="{C9374D8E-D782-0B4D-9375-E49C67C016E2}" destId="{15055F65-4585-C64B-A9B6-9FF72100260F}" srcOrd="0" destOrd="0" presId="urn:microsoft.com/office/officeart/2005/8/layout/process3"/>
    <dgm:cxn modelId="{DF44BA12-97C4-AC40-BDFD-797712BDB508}" type="presOf" srcId="{88DFBF4F-0B0C-3C49-AA7C-513A42CFA981}" destId="{181B87DE-1D25-4B4C-9491-0B0B0C258FEB}" srcOrd="1" destOrd="0" presId="urn:microsoft.com/office/officeart/2005/8/layout/process3"/>
    <dgm:cxn modelId="{00AD9115-D0AB-8542-988B-ED600850643D}" srcId="{231C1798-5D80-BA49-BAD0-63EDFECCB728}" destId="{E2B61BC4-C8DA-9B44-B12C-557D4D44CEB5}" srcOrd="0" destOrd="0" parTransId="{F4DCA147-1528-DE41-820C-8284169E8622}" sibTransId="{864047FF-3BE7-BC41-8120-64A9CAF2DD04}"/>
    <dgm:cxn modelId="{F496DE15-9BFE-0D48-9F84-AFC2A53C1900}" srcId="{BDC30FE9-DC76-F644-9726-45178ADFC5FC}" destId="{231C1798-5D80-BA49-BAD0-63EDFECCB728}" srcOrd="2" destOrd="0" parTransId="{4A257CF2-C366-C74A-8239-A2B46559EA71}" sibTransId="{B191A552-7F36-DE41-A375-73BD1F29F852}"/>
    <dgm:cxn modelId="{BA23A41B-34F8-2A42-816F-281594CBE79B}" type="presOf" srcId="{B191A552-7F36-DE41-A375-73BD1F29F852}" destId="{AC0F3640-66AD-9744-AD3B-0FD39347FA17}" srcOrd="1" destOrd="0" presId="urn:microsoft.com/office/officeart/2005/8/layout/process3"/>
    <dgm:cxn modelId="{39CDE41C-D8F6-984C-9341-FD1712F0870A}" srcId="{BDC30FE9-DC76-F644-9726-45178ADFC5FC}" destId="{E33700BA-7F7F-6344-9FFA-EB997A4DD6AD}" srcOrd="1" destOrd="0" parTransId="{98A8241B-4360-F04A-9A96-26AC6D99AD3A}" sibTransId="{88DFBF4F-0B0C-3C49-AA7C-513A42CFA981}"/>
    <dgm:cxn modelId="{56E7D91E-AE65-4641-A6AB-899845E202AD}" type="presOf" srcId="{42308646-46AE-7F44-86B9-4BA0567DCE2D}" destId="{DAA6DE0B-BA97-A84C-9D3C-9638F849DA72}" srcOrd="0" destOrd="0" presId="urn:microsoft.com/office/officeart/2005/8/layout/process3"/>
    <dgm:cxn modelId="{E4DCB132-5178-B740-ADDA-4C77405059D2}" type="presOf" srcId="{84499C38-8E10-E94D-8EE1-05FDC78FD995}" destId="{9962D047-A710-9F4B-944F-EAD5BE7DDB30}" srcOrd="1" destOrd="0" presId="urn:microsoft.com/office/officeart/2005/8/layout/process3"/>
    <dgm:cxn modelId="{F83BAF34-7E06-9C44-A732-46236E3F75E5}" type="presOf" srcId="{2BCA2F71-60F8-0145-81C1-D94489D5AA62}" destId="{B6F83EC7-9FA4-EB4A-8DBE-19C022644C38}" srcOrd="0" destOrd="0" presId="urn:microsoft.com/office/officeart/2005/8/layout/process3"/>
    <dgm:cxn modelId="{56DEC936-7BAE-1A46-96FB-4FB506A5C5D9}" type="presOf" srcId="{D69FCF75-33C3-D242-887C-8E643C740813}" destId="{E54E78CB-7FAC-A149-BF79-28DB5E4C79D6}" srcOrd="0" destOrd="0" presId="urn:microsoft.com/office/officeart/2005/8/layout/process3"/>
    <dgm:cxn modelId="{19798566-5FA5-4C4F-94B3-B67D5501907A}" type="presOf" srcId="{E33700BA-7F7F-6344-9FFA-EB997A4DD6AD}" destId="{0E9BF7DC-24B2-3448-AA41-C4AB4211E775}" srcOrd="1" destOrd="0" presId="urn:microsoft.com/office/officeart/2005/8/layout/process3"/>
    <dgm:cxn modelId="{416A765A-DCE5-B04C-96E7-0467776202F3}" type="presOf" srcId="{59B7DD98-52CF-164F-9B79-C60D9A4E8EF3}" destId="{F5E9771C-6109-1146-B317-0F958489CE39}" srcOrd="1" destOrd="0" presId="urn:microsoft.com/office/officeart/2005/8/layout/process3"/>
    <dgm:cxn modelId="{C553E75A-D285-BA4F-AB4C-7ACA228E58B2}" type="presOf" srcId="{E33700BA-7F7F-6344-9FFA-EB997A4DD6AD}" destId="{8DC7AEDE-03E2-F240-8243-93929A85DD43}" srcOrd="0" destOrd="0" presId="urn:microsoft.com/office/officeart/2005/8/layout/process3"/>
    <dgm:cxn modelId="{D396FF7B-8638-D048-A1BE-069699293C23}" type="presOf" srcId="{BDC30FE9-DC76-F644-9726-45178ADFC5FC}" destId="{BB9706A2-93C5-5343-9295-59FF046FDB74}" srcOrd="0" destOrd="0" presId="urn:microsoft.com/office/officeart/2005/8/layout/process3"/>
    <dgm:cxn modelId="{83FFE888-3E87-D943-AFB9-C56E5330B693}" type="presOf" srcId="{4B2337CD-C6D0-B945-AB8C-189B733B0058}" destId="{CF0C22CE-176C-634E-AF23-DCE37A645C10}" srcOrd="1" destOrd="0" presId="urn:microsoft.com/office/officeart/2005/8/layout/process3"/>
    <dgm:cxn modelId="{A6CBC48F-A405-5F46-9D91-3284E3D0162A}" srcId="{BDC30FE9-DC76-F644-9726-45178ADFC5FC}" destId="{4B2337CD-C6D0-B945-AB8C-189B733B0058}" srcOrd="3" destOrd="0" parTransId="{84755099-DA7B-5C47-9AE1-F29BED790A3C}" sibTransId="{C9374D8E-D782-0B4D-9375-E49C67C016E2}"/>
    <dgm:cxn modelId="{28CDE297-413D-AD48-A791-BFC704F1E729}" srcId="{59B7DD98-52CF-164F-9B79-C60D9A4E8EF3}" destId="{2BCA2F71-60F8-0145-81C1-D94489D5AA62}" srcOrd="0" destOrd="0" parTransId="{50109142-2578-FC43-B035-826890F56B47}" sibTransId="{BE218092-EBF5-C34A-BE5B-AD837846A66D}"/>
    <dgm:cxn modelId="{82E87BAA-CDB1-E94C-8531-B966070C9253}" type="presOf" srcId="{E2B61BC4-C8DA-9B44-B12C-557D4D44CEB5}" destId="{36A54633-1030-1548-A153-431984F6A96B}" srcOrd="0" destOrd="0" presId="urn:microsoft.com/office/officeart/2005/8/layout/process3"/>
    <dgm:cxn modelId="{245A5DB8-460A-124D-ADF0-61DA945B33AD}" type="presOf" srcId="{84499C38-8E10-E94D-8EE1-05FDC78FD995}" destId="{CF3AA418-03ED-664E-9635-0748AA2D45D0}" srcOrd="0" destOrd="0" presId="urn:microsoft.com/office/officeart/2005/8/layout/process3"/>
    <dgm:cxn modelId="{880E87B8-2709-2C4E-9945-7A8B951407EC}" srcId="{E33700BA-7F7F-6344-9FFA-EB997A4DD6AD}" destId="{0AF736AA-6BEC-C44F-A53F-6E0B10CB571C}" srcOrd="0" destOrd="0" parTransId="{C2BCA0D4-AC50-394C-8E18-8BF9D102620B}" sibTransId="{8D3FE2CF-07FC-5E46-936D-69C75841237A}"/>
    <dgm:cxn modelId="{74E30DB9-E552-7249-89F9-A6272703CDEA}" type="presOf" srcId="{C9374D8E-D782-0B4D-9375-E49C67C016E2}" destId="{9324EC07-22F1-744F-B8FB-B69658FA8961}" srcOrd="1" destOrd="0" presId="urn:microsoft.com/office/officeart/2005/8/layout/process3"/>
    <dgm:cxn modelId="{FE8D8CC4-6710-7243-89B5-C711B7745F02}" type="presOf" srcId="{231C1798-5D80-BA49-BAD0-63EDFECCB728}" destId="{2814C6A5-83A4-DA47-931D-BCD35F03B54E}" srcOrd="1" destOrd="0" presId="urn:microsoft.com/office/officeart/2005/8/layout/process3"/>
    <dgm:cxn modelId="{A6F589D2-74FB-8540-B596-C1C5D41855D4}" srcId="{BDC30FE9-DC76-F644-9726-45178ADFC5FC}" destId="{59B7DD98-52CF-164F-9B79-C60D9A4E8EF3}" srcOrd="4" destOrd="0" parTransId="{9453B2AD-468D-5A4D-8AA0-5966538B4D6D}" sibTransId="{3DE1A3A0-AC3E-6043-A9CD-1E8AEEBD1ABF}"/>
    <dgm:cxn modelId="{6FE973D9-7D4D-4A46-8C29-98A34137A99F}" srcId="{9CA65504-52E0-4247-8306-9FF7C8F0400D}" destId="{42308646-46AE-7F44-86B9-4BA0567DCE2D}" srcOrd="0" destOrd="0" parTransId="{43A16FED-96A8-B340-A4E7-983C3C7A69F3}" sibTransId="{F16A1AE0-A5BA-9542-A20C-5568E5476241}"/>
    <dgm:cxn modelId="{56DF91DC-0F36-0A4C-BFD5-F848ACD8B437}" type="presOf" srcId="{B191A552-7F36-DE41-A375-73BD1F29F852}" destId="{C3908E77-26AD-8249-9802-ABF053909D79}" srcOrd="0" destOrd="0" presId="urn:microsoft.com/office/officeart/2005/8/layout/process3"/>
    <dgm:cxn modelId="{267A65DE-A2F6-2B4F-93C4-FA810BCFD7A6}" type="presOf" srcId="{231C1798-5D80-BA49-BAD0-63EDFECCB728}" destId="{A7FCDFE0-F518-6940-BA20-F2FDEFFB43E8}" srcOrd="0" destOrd="0" presId="urn:microsoft.com/office/officeart/2005/8/layout/process3"/>
    <dgm:cxn modelId="{DFEA9DDF-9171-1D40-8B5F-C0C6F9AC7846}" type="presOf" srcId="{9CA65504-52E0-4247-8306-9FF7C8F0400D}" destId="{A84432B7-6B28-E94A-A4BC-C76999854534}" srcOrd="0" destOrd="0" presId="urn:microsoft.com/office/officeart/2005/8/layout/process3"/>
    <dgm:cxn modelId="{D4F37EE0-1B2A-BE4F-B223-363B286766AC}" srcId="{BDC30FE9-DC76-F644-9726-45178ADFC5FC}" destId="{9CA65504-52E0-4247-8306-9FF7C8F0400D}" srcOrd="0" destOrd="0" parTransId="{B24ECD87-E3B3-DC46-A25F-BDE67CC0BC82}" sibTransId="{84499C38-8E10-E94D-8EE1-05FDC78FD995}"/>
    <dgm:cxn modelId="{FC2018E2-9754-E94D-9AF1-72364D447A3A}" type="presOf" srcId="{0AF736AA-6BEC-C44F-A53F-6E0B10CB571C}" destId="{305449C8-CFE0-204E-903D-5BC4E9F4C2DA}" srcOrd="0" destOrd="0" presId="urn:microsoft.com/office/officeart/2005/8/layout/process3"/>
    <dgm:cxn modelId="{C8026BE3-A868-1A4A-BB67-9C0C62A8C535}" type="presOf" srcId="{9CA65504-52E0-4247-8306-9FF7C8F0400D}" destId="{00130956-F9B2-1742-9BA7-3888D0EACFB8}" srcOrd="1" destOrd="0" presId="urn:microsoft.com/office/officeart/2005/8/layout/process3"/>
    <dgm:cxn modelId="{F5EE8EE4-DA8C-584E-855C-EEEEAE698D93}" srcId="{4B2337CD-C6D0-B945-AB8C-189B733B0058}" destId="{D69FCF75-33C3-D242-887C-8E643C740813}" srcOrd="0" destOrd="0" parTransId="{3CFE2C4B-309A-544D-892D-598BAC66717F}" sibTransId="{01D96E88-A9A1-5449-A65A-F21EBB05B35C}"/>
    <dgm:cxn modelId="{024AAEE7-988C-164D-B9F0-B8CC2FBE6B1C}" type="presOf" srcId="{4B2337CD-C6D0-B945-AB8C-189B733B0058}" destId="{9112AB79-14CD-BA48-9FAE-8785A1F8D8E2}" srcOrd="0" destOrd="0" presId="urn:microsoft.com/office/officeart/2005/8/layout/process3"/>
    <dgm:cxn modelId="{B273DBF2-8E1E-3C45-813E-409C732F16CB}" type="presOf" srcId="{88DFBF4F-0B0C-3C49-AA7C-513A42CFA981}" destId="{6B1D2B54-D1B4-EE45-8B05-6888F87DD76F}" srcOrd="0" destOrd="0" presId="urn:microsoft.com/office/officeart/2005/8/layout/process3"/>
    <dgm:cxn modelId="{8FD6BEF6-172A-624E-8BD9-8BF9752EB2BD}" type="presOf" srcId="{59B7DD98-52CF-164F-9B79-C60D9A4E8EF3}" destId="{A5B3D387-0400-194F-A16B-C979F8CBA4C7}" srcOrd="0" destOrd="0" presId="urn:microsoft.com/office/officeart/2005/8/layout/process3"/>
    <dgm:cxn modelId="{3689865B-7A96-DD42-8208-6D51A3D5F795}" type="presParOf" srcId="{BB9706A2-93C5-5343-9295-59FF046FDB74}" destId="{A90710B4-001F-2D40-8FE7-014CC5C0082C}" srcOrd="0" destOrd="0" presId="urn:microsoft.com/office/officeart/2005/8/layout/process3"/>
    <dgm:cxn modelId="{2CE626C3-D6D7-AB41-B9C3-C1DB87750E08}" type="presParOf" srcId="{A90710B4-001F-2D40-8FE7-014CC5C0082C}" destId="{A84432B7-6B28-E94A-A4BC-C76999854534}" srcOrd="0" destOrd="0" presId="urn:microsoft.com/office/officeart/2005/8/layout/process3"/>
    <dgm:cxn modelId="{18FA35CD-FB5F-7441-93DD-8571D2661746}" type="presParOf" srcId="{A90710B4-001F-2D40-8FE7-014CC5C0082C}" destId="{00130956-F9B2-1742-9BA7-3888D0EACFB8}" srcOrd="1" destOrd="0" presId="urn:microsoft.com/office/officeart/2005/8/layout/process3"/>
    <dgm:cxn modelId="{69766338-9969-A64F-8B83-E484E2D6CC19}" type="presParOf" srcId="{A90710B4-001F-2D40-8FE7-014CC5C0082C}" destId="{DAA6DE0B-BA97-A84C-9D3C-9638F849DA72}" srcOrd="2" destOrd="0" presId="urn:microsoft.com/office/officeart/2005/8/layout/process3"/>
    <dgm:cxn modelId="{E622FC74-1216-E541-AC42-26C07712C465}" type="presParOf" srcId="{BB9706A2-93C5-5343-9295-59FF046FDB74}" destId="{CF3AA418-03ED-664E-9635-0748AA2D45D0}" srcOrd="1" destOrd="0" presId="urn:microsoft.com/office/officeart/2005/8/layout/process3"/>
    <dgm:cxn modelId="{39ADD53E-D4E1-294B-A9B8-F75DF9279DD3}" type="presParOf" srcId="{CF3AA418-03ED-664E-9635-0748AA2D45D0}" destId="{9962D047-A710-9F4B-944F-EAD5BE7DDB30}" srcOrd="0" destOrd="0" presId="urn:microsoft.com/office/officeart/2005/8/layout/process3"/>
    <dgm:cxn modelId="{718CCBC7-A643-294A-B1D8-2F7F0370E8AC}" type="presParOf" srcId="{BB9706A2-93C5-5343-9295-59FF046FDB74}" destId="{49073698-9023-124A-BEF9-A3BDB8D75221}" srcOrd="2" destOrd="0" presId="urn:microsoft.com/office/officeart/2005/8/layout/process3"/>
    <dgm:cxn modelId="{7FA47FF6-EA10-FF4D-9685-C64E5219A225}" type="presParOf" srcId="{49073698-9023-124A-BEF9-A3BDB8D75221}" destId="{8DC7AEDE-03E2-F240-8243-93929A85DD43}" srcOrd="0" destOrd="0" presId="urn:microsoft.com/office/officeart/2005/8/layout/process3"/>
    <dgm:cxn modelId="{9CF5A6B9-5C74-B04D-83F4-5D6B021928EE}" type="presParOf" srcId="{49073698-9023-124A-BEF9-A3BDB8D75221}" destId="{0E9BF7DC-24B2-3448-AA41-C4AB4211E775}" srcOrd="1" destOrd="0" presId="urn:microsoft.com/office/officeart/2005/8/layout/process3"/>
    <dgm:cxn modelId="{394EA276-6332-E84A-A3D3-AC69C8C64858}" type="presParOf" srcId="{49073698-9023-124A-BEF9-A3BDB8D75221}" destId="{305449C8-CFE0-204E-903D-5BC4E9F4C2DA}" srcOrd="2" destOrd="0" presId="urn:microsoft.com/office/officeart/2005/8/layout/process3"/>
    <dgm:cxn modelId="{3589532E-43E3-D049-A819-B25915F7D92F}" type="presParOf" srcId="{BB9706A2-93C5-5343-9295-59FF046FDB74}" destId="{6B1D2B54-D1B4-EE45-8B05-6888F87DD76F}" srcOrd="3" destOrd="0" presId="urn:microsoft.com/office/officeart/2005/8/layout/process3"/>
    <dgm:cxn modelId="{243ED7F6-BE9D-2940-AD67-965BBCD3FB72}" type="presParOf" srcId="{6B1D2B54-D1B4-EE45-8B05-6888F87DD76F}" destId="{181B87DE-1D25-4B4C-9491-0B0B0C258FEB}" srcOrd="0" destOrd="0" presId="urn:microsoft.com/office/officeart/2005/8/layout/process3"/>
    <dgm:cxn modelId="{A9FDC816-13FD-8148-A582-D130C9DF88CD}" type="presParOf" srcId="{BB9706A2-93C5-5343-9295-59FF046FDB74}" destId="{EED3AD2B-F2BC-5C43-B587-C09ADE8EBDF3}" srcOrd="4" destOrd="0" presId="urn:microsoft.com/office/officeart/2005/8/layout/process3"/>
    <dgm:cxn modelId="{5D1A5B40-D49E-9D45-B81F-04C0D2229522}" type="presParOf" srcId="{EED3AD2B-F2BC-5C43-B587-C09ADE8EBDF3}" destId="{A7FCDFE0-F518-6940-BA20-F2FDEFFB43E8}" srcOrd="0" destOrd="0" presId="urn:microsoft.com/office/officeart/2005/8/layout/process3"/>
    <dgm:cxn modelId="{8EFC902E-58EA-A942-9F94-1FE53376F646}" type="presParOf" srcId="{EED3AD2B-F2BC-5C43-B587-C09ADE8EBDF3}" destId="{2814C6A5-83A4-DA47-931D-BCD35F03B54E}" srcOrd="1" destOrd="0" presId="urn:microsoft.com/office/officeart/2005/8/layout/process3"/>
    <dgm:cxn modelId="{87BD0384-8BF4-344B-9442-89B5735F66AB}" type="presParOf" srcId="{EED3AD2B-F2BC-5C43-B587-C09ADE8EBDF3}" destId="{36A54633-1030-1548-A153-431984F6A96B}" srcOrd="2" destOrd="0" presId="urn:microsoft.com/office/officeart/2005/8/layout/process3"/>
    <dgm:cxn modelId="{44D49C6F-32B0-FC47-908F-73F70951B505}" type="presParOf" srcId="{BB9706A2-93C5-5343-9295-59FF046FDB74}" destId="{C3908E77-26AD-8249-9802-ABF053909D79}" srcOrd="5" destOrd="0" presId="urn:microsoft.com/office/officeart/2005/8/layout/process3"/>
    <dgm:cxn modelId="{2EF910C8-FD05-1047-A8B2-3CFB070434EE}" type="presParOf" srcId="{C3908E77-26AD-8249-9802-ABF053909D79}" destId="{AC0F3640-66AD-9744-AD3B-0FD39347FA17}" srcOrd="0" destOrd="0" presId="urn:microsoft.com/office/officeart/2005/8/layout/process3"/>
    <dgm:cxn modelId="{81CFC15B-C1D8-EF40-9F30-FBBC954F2358}" type="presParOf" srcId="{BB9706A2-93C5-5343-9295-59FF046FDB74}" destId="{2B577A30-2DB7-1F4C-A1BC-DBFC28A6D4AB}" srcOrd="6" destOrd="0" presId="urn:microsoft.com/office/officeart/2005/8/layout/process3"/>
    <dgm:cxn modelId="{355C4B94-8754-454B-BE7D-5F16ED474F2D}" type="presParOf" srcId="{2B577A30-2DB7-1F4C-A1BC-DBFC28A6D4AB}" destId="{9112AB79-14CD-BA48-9FAE-8785A1F8D8E2}" srcOrd="0" destOrd="0" presId="urn:microsoft.com/office/officeart/2005/8/layout/process3"/>
    <dgm:cxn modelId="{66E43D41-B294-DE49-A89A-5EDB2E0CD5AE}" type="presParOf" srcId="{2B577A30-2DB7-1F4C-A1BC-DBFC28A6D4AB}" destId="{CF0C22CE-176C-634E-AF23-DCE37A645C10}" srcOrd="1" destOrd="0" presId="urn:microsoft.com/office/officeart/2005/8/layout/process3"/>
    <dgm:cxn modelId="{09AA7329-8C64-8444-943B-74CC32A7315D}" type="presParOf" srcId="{2B577A30-2DB7-1F4C-A1BC-DBFC28A6D4AB}" destId="{E54E78CB-7FAC-A149-BF79-28DB5E4C79D6}" srcOrd="2" destOrd="0" presId="urn:microsoft.com/office/officeart/2005/8/layout/process3"/>
    <dgm:cxn modelId="{64C3B90F-C513-0742-B540-86BEE5C14AA2}" type="presParOf" srcId="{BB9706A2-93C5-5343-9295-59FF046FDB74}" destId="{15055F65-4585-C64B-A9B6-9FF72100260F}" srcOrd="7" destOrd="0" presId="urn:microsoft.com/office/officeart/2005/8/layout/process3"/>
    <dgm:cxn modelId="{28E2CA7B-3D9F-274D-BFF0-C6EF500A5F8C}" type="presParOf" srcId="{15055F65-4585-C64B-A9B6-9FF72100260F}" destId="{9324EC07-22F1-744F-B8FB-B69658FA8961}" srcOrd="0" destOrd="0" presId="urn:microsoft.com/office/officeart/2005/8/layout/process3"/>
    <dgm:cxn modelId="{80FABE4B-522B-3044-B90D-8243531069DD}" type="presParOf" srcId="{BB9706A2-93C5-5343-9295-59FF046FDB74}" destId="{738E84D7-1843-7C45-9842-2193D0C3B844}" srcOrd="8" destOrd="0" presId="urn:microsoft.com/office/officeart/2005/8/layout/process3"/>
    <dgm:cxn modelId="{28BC55B5-6D9C-AE4A-848F-DD72CF73D224}" type="presParOf" srcId="{738E84D7-1843-7C45-9842-2193D0C3B844}" destId="{A5B3D387-0400-194F-A16B-C979F8CBA4C7}" srcOrd="0" destOrd="0" presId="urn:microsoft.com/office/officeart/2005/8/layout/process3"/>
    <dgm:cxn modelId="{437F3158-DFD5-CB41-915F-5B9EF08A9914}" type="presParOf" srcId="{738E84D7-1843-7C45-9842-2193D0C3B844}" destId="{F5E9771C-6109-1146-B317-0F958489CE39}" srcOrd="1" destOrd="0" presId="urn:microsoft.com/office/officeart/2005/8/layout/process3"/>
    <dgm:cxn modelId="{BA959E9F-BFD2-B841-B3B9-69FA15F528E2}" type="presParOf" srcId="{738E84D7-1843-7C45-9842-2193D0C3B844}" destId="{B6F83EC7-9FA4-EB4A-8DBE-19C022644C38}" srcOrd="2" destOrd="0" presId="urn:microsoft.com/office/officeart/2005/8/layout/process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BDC30FE9-DC76-F644-9726-45178ADFC5FC}" type="doc">
      <dgm:prSet loTypeId="urn:microsoft.com/office/officeart/2005/8/layout/process3" loCatId="" qsTypeId="urn:microsoft.com/office/officeart/2005/8/quickstyle/simple1" qsCatId="simple" csTypeId="urn:microsoft.com/office/officeart/2005/8/colors/accent1_2" csCatId="accent1" phldr="1"/>
      <dgm:spPr/>
      <dgm:t>
        <a:bodyPr/>
        <a:lstStyle/>
        <a:p>
          <a:endParaRPr lang="en-US"/>
        </a:p>
      </dgm:t>
    </dgm:pt>
    <dgm:pt modelId="{9CA65504-52E0-4247-8306-9FF7C8F0400D}">
      <dgm:prSet phldrT="[Text]"/>
      <dgm:spPr/>
      <dgm:t>
        <a:bodyPr/>
        <a:lstStyle/>
        <a:p>
          <a:r>
            <a:rPr lang="en-US"/>
            <a:t>Input modalities</a:t>
          </a:r>
        </a:p>
      </dgm:t>
    </dgm:pt>
    <dgm:pt modelId="{B24ECD87-E3B3-DC46-A25F-BDE67CC0BC82}" type="parTrans" cxnId="{D4F37EE0-1B2A-BE4F-B223-363B286766AC}">
      <dgm:prSet/>
      <dgm:spPr/>
      <dgm:t>
        <a:bodyPr/>
        <a:lstStyle/>
        <a:p>
          <a:endParaRPr lang="en-US"/>
        </a:p>
      </dgm:t>
    </dgm:pt>
    <dgm:pt modelId="{84499C38-8E10-E94D-8EE1-05FDC78FD995}" type="sibTrans" cxnId="{D4F37EE0-1B2A-BE4F-B223-363B286766AC}">
      <dgm:prSet/>
      <dgm:spPr/>
      <dgm:t>
        <a:bodyPr/>
        <a:lstStyle/>
        <a:p>
          <a:endParaRPr lang="en-US"/>
        </a:p>
      </dgm:t>
    </dgm:pt>
    <dgm:pt modelId="{42308646-46AE-7F44-86B9-4BA0567DCE2D}">
      <dgm:prSet phldrT="[Text]" custT="1"/>
      <dgm:spPr>
        <a:blipFill>
          <a:blip xmlns:r="http://schemas.openxmlformats.org/officeDocument/2006/relationships" r:embed="rId1"/>
          <a:stretch>
            <a:fillRect/>
          </a:stretch>
        </a:blipFill>
      </dgm:spPr>
      <dgm:t>
        <a:bodyPr/>
        <a:lstStyle/>
        <a:p>
          <a:r>
            <a:rPr lang="en-US">
              <a:noFill/>
            </a:rPr>
            <a:t> </a:t>
          </a:r>
        </a:p>
      </dgm:t>
    </dgm:pt>
    <dgm:pt modelId="{43A16FED-96A8-B340-A4E7-983C3C7A69F3}" type="parTrans" cxnId="{6FE973D9-7D4D-4A46-8C29-98A34137A99F}">
      <dgm:prSet/>
      <dgm:spPr/>
      <dgm:t>
        <a:bodyPr/>
        <a:lstStyle/>
        <a:p>
          <a:endParaRPr lang="en-US"/>
        </a:p>
      </dgm:t>
    </dgm:pt>
    <dgm:pt modelId="{F16A1AE0-A5BA-9542-A20C-5568E5476241}" type="sibTrans" cxnId="{6FE973D9-7D4D-4A46-8C29-98A34137A99F}">
      <dgm:prSet/>
      <dgm:spPr/>
      <dgm:t>
        <a:bodyPr/>
        <a:lstStyle/>
        <a:p>
          <a:endParaRPr lang="en-US"/>
        </a:p>
      </dgm:t>
    </dgm:pt>
    <dgm:pt modelId="{E33700BA-7F7F-6344-9FFA-EB997A4DD6AD}">
      <dgm:prSet phldrT="[Text]"/>
      <dgm:spPr>
        <a:blipFill>
          <a:blip xmlns:r="http://schemas.openxmlformats.org/officeDocument/2006/relationships" r:embed="rId2"/>
          <a:stretch>
            <a:fillRect l="-778"/>
          </a:stretch>
        </a:blipFill>
      </dgm:spPr>
      <dgm:t>
        <a:bodyPr/>
        <a:lstStyle/>
        <a:p>
          <a:r>
            <a:rPr lang="en-US">
              <a:noFill/>
            </a:rPr>
            <a:t> </a:t>
          </a:r>
        </a:p>
      </dgm:t>
    </dgm:pt>
    <dgm:pt modelId="{98A8241B-4360-F04A-9A96-26AC6D99AD3A}" type="parTrans" cxnId="{39CDE41C-D8F6-984C-9341-FD1712F0870A}">
      <dgm:prSet/>
      <dgm:spPr/>
      <dgm:t>
        <a:bodyPr/>
        <a:lstStyle/>
        <a:p>
          <a:endParaRPr lang="en-US"/>
        </a:p>
      </dgm:t>
    </dgm:pt>
    <dgm:pt modelId="{88DFBF4F-0B0C-3C49-AA7C-513A42CFA981}" type="sibTrans" cxnId="{39CDE41C-D8F6-984C-9341-FD1712F0870A}">
      <dgm:prSet/>
      <dgm:spPr/>
      <dgm:t>
        <a:bodyPr/>
        <a:lstStyle/>
        <a:p>
          <a:endParaRPr lang="en-US"/>
        </a:p>
      </dgm:t>
    </dgm:pt>
    <dgm:pt modelId="{0AF736AA-6BEC-C44F-A53F-6E0B10CB571C}">
      <dgm:prSet phldrT="[Text]" custT="1"/>
      <dgm:spPr>
        <a:blipFill>
          <a:blip xmlns:r="http://schemas.openxmlformats.org/officeDocument/2006/relationships" r:embed="rId3"/>
          <a:stretch>
            <a:fillRect/>
          </a:stretch>
        </a:blipFill>
      </dgm:spPr>
      <dgm:t>
        <a:bodyPr/>
        <a:lstStyle/>
        <a:p>
          <a:r>
            <a:rPr lang="en-US">
              <a:noFill/>
            </a:rPr>
            <a:t> </a:t>
          </a:r>
        </a:p>
      </dgm:t>
    </dgm:pt>
    <dgm:pt modelId="{C2BCA0D4-AC50-394C-8E18-8BF9D102620B}" type="parTrans" cxnId="{880E87B8-2709-2C4E-9945-7A8B951407EC}">
      <dgm:prSet/>
      <dgm:spPr/>
      <dgm:t>
        <a:bodyPr/>
        <a:lstStyle/>
        <a:p>
          <a:endParaRPr lang="en-US"/>
        </a:p>
      </dgm:t>
    </dgm:pt>
    <dgm:pt modelId="{8D3FE2CF-07FC-5E46-936D-69C75841237A}" type="sibTrans" cxnId="{880E87B8-2709-2C4E-9945-7A8B951407EC}">
      <dgm:prSet/>
      <dgm:spPr/>
      <dgm:t>
        <a:bodyPr/>
        <a:lstStyle/>
        <a:p>
          <a:endParaRPr lang="en-US"/>
        </a:p>
      </dgm:t>
    </dgm:pt>
    <dgm:pt modelId="{231C1798-5D80-BA49-BAD0-63EDFECCB728}">
      <dgm:prSet phldrT="[Text]"/>
      <dgm:spPr/>
      <dgm:t>
        <a:bodyPr/>
        <a:lstStyle/>
        <a:p>
          <a:r>
            <a:rPr lang="en-US"/>
            <a:t>Product of Experts</a:t>
          </a:r>
        </a:p>
      </dgm:t>
    </dgm:pt>
    <dgm:pt modelId="{4A257CF2-C366-C74A-8239-A2B46559EA71}" type="parTrans" cxnId="{F496DE15-9BFE-0D48-9F84-AFC2A53C1900}">
      <dgm:prSet/>
      <dgm:spPr/>
      <dgm:t>
        <a:bodyPr/>
        <a:lstStyle/>
        <a:p>
          <a:endParaRPr lang="en-US"/>
        </a:p>
      </dgm:t>
    </dgm:pt>
    <dgm:pt modelId="{B191A552-7F36-DE41-A375-73BD1F29F852}" type="sibTrans" cxnId="{F496DE15-9BFE-0D48-9F84-AFC2A53C1900}">
      <dgm:prSet/>
      <dgm:spPr/>
      <dgm:t>
        <a:bodyPr/>
        <a:lstStyle/>
        <a:p>
          <a:endParaRPr lang="en-US"/>
        </a:p>
      </dgm:t>
    </dgm:pt>
    <dgm:pt modelId="{E2B61BC4-C8DA-9B44-B12C-557D4D44CEB5}">
      <dgm:prSet phldrT="[Text]" custT="1"/>
      <dgm:spPr>
        <a:blipFill>
          <a:blip xmlns:r="http://schemas.openxmlformats.org/officeDocument/2006/relationships" r:embed="rId4"/>
          <a:stretch>
            <a:fillRect/>
          </a:stretch>
        </a:blipFill>
      </dgm:spPr>
      <dgm:t>
        <a:bodyPr/>
        <a:lstStyle/>
        <a:p>
          <a:r>
            <a:rPr lang="en-US">
              <a:noFill/>
            </a:rPr>
            <a:t> </a:t>
          </a:r>
        </a:p>
      </dgm:t>
    </dgm:pt>
    <dgm:pt modelId="{F4DCA147-1528-DE41-820C-8284169E8622}" type="parTrans" cxnId="{00AD9115-D0AB-8542-988B-ED600850643D}">
      <dgm:prSet/>
      <dgm:spPr/>
      <dgm:t>
        <a:bodyPr/>
        <a:lstStyle/>
        <a:p>
          <a:endParaRPr lang="en-US"/>
        </a:p>
      </dgm:t>
    </dgm:pt>
    <dgm:pt modelId="{864047FF-3BE7-BC41-8120-64A9CAF2DD04}" type="sibTrans" cxnId="{00AD9115-D0AB-8542-988B-ED600850643D}">
      <dgm:prSet/>
      <dgm:spPr/>
      <dgm:t>
        <a:bodyPr/>
        <a:lstStyle/>
        <a:p>
          <a:endParaRPr lang="en-US"/>
        </a:p>
      </dgm:t>
    </dgm:pt>
    <dgm:pt modelId="{4B2337CD-C6D0-B945-AB8C-189B733B0058}">
      <dgm:prSet phldrT="[Text]"/>
      <dgm:spPr/>
      <dgm:t>
        <a:bodyPr/>
        <a:lstStyle/>
        <a:p>
          <a:r>
            <a:rPr lang="en-US"/>
            <a:t>Gaussian Mixture prior</a:t>
          </a:r>
        </a:p>
      </dgm:t>
    </dgm:pt>
    <dgm:pt modelId="{84755099-DA7B-5C47-9AE1-F29BED790A3C}" type="parTrans" cxnId="{A6CBC48F-A405-5F46-9D91-3284E3D0162A}">
      <dgm:prSet/>
      <dgm:spPr/>
      <dgm:t>
        <a:bodyPr/>
        <a:lstStyle/>
        <a:p>
          <a:endParaRPr lang="en-US"/>
        </a:p>
      </dgm:t>
    </dgm:pt>
    <dgm:pt modelId="{C9374D8E-D782-0B4D-9375-E49C67C016E2}" type="sibTrans" cxnId="{A6CBC48F-A405-5F46-9D91-3284E3D0162A}">
      <dgm:prSet/>
      <dgm:spPr/>
      <dgm:t>
        <a:bodyPr/>
        <a:lstStyle/>
        <a:p>
          <a:endParaRPr lang="en-US"/>
        </a:p>
      </dgm:t>
    </dgm:pt>
    <dgm:pt modelId="{D69FCF75-33C3-D242-887C-8E643C740813}">
      <dgm:prSet phldrT="[Text]" custT="1"/>
      <dgm:spPr>
        <a:blipFill>
          <a:blip xmlns:r="http://schemas.openxmlformats.org/officeDocument/2006/relationships" r:embed="rId5"/>
          <a:stretch>
            <a:fillRect/>
          </a:stretch>
        </a:blipFill>
      </dgm:spPr>
      <dgm:t>
        <a:bodyPr/>
        <a:lstStyle/>
        <a:p>
          <a:r>
            <a:rPr lang="en-US">
              <a:noFill/>
            </a:rPr>
            <a:t> </a:t>
          </a:r>
        </a:p>
      </dgm:t>
    </dgm:pt>
    <dgm:pt modelId="{3CFE2C4B-309A-544D-892D-598BAC66717F}" type="parTrans" cxnId="{F5EE8EE4-DA8C-584E-855C-EEEEAE698D93}">
      <dgm:prSet/>
      <dgm:spPr/>
      <dgm:t>
        <a:bodyPr/>
        <a:lstStyle/>
        <a:p>
          <a:endParaRPr lang="en-US"/>
        </a:p>
      </dgm:t>
    </dgm:pt>
    <dgm:pt modelId="{01D96E88-A9A1-5449-A65A-F21EBB05B35C}" type="sibTrans" cxnId="{F5EE8EE4-DA8C-584E-855C-EEEEAE698D93}">
      <dgm:prSet/>
      <dgm:spPr/>
      <dgm:t>
        <a:bodyPr/>
        <a:lstStyle/>
        <a:p>
          <a:endParaRPr lang="en-US"/>
        </a:p>
      </dgm:t>
    </dgm:pt>
    <dgm:pt modelId="{59B7DD98-52CF-164F-9B79-C60D9A4E8EF3}">
      <dgm:prSet phldrT="[Text]"/>
      <dgm:spPr/>
      <dgm:t>
        <a:bodyPr/>
        <a:lstStyle/>
        <a:p>
          <a:r>
            <a:rPr lang="en-US"/>
            <a:t>Physics-informed Mixture of Experts</a:t>
          </a:r>
        </a:p>
      </dgm:t>
    </dgm:pt>
    <dgm:pt modelId="{9453B2AD-468D-5A4D-8AA0-5966538B4D6D}" type="parTrans" cxnId="{A6F589D2-74FB-8540-B596-C1C5D41855D4}">
      <dgm:prSet/>
      <dgm:spPr/>
      <dgm:t>
        <a:bodyPr/>
        <a:lstStyle/>
        <a:p>
          <a:endParaRPr lang="en-US"/>
        </a:p>
      </dgm:t>
    </dgm:pt>
    <dgm:pt modelId="{3DE1A3A0-AC3E-6043-A9CD-1E8AEEBD1ABF}" type="sibTrans" cxnId="{A6F589D2-74FB-8540-B596-C1C5D41855D4}">
      <dgm:prSet/>
      <dgm:spPr/>
      <dgm:t>
        <a:bodyPr/>
        <a:lstStyle/>
        <a:p>
          <a:endParaRPr lang="en-US"/>
        </a:p>
      </dgm:t>
    </dgm:pt>
    <dgm:pt modelId="{2BCA2F71-60F8-0145-81C1-D94489D5AA62}">
      <dgm:prSet phldrT="[Text]" custT="1"/>
      <dgm:spPr>
        <a:blipFill>
          <a:blip xmlns:r="http://schemas.openxmlformats.org/officeDocument/2006/relationships" r:embed="rId6"/>
          <a:stretch>
            <a:fillRect/>
          </a:stretch>
        </a:blipFill>
      </dgm:spPr>
      <dgm:t>
        <a:bodyPr/>
        <a:lstStyle/>
        <a:p>
          <a:r>
            <a:rPr lang="en-US">
              <a:noFill/>
            </a:rPr>
            <a:t> </a:t>
          </a:r>
        </a:p>
      </dgm:t>
    </dgm:pt>
    <dgm:pt modelId="{50109142-2578-FC43-B035-826890F56B47}" type="parTrans" cxnId="{28CDE297-413D-AD48-A791-BFC704F1E729}">
      <dgm:prSet/>
      <dgm:spPr/>
      <dgm:t>
        <a:bodyPr/>
        <a:lstStyle/>
        <a:p>
          <a:endParaRPr lang="en-US"/>
        </a:p>
      </dgm:t>
    </dgm:pt>
    <dgm:pt modelId="{BE218092-EBF5-C34A-BE5B-AD837846A66D}" type="sibTrans" cxnId="{28CDE297-413D-AD48-A791-BFC704F1E729}">
      <dgm:prSet/>
      <dgm:spPr/>
      <dgm:t>
        <a:bodyPr/>
        <a:lstStyle/>
        <a:p>
          <a:endParaRPr lang="en-US"/>
        </a:p>
      </dgm:t>
    </dgm:pt>
    <dgm:pt modelId="{BB9706A2-93C5-5343-9295-59FF046FDB74}" type="pres">
      <dgm:prSet presAssocID="{BDC30FE9-DC76-F644-9726-45178ADFC5FC}" presName="linearFlow" presStyleCnt="0">
        <dgm:presLayoutVars>
          <dgm:dir/>
          <dgm:animLvl val="lvl"/>
          <dgm:resizeHandles val="exact"/>
        </dgm:presLayoutVars>
      </dgm:prSet>
      <dgm:spPr/>
    </dgm:pt>
    <dgm:pt modelId="{A90710B4-001F-2D40-8FE7-014CC5C0082C}" type="pres">
      <dgm:prSet presAssocID="{9CA65504-52E0-4247-8306-9FF7C8F0400D}" presName="composite" presStyleCnt="0"/>
      <dgm:spPr/>
    </dgm:pt>
    <dgm:pt modelId="{A84432B7-6B28-E94A-A4BC-C76999854534}" type="pres">
      <dgm:prSet presAssocID="{9CA65504-52E0-4247-8306-9FF7C8F0400D}" presName="parTx" presStyleLbl="node1" presStyleIdx="0" presStyleCnt="5">
        <dgm:presLayoutVars>
          <dgm:chMax val="0"/>
          <dgm:chPref val="0"/>
          <dgm:bulletEnabled val="1"/>
        </dgm:presLayoutVars>
      </dgm:prSet>
      <dgm:spPr/>
    </dgm:pt>
    <dgm:pt modelId="{00130956-F9B2-1742-9BA7-3888D0EACFB8}" type="pres">
      <dgm:prSet presAssocID="{9CA65504-52E0-4247-8306-9FF7C8F0400D}" presName="parSh" presStyleLbl="node1" presStyleIdx="0" presStyleCnt="5"/>
      <dgm:spPr/>
    </dgm:pt>
    <dgm:pt modelId="{DAA6DE0B-BA97-A84C-9D3C-9638F849DA72}" type="pres">
      <dgm:prSet presAssocID="{9CA65504-52E0-4247-8306-9FF7C8F0400D}" presName="desTx" presStyleLbl="fgAcc1" presStyleIdx="0" presStyleCnt="5">
        <dgm:presLayoutVars>
          <dgm:bulletEnabled val="1"/>
        </dgm:presLayoutVars>
      </dgm:prSet>
      <dgm:spPr/>
    </dgm:pt>
    <dgm:pt modelId="{CF3AA418-03ED-664E-9635-0748AA2D45D0}" type="pres">
      <dgm:prSet presAssocID="{84499C38-8E10-E94D-8EE1-05FDC78FD995}" presName="sibTrans" presStyleLbl="sibTrans2D1" presStyleIdx="0" presStyleCnt="4"/>
      <dgm:spPr/>
    </dgm:pt>
    <dgm:pt modelId="{9962D047-A710-9F4B-944F-EAD5BE7DDB30}" type="pres">
      <dgm:prSet presAssocID="{84499C38-8E10-E94D-8EE1-05FDC78FD995}" presName="connTx" presStyleLbl="sibTrans2D1" presStyleIdx="0" presStyleCnt="4"/>
      <dgm:spPr/>
    </dgm:pt>
    <dgm:pt modelId="{49073698-9023-124A-BEF9-A3BDB8D75221}" type="pres">
      <dgm:prSet presAssocID="{E33700BA-7F7F-6344-9FFA-EB997A4DD6AD}" presName="composite" presStyleCnt="0"/>
      <dgm:spPr/>
    </dgm:pt>
    <dgm:pt modelId="{8DC7AEDE-03E2-F240-8243-93929A85DD43}" type="pres">
      <dgm:prSet presAssocID="{E33700BA-7F7F-6344-9FFA-EB997A4DD6AD}" presName="parTx" presStyleLbl="node1" presStyleIdx="0" presStyleCnt="5">
        <dgm:presLayoutVars>
          <dgm:chMax val="0"/>
          <dgm:chPref val="0"/>
          <dgm:bulletEnabled val="1"/>
        </dgm:presLayoutVars>
      </dgm:prSet>
      <dgm:spPr/>
    </dgm:pt>
    <dgm:pt modelId="{0E9BF7DC-24B2-3448-AA41-C4AB4211E775}" type="pres">
      <dgm:prSet presAssocID="{E33700BA-7F7F-6344-9FFA-EB997A4DD6AD}" presName="parSh" presStyleLbl="node1" presStyleIdx="1" presStyleCnt="5"/>
      <dgm:spPr/>
    </dgm:pt>
    <dgm:pt modelId="{305449C8-CFE0-204E-903D-5BC4E9F4C2DA}" type="pres">
      <dgm:prSet presAssocID="{E33700BA-7F7F-6344-9FFA-EB997A4DD6AD}" presName="desTx" presStyleLbl="fgAcc1" presStyleIdx="1" presStyleCnt="5">
        <dgm:presLayoutVars>
          <dgm:bulletEnabled val="1"/>
        </dgm:presLayoutVars>
      </dgm:prSet>
      <dgm:spPr/>
    </dgm:pt>
    <dgm:pt modelId="{6B1D2B54-D1B4-EE45-8B05-6888F87DD76F}" type="pres">
      <dgm:prSet presAssocID="{88DFBF4F-0B0C-3C49-AA7C-513A42CFA981}" presName="sibTrans" presStyleLbl="sibTrans2D1" presStyleIdx="1" presStyleCnt="4"/>
      <dgm:spPr/>
    </dgm:pt>
    <dgm:pt modelId="{181B87DE-1D25-4B4C-9491-0B0B0C258FEB}" type="pres">
      <dgm:prSet presAssocID="{88DFBF4F-0B0C-3C49-AA7C-513A42CFA981}" presName="connTx" presStyleLbl="sibTrans2D1" presStyleIdx="1" presStyleCnt="4"/>
      <dgm:spPr/>
    </dgm:pt>
    <dgm:pt modelId="{EED3AD2B-F2BC-5C43-B587-C09ADE8EBDF3}" type="pres">
      <dgm:prSet presAssocID="{231C1798-5D80-BA49-BAD0-63EDFECCB728}" presName="composite" presStyleCnt="0"/>
      <dgm:spPr/>
    </dgm:pt>
    <dgm:pt modelId="{A7FCDFE0-F518-6940-BA20-F2FDEFFB43E8}" type="pres">
      <dgm:prSet presAssocID="{231C1798-5D80-BA49-BAD0-63EDFECCB728}" presName="parTx" presStyleLbl="node1" presStyleIdx="1" presStyleCnt="5">
        <dgm:presLayoutVars>
          <dgm:chMax val="0"/>
          <dgm:chPref val="0"/>
          <dgm:bulletEnabled val="1"/>
        </dgm:presLayoutVars>
      </dgm:prSet>
      <dgm:spPr/>
    </dgm:pt>
    <dgm:pt modelId="{2814C6A5-83A4-DA47-931D-BCD35F03B54E}" type="pres">
      <dgm:prSet presAssocID="{231C1798-5D80-BA49-BAD0-63EDFECCB728}" presName="parSh" presStyleLbl="node1" presStyleIdx="2" presStyleCnt="5"/>
      <dgm:spPr/>
    </dgm:pt>
    <dgm:pt modelId="{36A54633-1030-1548-A153-431984F6A96B}" type="pres">
      <dgm:prSet presAssocID="{231C1798-5D80-BA49-BAD0-63EDFECCB728}" presName="desTx" presStyleLbl="fgAcc1" presStyleIdx="2" presStyleCnt="5">
        <dgm:presLayoutVars>
          <dgm:bulletEnabled val="1"/>
        </dgm:presLayoutVars>
      </dgm:prSet>
      <dgm:spPr/>
    </dgm:pt>
    <dgm:pt modelId="{C3908E77-26AD-8249-9802-ABF053909D79}" type="pres">
      <dgm:prSet presAssocID="{B191A552-7F36-DE41-A375-73BD1F29F852}" presName="sibTrans" presStyleLbl="sibTrans2D1" presStyleIdx="2" presStyleCnt="4"/>
      <dgm:spPr/>
    </dgm:pt>
    <dgm:pt modelId="{AC0F3640-66AD-9744-AD3B-0FD39347FA17}" type="pres">
      <dgm:prSet presAssocID="{B191A552-7F36-DE41-A375-73BD1F29F852}" presName="connTx" presStyleLbl="sibTrans2D1" presStyleIdx="2" presStyleCnt="4"/>
      <dgm:spPr/>
    </dgm:pt>
    <dgm:pt modelId="{2B577A30-2DB7-1F4C-A1BC-DBFC28A6D4AB}" type="pres">
      <dgm:prSet presAssocID="{4B2337CD-C6D0-B945-AB8C-189B733B0058}" presName="composite" presStyleCnt="0"/>
      <dgm:spPr/>
    </dgm:pt>
    <dgm:pt modelId="{9112AB79-14CD-BA48-9FAE-8785A1F8D8E2}" type="pres">
      <dgm:prSet presAssocID="{4B2337CD-C6D0-B945-AB8C-189B733B0058}" presName="parTx" presStyleLbl="node1" presStyleIdx="2" presStyleCnt="5">
        <dgm:presLayoutVars>
          <dgm:chMax val="0"/>
          <dgm:chPref val="0"/>
          <dgm:bulletEnabled val="1"/>
        </dgm:presLayoutVars>
      </dgm:prSet>
      <dgm:spPr/>
    </dgm:pt>
    <dgm:pt modelId="{CF0C22CE-176C-634E-AF23-DCE37A645C10}" type="pres">
      <dgm:prSet presAssocID="{4B2337CD-C6D0-B945-AB8C-189B733B0058}" presName="parSh" presStyleLbl="node1" presStyleIdx="3" presStyleCnt="5"/>
      <dgm:spPr/>
    </dgm:pt>
    <dgm:pt modelId="{E54E78CB-7FAC-A149-BF79-28DB5E4C79D6}" type="pres">
      <dgm:prSet presAssocID="{4B2337CD-C6D0-B945-AB8C-189B733B0058}" presName="desTx" presStyleLbl="fgAcc1" presStyleIdx="3" presStyleCnt="5">
        <dgm:presLayoutVars>
          <dgm:bulletEnabled val="1"/>
        </dgm:presLayoutVars>
      </dgm:prSet>
      <dgm:spPr/>
    </dgm:pt>
    <dgm:pt modelId="{15055F65-4585-C64B-A9B6-9FF72100260F}" type="pres">
      <dgm:prSet presAssocID="{C9374D8E-D782-0B4D-9375-E49C67C016E2}" presName="sibTrans" presStyleLbl="sibTrans2D1" presStyleIdx="3" presStyleCnt="4"/>
      <dgm:spPr/>
    </dgm:pt>
    <dgm:pt modelId="{9324EC07-22F1-744F-B8FB-B69658FA8961}" type="pres">
      <dgm:prSet presAssocID="{C9374D8E-D782-0B4D-9375-E49C67C016E2}" presName="connTx" presStyleLbl="sibTrans2D1" presStyleIdx="3" presStyleCnt="4"/>
      <dgm:spPr/>
    </dgm:pt>
    <dgm:pt modelId="{738E84D7-1843-7C45-9842-2193D0C3B844}" type="pres">
      <dgm:prSet presAssocID="{59B7DD98-52CF-164F-9B79-C60D9A4E8EF3}" presName="composite" presStyleCnt="0"/>
      <dgm:spPr/>
    </dgm:pt>
    <dgm:pt modelId="{A5B3D387-0400-194F-A16B-C979F8CBA4C7}" type="pres">
      <dgm:prSet presAssocID="{59B7DD98-52CF-164F-9B79-C60D9A4E8EF3}" presName="parTx" presStyleLbl="node1" presStyleIdx="3" presStyleCnt="5">
        <dgm:presLayoutVars>
          <dgm:chMax val="0"/>
          <dgm:chPref val="0"/>
          <dgm:bulletEnabled val="1"/>
        </dgm:presLayoutVars>
      </dgm:prSet>
      <dgm:spPr/>
    </dgm:pt>
    <dgm:pt modelId="{F5E9771C-6109-1146-B317-0F958489CE39}" type="pres">
      <dgm:prSet presAssocID="{59B7DD98-52CF-164F-9B79-C60D9A4E8EF3}" presName="parSh" presStyleLbl="node1" presStyleIdx="4" presStyleCnt="5"/>
      <dgm:spPr/>
    </dgm:pt>
    <dgm:pt modelId="{B6F83EC7-9FA4-EB4A-8DBE-19C022644C38}" type="pres">
      <dgm:prSet presAssocID="{59B7DD98-52CF-164F-9B79-C60D9A4E8EF3}" presName="desTx" presStyleLbl="fgAcc1" presStyleIdx="4" presStyleCnt="5">
        <dgm:presLayoutVars>
          <dgm:bulletEnabled val="1"/>
        </dgm:presLayoutVars>
      </dgm:prSet>
      <dgm:spPr/>
    </dgm:pt>
  </dgm:ptLst>
  <dgm:cxnLst>
    <dgm:cxn modelId="{B87FCF05-BD76-3F42-BCED-0C5E67A7EB4A}" type="presOf" srcId="{C9374D8E-D782-0B4D-9375-E49C67C016E2}" destId="{15055F65-4585-C64B-A9B6-9FF72100260F}" srcOrd="0" destOrd="0" presId="urn:microsoft.com/office/officeart/2005/8/layout/process3"/>
    <dgm:cxn modelId="{DF44BA12-97C4-AC40-BDFD-797712BDB508}" type="presOf" srcId="{88DFBF4F-0B0C-3C49-AA7C-513A42CFA981}" destId="{181B87DE-1D25-4B4C-9491-0B0B0C258FEB}" srcOrd="1" destOrd="0" presId="urn:microsoft.com/office/officeart/2005/8/layout/process3"/>
    <dgm:cxn modelId="{00AD9115-D0AB-8542-988B-ED600850643D}" srcId="{231C1798-5D80-BA49-BAD0-63EDFECCB728}" destId="{E2B61BC4-C8DA-9B44-B12C-557D4D44CEB5}" srcOrd="0" destOrd="0" parTransId="{F4DCA147-1528-DE41-820C-8284169E8622}" sibTransId="{864047FF-3BE7-BC41-8120-64A9CAF2DD04}"/>
    <dgm:cxn modelId="{F496DE15-9BFE-0D48-9F84-AFC2A53C1900}" srcId="{BDC30FE9-DC76-F644-9726-45178ADFC5FC}" destId="{231C1798-5D80-BA49-BAD0-63EDFECCB728}" srcOrd="2" destOrd="0" parTransId="{4A257CF2-C366-C74A-8239-A2B46559EA71}" sibTransId="{B191A552-7F36-DE41-A375-73BD1F29F852}"/>
    <dgm:cxn modelId="{BA23A41B-34F8-2A42-816F-281594CBE79B}" type="presOf" srcId="{B191A552-7F36-DE41-A375-73BD1F29F852}" destId="{AC0F3640-66AD-9744-AD3B-0FD39347FA17}" srcOrd="1" destOrd="0" presId="urn:microsoft.com/office/officeart/2005/8/layout/process3"/>
    <dgm:cxn modelId="{39CDE41C-D8F6-984C-9341-FD1712F0870A}" srcId="{BDC30FE9-DC76-F644-9726-45178ADFC5FC}" destId="{E33700BA-7F7F-6344-9FFA-EB997A4DD6AD}" srcOrd="1" destOrd="0" parTransId="{98A8241B-4360-F04A-9A96-26AC6D99AD3A}" sibTransId="{88DFBF4F-0B0C-3C49-AA7C-513A42CFA981}"/>
    <dgm:cxn modelId="{56E7D91E-AE65-4641-A6AB-899845E202AD}" type="presOf" srcId="{42308646-46AE-7F44-86B9-4BA0567DCE2D}" destId="{DAA6DE0B-BA97-A84C-9D3C-9638F849DA72}" srcOrd="0" destOrd="0" presId="urn:microsoft.com/office/officeart/2005/8/layout/process3"/>
    <dgm:cxn modelId="{E4DCB132-5178-B740-ADDA-4C77405059D2}" type="presOf" srcId="{84499C38-8E10-E94D-8EE1-05FDC78FD995}" destId="{9962D047-A710-9F4B-944F-EAD5BE7DDB30}" srcOrd="1" destOrd="0" presId="urn:microsoft.com/office/officeart/2005/8/layout/process3"/>
    <dgm:cxn modelId="{F83BAF34-7E06-9C44-A732-46236E3F75E5}" type="presOf" srcId="{2BCA2F71-60F8-0145-81C1-D94489D5AA62}" destId="{B6F83EC7-9FA4-EB4A-8DBE-19C022644C38}" srcOrd="0" destOrd="0" presId="urn:microsoft.com/office/officeart/2005/8/layout/process3"/>
    <dgm:cxn modelId="{56DEC936-7BAE-1A46-96FB-4FB506A5C5D9}" type="presOf" srcId="{D69FCF75-33C3-D242-887C-8E643C740813}" destId="{E54E78CB-7FAC-A149-BF79-28DB5E4C79D6}" srcOrd="0" destOrd="0" presId="urn:microsoft.com/office/officeart/2005/8/layout/process3"/>
    <dgm:cxn modelId="{19798566-5FA5-4C4F-94B3-B67D5501907A}" type="presOf" srcId="{E33700BA-7F7F-6344-9FFA-EB997A4DD6AD}" destId="{0E9BF7DC-24B2-3448-AA41-C4AB4211E775}" srcOrd="1" destOrd="0" presId="urn:microsoft.com/office/officeart/2005/8/layout/process3"/>
    <dgm:cxn modelId="{416A765A-DCE5-B04C-96E7-0467776202F3}" type="presOf" srcId="{59B7DD98-52CF-164F-9B79-C60D9A4E8EF3}" destId="{F5E9771C-6109-1146-B317-0F958489CE39}" srcOrd="1" destOrd="0" presId="urn:microsoft.com/office/officeart/2005/8/layout/process3"/>
    <dgm:cxn modelId="{C553E75A-D285-BA4F-AB4C-7ACA228E58B2}" type="presOf" srcId="{E33700BA-7F7F-6344-9FFA-EB997A4DD6AD}" destId="{8DC7AEDE-03E2-F240-8243-93929A85DD43}" srcOrd="0" destOrd="0" presId="urn:microsoft.com/office/officeart/2005/8/layout/process3"/>
    <dgm:cxn modelId="{D396FF7B-8638-D048-A1BE-069699293C23}" type="presOf" srcId="{BDC30FE9-DC76-F644-9726-45178ADFC5FC}" destId="{BB9706A2-93C5-5343-9295-59FF046FDB74}" srcOrd="0" destOrd="0" presId="urn:microsoft.com/office/officeart/2005/8/layout/process3"/>
    <dgm:cxn modelId="{83FFE888-3E87-D943-AFB9-C56E5330B693}" type="presOf" srcId="{4B2337CD-C6D0-B945-AB8C-189B733B0058}" destId="{CF0C22CE-176C-634E-AF23-DCE37A645C10}" srcOrd="1" destOrd="0" presId="urn:microsoft.com/office/officeart/2005/8/layout/process3"/>
    <dgm:cxn modelId="{A6CBC48F-A405-5F46-9D91-3284E3D0162A}" srcId="{BDC30FE9-DC76-F644-9726-45178ADFC5FC}" destId="{4B2337CD-C6D0-B945-AB8C-189B733B0058}" srcOrd="3" destOrd="0" parTransId="{84755099-DA7B-5C47-9AE1-F29BED790A3C}" sibTransId="{C9374D8E-D782-0B4D-9375-E49C67C016E2}"/>
    <dgm:cxn modelId="{28CDE297-413D-AD48-A791-BFC704F1E729}" srcId="{59B7DD98-52CF-164F-9B79-C60D9A4E8EF3}" destId="{2BCA2F71-60F8-0145-81C1-D94489D5AA62}" srcOrd="0" destOrd="0" parTransId="{50109142-2578-FC43-B035-826890F56B47}" sibTransId="{BE218092-EBF5-C34A-BE5B-AD837846A66D}"/>
    <dgm:cxn modelId="{82E87BAA-CDB1-E94C-8531-B966070C9253}" type="presOf" srcId="{E2B61BC4-C8DA-9B44-B12C-557D4D44CEB5}" destId="{36A54633-1030-1548-A153-431984F6A96B}" srcOrd="0" destOrd="0" presId="urn:microsoft.com/office/officeart/2005/8/layout/process3"/>
    <dgm:cxn modelId="{245A5DB8-460A-124D-ADF0-61DA945B33AD}" type="presOf" srcId="{84499C38-8E10-E94D-8EE1-05FDC78FD995}" destId="{CF3AA418-03ED-664E-9635-0748AA2D45D0}" srcOrd="0" destOrd="0" presId="urn:microsoft.com/office/officeart/2005/8/layout/process3"/>
    <dgm:cxn modelId="{880E87B8-2709-2C4E-9945-7A8B951407EC}" srcId="{E33700BA-7F7F-6344-9FFA-EB997A4DD6AD}" destId="{0AF736AA-6BEC-C44F-A53F-6E0B10CB571C}" srcOrd="0" destOrd="0" parTransId="{C2BCA0D4-AC50-394C-8E18-8BF9D102620B}" sibTransId="{8D3FE2CF-07FC-5E46-936D-69C75841237A}"/>
    <dgm:cxn modelId="{74E30DB9-E552-7249-89F9-A6272703CDEA}" type="presOf" srcId="{C9374D8E-D782-0B4D-9375-E49C67C016E2}" destId="{9324EC07-22F1-744F-B8FB-B69658FA8961}" srcOrd="1" destOrd="0" presId="urn:microsoft.com/office/officeart/2005/8/layout/process3"/>
    <dgm:cxn modelId="{FE8D8CC4-6710-7243-89B5-C711B7745F02}" type="presOf" srcId="{231C1798-5D80-BA49-BAD0-63EDFECCB728}" destId="{2814C6A5-83A4-DA47-931D-BCD35F03B54E}" srcOrd="1" destOrd="0" presId="urn:microsoft.com/office/officeart/2005/8/layout/process3"/>
    <dgm:cxn modelId="{A6F589D2-74FB-8540-B596-C1C5D41855D4}" srcId="{BDC30FE9-DC76-F644-9726-45178ADFC5FC}" destId="{59B7DD98-52CF-164F-9B79-C60D9A4E8EF3}" srcOrd="4" destOrd="0" parTransId="{9453B2AD-468D-5A4D-8AA0-5966538B4D6D}" sibTransId="{3DE1A3A0-AC3E-6043-A9CD-1E8AEEBD1ABF}"/>
    <dgm:cxn modelId="{6FE973D9-7D4D-4A46-8C29-98A34137A99F}" srcId="{9CA65504-52E0-4247-8306-9FF7C8F0400D}" destId="{42308646-46AE-7F44-86B9-4BA0567DCE2D}" srcOrd="0" destOrd="0" parTransId="{43A16FED-96A8-B340-A4E7-983C3C7A69F3}" sibTransId="{F16A1AE0-A5BA-9542-A20C-5568E5476241}"/>
    <dgm:cxn modelId="{56DF91DC-0F36-0A4C-BFD5-F848ACD8B437}" type="presOf" srcId="{B191A552-7F36-DE41-A375-73BD1F29F852}" destId="{C3908E77-26AD-8249-9802-ABF053909D79}" srcOrd="0" destOrd="0" presId="urn:microsoft.com/office/officeart/2005/8/layout/process3"/>
    <dgm:cxn modelId="{267A65DE-A2F6-2B4F-93C4-FA810BCFD7A6}" type="presOf" srcId="{231C1798-5D80-BA49-BAD0-63EDFECCB728}" destId="{A7FCDFE0-F518-6940-BA20-F2FDEFFB43E8}" srcOrd="0" destOrd="0" presId="urn:microsoft.com/office/officeart/2005/8/layout/process3"/>
    <dgm:cxn modelId="{DFEA9DDF-9171-1D40-8B5F-C0C6F9AC7846}" type="presOf" srcId="{9CA65504-52E0-4247-8306-9FF7C8F0400D}" destId="{A84432B7-6B28-E94A-A4BC-C76999854534}" srcOrd="0" destOrd="0" presId="urn:microsoft.com/office/officeart/2005/8/layout/process3"/>
    <dgm:cxn modelId="{D4F37EE0-1B2A-BE4F-B223-363B286766AC}" srcId="{BDC30FE9-DC76-F644-9726-45178ADFC5FC}" destId="{9CA65504-52E0-4247-8306-9FF7C8F0400D}" srcOrd="0" destOrd="0" parTransId="{B24ECD87-E3B3-DC46-A25F-BDE67CC0BC82}" sibTransId="{84499C38-8E10-E94D-8EE1-05FDC78FD995}"/>
    <dgm:cxn modelId="{FC2018E2-9754-E94D-9AF1-72364D447A3A}" type="presOf" srcId="{0AF736AA-6BEC-C44F-A53F-6E0B10CB571C}" destId="{305449C8-CFE0-204E-903D-5BC4E9F4C2DA}" srcOrd="0" destOrd="0" presId="urn:microsoft.com/office/officeart/2005/8/layout/process3"/>
    <dgm:cxn modelId="{C8026BE3-A868-1A4A-BB67-9C0C62A8C535}" type="presOf" srcId="{9CA65504-52E0-4247-8306-9FF7C8F0400D}" destId="{00130956-F9B2-1742-9BA7-3888D0EACFB8}" srcOrd="1" destOrd="0" presId="urn:microsoft.com/office/officeart/2005/8/layout/process3"/>
    <dgm:cxn modelId="{F5EE8EE4-DA8C-584E-855C-EEEEAE698D93}" srcId="{4B2337CD-C6D0-B945-AB8C-189B733B0058}" destId="{D69FCF75-33C3-D242-887C-8E643C740813}" srcOrd="0" destOrd="0" parTransId="{3CFE2C4B-309A-544D-892D-598BAC66717F}" sibTransId="{01D96E88-A9A1-5449-A65A-F21EBB05B35C}"/>
    <dgm:cxn modelId="{024AAEE7-988C-164D-B9F0-B8CC2FBE6B1C}" type="presOf" srcId="{4B2337CD-C6D0-B945-AB8C-189B733B0058}" destId="{9112AB79-14CD-BA48-9FAE-8785A1F8D8E2}" srcOrd="0" destOrd="0" presId="urn:microsoft.com/office/officeart/2005/8/layout/process3"/>
    <dgm:cxn modelId="{B273DBF2-8E1E-3C45-813E-409C732F16CB}" type="presOf" srcId="{88DFBF4F-0B0C-3C49-AA7C-513A42CFA981}" destId="{6B1D2B54-D1B4-EE45-8B05-6888F87DD76F}" srcOrd="0" destOrd="0" presId="urn:microsoft.com/office/officeart/2005/8/layout/process3"/>
    <dgm:cxn modelId="{8FD6BEF6-172A-624E-8BD9-8BF9752EB2BD}" type="presOf" srcId="{59B7DD98-52CF-164F-9B79-C60D9A4E8EF3}" destId="{A5B3D387-0400-194F-A16B-C979F8CBA4C7}" srcOrd="0" destOrd="0" presId="urn:microsoft.com/office/officeart/2005/8/layout/process3"/>
    <dgm:cxn modelId="{3689865B-7A96-DD42-8208-6D51A3D5F795}" type="presParOf" srcId="{BB9706A2-93C5-5343-9295-59FF046FDB74}" destId="{A90710B4-001F-2D40-8FE7-014CC5C0082C}" srcOrd="0" destOrd="0" presId="urn:microsoft.com/office/officeart/2005/8/layout/process3"/>
    <dgm:cxn modelId="{2CE626C3-D6D7-AB41-B9C3-C1DB87750E08}" type="presParOf" srcId="{A90710B4-001F-2D40-8FE7-014CC5C0082C}" destId="{A84432B7-6B28-E94A-A4BC-C76999854534}" srcOrd="0" destOrd="0" presId="urn:microsoft.com/office/officeart/2005/8/layout/process3"/>
    <dgm:cxn modelId="{18FA35CD-FB5F-7441-93DD-8571D2661746}" type="presParOf" srcId="{A90710B4-001F-2D40-8FE7-014CC5C0082C}" destId="{00130956-F9B2-1742-9BA7-3888D0EACFB8}" srcOrd="1" destOrd="0" presId="urn:microsoft.com/office/officeart/2005/8/layout/process3"/>
    <dgm:cxn modelId="{69766338-9969-A64F-8B83-E484E2D6CC19}" type="presParOf" srcId="{A90710B4-001F-2D40-8FE7-014CC5C0082C}" destId="{DAA6DE0B-BA97-A84C-9D3C-9638F849DA72}" srcOrd="2" destOrd="0" presId="urn:microsoft.com/office/officeart/2005/8/layout/process3"/>
    <dgm:cxn modelId="{E622FC74-1216-E541-AC42-26C07712C465}" type="presParOf" srcId="{BB9706A2-93C5-5343-9295-59FF046FDB74}" destId="{CF3AA418-03ED-664E-9635-0748AA2D45D0}" srcOrd="1" destOrd="0" presId="urn:microsoft.com/office/officeart/2005/8/layout/process3"/>
    <dgm:cxn modelId="{39ADD53E-D4E1-294B-A9B8-F75DF9279DD3}" type="presParOf" srcId="{CF3AA418-03ED-664E-9635-0748AA2D45D0}" destId="{9962D047-A710-9F4B-944F-EAD5BE7DDB30}" srcOrd="0" destOrd="0" presId="urn:microsoft.com/office/officeart/2005/8/layout/process3"/>
    <dgm:cxn modelId="{718CCBC7-A643-294A-B1D8-2F7F0370E8AC}" type="presParOf" srcId="{BB9706A2-93C5-5343-9295-59FF046FDB74}" destId="{49073698-9023-124A-BEF9-A3BDB8D75221}" srcOrd="2" destOrd="0" presId="urn:microsoft.com/office/officeart/2005/8/layout/process3"/>
    <dgm:cxn modelId="{7FA47FF6-EA10-FF4D-9685-C64E5219A225}" type="presParOf" srcId="{49073698-9023-124A-BEF9-A3BDB8D75221}" destId="{8DC7AEDE-03E2-F240-8243-93929A85DD43}" srcOrd="0" destOrd="0" presId="urn:microsoft.com/office/officeart/2005/8/layout/process3"/>
    <dgm:cxn modelId="{9CF5A6B9-5C74-B04D-83F4-5D6B021928EE}" type="presParOf" srcId="{49073698-9023-124A-BEF9-A3BDB8D75221}" destId="{0E9BF7DC-24B2-3448-AA41-C4AB4211E775}" srcOrd="1" destOrd="0" presId="urn:microsoft.com/office/officeart/2005/8/layout/process3"/>
    <dgm:cxn modelId="{394EA276-6332-E84A-A3D3-AC69C8C64858}" type="presParOf" srcId="{49073698-9023-124A-BEF9-A3BDB8D75221}" destId="{305449C8-CFE0-204E-903D-5BC4E9F4C2DA}" srcOrd="2" destOrd="0" presId="urn:microsoft.com/office/officeart/2005/8/layout/process3"/>
    <dgm:cxn modelId="{3589532E-43E3-D049-A819-B25915F7D92F}" type="presParOf" srcId="{BB9706A2-93C5-5343-9295-59FF046FDB74}" destId="{6B1D2B54-D1B4-EE45-8B05-6888F87DD76F}" srcOrd="3" destOrd="0" presId="urn:microsoft.com/office/officeart/2005/8/layout/process3"/>
    <dgm:cxn modelId="{243ED7F6-BE9D-2940-AD67-965BBCD3FB72}" type="presParOf" srcId="{6B1D2B54-D1B4-EE45-8B05-6888F87DD76F}" destId="{181B87DE-1D25-4B4C-9491-0B0B0C258FEB}" srcOrd="0" destOrd="0" presId="urn:microsoft.com/office/officeart/2005/8/layout/process3"/>
    <dgm:cxn modelId="{A9FDC816-13FD-8148-A582-D130C9DF88CD}" type="presParOf" srcId="{BB9706A2-93C5-5343-9295-59FF046FDB74}" destId="{EED3AD2B-F2BC-5C43-B587-C09ADE8EBDF3}" srcOrd="4" destOrd="0" presId="urn:microsoft.com/office/officeart/2005/8/layout/process3"/>
    <dgm:cxn modelId="{5D1A5B40-D49E-9D45-B81F-04C0D2229522}" type="presParOf" srcId="{EED3AD2B-F2BC-5C43-B587-C09ADE8EBDF3}" destId="{A7FCDFE0-F518-6940-BA20-F2FDEFFB43E8}" srcOrd="0" destOrd="0" presId="urn:microsoft.com/office/officeart/2005/8/layout/process3"/>
    <dgm:cxn modelId="{8EFC902E-58EA-A942-9F94-1FE53376F646}" type="presParOf" srcId="{EED3AD2B-F2BC-5C43-B587-C09ADE8EBDF3}" destId="{2814C6A5-83A4-DA47-931D-BCD35F03B54E}" srcOrd="1" destOrd="0" presId="urn:microsoft.com/office/officeart/2005/8/layout/process3"/>
    <dgm:cxn modelId="{87BD0384-8BF4-344B-9442-89B5735F66AB}" type="presParOf" srcId="{EED3AD2B-F2BC-5C43-B587-C09ADE8EBDF3}" destId="{36A54633-1030-1548-A153-431984F6A96B}" srcOrd="2" destOrd="0" presId="urn:microsoft.com/office/officeart/2005/8/layout/process3"/>
    <dgm:cxn modelId="{44D49C6F-32B0-FC47-908F-73F70951B505}" type="presParOf" srcId="{BB9706A2-93C5-5343-9295-59FF046FDB74}" destId="{C3908E77-26AD-8249-9802-ABF053909D79}" srcOrd="5" destOrd="0" presId="urn:microsoft.com/office/officeart/2005/8/layout/process3"/>
    <dgm:cxn modelId="{2EF910C8-FD05-1047-A8B2-3CFB070434EE}" type="presParOf" srcId="{C3908E77-26AD-8249-9802-ABF053909D79}" destId="{AC0F3640-66AD-9744-AD3B-0FD39347FA17}" srcOrd="0" destOrd="0" presId="urn:microsoft.com/office/officeart/2005/8/layout/process3"/>
    <dgm:cxn modelId="{81CFC15B-C1D8-EF40-9F30-FBBC954F2358}" type="presParOf" srcId="{BB9706A2-93C5-5343-9295-59FF046FDB74}" destId="{2B577A30-2DB7-1F4C-A1BC-DBFC28A6D4AB}" srcOrd="6" destOrd="0" presId="urn:microsoft.com/office/officeart/2005/8/layout/process3"/>
    <dgm:cxn modelId="{355C4B94-8754-454B-BE7D-5F16ED474F2D}" type="presParOf" srcId="{2B577A30-2DB7-1F4C-A1BC-DBFC28A6D4AB}" destId="{9112AB79-14CD-BA48-9FAE-8785A1F8D8E2}" srcOrd="0" destOrd="0" presId="urn:microsoft.com/office/officeart/2005/8/layout/process3"/>
    <dgm:cxn modelId="{66E43D41-B294-DE49-A89A-5EDB2E0CD5AE}" type="presParOf" srcId="{2B577A30-2DB7-1F4C-A1BC-DBFC28A6D4AB}" destId="{CF0C22CE-176C-634E-AF23-DCE37A645C10}" srcOrd="1" destOrd="0" presId="urn:microsoft.com/office/officeart/2005/8/layout/process3"/>
    <dgm:cxn modelId="{09AA7329-8C64-8444-943B-74CC32A7315D}" type="presParOf" srcId="{2B577A30-2DB7-1F4C-A1BC-DBFC28A6D4AB}" destId="{E54E78CB-7FAC-A149-BF79-28DB5E4C79D6}" srcOrd="2" destOrd="0" presId="urn:microsoft.com/office/officeart/2005/8/layout/process3"/>
    <dgm:cxn modelId="{64C3B90F-C513-0742-B540-86BEE5C14AA2}" type="presParOf" srcId="{BB9706A2-93C5-5343-9295-59FF046FDB74}" destId="{15055F65-4585-C64B-A9B6-9FF72100260F}" srcOrd="7" destOrd="0" presId="urn:microsoft.com/office/officeart/2005/8/layout/process3"/>
    <dgm:cxn modelId="{28E2CA7B-3D9F-274D-BFF0-C6EF500A5F8C}" type="presParOf" srcId="{15055F65-4585-C64B-A9B6-9FF72100260F}" destId="{9324EC07-22F1-744F-B8FB-B69658FA8961}" srcOrd="0" destOrd="0" presId="urn:microsoft.com/office/officeart/2005/8/layout/process3"/>
    <dgm:cxn modelId="{80FABE4B-522B-3044-B90D-8243531069DD}" type="presParOf" srcId="{BB9706A2-93C5-5343-9295-59FF046FDB74}" destId="{738E84D7-1843-7C45-9842-2193D0C3B844}" srcOrd="8" destOrd="0" presId="urn:microsoft.com/office/officeart/2005/8/layout/process3"/>
    <dgm:cxn modelId="{28BC55B5-6D9C-AE4A-848F-DD72CF73D224}" type="presParOf" srcId="{738E84D7-1843-7C45-9842-2193D0C3B844}" destId="{A5B3D387-0400-194F-A16B-C979F8CBA4C7}" srcOrd="0" destOrd="0" presId="urn:microsoft.com/office/officeart/2005/8/layout/process3"/>
    <dgm:cxn modelId="{437F3158-DFD5-CB41-915F-5B9EF08A9914}" type="presParOf" srcId="{738E84D7-1843-7C45-9842-2193D0C3B844}" destId="{F5E9771C-6109-1146-B317-0F958489CE39}" srcOrd="1" destOrd="0" presId="urn:microsoft.com/office/officeart/2005/8/layout/process3"/>
    <dgm:cxn modelId="{BA959E9F-BFD2-B841-B3B9-69FA15F528E2}" type="presParOf" srcId="{738E84D7-1843-7C45-9842-2193D0C3B844}" destId="{B6F83EC7-9FA4-EB4A-8DBE-19C022644C38}" srcOrd="2" destOrd="0" presId="urn:microsoft.com/office/officeart/2005/8/layout/process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505A754-C2C1-7D4B-B698-8591BD19124A}">
      <dsp:nvSpPr>
        <dsp:cNvPr id="0" name=""/>
        <dsp:cNvSpPr/>
      </dsp:nvSpPr>
      <dsp:spPr>
        <a:xfrm>
          <a:off x="903" y="442018"/>
          <a:ext cx="1749325" cy="675239"/>
        </a:xfrm>
        <a:prstGeom prst="chevron">
          <a:avLst>
            <a:gd name="adj" fmla="val 4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49708FF-088A-284C-8639-98D73565F8C9}">
      <dsp:nvSpPr>
        <dsp:cNvPr id="0" name=""/>
        <dsp:cNvSpPr/>
      </dsp:nvSpPr>
      <dsp:spPr>
        <a:xfrm>
          <a:off x="467390" y="610828"/>
          <a:ext cx="1477208" cy="675239"/>
        </a:xfrm>
        <a:prstGeom prst="roundRect">
          <a:avLst>
            <a:gd name="adj" fmla="val 10000"/>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1120" tIns="71120" rIns="71120" bIns="71120" numCol="1" spcCol="1270" anchor="ctr" anchorCtr="0">
          <a:noAutofit/>
        </a:bodyPr>
        <a:lstStyle/>
        <a:p>
          <a:pPr marL="0" lvl="0" indent="0" algn="ctr" defTabSz="444500">
            <a:lnSpc>
              <a:spcPct val="90000"/>
            </a:lnSpc>
            <a:spcBef>
              <a:spcPct val="0"/>
            </a:spcBef>
            <a:spcAft>
              <a:spcPct val="35000"/>
            </a:spcAft>
            <a:buNone/>
          </a:pPr>
          <a:r>
            <a:rPr lang="en-US" sz="1000" kern="1200"/>
            <a:t>Input modalities</a:t>
          </a:r>
        </a:p>
      </dsp:txBody>
      <dsp:txXfrm>
        <a:off x="487167" y="630605"/>
        <a:ext cx="1437654" cy="635685"/>
      </dsp:txXfrm>
    </dsp:sp>
    <dsp:sp modelId="{802A72F7-08A3-41AB-8C5A-B4623E6DB69A}">
      <dsp:nvSpPr>
        <dsp:cNvPr id="0" name=""/>
        <dsp:cNvSpPr/>
      </dsp:nvSpPr>
      <dsp:spPr>
        <a:xfrm>
          <a:off x="1999021" y="442018"/>
          <a:ext cx="1749325" cy="675239"/>
        </a:xfrm>
        <a:prstGeom prst="chevron">
          <a:avLst>
            <a:gd name="adj" fmla="val 4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0B26B05-890A-4BBF-BC38-7AA47093C4B6}">
      <dsp:nvSpPr>
        <dsp:cNvPr id="0" name=""/>
        <dsp:cNvSpPr/>
      </dsp:nvSpPr>
      <dsp:spPr>
        <a:xfrm>
          <a:off x="2465508" y="610828"/>
          <a:ext cx="1477208" cy="675239"/>
        </a:xfrm>
        <a:prstGeom prst="roundRect">
          <a:avLst>
            <a:gd name="adj" fmla="val 10000"/>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1120" tIns="71120" rIns="71120" bIns="71120" numCol="1" spcCol="1270" anchor="ctr" anchorCtr="0">
          <a:noAutofit/>
        </a:bodyPr>
        <a:lstStyle/>
        <a:p>
          <a:pPr marL="0" lvl="0" indent="0" algn="ctr" defTabSz="444500">
            <a:lnSpc>
              <a:spcPct val="90000"/>
            </a:lnSpc>
            <a:spcBef>
              <a:spcPct val="0"/>
            </a:spcBef>
            <a:spcAft>
              <a:spcPct val="35000"/>
            </a:spcAft>
            <a:buNone/>
          </a:pPr>
          <a:r>
            <a:rPr lang="en-US" sz="1000" kern="1200" dirty="0"/>
            <a:t>Unimodal embeddings (neural networks)</a:t>
          </a:r>
        </a:p>
      </dsp:txBody>
      <dsp:txXfrm>
        <a:off x="2485285" y="630605"/>
        <a:ext cx="1437654" cy="635685"/>
      </dsp:txXfrm>
    </dsp:sp>
    <dsp:sp modelId="{9CFC5AFC-62E2-41D1-AA58-709FD8E853CB}">
      <dsp:nvSpPr>
        <dsp:cNvPr id="0" name=""/>
        <dsp:cNvSpPr/>
      </dsp:nvSpPr>
      <dsp:spPr>
        <a:xfrm>
          <a:off x="3997140" y="442018"/>
          <a:ext cx="1749325" cy="675239"/>
        </a:xfrm>
        <a:prstGeom prst="chevron">
          <a:avLst>
            <a:gd name="adj" fmla="val 4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9AAB2BA-80BA-43BA-83D3-585E0232CF9C}">
      <dsp:nvSpPr>
        <dsp:cNvPr id="0" name=""/>
        <dsp:cNvSpPr/>
      </dsp:nvSpPr>
      <dsp:spPr>
        <a:xfrm>
          <a:off x="4463627" y="610828"/>
          <a:ext cx="1477208" cy="675239"/>
        </a:xfrm>
        <a:prstGeom prst="roundRect">
          <a:avLst>
            <a:gd name="adj" fmla="val 10000"/>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1120" tIns="71120" rIns="71120" bIns="71120" numCol="1" spcCol="1270" anchor="ctr" anchorCtr="0">
          <a:noAutofit/>
        </a:bodyPr>
        <a:lstStyle/>
        <a:p>
          <a:pPr marL="0" lvl="0" indent="0" algn="ctr" defTabSz="444500">
            <a:lnSpc>
              <a:spcPct val="90000"/>
            </a:lnSpc>
            <a:spcBef>
              <a:spcPct val="0"/>
            </a:spcBef>
            <a:spcAft>
              <a:spcPct val="35000"/>
            </a:spcAft>
            <a:buNone/>
          </a:pPr>
          <a:r>
            <a:rPr lang="en-US" sz="1000" kern="1200"/>
            <a:t>Product of experts (multimodal embedding)</a:t>
          </a:r>
        </a:p>
      </dsp:txBody>
      <dsp:txXfrm>
        <a:off x="4483404" y="630605"/>
        <a:ext cx="1437654" cy="635685"/>
      </dsp:txXfrm>
    </dsp:sp>
    <dsp:sp modelId="{CD52A303-773A-4217-A13A-92D0ED80BA23}">
      <dsp:nvSpPr>
        <dsp:cNvPr id="0" name=""/>
        <dsp:cNvSpPr/>
      </dsp:nvSpPr>
      <dsp:spPr>
        <a:xfrm>
          <a:off x="5995259" y="442018"/>
          <a:ext cx="1749325" cy="675239"/>
        </a:xfrm>
        <a:prstGeom prst="chevron">
          <a:avLst>
            <a:gd name="adj" fmla="val 4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985AD7A-D0FD-4F21-801E-CBDD36C0F357}">
      <dsp:nvSpPr>
        <dsp:cNvPr id="0" name=""/>
        <dsp:cNvSpPr/>
      </dsp:nvSpPr>
      <dsp:spPr>
        <a:xfrm>
          <a:off x="6461746" y="610828"/>
          <a:ext cx="1477208" cy="675239"/>
        </a:xfrm>
        <a:prstGeom prst="roundRect">
          <a:avLst>
            <a:gd name="adj" fmla="val 10000"/>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1120" tIns="71120" rIns="71120" bIns="71120" numCol="1" spcCol="1270" anchor="ctr" anchorCtr="0">
          <a:noAutofit/>
        </a:bodyPr>
        <a:lstStyle/>
        <a:p>
          <a:pPr marL="0" lvl="0" indent="0" algn="ctr" defTabSz="444500">
            <a:lnSpc>
              <a:spcPct val="90000"/>
            </a:lnSpc>
            <a:spcBef>
              <a:spcPct val="0"/>
            </a:spcBef>
            <a:spcAft>
              <a:spcPct val="35000"/>
            </a:spcAft>
            <a:buNone/>
          </a:pPr>
          <a:r>
            <a:rPr lang="en-US" sz="1000" kern="1200" dirty="0"/>
            <a:t>Sample from multimodal embedding</a:t>
          </a:r>
        </a:p>
      </dsp:txBody>
      <dsp:txXfrm>
        <a:off x="6481523" y="630605"/>
        <a:ext cx="1437654" cy="635685"/>
      </dsp:txXfrm>
    </dsp:sp>
    <dsp:sp modelId="{7410955D-982A-4D17-B8B7-0458E2EF3C7F}">
      <dsp:nvSpPr>
        <dsp:cNvPr id="0" name=""/>
        <dsp:cNvSpPr/>
      </dsp:nvSpPr>
      <dsp:spPr>
        <a:xfrm>
          <a:off x="7993377" y="442018"/>
          <a:ext cx="1749325" cy="675239"/>
        </a:xfrm>
        <a:prstGeom prst="chevron">
          <a:avLst>
            <a:gd name="adj" fmla="val 4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AC49183-E1D1-4418-A2E4-026AE39B22D0}">
      <dsp:nvSpPr>
        <dsp:cNvPr id="0" name=""/>
        <dsp:cNvSpPr/>
      </dsp:nvSpPr>
      <dsp:spPr>
        <a:xfrm>
          <a:off x="8459864" y="610828"/>
          <a:ext cx="1477208" cy="675239"/>
        </a:xfrm>
        <a:prstGeom prst="roundRect">
          <a:avLst>
            <a:gd name="adj" fmla="val 10000"/>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1120" tIns="71120" rIns="71120" bIns="71120" numCol="1" spcCol="1270" anchor="ctr" anchorCtr="0">
          <a:noAutofit/>
        </a:bodyPr>
        <a:lstStyle/>
        <a:p>
          <a:pPr marL="0" lvl="0" indent="0" algn="ctr" defTabSz="444500">
            <a:lnSpc>
              <a:spcPct val="90000"/>
            </a:lnSpc>
            <a:spcBef>
              <a:spcPct val="0"/>
            </a:spcBef>
            <a:spcAft>
              <a:spcPct val="35000"/>
            </a:spcAft>
            <a:buNone/>
          </a:pPr>
          <a:r>
            <a:rPr lang="en-US" sz="1000" kern="1200"/>
            <a:t>Decode via a mixture of experts</a:t>
          </a:r>
        </a:p>
      </dsp:txBody>
      <dsp:txXfrm>
        <a:off x="8479641" y="630605"/>
        <a:ext cx="1437654" cy="635685"/>
      </dsp:txXfrm>
    </dsp:sp>
    <dsp:sp modelId="{26956C45-F167-4A31-9159-5DD37AB38D2D}">
      <dsp:nvSpPr>
        <dsp:cNvPr id="0" name=""/>
        <dsp:cNvSpPr/>
      </dsp:nvSpPr>
      <dsp:spPr>
        <a:xfrm>
          <a:off x="9991496" y="442018"/>
          <a:ext cx="1749325" cy="675239"/>
        </a:xfrm>
        <a:prstGeom prst="chevron">
          <a:avLst>
            <a:gd name="adj" fmla="val 4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9D60F60-E72F-4C9C-8AF4-43E177D6EDCB}">
      <dsp:nvSpPr>
        <dsp:cNvPr id="0" name=""/>
        <dsp:cNvSpPr/>
      </dsp:nvSpPr>
      <dsp:spPr>
        <a:xfrm>
          <a:off x="10457983" y="610828"/>
          <a:ext cx="1477208" cy="675239"/>
        </a:xfrm>
        <a:prstGeom prst="roundRect">
          <a:avLst>
            <a:gd name="adj" fmla="val 10000"/>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1120" tIns="71120" rIns="71120" bIns="71120" numCol="1" spcCol="1270" anchor="ctr" anchorCtr="0">
          <a:noAutofit/>
        </a:bodyPr>
        <a:lstStyle/>
        <a:p>
          <a:pPr marL="0" lvl="0" indent="0" algn="ctr" defTabSz="444500">
            <a:lnSpc>
              <a:spcPct val="90000"/>
            </a:lnSpc>
            <a:spcBef>
              <a:spcPct val="0"/>
            </a:spcBef>
            <a:spcAft>
              <a:spcPct val="35000"/>
            </a:spcAft>
            <a:buNone/>
          </a:pPr>
          <a:r>
            <a:rPr lang="en-US" sz="1000" kern="1200"/>
            <a:t>Update parameters from loss function</a:t>
          </a:r>
        </a:p>
      </dsp:txBody>
      <dsp:txXfrm>
        <a:off x="10477760" y="630605"/>
        <a:ext cx="1437654" cy="63568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0130956-F9B2-1742-9BA7-3888D0EACFB8}">
      <dsp:nvSpPr>
        <dsp:cNvPr id="0" name=""/>
        <dsp:cNvSpPr/>
      </dsp:nvSpPr>
      <dsp:spPr>
        <a:xfrm>
          <a:off x="6867" y="510876"/>
          <a:ext cx="1549603" cy="762646"/>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45720" numCol="1" spcCol="1270" anchor="t" anchorCtr="0">
          <a:noAutofit/>
        </a:bodyPr>
        <a:lstStyle/>
        <a:p>
          <a:pPr marL="0" lvl="0" indent="0" algn="l" defTabSz="533400">
            <a:lnSpc>
              <a:spcPct val="90000"/>
            </a:lnSpc>
            <a:spcBef>
              <a:spcPct val="0"/>
            </a:spcBef>
            <a:spcAft>
              <a:spcPct val="35000"/>
            </a:spcAft>
            <a:buNone/>
          </a:pPr>
          <a:r>
            <a:rPr lang="en-US" sz="1200" kern="1200"/>
            <a:t>Input modalities</a:t>
          </a:r>
        </a:p>
      </dsp:txBody>
      <dsp:txXfrm>
        <a:off x="6867" y="510876"/>
        <a:ext cx="1549603" cy="508430"/>
      </dsp:txXfrm>
    </dsp:sp>
    <dsp:sp modelId="{DAA6DE0B-BA97-A84C-9D3C-9638F849DA72}">
      <dsp:nvSpPr>
        <dsp:cNvPr id="0" name=""/>
        <dsp:cNvSpPr/>
      </dsp:nvSpPr>
      <dsp:spPr>
        <a:xfrm>
          <a:off x="324256" y="1019306"/>
          <a:ext cx="1549603" cy="691200"/>
        </a:xfrm>
        <a:prstGeom prst="roundRect">
          <a:avLst>
            <a:gd name="adj" fmla="val 10000"/>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568" tIns="99568" rIns="99568" bIns="99568" numCol="1" spcCol="1270" anchor="t" anchorCtr="0">
          <a:noAutofit/>
        </a:bodyPr>
        <a:lstStyle/>
        <a:p>
          <a:pPr marL="114300" lvl="1" indent="-114300" algn="l" defTabSz="622300">
            <a:lnSpc>
              <a:spcPct val="90000"/>
            </a:lnSpc>
            <a:spcBef>
              <a:spcPct val="0"/>
            </a:spcBef>
            <a:spcAft>
              <a:spcPct val="15000"/>
            </a:spcAft>
            <a:buFontTx/>
            <a:buNone/>
          </a:pPr>
          <a14:m xmlns:a14="http://schemas.microsoft.com/office/drawing/2010/main">
            <m:oMathPara xmlns:m="http://schemas.openxmlformats.org/officeDocument/2006/math">
              <m:oMathParaPr>
                <m:jc m:val="centerGroup"/>
              </m:oMathParaPr>
              <m:oMath xmlns:m="http://schemas.openxmlformats.org/officeDocument/2006/math">
                <m:sSub>
                  <m:sSubPr>
                    <m:ctrlPr>
                      <a:rPr lang="en-US" sz="1400" i="1" kern="1200" smtClean="0">
                        <a:latin typeface="Cambria Math" panose="02040503050406030204" pitchFamily="18" charset="0"/>
                      </a:rPr>
                    </m:ctrlPr>
                  </m:sSubPr>
                  <m:e>
                    <m:r>
                      <a:rPr lang="en-US" sz="1400" kern="1200" smtClean="0">
                        <a:latin typeface="Cambria Math" panose="02040503050406030204" pitchFamily="18" charset="0"/>
                      </a:rPr>
                      <m:t>𝑋</m:t>
                    </m:r>
                  </m:e>
                  <m:sub>
                    <m:r>
                      <a:rPr lang="en-US" sz="1400" kern="1200" smtClean="0">
                        <a:latin typeface="Cambria Math" panose="02040503050406030204" pitchFamily="18" charset="0"/>
                      </a:rPr>
                      <m:t>1</m:t>
                    </m:r>
                  </m:sub>
                </m:sSub>
                <m:r>
                  <a:rPr lang="en-US" sz="1400" kern="1200" smtClean="0">
                    <a:latin typeface="Cambria Math" panose="02040503050406030204" pitchFamily="18" charset="0"/>
                  </a:rPr>
                  <m:t>,…, </m:t>
                </m:r>
                <m:sSub>
                  <m:sSubPr>
                    <m:ctrlPr>
                      <a:rPr lang="en-US" sz="1400" i="1" kern="1200" smtClean="0">
                        <a:latin typeface="Cambria Math" panose="02040503050406030204" pitchFamily="18" charset="0"/>
                      </a:rPr>
                    </m:ctrlPr>
                  </m:sSubPr>
                  <m:e>
                    <m:r>
                      <a:rPr lang="en-US" sz="1400" kern="1200" smtClean="0">
                        <a:latin typeface="Cambria Math" panose="02040503050406030204" pitchFamily="18" charset="0"/>
                      </a:rPr>
                      <m:t>𝑋</m:t>
                    </m:r>
                  </m:e>
                  <m:sub>
                    <m:r>
                      <a:rPr lang="en-US" sz="1400" kern="1200" smtClean="0">
                        <a:latin typeface="Cambria Math" panose="02040503050406030204" pitchFamily="18" charset="0"/>
                      </a:rPr>
                      <m:t>𝐷</m:t>
                    </m:r>
                  </m:sub>
                </m:sSub>
              </m:oMath>
            </m:oMathPara>
          </a14:m>
          <a:endParaRPr lang="en-US" sz="1400" kern="1200"/>
        </a:p>
      </dsp:txBody>
      <dsp:txXfrm>
        <a:off x="344501" y="1039551"/>
        <a:ext cx="1509113" cy="650710"/>
      </dsp:txXfrm>
    </dsp:sp>
    <dsp:sp modelId="{CF3AA418-03ED-664E-9635-0748AA2D45D0}">
      <dsp:nvSpPr>
        <dsp:cNvPr id="0" name=""/>
        <dsp:cNvSpPr/>
      </dsp:nvSpPr>
      <dsp:spPr>
        <a:xfrm>
          <a:off x="1791386" y="572188"/>
          <a:ext cx="498018" cy="38580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kern="1200"/>
        </a:p>
      </dsp:txBody>
      <dsp:txXfrm>
        <a:off x="1791386" y="649349"/>
        <a:ext cx="382276" cy="231484"/>
      </dsp:txXfrm>
    </dsp:sp>
    <dsp:sp modelId="{0E9BF7DC-24B2-3448-AA41-C4AB4211E775}">
      <dsp:nvSpPr>
        <dsp:cNvPr id="0" name=""/>
        <dsp:cNvSpPr/>
      </dsp:nvSpPr>
      <dsp:spPr>
        <a:xfrm>
          <a:off x="2496129" y="510876"/>
          <a:ext cx="1549603" cy="762646"/>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45720" numCol="1" spcCol="1270" anchor="t" anchorCtr="0">
          <a:noAutofit/>
        </a:bodyPr>
        <a:lstStyle/>
        <a:p>
          <a:pPr marL="0" lvl="0" indent="0" algn="l" defTabSz="533400">
            <a:lnSpc>
              <a:spcPct val="90000"/>
            </a:lnSpc>
            <a:spcBef>
              <a:spcPct val="0"/>
            </a:spcBef>
            <a:spcAft>
              <a:spcPct val="35000"/>
            </a:spcAft>
            <a:buNone/>
          </a:pPr>
          <a:r>
            <a:rPr lang="en-US" sz="1200" kern="1200"/>
            <a:t>Unimodal embeddings into </a:t>
          </a:r>
          <a14:m xmlns:a14="http://schemas.microsoft.com/office/drawing/2010/main">
            <m:oMath xmlns:m="http://schemas.openxmlformats.org/officeDocument/2006/math">
              <m:r>
                <a:rPr lang="en-US" sz="1200" kern="1200" smtClean="0">
                  <a:latin typeface="Cambria Math" panose="02040503050406030204" pitchFamily="18" charset="0"/>
                </a:rPr>
                <m:t>𝑍</m:t>
              </m:r>
            </m:oMath>
          </a14:m>
          <a:endParaRPr lang="en-US" sz="1200" kern="1200"/>
        </a:p>
      </dsp:txBody>
      <dsp:txXfrm>
        <a:off x="2496129" y="510876"/>
        <a:ext cx="1549603" cy="508430"/>
      </dsp:txXfrm>
    </dsp:sp>
    <dsp:sp modelId="{305449C8-CFE0-204E-903D-5BC4E9F4C2DA}">
      <dsp:nvSpPr>
        <dsp:cNvPr id="0" name=""/>
        <dsp:cNvSpPr/>
      </dsp:nvSpPr>
      <dsp:spPr>
        <a:xfrm>
          <a:off x="2813517" y="1019306"/>
          <a:ext cx="1549603" cy="691200"/>
        </a:xfrm>
        <a:prstGeom prst="roundRect">
          <a:avLst>
            <a:gd name="adj" fmla="val 10000"/>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568" tIns="99568" rIns="99568" bIns="99568" numCol="1" spcCol="1270" anchor="t" anchorCtr="0">
          <a:noAutofit/>
        </a:bodyPr>
        <a:lstStyle/>
        <a:p>
          <a:pPr marL="114300" lvl="1" indent="-114300" algn="l" defTabSz="622300">
            <a:lnSpc>
              <a:spcPct val="90000"/>
            </a:lnSpc>
            <a:spcBef>
              <a:spcPct val="0"/>
            </a:spcBef>
            <a:spcAft>
              <a:spcPct val="15000"/>
            </a:spcAft>
            <a:buFontTx/>
            <a:buNone/>
          </a:pPr>
          <a14:m xmlns:a14="http://schemas.microsoft.com/office/drawing/2010/main">
            <m:oMathPara xmlns:m="http://schemas.openxmlformats.org/officeDocument/2006/math">
              <m:oMathParaPr>
                <m:jc m:val="centerGroup"/>
              </m:oMathParaPr>
              <m:oMath xmlns:m="http://schemas.openxmlformats.org/officeDocument/2006/math">
                <m:r>
                  <a:rPr lang="en-US" sz="1400" kern="1200" smtClean="0">
                    <a:latin typeface="Cambria Math" panose="02040503050406030204" pitchFamily="18" charset="0"/>
                  </a:rPr>
                  <m:t>𝑞</m:t>
                </m:r>
                <m:r>
                  <a:rPr lang="en-US" sz="1400" kern="1200" smtClean="0">
                    <a:latin typeface="Cambria Math" panose="02040503050406030204" pitchFamily="18" charset="0"/>
                  </a:rPr>
                  <m:t>(</m:t>
                </m:r>
                <m:r>
                  <a:rPr lang="en-US" sz="1400" kern="1200" smtClean="0">
                    <a:latin typeface="Cambria Math" panose="02040503050406030204" pitchFamily="18" charset="0"/>
                  </a:rPr>
                  <m:t>𝑍</m:t>
                </m:r>
                <m:r>
                  <a:rPr lang="en-US" sz="1400" kern="1200" smtClean="0">
                    <a:latin typeface="Cambria Math" panose="02040503050406030204" pitchFamily="18" charset="0"/>
                  </a:rPr>
                  <m:t>|</m:t>
                </m:r>
                <m:sSub>
                  <m:sSubPr>
                    <m:ctrlPr>
                      <a:rPr lang="en-US" sz="1400" i="1" kern="1200" smtClean="0">
                        <a:latin typeface="Cambria Math" panose="02040503050406030204" pitchFamily="18" charset="0"/>
                      </a:rPr>
                    </m:ctrlPr>
                  </m:sSubPr>
                  <m:e>
                    <m:r>
                      <a:rPr lang="en-US" sz="1400" kern="1200" smtClean="0">
                        <a:latin typeface="Cambria Math" panose="02040503050406030204" pitchFamily="18" charset="0"/>
                      </a:rPr>
                      <m:t>𝑋</m:t>
                    </m:r>
                  </m:e>
                  <m:sub>
                    <m:r>
                      <a:rPr lang="en-US" sz="1400" kern="1200" smtClean="0">
                        <a:latin typeface="Cambria Math" panose="02040503050406030204" pitchFamily="18" charset="0"/>
                      </a:rPr>
                      <m:t>𝑖</m:t>
                    </m:r>
                  </m:sub>
                </m:sSub>
                <m:r>
                  <a:rPr lang="en-US" sz="1400" kern="1200" smtClean="0">
                    <a:latin typeface="Cambria Math" panose="02040503050406030204" pitchFamily="18" charset="0"/>
                  </a:rPr>
                  <m:t>)</m:t>
                </m:r>
              </m:oMath>
            </m:oMathPara>
          </a14:m>
          <a:endParaRPr lang="en-US" sz="1400" kern="1200"/>
        </a:p>
      </dsp:txBody>
      <dsp:txXfrm>
        <a:off x="2833762" y="1039551"/>
        <a:ext cx="1509113" cy="650710"/>
      </dsp:txXfrm>
    </dsp:sp>
    <dsp:sp modelId="{6B1D2B54-D1B4-EE45-8B05-6888F87DD76F}">
      <dsp:nvSpPr>
        <dsp:cNvPr id="0" name=""/>
        <dsp:cNvSpPr/>
      </dsp:nvSpPr>
      <dsp:spPr>
        <a:xfrm>
          <a:off x="4280647" y="572188"/>
          <a:ext cx="498018" cy="38580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kern="1200"/>
        </a:p>
      </dsp:txBody>
      <dsp:txXfrm>
        <a:off x="4280647" y="649349"/>
        <a:ext cx="382276" cy="231484"/>
      </dsp:txXfrm>
    </dsp:sp>
    <dsp:sp modelId="{2814C6A5-83A4-DA47-931D-BCD35F03B54E}">
      <dsp:nvSpPr>
        <dsp:cNvPr id="0" name=""/>
        <dsp:cNvSpPr/>
      </dsp:nvSpPr>
      <dsp:spPr>
        <a:xfrm>
          <a:off x="4985390" y="510876"/>
          <a:ext cx="1549603" cy="762646"/>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45720" numCol="1" spcCol="1270" anchor="t" anchorCtr="0">
          <a:noAutofit/>
        </a:bodyPr>
        <a:lstStyle/>
        <a:p>
          <a:pPr marL="0" lvl="0" indent="0" algn="l" defTabSz="533400">
            <a:lnSpc>
              <a:spcPct val="90000"/>
            </a:lnSpc>
            <a:spcBef>
              <a:spcPct val="0"/>
            </a:spcBef>
            <a:spcAft>
              <a:spcPct val="35000"/>
            </a:spcAft>
            <a:buNone/>
          </a:pPr>
          <a:r>
            <a:rPr lang="en-US" sz="1200" kern="1200"/>
            <a:t>Product of Experts</a:t>
          </a:r>
        </a:p>
      </dsp:txBody>
      <dsp:txXfrm>
        <a:off x="4985390" y="510876"/>
        <a:ext cx="1549603" cy="508430"/>
      </dsp:txXfrm>
    </dsp:sp>
    <dsp:sp modelId="{36A54633-1030-1548-A153-431984F6A96B}">
      <dsp:nvSpPr>
        <dsp:cNvPr id="0" name=""/>
        <dsp:cNvSpPr/>
      </dsp:nvSpPr>
      <dsp:spPr>
        <a:xfrm>
          <a:off x="5302778" y="1019306"/>
          <a:ext cx="1549603" cy="691200"/>
        </a:xfrm>
        <a:prstGeom prst="roundRect">
          <a:avLst>
            <a:gd name="adj" fmla="val 10000"/>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568" tIns="99568" rIns="99568" bIns="99568" numCol="1" spcCol="1270" anchor="t" anchorCtr="0">
          <a:noAutofit/>
        </a:bodyPr>
        <a:lstStyle/>
        <a:p>
          <a:pPr marL="114300" lvl="1" indent="-114300" algn="l" defTabSz="622300">
            <a:lnSpc>
              <a:spcPct val="90000"/>
            </a:lnSpc>
            <a:spcBef>
              <a:spcPct val="0"/>
            </a:spcBef>
            <a:spcAft>
              <a:spcPct val="15000"/>
            </a:spcAft>
            <a:buFontTx/>
            <a:buNone/>
          </a:pPr>
          <a14:m xmlns:a14="http://schemas.microsoft.com/office/drawing/2010/main">
            <m:oMathPara xmlns:m="http://schemas.openxmlformats.org/officeDocument/2006/math">
              <m:oMathParaPr>
                <m:jc m:val="centerGroup"/>
              </m:oMathParaPr>
              <m:oMath xmlns:m="http://schemas.openxmlformats.org/officeDocument/2006/math">
                <m:r>
                  <a:rPr lang="en-US" sz="1400" kern="1200" smtClean="0">
                    <a:latin typeface="Cambria Math" panose="02040503050406030204" pitchFamily="18" charset="0"/>
                  </a:rPr>
                  <m:t>𝑞</m:t>
                </m:r>
                <m:r>
                  <a:rPr lang="en-US" sz="1400" kern="1200" smtClean="0">
                    <a:latin typeface="Cambria Math" panose="02040503050406030204" pitchFamily="18" charset="0"/>
                  </a:rPr>
                  <m:t>(</m:t>
                </m:r>
                <m:r>
                  <a:rPr lang="en-US" sz="1400" kern="1200" smtClean="0">
                    <a:latin typeface="Cambria Math" panose="02040503050406030204" pitchFamily="18" charset="0"/>
                  </a:rPr>
                  <m:t>𝑍</m:t>
                </m:r>
                <m:r>
                  <a:rPr lang="en-US" sz="1400" kern="1200" smtClean="0">
                    <a:latin typeface="Cambria Math" panose="02040503050406030204" pitchFamily="18" charset="0"/>
                  </a:rPr>
                  <m:t>|</m:t>
                </m:r>
                <m:sSub>
                  <m:sSubPr>
                    <m:ctrlPr>
                      <a:rPr lang="en-US" sz="1400" i="1" kern="1200" smtClean="0">
                        <a:latin typeface="Cambria Math" panose="02040503050406030204" pitchFamily="18" charset="0"/>
                      </a:rPr>
                    </m:ctrlPr>
                  </m:sSubPr>
                  <m:e>
                    <m:r>
                      <a:rPr lang="en-US" sz="1400" kern="1200" smtClean="0">
                        <a:latin typeface="Cambria Math" panose="02040503050406030204" pitchFamily="18" charset="0"/>
                      </a:rPr>
                      <m:t>𝑋</m:t>
                    </m:r>
                  </m:e>
                  <m:sub>
                    <m:r>
                      <a:rPr lang="en-US" sz="1400" kern="1200" smtClean="0">
                        <a:latin typeface="Cambria Math" panose="02040503050406030204" pitchFamily="18" charset="0"/>
                      </a:rPr>
                      <m:t>1</m:t>
                    </m:r>
                  </m:sub>
                </m:sSub>
                <m:r>
                  <a:rPr lang="en-US" sz="1400" kern="1200" smtClean="0">
                    <a:latin typeface="Cambria Math" panose="02040503050406030204" pitchFamily="18" charset="0"/>
                  </a:rPr>
                  <m:t>,…, </m:t>
                </m:r>
                <m:sSub>
                  <m:sSubPr>
                    <m:ctrlPr>
                      <a:rPr lang="en-US" sz="1400" i="1" kern="1200" smtClean="0">
                        <a:latin typeface="Cambria Math" panose="02040503050406030204" pitchFamily="18" charset="0"/>
                      </a:rPr>
                    </m:ctrlPr>
                  </m:sSubPr>
                  <m:e>
                    <m:r>
                      <a:rPr lang="en-US" sz="1400" kern="1200" smtClean="0">
                        <a:latin typeface="Cambria Math" panose="02040503050406030204" pitchFamily="18" charset="0"/>
                      </a:rPr>
                      <m:t>𝑋</m:t>
                    </m:r>
                  </m:e>
                  <m:sub>
                    <m:r>
                      <a:rPr lang="en-US" sz="1400" kern="1200" smtClean="0">
                        <a:latin typeface="Cambria Math" panose="02040503050406030204" pitchFamily="18" charset="0"/>
                      </a:rPr>
                      <m:t>𝐷</m:t>
                    </m:r>
                  </m:sub>
                </m:sSub>
                <m:r>
                  <a:rPr lang="en-US" sz="1400" kern="1200" smtClean="0">
                    <a:latin typeface="Cambria Math" panose="02040503050406030204" pitchFamily="18" charset="0"/>
                  </a:rPr>
                  <m:t>)</m:t>
                </m:r>
              </m:oMath>
            </m:oMathPara>
          </a14:m>
          <a:endParaRPr lang="en-US" sz="1400" kern="1200"/>
        </a:p>
      </dsp:txBody>
      <dsp:txXfrm>
        <a:off x="5323023" y="1039551"/>
        <a:ext cx="1509113" cy="650710"/>
      </dsp:txXfrm>
    </dsp:sp>
    <dsp:sp modelId="{C3908E77-26AD-8249-9802-ABF053909D79}">
      <dsp:nvSpPr>
        <dsp:cNvPr id="0" name=""/>
        <dsp:cNvSpPr/>
      </dsp:nvSpPr>
      <dsp:spPr>
        <a:xfrm>
          <a:off x="6769908" y="572188"/>
          <a:ext cx="498018" cy="38580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kern="1200"/>
        </a:p>
      </dsp:txBody>
      <dsp:txXfrm>
        <a:off x="6769908" y="649349"/>
        <a:ext cx="382276" cy="231484"/>
      </dsp:txXfrm>
    </dsp:sp>
    <dsp:sp modelId="{CF0C22CE-176C-634E-AF23-DCE37A645C10}">
      <dsp:nvSpPr>
        <dsp:cNvPr id="0" name=""/>
        <dsp:cNvSpPr/>
      </dsp:nvSpPr>
      <dsp:spPr>
        <a:xfrm>
          <a:off x="7474651" y="510876"/>
          <a:ext cx="1549603" cy="762646"/>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45720" numCol="1" spcCol="1270" anchor="t" anchorCtr="0">
          <a:noAutofit/>
        </a:bodyPr>
        <a:lstStyle/>
        <a:p>
          <a:pPr marL="0" lvl="0" indent="0" algn="l" defTabSz="533400">
            <a:lnSpc>
              <a:spcPct val="90000"/>
            </a:lnSpc>
            <a:spcBef>
              <a:spcPct val="0"/>
            </a:spcBef>
            <a:spcAft>
              <a:spcPct val="35000"/>
            </a:spcAft>
            <a:buNone/>
          </a:pPr>
          <a:r>
            <a:rPr lang="en-US" sz="1200" kern="1200"/>
            <a:t>Gaussian Mixture prior</a:t>
          </a:r>
        </a:p>
      </dsp:txBody>
      <dsp:txXfrm>
        <a:off x="7474651" y="510876"/>
        <a:ext cx="1549603" cy="508430"/>
      </dsp:txXfrm>
    </dsp:sp>
    <dsp:sp modelId="{E54E78CB-7FAC-A149-BF79-28DB5E4C79D6}">
      <dsp:nvSpPr>
        <dsp:cNvPr id="0" name=""/>
        <dsp:cNvSpPr/>
      </dsp:nvSpPr>
      <dsp:spPr>
        <a:xfrm>
          <a:off x="7792040" y="1019306"/>
          <a:ext cx="1549603" cy="691200"/>
        </a:xfrm>
        <a:prstGeom prst="roundRect">
          <a:avLst>
            <a:gd name="adj" fmla="val 10000"/>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568" tIns="99568" rIns="99568" bIns="99568" numCol="1" spcCol="1270" anchor="t" anchorCtr="0">
          <a:noAutofit/>
        </a:bodyPr>
        <a:lstStyle/>
        <a:p>
          <a:pPr marL="114300" lvl="1" indent="-114300" algn="l" defTabSz="622300">
            <a:lnSpc>
              <a:spcPct val="90000"/>
            </a:lnSpc>
            <a:spcBef>
              <a:spcPct val="0"/>
            </a:spcBef>
            <a:spcAft>
              <a:spcPct val="15000"/>
            </a:spcAft>
            <a:buFontTx/>
            <a:buNone/>
          </a:pPr>
          <a14:m xmlns:a14="http://schemas.microsoft.com/office/drawing/2010/main">
            <m:oMathPara xmlns:m="http://schemas.openxmlformats.org/officeDocument/2006/math">
              <m:oMathParaPr>
                <m:jc m:val="centerGroup"/>
              </m:oMathParaPr>
              <m:oMath xmlns:m="http://schemas.openxmlformats.org/officeDocument/2006/math">
                <m:r>
                  <a:rPr lang="en-US" sz="1400" kern="1200" smtClean="0">
                    <a:latin typeface="Cambria Math" panose="02040503050406030204" pitchFamily="18" charset="0"/>
                  </a:rPr>
                  <m:t>𝑝</m:t>
                </m:r>
                <m:r>
                  <a:rPr lang="en-US" sz="1400" kern="1200" smtClean="0">
                    <a:latin typeface="Cambria Math" panose="02040503050406030204" pitchFamily="18" charset="0"/>
                  </a:rPr>
                  <m:t>(</m:t>
                </m:r>
                <m:r>
                  <a:rPr lang="en-US" sz="1400" kern="1200" smtClean="0">
                    <a:latin typeface="Cambria Math" panose="02040503050406030204" pitchFamily="18" charset="0"/>
                  </a:rPr>
                  <m:t>𝑍</m:t>
                </m:r>
                <m:r>
                  <a:rPr lang="en-US" sz="1400" kern="1200" smtClean="0">
                    <a:latin typeface="Cambria Math" panose="02040503050406030204" pitchFamily="18" charset="0"/>
                  </a:rPr>
                  <m:t>|</m:t>
                </m:r>
                <m:r>
                  <a:rPr lang="en-US" sz="1400" kern="1200" smtClean="0">
                    <a:latin typeface="Cambria Math" panose="02040503050406030204" pitchFamily="18" charset="0"/>
                  </a:rPr>
                  <m:t>𝑐</m:t>
                </m:r>
                <m:r>
                  <a:rPr lang="en-US" sz="1400" kern="1200" smtClean="0">
                    <a:latin typeface="Cambria Math" panose="02040503050406030204" pitchFamily="18" charset="0"/>
                  </a:rPr>
                  <m:t>)</m:t>
                </m:r>
              </m:oMath>
            </m:oMathPara>
          </a14:m>
          <a:endParaRPr lang="en-US" sz="1400" kern="1200"/>
        </a:p>
      </dsp:txBody>
      <dsp:txXfrm>
        <a:off x="7812285" y="1039551"/>
        <a:ext cx="1509113" cy="650710"/>
      </dsp:txXfrm>
    </dsp:sp>
    <dsp:sp modelId="{15055F65-4585-C64B-A9B6-9FF72100260F}">
      <dsp:nvSpPr>
        <dsp:cNvPr id="0" name=""/>
        <dsp:cNvSpPr/>
      </dsp:nvSpPr>
      <dsp:spPr>
        <a:xfrm>
          <a:off x="9259169" y="572188"/>
          <a:ext cx="498018" cy="38580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kern="1200"/>
        </a:p>
      </dsp:txBody>
      <dsp:txXfrm>
        <a:off x="9259169" y="649349"/>
        <a:ext cx="382276" cy="231484"/>
      </dsp:txXfrm>
    </dsp:sp>
    <dsp:sp modelId="{F5E9771C-6109-1146-B317-0F958489CE39}">
      <dsp:nvSpPr>
        <dsp:cNvPr id="0" name=""/>
        <dsp:cNvSpPr/>
      </dsp:nvSpPr>
      <dsp:spPr>
        <a:xfrm>
          <a:off x="9963912" y="510876"/>
          <a:ext cx="1549603" cy="762646"/>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45720" numCol="1" spcCol="1270" anchor="t" anchorCtr="0">
          <a:noAutofit/>
        </a:bodyPr>
        <a:lstStyle/>
        <a:p>
          <a:pPr marL="0" lvl="0" indent="0" algn="l" defTabSz="533400">
            <a:lnSpc>
              <a:spcPct val="90000"/>
            </a:lnSpc>
            <a:spcBef>
              <a:spcPct val="0"/>
            </a:spcBef>
            <a:spcAft>
              <a:spcPct val="35000"/>
            </a:spcAft>
            <a:buNone/>
          </a:pPr>
          <a:r>
            <a:rPr lang="en-US" sz="1200" kern="1200"/>
            <a:t>Physics-informed Mixture of Experts</a:t>
          </a:r>
        </a:p>
      </dsp:txBody>
      <dsp:txXfrm>
        <a:off x="9963912" y="510876"/>
        <a:ext cx="1549603" cy="508430"/>
      </dsp:txXfrm>
    </dsp:sp>
    <dsp:sp modelId="{B6F83EC7-9FA4-EB4A-8DBE-19C022644C38}">
      <dsp:nvSpPr>
        <dsp:cNvPr id="0" name=""/>
        <dsp:cNvSpPr/>
      </dsp:nvSpPr>
      <dsp:spPr>
        <a:xfrm>
          <a:off x="10281301" y="1019306"/>
          <a:ext cx="1549603" cy="691200"/>
        </a:xfrm>
        <a:prstGeom prst="roundRect">
          <a:avLst>
            <a:gd name="adj" fmla="val 10000"/>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568" tIns="99568" rIns="99568" bIns="99568" numCol="1" spcCol="1270" anchor="t" anchorCtr="0">
          <a:noAutofit/>
        </a:bodyPr>
        <a:lstStyle/>
        <a:p>
          <a:pPr marL="114300" lvl="1" indent="-114300" algn="l" defTabSz="622300">
            <a:lnSpc>
              <a:spcPct val="90000"/>
            </a:lnSpc>
            <a:spcBef>
              <a:spcPct val="0"/>
            </a:spcBef>
            <a:spcAft>
              <a:spcPct val="15000"/>
            </a:spcAft>
            <a:buFontTx/>
            <a:buNone/>
          </a:pPr>
          <a14:m xmlns:a14="http://schemas.microsoft.com/office/drawing/2010/main">
            <m:oMathPara xmlns:m="http://schemas.openxmlformats.org/officeDocument/2006/math">
              <m:oMathParaPr>
                <m:jc m:val="centerGroup"/>
              </m:oMathParaPr>
              <m:oMath xmlns:m="http://schemas.openxmlformats.org/officeDocument/2006/math">
                <m:r>
                  <a:rPr lang="en-US" sz="1400" kern="1200" smtClean="0">
                    <a:latin typeface="Cambria Math" panose="02040503050406030204" pitchFamily="18" charset="0"/>
                  </a:rPr>
                  <m:t>𝑝</m:t>
                </m:r>
                <m:r>
                  <a:rPr lang="en-US" sz="1400" kern="1200" smtClean="0">
                    <a:latin typeface="Cambria Math" panose="02040503050406030204" pitchFamily="18" charset="0"/>
                  </a:rPr>
                  <m:t>(</m:t>
                </m:r>
                <m:sSub>
                  <m:sSubPr>
                    <m:ctrlPr>
                      <a:rPr lang="en-US" sz="1400" i="1" kern="1200" smtClean="0">
                        <a:latin typeface="Cambria Math" panose="02040503050406030204" pitchFamily="18" charset="0"/>
                      </a:rPr>
                    </m:ctrlPr>
                  </m:sSubPr>
                  <m:e>
                    <m:r>
                      <a:rPr lang="en-US" sz="1400" kern="1200" smtClean="0">
                        <a:latin typeface="Cambria Math" panose="02040503050406030204" pitchFamily="18" charset="0"/>
                      </a:rPr>
                      <m:t>𝑋</m:t>
                    </m:r>
                  </m:e>
                  <m:sub>
                    <m:r>
                      <a:rPr lang="en-US" sz="1400" kern="1200" smtClean="0">
                        <a:latin typeface="Cambria Math" panose="02040503050406030204" pitchFamily="18" charset="0"/>
                      </a:rPr>
                      <m:t>𝑖</m:t>
                    </m:r>
                  </m:sub>
                </m:sSub>
                <m:r>
                  <a:rPr lang="en-US" sz="1400" kern="1200" smtClean="0">
                    <a:latin typeface="Cambria Math" panose="02040503050406030204" pitchFamily="18" charset="0"/>
                  </a:rPr>
                  <m:t>|</m:t>
                </m:r>
                <m:r>
                  <a:rPr lang="en-US" sz="1400" kern="1200" smtClean="0">
                    <a:latin typeface="Cambria Math" panose="02040503050406030204" pitchFamily="18" charset="0"/>
                  </a:rPr>
                  <m:t>𝑍</m:t>
                </m:r>
                <m:r>
                  <a:rPr lang="en-US" sz="1400" kern="1200" smtClean="0">
                    <a:latin typeface="Cambria Math" panose="02040503050406030204" pitchFamily="18" charset="0"/>
                  </a:rPr>
                  <m:t>,</m:t>
                </m:r>
                <m:r>
                  <a:rPr lang="en-US" sz="1400" kern="1200" smtClean="0">
                    <a:latin typeface="Cambria Math" panose="02040503050406030204" pitchFamily="18" charset="0"/>
                  </a:rPr>
                  <m:t>𝑐</m:t>
                </m:r>
                <m:r>
                  <a:rPr lang="en-US" sz="1400" kern="1200" smtClean="0">
                    <a:latin typeface="Cambria Math" panose="02040503050406030204" pitchFamily="18" charset="0"/>
                  </a:rPr>
                  <m:t>)</m:t>
                </m:r>
              </m:oMath>
            </m:oMathPara>
          </a14:m>
          <a:endParaRPr lang="en-US" sz="1400" kern="1200"/>
        </a:p>
      </dsp:txBody>
      <dsp:txXfrm>
        <a:off x="10301546" y="1039551"/>
        <a:ext cx="1509113" cy="650710"/>
      </dsp:txXfrm>
    </dsp:sp>
  </dsp:spTree>
</dsp:drawing>
</file>

<file path=ppt/diagrams/layout1.xml><?xml version="1.0" encoding="utf-8"?>
<dgm:layoutDef xmlns:dgm="http://schemas.openxmlformats.org/drawingml/2006/diagram" xmlns:a="http://schemas.openxmlformats.org/drawingml/2006/main" uniqueId="urn:microsoft.com/office/officeart/2005/8/layout/chevronAccent+Icon">
  <dgm:title val="Chevron Accent Process"/>
  <dgm:desc val="Use to show sequential steps in a task, process, or workflow, or to emphasize movement or direction. Works best with minimal Level 1 and Level 2 text."/>
  <dgm:catLst>
    <dgm:cat type="process" pri="9500"/>
    <dgm:cat type="officeonline" pri="2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osite" refType="w"/>
      <dgm:constr type="primFontSz" for="des" forName="txNode" op="equ" val="65"/>
      <dgm:constr type="w" for="ch" forName="compositeSpace" refType="w" refFor="ch" refForName="composite" fact="0.028"/>
    </dgm:constrLst>
    <dgm:ruleLst/>
    <dgm:forEach name="Name4" axis="ch" ptType="node">
      <dgm:layoutNode name="composite">
        <dgm:alg type="composite"/>
        <dgm:shape xmlns:r="http://schemas.openxmlformats.org/officeDocument/2006/relationships" r:blip="">
          <dgm:adjLst/>
        </dgm:shape>
        <dgm:presOf/>
        <dgm:choose name="Name5">
          <dgm:if name="Name6" func="var" arg="dir" op="equ" val="norm">
            <dgm:constrLst>
              <dgm:constr type="l" for="ch" forName="bgChev"/>
              <dgm:constr type="w" for="ch" forName="bgChev" refType="w" fact="0.9"/>
              <dgm:constr type="t" for="ch" forName="bgChev"/>
              <dgm:constr type="h" for="ch" forName="bgChev" refType="w" refFor="ch" refForName="bgChev" fact="0.386"/>
              <dgm:constr type="l" for="ch" forName="txNode" refType="w" fact="0.24"/>
              <dgm:constr type="w" for="ch" forName="txNode" refType="w" fact="0.76"/>
              <dgm:constr type="t" for="ch" forName="txNode" refType="h" refFor="ch" refForName="bgChev" fact="0.25"/>
              <dgm:constr type="h" for="ch" forName="txNode" refType="h" refFor="ch" refForName="bgChev"/>
            </dgm:constrLst>
          </dgm:if>
          <dgm:else name="Name7">
            <dgm:constrLst>
              <dgm:constr type="l" for="ch" forName="bgChev" refType="w" fact="0.1"/>
              <dgm:constr type="w" for="ch" forName="bgChev" refType="w" fact="0.9"/>
              <dgm:constr type="t" for="ch" forName="bgChev"/>
              <dgm:constr type="h" for="ch" forName="bgChev" refType="w" refFor="ch" refForName="bgChev" fact="0.386"/>
              <dgm:constr type="l" for="ch" forName="txNode"/>
              <dgm:constr type="w" for="ch" forName="txNode" refType="w" fact="0.76"/>
              <dgm:constr type="t" for="ch" forName="txNode" refType="h" refFor="ch" refForName="bgChev" fact="0.25"/>
              <dgm:constr type="h" for="ch" forName="txNode" refType="h" refFor="ch" refForName="bgChev"/>
            </dgm:constrLst>
          </dgm:else>
        </dgm:choose>
        <dgm:ruleLst/>
        <dgm:layoutNode name="bgChev" styleLbl="node1">
          <dgm:alg type="sp"/>
          <dgm:choose name="Name8">
            <dgm:if name="Name9" func="var" arg="dir" op="equ" val="norm">
              <dgm:shape xmlns:r="http://schemas.openxmlformats.org/officeDocument/2006/relationships" type="chevron" r:blip="">
                <dgm:adjLst>
                  <dgm:adj idx="1" val="0.4"/>
                </dgm:adjLst>
              </dgm:shape>
            </dgm:if>
            <dgm:else name="Name10">
              <dgm:shape xmlns:r="http://schemas.openxmlformats.org/officeDocument/2006/relationships" rot="180" type="chevron" r:blip="">
                <dgm:adjLst>
                  <dgm:adj idx="1" val="0.4"/>
                </dgm:adjLst>
              </dgm:shape>
            </dgm:else>
          </dgm:choose>
          <dgm:presOf/>
          <dgm:constrLst/>
        </dgm:layoutNode>
        <dgm:layoutNode name="txNode" styleLbl="fgAcc1">
          <dgm:varLst>
            <dgm:bulletEnabled val="1"/>
          </dgm:varLst>
          <dgm:alg type="tx"/>
          <dgm:shape xmlns:r="http://schemas.openxmlformats.org/officeDocument/2006/relationships" type="roundRect" r:blip="">
            <dgm:adjLst>
              <dgm:adj idx="1" val="0.1"/>
            </dgm:adjLst>
          </dgm:shape>
          <dgm:presOf axis="desOrSelf" ptType="node"/>
          <dgm:ruleLst>
            <dgm:rule type="primFontSz" val="5" fact="NaN" max="NaN"/>
          </dgm:ruleLst>
        </dgm:layoutNode>
      </dgm:layoutNode>
      <dgm:forEach name="Name11" axis="followSib" ptType="sibTrans" cnt="1">
        <dgm:layoutNode name="compositeSpace">
          <dgm:alg type="sp"/>
          <dgm:shape xmlns:r="http://schemas.openxmlformats.org/officeDocument/2006/relationships" r:blip="">
            <dgm:adjLst/>
          </dgm:shape>
          <dgm:presOf axis="sel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process3">
  <dgm:title val=""/>
  <dgm:desc val=""/>
  <dgm:catLst>
    <dgm:cat type="process" pri="2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3" destOrd="0"/>
        <dgm:cxn modelId="12" srcId="1" destId="11" srcOrd="0" destOrd="0"/>
        <dgm:cxn modelId="23" srcId="2" destId="21" srcOrd="0" destOrd="0"/>
        <dgm:cxn modelId="34"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fact="0.3333"/>
      <dgm:constr type="w" for="des" forName="parTx"/>
      <dgm:constr type="h" for="des" forName="parTx" op="equ"/>
      <dgm:constr type="h" for="des" forName="parSh" op="equ"/>
      <dgm:constr type="w" for="des" forName="desTx"/>
      <dgm:constr type="h" for="des" forName="desTx" op="equ"/>
      <dgm:constr type="w" for="des" forName="parSh"/>
      <dgm:constr type="primFontSz" for="des" forName="parTx" val="65"/>
      <dgm:constr type="secFontSz" for="des" forName="desTx" refType="primFontSz" refFor="des" refForName="parTx" op="equ"/>
      <dgm:constr type="primFontSz" for="des" forName="connTx" refType="primFontSz" refFor="des" refForName="parTx" fact="0.8"/>
      <dgm:constr type="primFontSz" for="des" forName="connTx" refType="primFontSz" refFor="des" refForName="parTx" op="lte" fact="0.8"/>
      <dgm:constr type="h" for="des" forName="parTx" refType="primFontSz" refFor="des" refForName="parTx" fact="0.8"/>
      <dgm:constr type="h" for="des" forName="parSh" refType="primFontSz" refFor="des" refForName="parTx" fact="1.2"/>
      <dgm:constr type="h" for="des" forName="desTx" refType="primFontSz" refFor="des" refForName="parTx" fact="1.6"/>
      <dgm:constr type="h" for="des" forName="parSh" refType="h" refFor="des" refForName="parTx" op="lte" fact="1.5"/>
      <dgm:constr type="h" for="des" forName="parSh" refType="h" refFor="des" refForName="parTx" op="gte" fact="1.5"/>
    </dgm:constrLst>
    <dgm:ruleLst>
      <dgm:rule type="w" for="ch" forName="composite" val="0" fact="NaN" max="NaN"/>
      <dgm:rule type="primFontSz" for="des" forName="parTx" val="5" fact="NaN" max="NaN"/>
    </dgm:ruleLst>
    <dgm:forEach name="Name3" axis="ch" ptType="node">
      <dgm:layoutNode name="composite">
        <dgm:alg type="composite"/>
        <dgm:shape xmlns:r="http://schemas.openxmlformats.org/officeDocument/2006/relationships" r:blip="">
          <dgm:adjLst/>
        </dgm:shape>
        <dgm:presOf/>
        <dgm:choose name="Name4">
          <dgm:if name="Name5" func="var" arg="dir" op="equ" val="norm">
            <dgm:constrLst>
              <dgm:constr type="h" refType="w" fact="1000"/>
              <dgm:constr type="l" for="ch" forName="parTx"/>
              <dgm:constr type="w" for="ch" forName="parTx" refType="w" fact="0.83"/>
              <dgm:constr type="t" for="ch" forName="parTx"/>
              <dgm:constr type="l" for="ch" forName="parSh"/>
              <dgm:constr type="w" for="ch" forName="parSh" refType="w" refFor="ch" refForName="parTx"/>
              <dgm:constr type="t" for="ch" forName="parSh"/>
              <dgm:constr type="l" for="ch" forName="desTx" refType="w" fact="0.17"/>
              <dgm:constr type="w" for="ch" forName="desTx" refType="w" refFor="ch" refForName="parTx"/>
              <dgm:constr type="t" for="ch" forName="desTx" refType="h" refFor="ch" refForName="parTx"/>
            </dgm:constrLst>
          </dgm:if>
          <dgm:else name="Name6">
            <dgm:constrLst>
              <dgm:constr type="h" refType="w" fact="1000"/>
              <dgm:constr type="l" for="ch" forName="parTx" refType="w" fact="0.17"/>
              <dgm:constr type="w" for="ch" forName="parTx" refType="w" fact="0.83"/>
              <dgm:constr type="t" for="ch" forName="parTx"/>
              <dgm:constr type="l" for="ch" forName="parSh" refType="w" fact="0.15"/>
              <dgm:constr type="w" for="ch" forName="parSh" refType="w" refFor="ch" refForName="parTx"/>
              <dgm:constr type="t" for="ch" forName="parSh"/>
              <dgm:constr type="l" for="ch" forName="desTx"/>
              <dgm:constr type="w" for="ch" forName="desTx" refType="w" refFor="ch" refForName="parTx"/>
              <dgm:constr type="t" for="ch" forName="desTx" refType="h" refFor="ch" refForName="parTx"/>
            </dgm:constrLst>
          </dgm:else>
        </dgm:choose>
        <dgm:ruleLst>
          <dgm:rule type="h" val="INF" fact="NaN" max="NaN"/>
        </dgm:ruleLst>
        <dgm:layoutNode name="parTx">
          <dgm:varLst>
            <dgm:chMax val="0"/>
            <dgm:chPref val="0"/>
            <dgm:bulletEnabled val="1"/>
          </dgm:varLst>
          <dgm:alg type="tx">
            <dgm:param type="parTxLTRAlign" val="l"/>
            <dgm:param type="parTxRTLAlign" val="r"/>
            <dgm:param type="txAnchorVert" val="t"/>
          </dgm:alg>
          <dgm:shape xmlns:r="http://schemas.openxmlformats.org/officeDocument/2006/relationships" type="rect" r:blip="" zOrderOff="1" hideGeom="1">
            <dgm:adjLst>
              <dgm:adj idx="1" val="0.1"/>
            </dgm:adjLst>
          </dgm:shape>
          <dgm:presOf axis="self" ptType="node"/>
          <dgm:constrLst>
            <dgm:constr type="h" refType="w" op="lte" fact="0.4"/>
            <dgm:constr type="bMarg" refType="primFontSz" fact="0.3"/>
            <dgm:constr type="h"/>
          </dgm:constrLst>
          <dgm:ruleLst>
            <dgm:rule type="h" val="INF" fact="NaN" max="NaN"/>
          </dgm:ruleLst>
        </dgm:layoutNode>
        <dgm:layoutNode name="parSh">
          <dgm:alg type="sp"/>
          <dgm:shape xmlns:r="http://schemas.openxmlformats.org/officeDocument/2006/relationships" type="roundRect" r:blip="">
            <dgm:adjLst>
              <dgm:adj idx="1" val="0.1"/>
            </dgm:adjLst>
          </dgm:shape>
          <dgm:presOf axis="self" ptType="node"/>
          <dgm:constrLst>
            <dgm:constr type="h"/>
          </dgm:constrLst>
          <dgm:ruleLst/>
        </dgm:layoutNode>
        <dgm:layoutNode name="desTx" styleLbl="fgAcc1">
          <dgm:varLst>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secFontSz" val="65"/>
            <dgm:constr type="primFontSz" refType="secFontSz"/>
            <dgm:constr type="h"/>
          </dgm:constrLst>
          <dgm:ruleLst>
            <dgm:rule type="h" val="INF" fact="NaN" max="NaN"/>
          </dgm:ruleLst>
        </dgm:layoutNode>
      </dgm:layoutNode>
      <dgm:forEach name="sibTransForEach" axis="followSib" ptType="sibTrans" cnt="1">
        <dgm:layoutNode name="sibTrans">
          <dgm:alg type="conn">
            <dgm:param type="begPts" val="auto"/>
            <dgm:param type="endPts" val="auto"/>
            <dgm:param type="srcNode" val="parTx"/>
            <dgm:param type="dstNode" val="parTx"/>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3">
  <dgm:title val=""/>
  <dgm:desc val=""/>
  <dgm:catLst>
    <dgm:cat type="process" pri="2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3" destOrd="0"/>
        <dgm:cxn modelId="12" srcId="1" destId="11" srcOrd="0" destOrd="0"/>
        <dgm:cxn modelId="23" srcId="2" destId="21" srcOrd="0" destOrd="0"/>
        <dgm:cxn modelId="34"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fact="0.3333"/>
      <dgm:constr type="w" for="des" forName="parTx"/>
      <dgm:constr type="h" for="des" forName="parTx" op="equ"/>
      <dgm:constr type="h" for="des" forName="parSh" op="equ"/>
      <dgm:constr type="w" for="des" forName="desTx"/>
      <dgm:constr type="h" for="des" forName="desTx" op="equ"/>
      <dgm:constr type="w" for="des" forName="parSh"/>
      <dgm:constr type="primFontSz" for="des" forName="parTx" val="65"/>
      <dgm:constr type="secFontSz" for="des" forName="desTx" refType="primFontSz" refFor="des" refForName="parTx" op="equ"/>
      <dgm:constr type="primFontSz" for="des" forName="connTx" refType="primFontSz" refFor="des" refForName="parTx" fact="0.8"/>
      <dgm:constr type="primFontSz" for="des" forName="connTx" refType="primFontSz" refFor="des" refForName="parTx" op="lte" fact="0.8"/>
      <dgm:constr type="h" for="des" forName="parTx" refType="primFontSz" refFor="des" refForName="parTx" fact="0.8"/>
      <dgm:constr type="h" for="des" forName="parSh" refType="primFontSz" refFor="des" refForName="parTx" fact="1.2"/>
      <dgm:constr type="h" for="des" forName="desTx" refType="primFontSz" refFor="des" refForName="parTx" fact="1.6"/>
      <dgm:constr type="h" for="des" forName="parSh" refType="h" refFor="des" refForName="parTx" op="lte" fact="1.5"/>
      <dgm:constr type="h" for="des" forName="parSh" refType="h" refFor="des" refForName="parTx" op="gte" fact="1.5"/>
    </dgm:constrLst>
    <dgm:ruleLst>
      <dgm:rule type="w" for="ch" forName="composite" val="0" fact="NaN" max="NaN"/>
      <dgm:rule type="primFontSz" for="des" forName="parTx" val="5" fact="NaN" max="NaN"/>
    </dgm:ruleLst>
    <dgm:forEach name="Name3" axis="ch" ptType="node">
      <dgm:layoutNode name="composite">
        <dgm:alg type="composite"/>
        <dgm:shape xmlns:r="http://schemas.openxmlformats.org/officeDocument/2006/relationships" r:blip="">
          <dgm:adjLst/>
        </dgm:shape>
        <dgm:presOf/>
        <dgm:choose name="Name4">
          <dgm:if name="Name5" func="var" arg="dir" op="equ" val="norm">
            <dgm:constrLst>
              <dgm:constr type="h" refType="w" fact="1000"/>
              <dgm:constr type="l" for="ch" forName="parTx"/>
              <dgm:constr type="w" for="ch" forName="parTx" refType="w" fact="0.83"/>
              <dgm:constr type="t" for="ch" forName="parTx"/>
              <dgm:constr type="l" for="ch" forName="parSh"/>
              <dgm:constr type="w" for="ch" forName="parSh" refType="w" refFor="ch" refForName="parTx"/>
              <dgm:constr type="t" for="ch" forName="parSh"/>
              <dgm:constr type="l" for="ch" forName="desTx" refType="w" fact="0.17"/>
              <dgm:constr type="w" for="ch" forName="desTx" refType="w" refFor="ch" refForName="parTx"/>
              <dgm:constr type="t" for="ch" forName="desTx" refType="h" refFor="ch" refForName="parTx"/>
            </dgm:constrLst>
          </dgm:if>
          <dgm:else name="Name6">
            <dgm:constrLst>
              <dgm:constr type="h" refType="w" fact="1000"/>
              <dgm:constr type="l" for="ch" forName="parTx" refType="w" fact="0.17"/>
              <dgm:constr type="w" for="ch" forName="parTx" refType="w" fact="0.83"/>
              <dgm:constr type="t" for="ch" forName="parTx"/>
              <dgm:constr type="l" for="ch" forName="parSh" refType="w" fact="0.15"/>
              <dgm:constr type="w" for="ch" forName="parSh" refType="w" refFor="ch" refForName="parTx"/>
              <dgm:constr type="t" for="ch" forName="parSh"/>
              <dgm:constr type="l" for="ch" forName="desTx"/>
              <dgm:constr type="w" for="ch" forName="desTx" refType="w" refFor="ch" refForName="parTx"/>
              <dgm:constr type="t" for="ch" forName="desTx" refType="h" refFor="ch" refForName="parTx"/>
            </dgm:constrLst>
          </dgm:else>
        </dgm:choose>
        <dgm:ruleLst>
          <dgm:rule type="h" val="INF" fact="NaN" max="NaN"/>
        </dgm:ruleLst>
        <dgm:layoutNode name="parTx">
          <dgm:varLst>
            <dgm:chMax val="0"/>
            <dgm:chPref val="0"/>
            <dgm:bulletEnabled val="1"/>
          </dgm:varLst>
          <dgm:alg type="tx">
            <dgm:param type="parTxLTRAlign" val="l"/>
            <dgm:param type="parTxRTLAlign" val="r"/>
            <dgm:param type="txAnchorVert" val="t"/>
          </dgm:alg>
          <dgm:shape xmlns:r="http://schemas.openxmlformats.org/officeDocument/2006/relationships" type="rect" r:blip="" zOrderOff="1" hideGeom="1">
            <dgm:adjLst>
              <dgm:adj idx="1" val="0.1"/>
            </dgm:adjLst>
          </dgm:shape>
          <dgm:presOf axis="self" ptType="node"/>
          <dgm:constrLst>
            <dgm:constr type="h" refType="w" op="lte" fact="0.4"/>
            <dgm:constr type="bMarg" refType="primFontSz" fact="0.3"/>
            <dgm:constr type="h"/>
          </dgm:constrLst>
          <dgm:ruleLst>
            <dgm:rule type="h" val="INF" fact="NaN" max="NaN"/>
          </dgm:ruleLst>
        </dgm:layoutNode>
        <dgm:layoutNode name="parSh">
          <dgm:alg type="sp"/>
          <dgm:shape xmlns:r="http://schemas.openxmlformats.org/officeDocument/2006/relationships" type="roundRect" r:blip="">
            <dgm:adjLst>
              <dgm:adj idx="1" val="0.1"/>
            </dgm:adjLst>
          </dgm:shape>
          <dgm:presOf axis="self" ptType="node"/>
          <dgm:constrLst>
            <dgm:constr type="h"/>
          </dgm:constrLst>
          <dgm:ruleLst/>
        </dgm:layoutNode>
        <dgm:layoutNode name="desTx" styleLbl="fgAcc1">
          <dgm:varLst>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secFontSz" val="65"/>
            <dgm:constr type="primFontSz" refType="secFontSz"/>
            <dgm:constr type="h"/>
          </dgm:constrLst>
          <dgm:ruleLst>
            <dgm:rule type="h" val="INF" fact="NaN" max="NaN"/>
          </dgm:ruleLst>
        </dgm:layoutNode>
      </dgm:layoutNode>
      <dgm:forEach name="sibTransForEach" axis="followSib" ptType="sibTrans" cnt="1">
        <dgm:layoutNode name="sibTrans">
          <dgm:alg type="conn">
            <dgm:param type="begPts" val="auto"/>
            <dgm:param type="endPts" val="auto"/>
            <dgm:param type="srcNode" val="parTx"/>
            <dgm:param type="dstNode" val="parTx"/>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08T18:07:22.594"/>
    </inkml:context>
    <inkml:brush xml:id="br0">
      <inkml:brushProperty name="width" value="0.2" units="cm"/>
      <inkml:brushProperty name="height" value="0.2" units="cm"/>
    </inkml:brush>
  </inkml:definitions>
  <inkml:trace contextRef="#ctx0" brushRef="#br0">0 0 24575,'0'0'0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08T18:07:28.965"/>
    </inkml:context>
    <inkml:brush xml:id="br0">
      <inkml:brushProperty name="width" value="0.2" units="cm"/>
      <inkml:brushProperty name="height" value="0.2" units="cm"/>
    </inkml:brush>
  </inkml:definitions>
  <inkml:trace contextRef="#ctx0" brushRef="#br0">0 1 24575,'0'0'0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08T18:07:32.128"/>
    </inkml:context>
    <inkml:brush xml:id="br0">
      <inkml:brushProperty name="width" value="0.2" units="cm"/>
      <inkml:brushProperty name="height" value="0.2" units="cm"/>
    </inkml:brush>
  </inkml:definitions>
  <inkml:trace contextRef="#ctx0" brushRef="#br0">1 0 24575,'0'0'0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08T18:07:36.064"/>
    </inkml:context>
    <inkml:brush xml:id="br0">
      <inkml:brushProperty name="width" value="0.2" units="cm"/>
      <inkml:brushProperty name="height" value="0.2" units="cm"/>
    </inkml:brush>
  </inkml:definitions>
  <inkml:trace contextRef="#ctx0" brushRef="#br0">1 1 24575,'0'0'0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08T18:07:40.839"/>
    </inkml:context>
    <inkml:brush xml:id="br0">
      <inkml:brushProperty name="width" value="0.2" units="cm"/>
      <inkml:brushProperty name="height" value="0.2" units="cm"/>
    </inkml:brush>
  </inkml:definitions>
  <inkml:trace contextRef="#ctx0" brushRef="#br0">1 0 24575,'0'0'0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08T18:07:43.867"/>
    </inkml:context>
    <inkml:brush xml:id="br0">
      <inkml:brushProperty name="width" value="0.2" units="cm"/>
      <inkml:brushProperty name="height" value="0.2" units="cm"/>
    </inkml:brush>
  </inkml:definitions>
  <inkml:trace contextRef="#ctx0" brushRef="#br0">1 0 24575,'0'0'0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08T18:07:46.008"/>
    </inkml:context>
    <inkml:brush xml:id="br0">
      <inkml:brushProperty name="width" value="0.2" units="cm"/>
      <inkml:brushProperty name="height" value="0.2" units="cm"/>
    </inkml:brush>
  </inkml:definitions>
  <inkml:trace contextRef="#ctx0" brushRef="#br0">1 1 24575,'0'0'0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08T18:07:49.280"/>
    </inkml:context>
    <inkml:brush xml:id="br0">
      <inkml:brushProperty name="width" value="0.2" units="cm"/>
      <inkml:brushProperty name="height" value="0.2" units="cm"/>
    </inkml:brush>
  </inkml:definitions>
  <inkml:trace contextRef="#ctx0" brushRef="#br0">1 1 24575,'0'0'0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9CB6757-9C0D-4702-BB97-A36D06B82A64}" type="datetimeFigureOut">
              <a:rPr lang="en-US" smtClean="0"/>
              <a:t>7/30/2024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FDB2660-DD1E-439C-A35C-08E699EA1A69}" type="slidenum">
              <a:rPr lang="en-US" smtClean="0"/>
              <a:t>‹#›</a:t>
            </a:fld>
            <a:endParaRPr lang="en-US"/>
          </a:p>
        </p:txBody>
      </p:sp>
    </p:spTree>
    <p:extLst>
      <p:ext uri="{BB962C8B-B14F-4D97-AF65-F5344CB8AC3E}">
        <p14:creationId xmlns:p14="http://schemas.microsoft.com/office/powerpoint/2010/main" val="7452350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Hello, I’m Elise Walker. I am in department 6324. This work was done jointly with fellow </a:t>
            </a:r>
            <a:r>
              <a:rPr lang="en-US" sz="1200" dirty="0" err="1"/>
              <a:t>Sandians</a:t>
            </a:r>
            <a:r>
              <a:rPr lang="en-US" sz="1200" dirty="0"/>
              <a:t> Jonas Actor, Cari Martinez, and Troy </a:t>
            </a:r>
            <a:r>
              <a:rPr lang="en-US" sz="1200" dirty="0" err="1"/>
              <a:t>Shilt</a:t>
            </a:r>
            <a:r>
              <a:rPr lang="en-US" sz="1200" dirty="0"/>
              <a:t>, as well as Nat Trask who is now at UPenn.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Almost identical to: SAND2024-05789C</a:t>
            </a:r>
          </a:p>
          <a:p>
            <a:endParaRPr lang="en-US" dirty="0"/>
          </a:p>
        </p:txBody>
      </p:sp>
      <p:sp>
        <p:nvSpPr>
          <p:cNvPr id="4" name="Slide Number Placeholder 3"/>
          <p:cNvSpPr>
            <a:spLocks noGrp="1"/>
          </p:cNvSpPr>
          <p:nvPr>
            <p:ph type="sldNum" sz="quarter" idx="5"/>
          </p:nvPr>
        </p:nvSpPr>
        <p:spPr/>
        <p:txBody>
          <a:bodyPr/>
          <a:lstStyle/>
          <a:p>
            <a:fld id="{EFDB2660-DD1E-439C-A35C-08E699EA1A69}" type="slidenum">
              <a:rPr lang="en-US" smtClean="0"/>
              <a:t>1</a:t>
            </a:fld>
            <a:endParaRPr lang="en-US"/>
          </a:p>
        </p:txBody>
      </p:sp>
    </p:spTree>
    <p:extLst>
      <p:ext uri="{BB962C8B-B14F-4D97-AF65-F5344CB8AC3E}">
        <p14:creationId xmlns:p14="http://schemas.microsoft.com/office/powerpoint/2010/main" val="5336240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Thus our goal is to take our PIMA algorithm, and incorporate a trainable DAG so we can learn a latent space of features and a DAG relating those features simultaneously. And we want to do this concurrently through a single, tractable loss function. </a:t>
            </a:r>
          </a:p>
        </p:txBody>
      </p:sp>
      <p:sp>
        <p:nvSpPr>
          <p:cNvPr id="4" name="Slide Number Placeholder 3"/>
          <p:cNvSpPr>
            <a:spLocks noGrp="1"/>
          </p:cNvSpPr>
          <p:nvPr>
            <p:ph type="sldNum" sz="quarter" idx="5"/>
          </p:nvPr>
        </p:nvSpPr>
        <p:spPr/>
        <p:txBody>
          <a:bodyPr/>
          <a:lstStyle/>
          <a:p>
            <a:fld id="{92F1D9DB-AE45-AB4B-95C6-6320B4151E78}" type="slidenum">
              <a:rPr lang="en-US" smtClean="0"/>
              <a:t>17</a:t>
            </a:fld>
            <a:endParaRPr lang="en-US"/>
          </a:p>
        </p:txBody>
      </p:sp>
    </p:spTree>
    <p:extLst>
      <p:ext uri="{BB962C8B-B14F-4D97-AF65-F5344CB8AC3E}">
        <p14:creationId xmlns:p14="http://schemas.microsoft.com/office/powerpoint/2010/main" val="26552706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way we tie the DAG in to the VAE is through the Gaussian mixture model. Recall that PIMA had clusters in the latent space from the Gaussian mixture model. Every Gaussian mixture model comes with the probability of belonging to a given cluster. We are going to identify that mixture probability with the joint probability distribution on the nodes. I have here a simple example where we have two binary nodes, A and B. This means the joint distribution of A and B has 4 realizations. In this cartoon, we are identifying the probability of belonging to the orange cluster with the probability of node A being equal to A_1, and node B being equal to B_2. Thus we require that the cluster probabilities be equal to the nodal probabilities, which we require to factor via the Markov factorization property. So it’s through this identification between clusters and nodal outcomes that we tie our DAG into our VAE model.</a:t>
            </a:r>
          </a:p>
        </p:txBody>
      </p:sp>
      <p:sp>
        <p:nvSpPr>
          <p:cNvPr id="4" name="Slide Number Placeholder 3"/>
          <p:cNvSpPr>
            <a:spLocks noGrp="1"/>
          </p:cNvSpPr>
          <p:nvPr>
            <p:ph type="sldNum" sz="quarter" idx="5"/>
          </p:nvPr>
        </p:nvSpPr>
        <p:spPr/>
        <p:txBody>
          <a:bodyPr/>
          <a:lstStyle/>
          <a:p>
            <a:fld id="{EFDB2660-DD1E-439C-A35C-08E699EA1A69}" type="slidenum">
              <a:rPr lang="en-US" smtClean="0"/>
              <a:t>19</a:t>
            </a:fld>
            <a:endParaRPr lang="en-US"/>
          </a:p>
        </p:txBody>
      </p:sp>
    </p:spTree>
    <p:extLst>
      <p:ext uri="{BB962C8B-B14F-4D97-AF65-F5344CB8AC3E}">
        <p14:creationId xmlns:p14="http://schemas.microsoft.com/office/powerpoint/2010/main" val="19603941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next piece we need to tackle is how to smoothly parametrize a DAG so we can learn a DAG concurrently with a VAE. We are going to use concepts from discrete exterior calculus, which generalizes the notions of gradient and curl from vector calculus to graphs. Essentially, functions on edges of a DAG will inherently have a graph-curl of 0, whereas functions on edges of graphs with a cycle will not be graph-curl free. So we will be using this notion of curl-free implies DAGs in our parametrization.</a:t>
            </a:r>
          </a:p>
        </p:txBody>
      </p:sp>
      <p:sp>
        <p:nvSpPr>
          <p:cNvPr id="4" name="Slide Number Placeholder 3"/>
          <p:cNvSpPr>
            <a:spLocks noGrp="1"/>
          </p:cNvSpPr>
          <p:nvPr>
            <p:ph type="sldNum" sz="quarter" idx="5"/>
          </p:nvPr>
        </p:nvSpPr>
        <p:spPr/>
        <p:txBody>
          <a:bodyPr/>
          <a:lstStyle/>
          <a:p>
            <a:fld id="{EFDB2660-DD1E-439C-A35C-08E699EA1A69}" type="slidenum">
              <a:rPr lang="en-US" smtClean="0"/>
              <a:t>23</a:t>
            </a:fld>
            <a:endParaRPr lang="en-US"/>
          </a:p>
        </p:txBody>
      </p:sp>
    </p:spTree>
    <p:extLst>
      <p:ext uri="{BB962C8B-B14F-4D97-AF65-F5344CB8AC3E}">
        <p14:creationId xmlns:p14="http://schemas.microsoft.com/office/powerpoint/2010/main" val="16834859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DAG parametrization starts by assigning a trainable score to each node. These scores induce a partial order on the nodes. When we take the graph gradient, which is the difference of the node scores, we get scores on the edges that define a complete directed acyclic graph. To learn subgraphs of the complete DAG, we weight each edge score by a nonnegative scalar B. In this manner, we can recover edges defining any DAG. We turn these scores into an edge-indicator function by applying tanh and </a:t>
            </a:r>
            <a:r>
              <a:rPr lang="en-US" dirty="0" err="1"/>
              <a:t>ReLU</a:t>
            </a:r>
            <a:r>
              <a:rPr lang="en-US" dirty="0"/>
              <a:t>, and we show as the temperature parameter beta approaches 0, our edge indicator function will approach either 0 or 1 and defines a DAG.</a:t>
            </a:r>
          </a:p>
        </p:txBody>
      </p:sp>
      <p:sp>
        <p:nvSpPr>
          <p:cNvPr id="4" name="Slide Number Placeholder 3"/>
          <p:cNvSpPr>
            <a:spLocks noGrp="1"/>
          </p:cNvSpPr>
          <p:nvPr>
            <p:ph type="sldNum" sz="quarter" idx="5"/>
          </p:nvPr>
        </p:nvSpPr>
        <p:spPr/>
        <p:txBody>
          <a:bodyPr/>
          <a:lstStyle/>
          <a:p>
            <a:fld id="{EFDB2660-DD1E-439C-A35C-08E699EA1A69}" type="slidenum">
              <a:rPr lang="en-US" smtClean="0"/>
              <a:t>24</a:t>
            </a:fld>
            <a:endParaRPr lang="en-US"/>
          </a:p>
        </p:txBody>
      </p:sp>
    </p:spTree>
    <p:extLst>
      <p:ext uri="{BB962C8B-B14F-4D97-AF65-F5344CB8AC3E}">
        <p14:creationId xmlns:p14="http://schemas.microsoft.com/office/powerpoint/2010/main" val="18166600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After smoothly parametrizing our DAG, we also need to smoothly parameterize the joint distribution on our nodes. Since the factorization of this distribution changes as our DAG changes, we need a flexible way of parameterizing this distribution. </a:t>
            </a:r>
          </a:p>
        </p:txBody>
      </p:sp>
      <p:sp>
        <p:nvSpPr>
          <p:cNvPr id="4" name="Slide Number Placeholder 3"/>
          <p:cNvSpPr>
            <a:spLocks noGrp="1"/>
          </p:cNvSpPr>
          <p:nvPr>
            <p:ph type="sldNum" sz="quarter" idx="5"/>
          </p:nvPr>
        </p:nvSpPr>
        <p:spPr/>
        <p:txBody>
          <a:bodyPr/>
          <a:lstStyle/>
          <a:p>
            <a:fld id="{EFDB2660-DD1E-439C-A35C-08E699EA1A69}" type="slidenum">
              <a:rPr lang="en-US" smtClean="0"/>
              <a:t>25</a:t>
            </a:fld>
            <a:endParaRPr lang="en-US"/>
          </a:p>
        </p:txBody>
      </p:sp>
    </p:spTree>
    <p:extLst>
      <p:ext uri="{BB962C8B-B14F-4D97-AF65-F5344CB8AC3E}">
        <p14:creationId xmlns:p14="http://schemas.microsoft.com/office/powerpoint/2010/main" val="54411434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Without going into the details, we essentially assume all other nodes are parents of each node, and then we remove the effect of non-parents by averaging out the non-parents.</a:t>
            </a:r>
          </a:p>
        </p:txBody>
      </p:sp>
      <p:sp>
        <p:nvSpPr>
          <p:cNvPr id="4" name="Slide Number Placeholder 3"/>
          <p:cNvSpPr>
            <a:spLocks noGrp="1"/>
          </p:cNvSpPr>
          <p:nvPr>
            <p:ph type="sldNum" sz="quarter" idx="5"/>
          </p:nvPr>
        </p:nvSpPr>
        <p:spPr/>
        <p:txBody>
          <a:bodyPr/>
          <a:lstStyle/>
          <a:p>
            <a:fld id="{EFDB2660-DD1E-439C-A35C-08E699EA1A69}" type="slidenum">
              <a:rPr lang="en-US" smtClean="0"/>
              <a:t>26</a:t>
            </a:fld>
            <a:endParaRPr lang="en-US"/>
          </a:p>
        </p:txBody>
      </p:sp>
    </p:spTree>
    <p:extLst>
      <p:ext uri="{BB962C8B-B14F-4D97-AF65-F5344CB8AC3E}">
        <p14:creationId xmlns:p14="http://schemas.microsoft.com/office/powerpoint/2010/main" val="159906931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latin typeface="Helvetica" pitchFamily="2" charset="0"/>
              </a:rPr>
              <a:t>We ran our causal algorithm on a synthetic dataset that we created of circle images. We generated the circle images with three different important features: color, size, and shift. Each feature was binary and generated such that, in particular, the shift depended upon the size and color. Our goal was for our algorithm to pick up on both important features and on the circles generative process. We ran our algorithm on the circle images with 3 nodes in the trainable DAG. The latent space is given in the center, and we see that the clusters are organized by the key features. Indeed, if we look at the data in the center of each cluster, we see that clusters with a 0 in the middle correspond to red circles, and green circles have a 1, indicating that the second node in our graph corresponds to color. We also see the top row, which has 0’s for the first label, are respectively larger than the second row, indicating that the first node corresponds to size, and you can similarly see that node 2 corresponds to shift. The DAG we learned, which is given on the bottom right, recovers our generative process by indicating that color and size strongly influence shift.</a:t>
            </a:r>
          </a:p>
          <a:p>
            <a:endParaRPr lang="en-US" dirty="0"/>
          </a:p>
        </p:txBody>
      </p:sp>
      <p:sp>
        <p:nvSpPr>
          <p:cNvPr id="4" name="Slide Number Placeholder 3"/>
          <p:cNvSpPr>
            <a:spLocks noGrp="1"/>
          </p:cNvSpPr>
          <p:nvPr>
            <p:ph type="sldNum" sz="quarter" idx="5"/>
          </p:nvPr>
        </p:nvSpPr>
        <p:spPr/>
        <p:txBody>
          <a:bodyPr/>
          <a:lstStyle/>
          <a:p>
            <a:fld id="{92F1D9DB-AE45-AB4B-95C6-6320B4151E78}" type="slidenum">
              <a:rPr lang="en-US" smtClean="0"/>
              <a:t>29</a:t>
            </a:fld>
            <a:endParaRPr lang="en-US"/>
          </a:p>
        </p:txBody>
      </p:sp>
    </p:spTree>
    <p:extLst>
      <p:ext uri="{BB962C8B-B14F-4D97-AF65-F5344CB8AC3E}">
        <p14:creationId xmlns:p14="http://schemas.microsoft.com/office/powerpoint/2010/main" val="199944789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also tested our </a:t>
            </a:r>
            <a:r>
              <a:rPr lang="en-US" dirty="0" err="1"/>
              <a:t>pimaDAG</a:t>
            </a:r>
            <a:r>
              <a:rPr lang="en-US" dirty="0"/>
              <a:t> algorithm on a lattice dataset generated from </a:t>
            </a:r>
            <a:r>
              <a:rPr lang="en-US" dirty="0" err="1"/>
              <a:t>BeyondFingerprinting</a:t>
            </a:r>
            <a:r>
              <a:rPr lang="en-US" dirty="0"/>
              <a:t>. The dataset consists of 3D-printed lattices with two separate geometries. Images and stress-strain curves were collected for each lattice. We ran this dataset through </a:t>
            </a:r>
            <a:r>
              <a:rPr lang="en-US" dirty="0" err="1"/>
              <a:t>pimaDAG</a:t>
            </a:r>
            <a:r>
              <a:rPr lang="en-US" dirty="0"/>
              <a:t> with two binary nodes in our DAG. We can see that the second node of the DAG corresponds to lattice-type, whereas the first node relates to the height of the stress-strain curve. Thus, combined with our learned DAG, we see that </a:t>
            </a:r>
            <a:r>
              <a:rPr lang="en-US" dirty="0" err="1"/>
              <a:t>pimaDAG</a:t>
            </a:r>
            <a:r>
              <a:rPr lang="en-US" dirty="0"/>
              <a:t> algorithm shows that lattice geometry influences the stress-strain curve.</a:t>
            </a:r>
          </a:p>
        </p:txBody>
      </p:sp>
      <p:sp>
        <p:nvSpPr>
          <p:cNvPr id="4" name="Slide Number Placeholder 3"/>
          <p:cNvSpPr>
            <a:spLocks noGrp="1"/>
          </p:cNvSpPr>
          <p:nvPr>
            <p:ph type="sldNum" sz="quarter" idx="5"/>
          </p:nvPr>
        </p:nvSpPr>
        <p:spPr/>
        <p:txBody>
          <a:bodyPr/>
          <a:lstStyle/>
          <a:p>
            <a:fld id="{EFDB2660-DD1E-439C-A35C-08E699EA1A69}" type="slidenum">
              <a:rPr lang="en-US" smtClean="0"/>
              <a:t>30</a:t>
            </a:fld>
            <a:endParaRPr lang="en-US"/>
          </a:p>
        </p:txBody>
      </p:sp>
    </p:spTree>
    <p:extLst>
      <p:ext uri="{BB962C8B-B14F-4D97-AF65-F5344CB8AC3E}">
        <p14:creationId xmlns:p14="http://schemas.microsoft.com/office/powerpoint/2010/main" val="347129519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summary I have shown you two algorithms – PIMA and </a:t>
            </a:r>
            <a:r>
              <a:rPr lang="en-US" dirty="0" err="1"/>
              <a:t>pimaDAG</a:t>
            </a:r>
            <a:r>
              <a:rPr lang="en-US" dirty="0"/>
              <a:t>. Both algorithms are amenable to multimodal datasets, incorporating known physics, and handling incomplete datasets. Our </a:t>
            </a:r>
            <a:r>
              <a:rPr lang="en-US" dirty="0" err="1"/>
              <a:t>pimaDAG</a:t>
            </a:r>
            <a:r>
              <a:rPr lang="en-US" dirty="0"/>
              <a:t> algorithm implements novel parametrizations of DAGs and Markov probability kernels and gives additional dependency structure information on the discovered features. Future incorporation of interventional data could furthermore give causal representations within multimodal datasets.</a:t>
            </a:r>
          </a:p>
        </p:txBody>
      </p:sp>
      <p:sp>
        <p:nvSpPr>
          <p:cNvPr id="4" name="Slide Number Placeholder 3"/>
          <p:cNvSpPr>
            <a:spLocks noGrp="1"/>
          </p:cNvSpPr>
          <p:nvPr>
            <p:ph type="sldNum" sz="quarter" idx="5"/>
          </p:nvPr>
        </p:nvSpPr>
        <p:spPr/>
        <p:txBody>
          <a:bodyPr/>
          <a:lstStyle/>
          <a:p>
            <a:fld id="{EFDB2660-DD1E-439C-A35C-08E699EA1A69}" type="slidenum">
              <a:rPr lang="en-US" smtClean="0"/>
              <a:t>31</a:t>
            </a:fld>
            <a:endParaRPr lang="en-US"/>
          </a:p>
        </p:txBody>
      </p:sp>
    </p:spTree>
    <p:extLst>
      <p:ext uri="{BB962C8B-B14F-4D97-AF65-F5344CB8AC3E}">
        <p14:creationId xmlns:p14="http://schemas.microsoft.com/office/powerpoint/2010/main" val="322549416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references for PIMA and </a:t>
            </a:r>
            <a:r>
              <a:rPr lang="en-US" dirty="0" err="1"/>
              <a:t>pimaDAG</a:t>
            </a:r>
            <a:r>
              <a:rPr lang="en-US" dirty="0"/>
              <a:t> are provided here. Please feel free to reach out to any of the Sandia PIMA team if you are interested in the PIMA code or applying PIMA to your data.</a:t>
            </a:r>
          </a:p>
        </p:txBody>
      </p:sp>
      <p:sp>
        <p:nvSpPr>
          <p:cNvPr id="4" name="Slide Number Placeholder 3"/>
          <p:cNvSpPr>
            <a:spLocks noGrp="1"/>
          </p:cNvSpPr>
          <p:nvPr>
            <p:ph type="sldNum" sz="quarter" idx="5"/>
          </p:nvPr>
        </p:nvSpPr>
        <p:spPr/>
        <p:txBody>
          <a:bodyPr/>
          <a:lstStyle/>
          <a:p>
            <a:fld id="{EFDB2660-DD1E-439C-A35C-08E699EA1A69}" type="slidenum">
              <a:rPr lang="en-US" smtClean="0"/>
              <a:t>32</a:t>
            </a:fld>
            <a:endParaRPr lang="en-US"/>
          </a:p>
        </p:txBody>
      </p:sp>
    </p:spTree>
    <p:extLst>
      <p:ext uri="{BB962C8B-B14F-4D97-AF65-F5344CB8AC3E}">
        <p14:creationId xmlns:p14="http://schemas.microsoft.com/office/powerpoint/2010/main" val="8305731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work was originally motivated by the </a:t>
            </a:r>
            <a:r>
              <a:rPr lang="en-US" dirty="0" err="1"/>
              <a:t>BeyondFingerprinting</a:t>
            </a:r>
            <a:r>
              <a:rPr lang="en-US" dirty="0"/>
              <a:t> Grand Challenge here at Sandia. In this Grand Challenge, material scientists created large materials datasets consisting of multiple data modalities, such as process parameters for generating the materials, data collected while the material is being made, and characterization modalities after the material was synthesized. Thus these modalities have various fidelities and contain different, complementary </a:t>
            </a:r>
            <a:r>
              <a:rPr lang="en-US" dirty="0" err="1"/>
              <a:t>infromation</a:t>
            </a:r>
            <a:r>
              <a:rPr lang="en-US" dirty="0"/>
              <a:t>. A key goal was to find meaningful ways to view all of these disparate modalities simultaneously. Thus we aimed to develop a machine learning algorithm that could help us view all modalities jointly, make cross-modal predictions between the modalities, have the capacity to detect fingerprints or patterns within the data, all while incorporating known physical constrains coming from the materials. We furthermore wanted to be able to understand the dependency structure behind the features we discovered. We tackled the first four goals, which are in orange, by developing our PIMA algorithm.</a:t>
            </a:r>
          </a:p>
        </p:txBody>
      </p:sp>
      <p:sp>
        <p:nvSpPr>
          <p:cNvPr id="4" name="Slide Number Placeholder 3"/>
          <p:cNvSpPr>
            <a:spLocks noGrp="1"/>
          </p:cNvSpPr>
          <p:nvPr>
            <p:ph type="sldNum" sz="quarter" idx="5"/>
          </p:nvPr>
        </p:nvSpPr>
        <p:spPr/>
        <p:txBody>
          <a:bodyPr/>
          <a:lstStyle/>
          <a:p>
            <a:fld id="{EFDB2660-DD1E-439C-A35C-08E699EA1A69}" type="slidenum">
              <a:rPr lang="en-US" smtClean="0"/>
              <a:t>3</a:t>
            </a:fld>
            <a:endParaRPr lang="en-US"/>
          </a:p>
        </p:txBody>
      </p:sp>
    </p:spTree>
    <p:extLst>
      <p:ext uri="{BB962C8B-B14F-4D97-AF65-F5344CB8AC3E}">
        <p14:creationId xmlns:p14="http://schemas.microsoft.com/office/powerpoint/2010/main" val="39102240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PIMA, which stands for physics-informed multimodal autoencoders, is a variational autoencoder designed to tackle those first four criteria. As a variational autoencoder, the aim of PIMA was to develop a meaningful latent space for understanding our data. In our algorithm, each modality gets its own encoder. Thus each modality of a given material sample is represented as a Gaussian distribution. We combine these modalities through a product of experts, which essentially means we multiply all the individual modality Gaussian distributions together to get one Gaussian distribution per material sample in the latent space. Thus one point here in the latent space represents information from all modalities for a given sample. Our latent space has a Gaussian mixture model prior, which encourages the data to separate into clusters. These clusters then can help us identify patterns, or fingerprints, in the data. After training, we furthermore can perform cross-modal inference by encoding one modality and decoding to a different modality. This operation essentially drops modalities out of the multimodal product, which means that our algorithm also has the capacity to train when some modalities are missing for a subset of samples. Finally, our PIMA algorithm incorporates any known physics through expert decoders. In this example here, we use a piece-wise linear model to capture the shape of the stress-strain curves instead of letting a neural network with hundreds or thousands of parameters try to learn these curves.</a:t>
            </a:r>
          </a:p>
        </p:txBody>
      </p:sp>
      <p:sp>
        <p:nvSpPr>
          <p:cNvPr id="4" name="Slide Number Placeholder 3"/>
          <p:cNvSpPr>
            <a:spLocks noGrp="1"/>
          </p:cNvSpPr>
          <p:nvPr>
            <p:ph type="sldNum" sz="quarter" idx="5"/>
          </p:nvPr>
        </p:nvSpPr>
        <p:spPr/>
        <p:txBody>
          <a:bodyPr/>
          <a:lstStyle/>
          <a:p>
            <a:fld id="{EFDB2660-DD1E-439C-A35C-08E699EA1A69}" type="slidenum">
              <a:rPr lang="en-US" smtClean="0"/>
              <a:t>4</a:t>
            </a:fld>
            <a:endParaRPr lang="en-US"/>
          </a:p>
        </p:txBody>
      </p:sp>
    </p:spTree>
    <p:extLst>
      <p:ext uri="{BB962C8B-B14F-4D97-AF65-F5344CB8AC3E}">
        <p14:creationId xmlns:p14="http://schemas.microsoft.com/office/powerpoint/2010/main" val="24160477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000000"/>
                </a:solidFill>
                <a:effectLst/>
                <a:latin typeface="Monaco" pitchFamily="2" charset="77"/>
              </a:rPr>
              <a:t>\text{ELBO} &amp;= \</a:t>
            </a:r>
            <a:r>
              <a:rPr lang="en-US" dirty="0" err="1">
                <a:solidFill>
                  <a:srgbClr val="000000"/>
                </a:solidFill>
                <a:effectLst/>
                <a:latin typeface="Monaco" pitchFamily="2" charset="77"/>
              </a:rPr>
              <a:t>mathbb</a:t>
            </a:r>
            <a:r>
              <a:rPr lang="en-US" dirty="0">
                <a:solidFill>
                  <a:srgbClr val="000000"/>
                </a:solidFill>
                <a:effectLst/>
                <a:latin typeface="Monaco" pitchFamily="2" charset="77"/>
              </a:rPr>
              <a:t>{E}_{q(Z|X)}\left[ \log \frac{p(Z,X)}{q(Z|X)} \right] \\</a:t>
            </a:r>
          </a:p>
          <a:p>
            <a:r>
              <a:rPr lang="en-US" dirty="0">
                <a:solidFill>
                  <a:srgbClr val="000000"/>
                </a:solidFill>
                <a:effectLst/>
                <a:latin typeface="Monaco" pitchFamily="2" charset="77"/>
              </a:rPr>
              <a:t>            &amp;= \</a:t>
            </a:r>
            <a:r>
              <a:rPr lang="en-US" dirty="0" err="1">
                <a:solidFill>
                  <a:srgbClr val="000000"/>
                </a:solidFill>
                <a:effectLst/>
                <a:latin typeface="Monaco" pitchFamily="2" charset="77"/>
              </a:rPr>
              <a:t>mathbb</a:t>
            </a:r>
            <a:r>
              <a:rPr lang="en-US" dirty="0">
                <a:solidFill>
                  <a:srgbClr val="000000"/>
                </a:solidFill>
                <a:effectLst/>
                <a:latin typeface="Monaco" pitchFamily="2" charset="77"/>
              </a:rPr>
              <a:t>{E}_{q(Z|X)}[\log p(X|Z)] - \text{KL}(q(Z|X) || p(Z)) \\</a:t>
            </a:r>
          </a:p>
          <a:p>
            <a:r>
              <a:rPr lang="en-US" dirty="0">
                <a:solidFill>
                  <a:srgbClr val="000000"/>
                </a:solidFill>
                <a:effectLst/>
                <a:latin typeface="Monaco" pitchFamily="2" charset="77"/>
              </a:rPr>
              <a:t>&amp; \\</a:t>
            </a:r>
          </a:p>
          <a:p>
            <a:r>
              <a:rPr lang="en-US" dirty="0">
                <a:solidFill>
                  <a:srgbClr val="000000"/>
                </a:solidFill>
                <a:effectLst/>
                <a:latin typeface="Monaco" pitchFamily="2" charset="77"/>
              </a:rPr>
              <a:t>            &amp;= ||X-\mu_{out}||^2 + \frac{1}{2}\</a:t>
            </a:r>
            <a:r>
              <a:rPr lang="en-US" dirty="0" err="1">
                <a:solidFill>
                  <a:srgbClr val="000000"/>
                </a:solidFill>
                <a:effectLst/>
                <a:latin typeface="Monaco" pitchFamily="2" charset="77"/>
              </a:rPr>
              <a:t>sum_j</a:t>
            </a:r>
            <a:r>
              <a:rPr lang="en-US" dirty="0">
                <a:solidFill>
                  <a:srgbClr val="000000"/>
                </a:solidFill>
                <a:effectLst/>
                <a:latin typeface="Monaco" pitchFamily="2" charset="77"/>
              </a:rPr>
              <a:t> (1+\log \sigma_j^2) - \mu_j^2 - \sigma_j^2</a:t>
            </a:r>
          </a:p>
          <a:p>
            <a:endParaRPr lang="en-US" dirty="0"/>
          </a:p>
        </p:txBody>
      </p:sp>
      <p:sp>
        <p:nvSpPr>
          <p:cNvPr id="4" name="Slide Number Placeholder 3"/>
          <p:cNvSpPr>
            <a:spLocks noGrp="1"/>
          </p:cNvSpPr>
          <p:nvPr>
            <p:ph type="sldNum" sz="quarter" idx="5"/>
          </p:nvPr>
        </p:nvSpPr>
        <p:spPr/>
        <p:txBody>
          <a:bodyPr/>
          <a:lstStyle/>
          <a:p>
            <a:fld id="{EFDB2660-DD1E-439C-A35C-08E699EA1A69}" type="slidenum">
              <a:rPr lang="en-US" smtClean="0"/>
              <a:t>6</a:t>
            </a:fld>
            <a:endParaRPr lang="en-US"/>
          </a:p>
        </p:txBody>
      </p:sp>
    </p:spTree>
    <p:extLst>
      <p:ext uri="{BB962C8B-B14F-4D97-AF65-F5344CB8AC3E}">
        <p14:creationId xmlns:p14="http://schemas.microsoft.com/office/powerpoint/2010/main" val="33424031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000000"/>
                </a:solidFill>
                <a:effectLst/>
                <a:latin typeface="Monaco" pitchFamily="2" charset="77"/>
              </a:rPr>
              <a:t>q(</a:t>
            </a:r>
            <a:r>
              <a:rPr lang="en-US" dirty="0" err="1">
                <a:solidFill>
                  <a:srgbClr val="000000"/>
                </a:solidFill>
                <a:effectLst/>
                <a:latin typeface="Monaco" pitchFamily="2" charset="77"/>
              </a:rPr>
              <a:t>Z|X_m</a:t>
            </a:r>
            <a:r>
              <a:rPr lang="en-US" dirty="0">
                <a:solidFill>
                  <a:srgbClr val="000000"/>
                </a:solidFill>
                <a:effectLst/>
                <a:latin typeface="Monaco" pitchFamily="2" charset="77"/>
              </a:rPr>
              <a:t>) &amp;\sim \</a:t>
            </a:r>
            <a:r>
              <a:rPr lang="en-US" dirty="0" err="1">
                <a:solidFill>
                  <a:srgbClr val="000000"/>
                </a:solidFill>
                <a:effectLst/>
                <a:latin typeface="Monaco" pitchFamily="2" charset="77"/>
              </a:rPr>
              <a:t>mathcal</a:t>
            </a:r>
            <a:r>
              <a:rPr lang="en-US" dirty="0">
                <a:solidFill>
                  <a:srgbClr val="000000"/>
                </a:solidFill>
                <a:effectLst/>
                <a:latin typeface="Monaco" pitchFamily="2" charset="77"/>
              </a:rPr>
              <a:t>{N}(\</a:t>
            </a:r>
            <a:r>
              <a:rPr lang="en-US" dirty="0" err="1">
                <a:solidFill>
                  <a:srgbClr val="000000"/>
                </a:solidFill>
                <a:effectLst/>
                <a:latin typeface="Monaco" pitchFamily="2" charset="77"/>
              </a:rPr>
              <a:t>mu_m</a:t>
            </a:r>
            <a:r>
              <a:rPr lang="en-US" dirty="0">
                <a:solidFill>
                  <a:srgbClr val="000000"/>
                </a:solidFill>
                <a:effectLst/>
                <a:latin typeface="Monaco" pitchFamily="2" charset="77"/>
              </a:rPr>
              <a:t>, \sigma_m^2 \</a:t>
            </a:r>
            <a:r>
              <a:rPr lang="en-US" dirty="0" err="1">
                <a:solidFill>
                  <a:srgbClr val="000000"/>
                </a:solidFill>
                <a:effectLst/>
                <a:latin typeface="Monaco" pitchFamily="2" charset="77"/>
              </a:rPr>
              <a:t>mathbf</a:t>
            </a:r>
            <a:r>
              <a:rPr lang="en-US" dirty="0">
                <a:solidFill>
                  <a:srgbClr val="000000"/>
                </a:solidFill>
                <a:effectLst/>
                <a:latin typeface="Monaco" pitchFamily="2" charset="77"/>
              </a:rPr>
              <a:t>{I}) \\</a:t>
            </a:r>
          </a:p>
          <a:p>
            <a:r>
              <a:rPr lang="en-US" dirty="0">
                <a:solidFill>
                  <a:srgbClr val="000000"/>
                </a:solidFill>
                <a:effectLst/>
                <a:latin typeface="Monaco" pitchFamily="2" charset="77"/>
              </a:rPr>
              <a:t>q(Z|X_1, \dots, X_M) &amp;\</a:t>
            </a:r>
            <a:r>
              <a:rPr lang="en-US" dirty="0" err="1">
                <a:solidFill>
                  <a:srgbClr val="000000"/>
                </a:solidFill>
                <a:effectLst/>
                <a:latin typeface="Monaco" pitchFamily="2" charset="77"/>
              </a:rPr>
              <a:t>propto</a:t>
            </a:r>
            <a:r>
              <a:rPr lang="en-US" dirty="0">
                <a:solidFill>
                  <a:srgbClr val="000000"/>
                </a:solidFill>
                <a:effectLst/>
                <a:latin typeface="Monaco" pitchFamily="2" charset="77"/>
              </a:rPr>
              <a:t> \prod_{m=1}^M q(</a:t>
            </a:r>
            <a:r>
              <a:rPr lang="en-US" dirty="0" err="1">
                <a:solidFill>
                  <a:srgbClr val="000000"/>
                </a:solidFill>
                <a:effectLst/>
                <a:latin typeface="Monaco" pitchFamily="2" charset="77"/>
              </a:rPr>
              <a:t>Z|X_m</a:t>
            </a:r>
            <a:r>
              <a:rPr lang="en-US" dirty="0">
                <a:solidFill>
                  <a:srgbClr val="000000"/>
                </a:solidFill>
                <a:effectLst/>
                <a:latin typeface="Monaco" pitchFamily="2" charset="77"/>
              </a:rPr>
              <a:t>) \\ </a:t>
            </a:r>
          </a:p>
          <a:p>
            <a:r>
              <a:rPr lang="en-US" dirty="0">
                <a:solidFill>
                  <a:srgbClr val="000000"/>
                </a:solidFill>
                <a:effectLst/>
                <a:latin typeface="Monaco" pitchFamily="2" charset="77"/>
              </a:rPr>
              <a:t>p(</a:t>
            </a:r>
            <a:r>
              <a:rPr lang="en-US" dirty="0" err="1">
                <a:solidFill>
                  <a:srgbClr val="000000"/>
                </a:solidFill>
                <a:effectLst/>
                <a:latin typeface="Monaco" pitchFamily="2" charset="77"/>
              </a:rPr>
              <a:t>X_m|Z,C</a:t>
            </a:r>
            <a:r>
              <a:rPr lang="en-US" dirty="0">
                <a:solidFill>
                  <a:srgbClr val="000000"/>
                </a:solidFill>
                <a:effectLst/>
                <a:latin typeface="Monaco" pitchFamily="2" charset="77"/>
              </a:rPr>
              <a:t>) &amp;\sim \</a:t>
            </a:r>
            <a:r>
              <a:rPr lang="en-US" dirty="0" err="1">
                <a:solidFill>
                  <a:srgbClr val="000000"/>
                </a:solidFill>
                <a:effectLst/>
                <a:latin typeface="Monaco" pitchFamily="2" charset="77"/>
              </a:rPr>
              <a:t>mathcal</a:t>
            </a:r>
            <a:r>
              <a:rPr lang="en-US" dirty="0">
                <a:solidFill>
                  <a:srgbClr val="000000"/>
                </a:solidFill>
                <a:effectLst/>
                <a:latin typeface="Monaco" pitchFamily="2" charset="77"/>
              </a:rPr>
              <a:t>{N}(\mu_{</a:t>
            </a:r>
            <a:r>
              <a:rPr lang="en-US" dirty="0" err="1">
                <a:solidFill>
                  <a:srgbClr val="000000"/>
                </a:solidFill>
                <a:effectLst/>
                <a:latin typeface="Monaco" pitchFamily="2" charset="77"/>
              </a:rPr>
              <a:t>m,out</a:t>
            </a:r>
            <a:r>
              <a:rPr lang="en-US" dirty="0">
                <a:solidFill>
                  <a:srgbClr val="000000"/>
                </a:solidFill>
                <a:effectLst/>
                <a:latin typeface="Monaco" pitchFamily="2" charset="77"/>
              </a:rPr>
              <a:t>}, \</a:t>
            </a:r>
            <a:r>
              <a:rPr lang="en-US" dirty="0" err="1">
                <a:solidFill>
                  <a:srgbClr val="000000"/>
                </a:solidFill>
                <a:effectLst/>
                <a:latin typeface="Monaco" pitchFamily="2" charset="77"/>
              </a:rPr>
              <a:t>mathbf</a:t>
            </a:r>
            <a:r>
              <a:rPr lang="en-US" dirty="0">
                <a:solidFill>
                  <a:srgbClr val="000000"/>
                </a:solidFill>
                <a:effectLst/>
                <a:latin typeface="Monaco" pitchFamily="2" charset="77"/>
              </a:rPr>
              <a:t>{I}) \\</a:t>
            </a:r>
          </a:p>
          <a:p>
            <a:r>
              <a:rPr lang="en-US" dirty="0">
                <a:solidFill>
                  <a:srgbClr val="000000"/>
                </a:solidFill>
                <a:effectLst/>
                <a:latin typeface="Monaco" pitchFamily="2" charset="77"/>
              </a:rPr>
              <a:t>p(Z,C) &amp;= p(Z|C)p(C) \\</a:t>
            </a:r>
          </a:p>
          <a:p>
            <a:r>
              <a:rPr lang="en-US" dirty="0">
                <a:solidFill>
                  <a:srgbClr val="000000"/>
                </a:solidFill>
                <a:effectLst/>
                <a:latin typeface="Monaco" pitchFamily="2" charset="77"/>
              </a:rPr>
              <a:t>p(C) &amp;\sim \text{Cat}(N) \\</a:t>
            </a:r>
          </a:p>
          <a:p>
            <a:r>
              <a:rPr lang="en-US" dirty="0">
                <a:solidFill>
                  <a:srgbClr val="000000"/>
                </a:solidFill>
                <a:effectLst/>
                <a:latin typeface="Monaco" pitchFamily="2" charset="77"/>
              </a:rPr>
              <a:t>p(Z|C=c) &amp;\sim \</a:t>
            </a:r>
            <a:r>
              <a:rPr lang="en-US" dirty="0" err="1">
                <a:solidFill>
                  <a:srgbClr val="000000"/>
                </a:solidFill>
                <a:effectLst/>
                <a:latin typeface="Monaco" pitchFamily="2" charset="77"/>
              </a:rPr>
              <a:t>mathcal</a:t>
            </a:r>
            <a:r>
              <a:rPr lang="en-US" dirty="0">
                <a:solidFill>
                  <a:srgbClr val="000000"/>
                </a:solidFill>
                <a:effectLst/>
                <a:latin typeface="Monaco" pitchFamily="2" charset="77"/>
              </a:rPr>
              <a:t>{N}(\</a:t>
            </a:r>
            <a:r>
              <a:rPr lang="en-US" dirty="0" err="1">
                <a:solidFill>
                  <a:srgbClr val="000000"/>
                </a:solidFill>
                <a:effectLst/>
                <a:latin typeface="Monaco" pitchFamily="2" charset="77"/>
              </a:rPr>
              <a:t>widetilde</a:t>
            </a:r>
            <a:r>
              <a:rPr lang="en-US" dirty="0">
                <a:solidFill>
                  <a:srgbClr val="000000"/>
                </a:solidFill>
                <a:effectLst/>
                <a:latin typeface="Monaco" pitchFamily="2" charset="77"/>
              </a:rPr>
              <a:t>{\mu}_c, \</a:t>
            </a:r>
            <a:r>
              <a:rPr lang="en-US" dirty="0" err="1">
                <a:solidFill>
                  <a:srgbClr val="000000"/>
                </a:solidFill>
                <a:effectLst/>
                <a:latin typeface="Monaco" pitchFamily="2" charset="77"/>
              </a:rPr>
              <a:t>widetilde</a:t>
            </a:r>
            <a:r>
              <a:rPr lang="en-US" dirty="0">
                <a:solidFill>
                  <a:srgbClr val="000000"/>
                </a:solidFill>
                <a:effectLst/>
                <a:latin typeface="Monaco" pitchFamily="2" charset="77"/>
              </a:rPr>
              <a:t>{\sigma}^2_c \</a:t>
            </a:r>
            <a:r>
              <a:rPr lang="en-US" dirty="0" err="1">
                <a:solidFill>
                  <a:srgbClr val="000000"/>
                </a:solidFill>
                <a:effectLst/>
                <a:latin typeface="Monaco" pitchFamily="2" charset="77"/>
              </a:rPr>
              <a:t>mathbf</a:t>
            </a:r>
            <a:r>
              <a:rPr lang="en-US" dirty="0">
                <a:solidFill>
                  <a:srgbClr val="000000"/>
                </a:solidFill>
                <a:effectLst/>
                <a:latin typeface="Monaco" pitchFamily="2" charset="77"/>
              </a:rPr>
              <a:t>{I})</a:t>
            </a:r>
          </a:p>
          <a:p>
            <a:endParaRPr lang="en-US" dirty="0"/>
          </a:p>
        </p:txBody>
      </p:sp>
      <p:sp>
        <p:nvSpPr>
          <p:cNvPr id="4" name="Slide Number Placeholder 3"/>
          <p:cNvSpPr>
            <a:spLocks noGrp="1"/>
          </p:cNvSpPr>
          <p:nvPr>
            <p:ph type="sldNum" sz="quarter" idx="5"/>
          </p:nvPr>
        </p:nvSpPr>
        <p:spPr/>
        <p:txBody>
          <a:bodyPr/>
          <a:lstStyle/>
          <a:p>
            <a:fld id="{EFDB2660-DD1E-439C-A35C-08E699EA1A69}" type="slidenum">
              <a:rPr lang="en-US" smtClean="0"/>
              <a:t>7</a:t>
            </a:fld>
            <a:endParaRPr lang="en-US"/>
          </a:p>
        </p:txBody>
      </p:sp>
    </p:spTree>
    <p:extLst>
      <p:ext uri="{BB962C8B-B14F-4D97-AF65-F5344CB8AC3E}">
        <p14:creationId xmlns:p14="http://schemas.microsoft.com/office/powerpoint/2010/main" val="24655560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000000"/>
                </a:solidFill>
                <a:effectLst/>
                <a:latin typeface="Monaco" pitchFamily="2" charset="77"/>
              </a:rPr>
              <a:t>q(</a:t>
            </a:r>
            <a:r>
              <a:rPr lang="en-US" dirty="0" err="1">
                <a:solidFill>
                  <a:srgbClr val="000000"/>
                </a:solidFill>
                <a:effectLst/>
                <a:latin typeface="Monaco" pitchFamily="2" charset="77"/>
              </a:rPr>
              <a:t>Z|X_m</a:t>
            </a:r>
            <a:r>
              <a:rPr lang="en-US" dirty="0">
                <a:solidFill>
                  <a:srgbClr val="000000"/>
                </a:solidFill>
                <a:effectLst/>
                <a:latin typeface="Monaco" pitchFamily="2" charset="77"/>
              </a:rPr>
              <a:t>) &amp;\sim \</a:t>
            </a:r>
            <a:r>
              <a:rPr lang="en-US" dirty="0" err="1">
                <a:solidFill>
                  <a:srgbClr val="000000"/>
                </a:solidFill>
                <a:effectLst/>
                <a:latin typeface="Monaco" pitchFamily="2" charset="77"/>
              </a:rPr>
              <a:t>mathcal</a:t>
            </a:r>
            <a:r>
              <a:rPr lang="en-US" dirty="0">
                <a:solidFill>
                  <a:srgbClr val="000000"/>
                </a:solidFill>
                <a:effectLst/>
                <a:latin typeface="Monaco" pitchFamily="2" charset="77"/>
              </a:rPr>
              <a:t>{N}(\</a:t>
            </a:r>
            <a:r>
              <a:rPr lang="en-US" dirty="0" err="1">
                <a:solidFill>
                  <a:srgbClr val="000000"/>
                </a:solidFill>
                <a:effectLst/>
                <a:latin typeface="Monaco" pitchFamily="2" charset="77"/>
              </a:rPr>
              <a:t>mu_m</a:t>
            </a:r>
            <a:r>
              <a:rPr lang="en-US" dirty="0">
                <a:solidFill>
                  <a:srgbClr val="000000"/>
                </a:solidFill>
                <a:effectLst/>
                <a:latin typeface="Monaco" pitchFamily="2" charset="77"/>
              </a:rPr>
              <a:t>, \sigma_m^2 \</a:t>
            </a:r>
            <a:r>
              <a:rPr lang="en-US" dirty="0" err="1">
                <a:solidFill>
                  <a:srgbClr val="000000"/>
                </a:solidFill>
                <a:effectLst/>
                <a:latin typeface="Monaco" pitchFamily="2" charset="77"/>
              </a:rPr>
              <a:t>mathbf</a:t>
            </a:r>
            <a:r>
              <a:rPr lang="en-US" dirty="0">
                <a:solidFill>
                  <a:srgbClr val="000000"/>
                </a:solidFill>
                <a:effectLst/>
                <a:latin typeface="Monaco" pitchFamily="2" charset="77"/>
              </a:rPr>
              <a:t>{I}) \\</a:t>
            </a:r>
          </a:p>
          <a:p>
            <a:r>
              <a:rPr lang="en-US" dirty="0">
                <a:solidFill>
                  <a:srgbClr val="000000"/>
                </a:solidFill>
                <a:effectLst/>
                <a:latin typeface="Monaco" pitchFamily="2" charset="77"/>
              </a:rPr>
              <a:t>q(Z|X_1, \dots, X_M) &amp;\</a:t>
            </a:r>
            <a:r>
              <a:rPr lang="en-US" dirty="0" err="1">
                <a:solidFill>
                  <a:srgbClr val="000000"/>
                </a:solidFill>
                <a:effectLst/>
                <a:latin typeface="Monaco" pitchFamily="2" charset="77"/>
              </a:rPr>
              <a:t>propto</a:t>
            </a:r>
            <a:r>
              <a:rPr lang="en-US" dirty="0">
                <a:solidFill>
                  <a:srgbClr val="000000"/>
                </a:solidFill>
                <a:effectLst/>
                <a:latin typeface="Monaco" pitchFamily="2" charset="77"/>
              </a:rPr>
              <a:t> \prod_{m=1}^M q(</a:t>
            </a:r>
            <a:r>
              <a:rPr lang="en-US" dirty="0" err="1">
                <a:solidFill>
                  <a:srgbClr val="000000"/>
                </a:solidFill>
                <a:effectLst/>
                <a:latin typeface="Monaco" pitchFamily="2" charset="77"/>
              </a:rPr>
              <a:t>Z|X_m</a:t>
            </a:r>
            <a:r>
              <a:rPr lang="en-US" dirty="0">
                <a:solidFill>
                  <a:srgbClr val="000000"/>
                </a:solidFill>
                <a:effectLst/>
                <a:latin typeface="Monaco" pitchFamily="2" charset="77"/>
              </a:rPr>
              <a:t>) \\ </a:t>
            </a:r>
          </a:p>
          <a:p>
            <a:r>
              <a:rPr lang="en-US" dirty="0">
                <a:solidFill>
                  <a:srgbClr val="000000"/>
                </a:solidFill>
                <a:effectLst/>
                <a:latin typeface="Monaco" pitchFamily="2" charset="77"/>
              </a:rPr>
              <a:t>p(</a:t>
            </a:r>
            <a:r>
              <a:rPr lang="en-US" dirty="0" err="1">
                <a:solidFill>
                  <a:srgbClr val="000000"/>
                </a:solidFill>
                <a:effectLst/>
                <a:latin typeface="Monaco" pitchFamily="2" charset="77"/>
              </a:rPr>
              <a:t>X_m|Z,C</a:t>
            </a:r>
            <a:r>
              <a:rPr lang="en-US" dirty="0">
                <a:solidFill>
                  <a:srgbClr val="000000"/>
                </a:solidFill>
                <a:effectLst/>
                <a:latin typeface="Monaco" pitchFamily="2" charset="77"/>
              </a:rPr>
              <a:t>) &amp;\sim \</a:t>
            </a:r>
            <a:r>
              <a:rPr lang="en-US" dirty="0" err="1">
                <a:solidFill>
                  <a:srgbClr val="000000"/>
                </a:solidFill>
                <a:effectLst/>
                <a:latin typeface="Monaco" pitchFamily="2" charset="77"/>
              </a:rPr>
              <a:t>mathcal</a:t>
            </a:r>
            <a:r>
              <a:rPr lang="en-US" dirty="0">
                <a:solidFill>
                  <a:srgbClr val="000000"/>
                </a:solidFill>
                <a:effectLst/>
                <a:latin typeface="Monaco" pitchFamily="2" charset="77"/>
              </a:rPr>
              <a:t>{N}(\mu_{</a:t>
            </a:r>
            <a:r>
              <a:rPr lang="en-US" dirty="0" err="1">
                <a:solidFill>
                  <a:srgbClr val="000000"/>
                </a:solidFill>
                <a:effectLst/>
                <a:latin typeface="Monaco" pitchFamily="2" charset="77"/>
              </a:rPr>
              <a:t>m,out</a:t>
            </a:r>
            <a:r>
              <a:rPr lang="en-US" dirty="0">
                <a:solidFill>
                  <a:srgbClr val="000000"/>
                </a:solidFill>
                <a:effectLst/>
                <a:latin typeface="Monaco" pitchFamily="2" charset="77"/>
              </a:rPr>
              <a:t>}, \</a:t>
            </a:r>
            <a:r>
              <a:rPr lang="en-US" dirty="0" err="1">
                <a:solidFill>
                  <a:srgbClr val="000000"/>
                </a:solidFill>
                <a:effectLst/>
                <a:latin typeface="Monaco" pitchFamily="2" charset="77"/>
              </a:rPr>
              <a:t>mathbf</a:t>
            </a:r>
            <a:r>
              <a:rPr lang="en-US" dirty="0">
                <a:solidFill>
                  <a:srgbClr val="000000"/>
                </a:solidFill>
                <a:effectLst/>
                <a:latin typeface="Monaco" pitchFamily="2" charset="77"/>
              </a:rPr>
              <a:t>{I}) \\</a:t>
            </a:r>
          </a:p>
          <a:p>
            <a:r>
              <a:rPr lang="en-US" dirty="0">
                <a:solidFill>
                  <a:srgbClr val="000000"/>
                </a:solidFill>
                <a:effectLst/>
                <a:latin typeface="Monaco" pitchFamily="2" charset="77"/>
              </a:rPr>
              <a:t>p(Z,C) &amp;= p(Z|C)p(C) \\</a:t>
            </a:r>
          </a:p>
          <a:p>
            <a:r>
              <a:rPr lang="en-US" dirty="0">
                <a:solidFill>
                  <a:srgbClr val="000000"/>
                </a:solidFill>
                <a:effectLst/>
                <a:latin typeface="Monaco" pitchFamily="2" charset="77"/>
              </a:rPr>
              <a:t>p(C) &amp;\sim \text{Cat}(N) \\</a:t>
            </a:r>
          </a:p>
          <a:p>
            <a:r>
              <a:rPr lang="en-US" dirty="0">
                <a:solidFill>
                  <a:srgbClr val="000000"/>
                </a:solidFill>
                <a:effectLst/>
                <a:latin typeface="Monaco" pitchFamily="2" charset="77"/>
              </a:rPr>
              <a:t>p(Z|C=c) &amp;\sim \</a:t>
            </a:r>
            <a:r>
              <a:rPr lang="en-US" dirty="0" err="1">
                <a:solidFill>
                  <a:srgbClr val="000000"/>
                </a:solidFill>
                <a:effectLst/>
                <a:latin typeface="Monaco" pitchFamily="2" charset="77"/>
              </a:rPr>
              <a:t>mathcal</a:t>
            </a:r>
            <a:r>
              <a:rPr lang="en-US" dirty="0">
                <a:solidFill>
                  <a:srgbClr val="000000"/>
                </a:solidFill>
                <a:effectLst/>
                <a:latin typeface="Monaco" pitchFamily="2" charset="77"/>
              </a:rPr>
              <a:t>{N}(\</a:t>
            </a:r>
            <a:r>
              <a:rPr lang="en-US" dirty="0" err="1">
                <a:solidFill>
                  <a:srgbClr val="000000"/>
                </a:solidFill>
                <a:effectLst/>
                <a:latin typeface="Monaco" pitchFamily="2" charset="77"/>
              </a:rPr>
              <a:t>widetilde</a:t>
            </a:r>
            <a:r>
              <a:rPr lang="en-US" dirty="0">
                <a:solidFill>
                  <a:srgbClr val="000000"/>
                </a:solidFill>
                <a:effectLst/>
                <a:latin typeface="Monaco" pitchFamily="2" charset="77"/>
              </a:rPr>
              <a:t>{\mu}_c, \</a:t>
            </a:r>
            <a:r>
              <a:rPr lang="en-US" dirty="0" err="1">
                <a:solidFill>
                  <a:srgbClr val="000000"/>
                </a:solidFill>
                <a:effectLst/>
                <a:latin typeface="Monaco" pitchFamily="2" charset="77"/>
              </a:rPr>
              <a:t>widetilde</a:t>
            </a:r>
            <a:r>
              <a:rPr lang="en-US" dirty="0">
                <a:solidFill>
                  <a:srgbClr val="000000"/>
                </a:solidFill>
                <a:effectLst/>
                <a:latin typeface="Monaco" pitchFamily="2" charset="77"/>
              </a:rPr>
              <a:t>{\sigma}^2_c \</a:t>
            </a:r>
            <a:r>
              <a:rPr lang="en-US" dirty="0" err="1">
                <a:solidFill>
                  <a:srgbClr val="000000"/>
                </a:solidFill>
                <a:effectLst/>
                <a:latin typeface="Monaco" pitchFamily="2" charset="77"/>
              </a:rPr>
              <a:t>mathbf</a:t>
            </a:r>
            <a:r>
              <a:rPr lang="en-US" dirty="0">
                <a:solidFill>
                  <a:srgbClr val="000000"/>
                </a:solidFill>
                <a:effectLst/>
                <a:latin typeface="Monaco" pitchFamily="2" charset="77"/>
              </a:rPr>
              <a:t>{I})</a:t>
            </a:r>
          </a:p>
          <a:p>
            <a:endParaRPr lang="en-US" dirty="0"/>
          </a:p>
        </p:txBody>
      </p:sp>
      <p:sp>
        <p:nvSpPr>
          <p:cNvPr id="4" name="Slide Number Placeholder 3"/>
          <p:cNvSpPr>
            <a:spLocks noGrp="1"/>
          </p:cNvSpPr>
          <p:nvPr>
            <p:ph type="sldNum" sz="quarter" idx="5"/>
          </p:nvPr>
        </p:nvSpPr>
        <p:spPr/>
        <p:txBody>
          <a:bodyPr/>
          <a:lstStyle/>
          <a:p>
            <a:fld id="{EFDB2660-DD1E-439C-A35C-08E699EA1A69}" type="slidenum">
              <a:rPr lang="en-US" smtClean="0"/>
              <a:t>8</a:t>
            </a:fld>
            <a:endParaRPr lang="en-US"/>
          </a:p>
        </p:txBody>
      </p:sp>
    </p:spTree>
    <p:extLst>
      <p:ext uri="{BB962C8B-B14F-4D97-AF65-F5344CB8AC3E}">
        <p14:creationId xmlns:p14="http://schemas.microsoft.com/office/powerpoint/2010/main" val="23601875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we wanted to test the viability of this </a:t>
            </a:r>
            <a:r>
              <a:rPr lang="en-US" dirty="0" err="1"/>
              <a:t>mutlimodal</a:t>
            </a:r>
            <a:r>
              <a:rPr lang="en-US" dirty="0"/>
              <a:t> framework, so we first tested PIMA on a standard ML dataset called MNIST. MNIST consists of images of handwritten digits, along with their true labels. In our experiments, we augmented the images with a synthetic modality X_2, where the label for each image was used as the slope for a line going through the origin. We wanted to see if there was any benefit from using both modalities instead of just one modality. When we fed just the images through PIMA, we saw that the image-only latent space was not interpretable, with digits scattered throughout the latent space. When we used just the X_2 synthetic modality, we started to see organization of the digits in the latent space, but the unsupervised accuracy classifying digits was still fairly low. When we used both modalities in PIMA, which is the top image, we saw 10 separate clusters, one for each digit, and a fairly high unsupervised classification accuracy. Thus we saw that viewing the modalities jointly was greater than the sum of the individual modalities.</a:t>
            </a:r>
          </a:p>
        </p:txBody>
      </p:sp>
      <p:sp>
        <p:nvSpPr>
          <p:cNvPr id="4" name="Slide Number Placeholder 3"/>
          <p:cNvSpPr>
            <a:spLocks noGrp="1"/>
          </p:cNvSpPr>
          <p:nvPr>
            <p:ph type="sldNum" sz="quarter" idx="5"/>
          </p:nvPr>
        </p:nvSpPr>
        <p:spPr/>
        <p:txBody>
          <a:bodyPr/>
          <a:lstStyle/>
          <a:p>
            <a:fld id="{EFDB2660-DD1E-439C-A35C-08E699EA1A69}" type="slidenum">
              <a:rPr lang="en-US" smtClean="0"/>
              <a:t>12</a:t>
            </a:fld>
            <a:endParaRPr lang="en-US"/>
          </a:p>
        </p:txBody>
      </p:sp>
    </p:spTree>
    <p:extLst>
      <p:ext uri="{BB962C8B-B14F-4D97-AF65-F5344CB8AC3E}">
        <p14:creationId xmlns:p14="http://schemas.microsoft.com/office/powerpoint/2010/main" val="11904284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then tested PIMA on a variety of materials datasets coming from </a:t>
            </a:r>
            <a:r>
              <a:rPr lang="en-US" dirty="0" err="1"/>
              <a:t>BeyondFingerprinting</a:t>
            </a:r>
            <a:r>
              <a:rPr lang="en-US" dirty="0"/>
              <a:t>, a selection of which are depicted here. However, as with MNIST, we saw that the clusters are independent from each other. We wanted to see if we could find features that depend on each other, and get an idea of what that dependency structure might look like.</a:t>
            </a:r>
          </a:p>
        </p:txBody>
      </p:sp>
      <p:sp>
        <p:nvSpPr>
          <p:cNvPr id="4" name="Slide Number Placeholder 3"/>
          <p:cNvSpPr>
            <a:spLocks noGrp="1"/>
          </p:cNvSpPr>
          <p:nvPr>
            <p:ph type="sldNum" sz="quarter" idx="5"/>
          </p:nvPr>
        </p:nvSpPr>
        <p:spPr/>
        <p:txBody>
          <a:bodyPr/>
          <a:lstStyle/>
          <a:p>
            <a:fld id="{EFDB2660-DD1E-439C-A35C-08E699EA1A69}" type="slidenum">
              <a:rPr lang="en-US" smtClean="0"/>
              <a:t>13</a:t>
            </a:fld>
            <a:endParaRPr lang="en-US"/>
          </a:p>
        </p:txBody>
      </p:sp>
    </p:spTree>
    <p:extLst>
      <p:ext uri="{BB962C8B-B14F-4D97-AF65-F5344CB8AC3E}">
        <p14:creationId xmlns:p14="http://schemas.microsoft.com/office/powerpoint/2010/main" val="23372436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how are we going to encode dependent relationships of features? Well, one way of encoding dependent relationships is through directed acyclic graphs, known as DAGs. By graph I mean that we have nodes and edges, by directed I mean that the edges are arrows, and by acyclic I mean that if I start at any node and follow the arrows, then I won’t ever end up back at the node that I started with. In our case, we are going to let each node represent a random variable of a feature. Parents of a given feature or node are all the nodes with an arrow directly into the given node. We probabilistically encode the dependency structure suggested by the DAG through the Markov factorization property, which states that the joint probability distribution of the nodes factors according to the DAG. Specifically, this product structure states that any node given its parents is independent of any other node given their parents.</a:t>
            </a:r>
          </a:p>
        </p:txBody>
      </p:sp>
      <p:sp>
        <p:nvSpPr>
          <p:cNvPr id="4" name="Slide Number Placeholder 3"/>
          <p:cNvSpPr>
            <a:spLocks noGrp="1"/>
          </p:cNvSpPr>
          <p:nvPr>
            <p:ph type="sldNum" sz="quarter" idx="5"/>
          </p:nvPr>
        </p:nvSpPr>
        <p:spPr/>
        <p:txBody>
          <a:bodyPr/>
          <a:lstStyle/>
          <a:p>
            <a:fld id="{92F1D9DB-AE45-AB4B-95C6-6320B4151E78}" type="slidenum">
              <a:rPr lang="en-US" smtClean="0"/>
              <a:t>16</a:t>
            </a:fld>
            <a:endParaRPr lang="en-US"/>
          </a:p>
        </p:txBody>
      </p:sp>
    </p:spTree>
    <p:extLst>
      <p:ext uri="{BB962C8B-B14F-4D97-AF65-F5344CB8AC3E}">
        <p14:creationId xmlns:p14="http://schemas.microsoft.com/office/powerpoint/2010/main" val="183194195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DA8AEBE3-2A78-4553-A048-1052FD0BFCEE}"/>
              </a:ext>
            </a:extLst>
          </p:cNvPr>
          <p:cNvSpPr txBox="1"/>
          <p:nvPr userDrawn="1"/>
        </p:nvSpPr>
        <p:spPr>
          <a:xfrm>
            <a:off x="912699" y="1027565"/>
            <a:ext cx="3685624" cy="253916"/>
          </a:xfrm>
          <a:prstGeom prst="rect">
            <a:avLst/>
          </a:prstGeom>
          <a:noFill/>
        </p:spPr>
        <p:txBody>
          <a:bodyPr wrap="none" rtlCol="0">
            <a:spAutoFit/>
          </a:bodyPr>
          <a:lstStyle/>
          <a:p>
            <a:r>
              <a:rPr lang="en-US" sz="1050" b="0" i="0" spc="150" baseline="0">
                <a:latin typeface="Open Sans" panose="020B0606030504020204" pitchFamily="34" charset="0"/>
              </a:rPr>
              <a:t>Exceptional service in the national interest</a:t>
            </a:r>
          </a:p>
        </p:txBody>
      </p:sp>
      <p:pic>
        <p:nvPicPr>
          <p:cNvPr id="22" name="Picture 21">
            <a:extLst>
              <a:ext uri="{FF2B5EF4-FFF2-40B4-BE49-F238E27FC236}">
                <a16:creationId xmlns:a16="http://schemas.microsoft.com/office/drawing/2014/main" id="{B9FA23B5-009B-43C4-80A7-C03C5E9B2438}"/>
              </a:ext>
            </a:extLst>
          </p:cNvPr>
          <p:cNvPicPr>
            <a:picLocks/>
          </p:cNvPicPr>
          <p:nvPr userDrawn="1"/>
        </p:nvPicPr>
        <p:blipFill>
          <a:blip r:embed="rId3" cstate="screen">
            <a:extLst>
              <a:ext uri="{28A0092B-C50C-407E-A947-70E740481C1C}">
                <a14:useLocalDpi xmlns:a14="http://schemas.microsoft.com/office/drawing/2010/main"/>
              </a:ext>
            </a:extLst>
          </a:blip>
          <a:stretch>
            <a:fillRect/>
          </a:stretch>
        </p:blipFill>
        <p:spPr>
          <a:xfrm flipV="1">
            <a:off x="0" y="3237716"/>
            <a:ext cx="5439594" cy="27432"/>
          </a:xfrm>
          <a:prstGeom prst="rect">
            <a:avLst/>
          </a:prstGeom>
        </p:spPr>
      </p:pic>
      <p:grpSp>
        <p:nvGrpSpPr>
          <p:cNvPr id="26" name="Group 25">
            <a:extLst>
              <a:ext uri="{FF2B5EF4-FFF2-40B4-BE49-F238E27FC236}">
                <a16:creationId xmlns:a16="http://schemas.microsoft.com/office/drawing/2014/main" id="{44D8E4C0-8EBE-47B3-A4E8-E3E997D9065E}"/>
              </a:ext>
            </a:extLst>
          </p:cNvPr>
          <p:cNvGrpSpPr/>
          <p:nvPr userDrawn="1"/>
        </p:nvGrpSpPr>
        <p:grpSpPr>
          <a:xfrm>
            <a:off x="966239" y="6037064"/>
            <a:ext cx="5992470" cy="682997"/>
            <a:chOff x="1131349" y="5584945"/>
            <a:chExt cx="5992470" cy="682997"/>
          </a:xfrm>
        </p:grpSpPr>
        <p:sp>
          <p:nvSpPr>
            <p:cNvPr id="27" name="TextBox 26">
              <a:extLst>
                <a:ext uri="{FF2B5EF4-FFF2-40B4-BE49-F238E27FC236}">
                  <a16:creationId xmlns:a16="http://schemas.microsoft.com/office/drawing/2014/main" id="{48FB0AD0-7E5C-444F-A213-E4D1C978651D}"/>
                </a:ext>
              </a:extLst>
            </p:cNvPr>
            <p:cNvSpPr txBox="1"/>
            <p:nvPr/>
          </p:nvSpPr>
          <p:spPr>
            <a:xfrm>
              <a:off x="1131349" y="5776717"/>
              <a:ext cx="5992470" cy="491225"/>
            </a:xfrm>
            <a:prstGeom prst="rect">
              <a:avLst/>
            </a:prstGeom>
            <a:noFill/>
          </p:spPr>
          <p:txBody>
            <a:bodyPr wrap="square" rtlCol="0">
              <a:spAutoFit/>
            </a:bodyPr>
            <a:lstStyle/>
            <a:p>
              <a:pPr>
                <a:lnSpc>
                  <a:spcPct val="110000"/>
                </a:lnSpc>
              </a:pPr>
              <a:r>
                <a:rPr lang="en-US" sz="800" b="0" i="0" kern="1200">
                  <a:solidFill>
                    <a:schemeClr val="bg2">
                      <a:lumMod val="50000"/>
                    </a:schemeClr>
                  </a:solidFill>
                  <a:effectLst/>
                  <a:latin typeface="+mn-lt"/>
                  <a:ea typeface="Open Sans" panose="020B0606030504020204" pitchFamily="34" charset="0"/>
                  <a:cs typeface="Open Sans" panose="020B0606030504020204" pitchFamily="34" charset="0"/>
                </a:rPr>
                <a:t>Sandia National Laboratories is a </a:t>
              </a:r>
              <a:r>
                <a:rPr lang="en-US" sz="800" b="0" i="0" kern="1200" err="1">
                  <a:solidFill>
                    <a:schemeClr val="bg2">
                      <a:lumMod val="50000"/>
                    </a:schemeClr>
                  </a:solidFill>
                  <a:effectLst/>
                  <a:latin typeface="+mn-lt"/>
                  <a:ea typeface="Open Sans" panose="020B0606030504020204" pitchFamily="34" charset="0"/>
                  <a:cs typeface="Open Sans" panose="020B0606030504020204" pitchFamily="34" charset="0"/>
                </a:rPr>
                <a:t>multimission</a:t>
              </a:r>
              <a:r>
                <a:rPr lang="en-US" sz="800" b="0" i="0" kern="1200">
                  <a:solidFill>
                    <a:schemeClr val="bg2">
                      <a:lumMod val="50000"/>
                    </a:schemeClr>
                  </a:solidFill>
                  <a:effectLst/>
                  <a:latin typeface="+mn-lt"/>
                  <a:ea typeface="Open Sans" panose="020B0606030504020204" pitchFamily="34" charset="0"/>
                  <a:cs typeface="Open Sans" panose="020B0606030504020204" pitchFamily="34" charset="0"/>
                </a:rPr>
                <a:t> laboratory managed and operated by National Technology and Engineering Solutions of Sandia LLC, a wholly owned subsidiary of Honeywell International Inc. for the U.S. Department of Energy’s National Nuclear Security Administration under contract DE-NA0003525.</a:t>
              </a:r>
              <a:endParaRPr lang="en-US" sz="800" b="0" i="0">
                <a:solidFill>
                  <a:schemeClr val="bg2">
                    <a:lumMod val="50000"/>
                  </a:schemeClr>
                </a:solidFill>
                <a:latin typeface="+mn-lt"/>
                <a:ea typeface="Open Sans" panose="020B0606030504020204" pitchFamily="34" charset="0"/>
                <a:cs typeface="Open Sans" panose="020B0606030504020204" pitchFamily="34" charset="0"/>
              </a:endParaRPr>
            </a:p>
          </p:txBody>
        </p:sp>
        <p:pic>
          <p:nvPicPr>
            <p:cNvPr id="28" name="Picture 27">
              <a:extLst>
                <a:ext uri="{FF2B5EF4-FFF2-40B4-BE49-F238E27FC236}">
                  <a16:creationId xmlns:a16="http://schemas.microsoft.com/office/drawing/2014/main" id="{FFF9DC8B-A630-4000-81A8-938ABB75B8F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219176" y="5584945"/>
              <a:ext cx="654939" cy="159193"/>
            </a:xfrm>
            <a:prstGeom prst="rect">
              <a:avLst/>
            </a:prstGeom>
          </p:spPr>
        </p:pic>
        <p:pic>
          <p:nvPicPr>
            <p:cNvPr id="29" name="Picture 28">
              <a:extLst>
                <a:ext uri="{FF2B5EF4-FFF2-40B4-BE49-F238E27FC236}">
                  <a16:creationId xmlns:a16="http://schemas.microsoft.com/office/drawing/2014/main" id="{8AAEFA8F-A32F-4615-854B-DA6C0554A18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994924" y="5597275"/>
              <a:ext cx="463192" cy="134533"/>
            </a:xfrm>
            <a:prstGeom prst="rect">
              <a:avLst/>
            </a:prstGeom>
          </p:spPr>
        </p:pic>
      </p:grpSp>
      <p:sp>
        <p:nvSpPr>
          <p:cNvPr id="4" name="Text Placeholder 3">
            <a:extLst>
              <a:ext uri="{FF2B5EF4-FFF2-40B4-BE49-F238E27FC236}">
                <a16:creationId xmlns:a16="http://schemas.microsoft.com/office/drawing/2014/main" id="{1862DFD4-0E3A-4834-AD65-D98BBF3953BB}"/>
              </a:ext>
            </a:extLst>
          </p:cNvPr>
          <p:cNvSpPr>
            <a:spLocks noGrp="1"/>
          </p:cNvSpPr>
          <p:nvPr>
            <p:ph type="body" sz="quarter" idx="14" hasCustomPrompt="1"/>
          </p:nvPr>
        </p:nvSpPr>
        <p:spPr>
          <a:xfrm>
            <a:off x="4617244" y="6517494"/>
            <a:ext cx="2341466" cy="235145"/>
          </a:xfrm>
        </p:spPr>
        <p:txBody>
          <a:bodyPr>
            <a:noAutofit/>
          </a:bodyPr>
          <a:lstStyle>
            <a:lvl1pPr marL="0" indent="0">
              <a:buNone/>
              <a:defRPr sz="800" b="1" i="0">
                <a:solidFill>
                  <a:schemeClr val="bg2">
                    <a:lumMod val="50000"/>
                  </a:schemeClr>
                </a:solidFill>
                <a:latin typeface="+mn-lt"/>
                <a:ea typeface="Open Sans" panose="020B0606030504020204" pitchFamily="34" charset="0"/>
                <a:cs typeface="Open Sans" panose="020B0606030504020204" pitchFamily="34" charset="0"/>
              </a:defRPr>
            </a:lvl1pPr>
            <a:lvl2pPr marL="201159" indent="0">
              <a:buNone/>
              <a:defRPr sz="900"/>
            </a:lvl2pPr>
            <a:lvl3pPr marL="384030" indent="0">
              <a:buNone/>
              <a:defRPr sz="900"/>
            </a:lvl3pPr>
            <a:lvl4pPr marL="566901" indent="0">
              <a:buNone/>
              <a:defRPr sz="900"/>
            </a:lvl4pPr>
            <a:lvl5pPr marL="749772" indent="0">
              <a:buNone/>
              <a:defRPr sz="900"/>
            </a:lvl5pPr>
          </a:lstStyle>
          <a:p>
            <a:pPr lvl="0"/>
            <a:r>
              <a:rPr lang="en-US"/>
              <a:t>ENTER SAND20XX-XXXX P</a:t>
            </a:r>
          </a:p>
        </p:txBody>
      </p:sp>
      <p:pic>
        <p:nvPicPr>
          <p:cNvPr id="18" name="Picture 17">
            <a:extLst>
              <a:ext uri="{FF2B5EF4-FFF2-40B4-BE49-F238E27FC236}">
                <a16:creationId xmlns:a16="http://schemas.microsoft.com/office/drawing/2014/main" id="{6F5A8305-7B08-7546-BBD5-49325047FB8B}"/>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966239" y="479998"/>
            <a:ext cx="1278290" cy="492365"/>
          </a:xfrm>
          <a:prstGeom prst="rect">
            <a:avLst/>
          </a:prstGeom>
        </p:spPr>
      </p:pic>
      <p:sp>
        <p:nvSpPr>
          <p:cNvPr id="20" name="Title 1">
            <a:extLst>
              <a:ext uri="{FF2B5EF4-FFF2-40B4-BE49-F238E27FC236}">
                <a16:creationId xmlns:a16="http://schemas.microsoft.com/office/drawing/2014/main" id="{3D04E94B-3A59-0E41-8C45-B4E8BF8C0351}"/>
              </a:ext>
            </a:extLst>
          </p:cNvPr>
          <p:cNvSpPr>
            <a:spLocks noGrp="1"/>
          </p:cNvSpPr>
          <p:nvPr>
            <p:ph type="ctrTitle" hasCustomPrompt="1"/>
          </p:nvPr>
        </p:nvSpPr>
        <p:spPr>
          <a:xfrm>
            <a:off x="966239" y="1415454"/>
            <a:ext cx="5992470" cy="1655158"/>
          </a:xfrm>
        </p:spPr>
        <p:txBody>
          <a:bodyPr anchor="b">
            <a:normAutofit/>
          </a:bodyPr>
          <a:lstStyle>
            <a:lvl1pPr marL="0" indent="3175" algn="l">
              <a:lnSpc>
                <a:spcPts val="3700"/>
              </a:lnSpc>
              <a:defRPr sz="3600" b="1" i="0" spc="31" baseline="0">
                <a:solidFill>
                  <a:schemeClr val="tx1"/>
                </a:solidFill>
                <a:latin typeface="+mj-lt"/>
                <a:ea typeface="Open Sans" panose="020B0606030504020204" pitchFamily="34" charset="0"/>
                <a:cs typeface="Open Sans" panose="020B0606030504020204" pitchFamily="34" charset="0"/>
              </a:defRPr>
            </a:lvl1pPr>
          </a:lstStyle>
          <a:p>
            <a:r>
              <a:rPr lang="en-US"/>
              <a:t>Click to add title</a:t>
            </a:r>
          </a:p>
        </p:txBody>
      </p:sp>
      <p:sp>
        <p:nvSpPr>
          <p:cNvPr id="21" name="Text Placeholder 5">
            <a:extLst>
              <a:ext uri="{FF2B5EF4-FFF2-40B4-BE49-F238E27FC236}">
                <a16:creationId xmlns:a16="http://schemas.microsoft.com/office/drawing/2014/main" id="{049F3884-7C35-1E4F-BCDA-CD38F10FE813}"/>
              </a:ext>
            </a:extLst>
          </p:cNvPr>
          <p:cNvSpPr>
            <a:spLocks noGrp="1"/>
          </p:cNvSpPr>
          <p:nvPr>
            <p:ph type="body" sz="quarter" idx="10" hasCustomPrompt="1"/>
          </p:nvPr>
        </p:nvSpPr>
        <p:spPr>
          <a:xfrm>
            <a:off x="1043684" y="3458578"/>
            <a:ext cx="5915025" cy="941972"/>
          </a:xfrm>
        </p:spPr>
        <p:txBody>
          <a:bodyPr anchor="t">
            <a:noAutofit/>
          </a:bodyPr>
          <a:lstStyle>
            <a:lvl1pPr marL="0" indent="0">
              <a:buNone/>
              <a:defRPr sz="2400" b="0" i="0">
                <a:solidFill>
                  <a:schemeClr val="tx1"/>
                </a:solidFill>
                <a:latin typeface="+mn-lt"/>
                <a:ea typeface="Open Sans" panose="020B0606030504020204" pitchFamily="34" charset="0"/>
                <a:cs typeface="Open Sans" panose="020B0606030504020204" pitchFamily="34" charset="0"/>
              </a:defRPr>
            </a:lvl1pPr>
            <a:lvl2pPr>
              <a:defRPr sz="2400">
                <a:solidFill>
                  <a:schemeClr val="tx1"/>
                </a:solidFill>
                <a:latin typeface="Gill Sans MT" panose="020B0502020104020203" pitchFamily="34" charset="0"/>
              </a:defRPr>
            </a:lvl2pPr>
            <a:lvl3pPr>
              <a:defRPr sz="2400">
                <a:solidFill>
                  <a:schemeClr val="tx1"/>
                </a:solidFill>
                <a:latin typeface="Gill Sans MT" panose="020B0502020104020203" pitchFamily="34" charset="0"/>
              </a:defRPr>
            </a:lvl3pPr>
            <a:lvl4pPr>
              <a:defRPr sz="2400">
                <a:solidFill>
                  <a:schemeClr val="tx1"/>
                </a:solidFill>
                <a:latin typeface="Gill Sans MT" panose="020B0502020104020203" pitchFamily="34" charset="0"/>
              </a:defRPr>
            </a:lvl4pPr>
            <a:lvl5pPr>
              <a:defRPr sz="2400">
                <a:solidFill>
                  <a:schemeClr val="tx1"/>
                </a:solidFill>
                <a:latin typeface="Gill Sans MT" panose="020B0502020104020203" pitchFamily="34" charset="0"/>
              </a:defRPr>
            </a:lvl5pPr>
          </a:lstStyle>
          <a:p>
            <a:pPr lvl="0"/>
            <a:r>
              <a:rPr lang="en-US"/>
              <a:t>Click to add Speakers/Authors</a:t>
            </a:r>
          </a:p>
        </p:txBody>
      </p:sp>
      <p:sp>
        <p:nvSpPr>
          <p:cNvPr id="23" name="Text Placeholder 10">
            <a:extLst>
              <a:ext uri="{FF2B5EF4-FFF2-40B4-BE49-F238E27FC236}">
                <a16:creationId xmlns:a16="http://schemas.microsoft.com/office/drawing/2014/main" id="{B301E34A-815A-104F-9D50-3FDA42335D51}"/>
              </a:ext>
            </a:extLst>
          </p:cNvPr>
          <p:cNvSpPr>
            <a:spLocks noGrp="1"/>
          </p:cNvSpPr>
          <p:nvPr>
            <p:ph type="body" sz="quarter" idx="12" hasCustomPrompt="1"/>
          </p:nvPr>
        </p:nvSpPr>
        <p:spPr>
          <a:xfrm>
            <a:off x="1054066" y="4544880"/>
            <a:ext cx="5915025" cy="801203"/>
          </a:xfrm>
        </p:spPr>
        <p:txBody>
          <a:bodyPr>
            <a:normAutofit/>
          </a:bodyPr>
          <a:lstStyle>
            <a:lvl1pPr marL="0" indent="0">
              <a:buNone/>
              <a:defRPr sz="1200" b="0" i="0" cap="all" spc="110" baseline="0">
                <a:solidFill>
                  <a:schemeClr val="tx1"/>
                </a:solidFill>
                <a:latin typeface="+mn-lt"/>
                <a:ea typeface="Open Sans" panose="020B0606030504020204" pitchFamily="34" charset="0"/>
                <a:cs typeface="Open Sans" panose="020B0606030504020204" pitchFamily="34" charset="0"/>
              </a:defRPr>
            </a:lvl1pPr>
            <a:lvl2pPr marL="201159" indent="0">
              <a:buNone/>
              <a:defRPr cap="all" baseline="0">
                <a:solidFill>
                  <a:schemeClr val="tx1"/>
                </a:solidFill>
                <a:latin typeface="Calibri" panose="020F0502020204030204" pitchFamily="34" charset="0"/>
                <a:cs typeface="Calibri" panose="020F0502020204030204" pitchFamily="34" charset="0"/>
              </a:defRPr>
            </a:lvl2pPr>
            <a:lvl3pPr marL="384030" indent="0">
              <a:buNone/>
              <a:defRPr cap="all" baseline="0">
                <a:solidFill>
                  <a:schemeClr val="tx1"/>
                </a:solidFill>
                <a:latin typeface="Calibri" panose="020F0502020204030204" pitchFamily="34" charset="0"/>
                <a:cs typeface="Calibri" panose="020F0502020204030204" pitchFamily="34" charset="0"/>
              </a:defRPr>
            </a:lvl3pPr>
            <a:lvl4pPr marL="566901" indent="0">
              <a:buNone/>
              <a:defRPr cap="all" baseline="0">
                <a:solidFill>
                  <a:schemeClr val="tx1"/>
                </a:solidFill>
                <a:latin typeface="Calibri" panose="020F0502020204030204" pitchFamily="34" charset="0"/>
                <a:cs typeface="Calibri" panose="020F0502020204030204" pitchFamily="34" charset="0"/>
              </a:defRPr>
            </a:lvl4pPr>
            <a:lvl5pPr marL="749772" indent="0">
              <a:buNone/>
              <a:defRPr cap="all" baseline="0">
                <a:solidFill>
                  <a:schemeClr val="tx1"/>
                </a:solidFill>
                <a:latin typeface="Calibri" panose="020F0502020204030204" pitchFamily="34" charset="0"/>
                <a:cs typeface="Calibri" panose="020F0502020204030204" pitchFamily="34" charset="0"/>
              </a:defRPr>
            </a:lvl5pPr>
          </a:lstStyle>
          <a:p>
            <a:pPr lvl="0"/>
            <a:r>
              <a:rPr lang="en-US"/>
              <a:t>Click to Add LOCATION OR ADDITIONAL CONTENT</a:t>
            </a:r>
          </a:p>
        </p:txBody>
      </p:sp>
      <p:sp>
        <p:nvSpPr>
          <p:cNvPr id="24" name="Text Placeholder 33">
            <a:extLst>
              <a:ext uri="{FF2B5EF4-FFF2-40B4-BE49-F238E27FC236}">
                <a16:creationId xmlns:a16="http://schemas.microsoft.com/office/drawing/2014/main" id="{4893DD06-6732-3D43-AAFC-78DE88C101A8}"/>
              </a:ext>
            </a:extLst>
          </p:cNvPr>
          <p:cNvSpPr>
            <a:spLocks noGrp="1"/>
          </p:cNvSpPr>
          <p:nvPr>
            <p:ph type="body" sz="quarter" idx="13" hasCustomPrompt="1"/>
          </p:nvPr>
        </p:nvSpPr>
        <p:spPr>
          <a:xfrm>
            <a:off x="1043684" y="5527183"/>
            <a:ext cx="5915025" cy="411162"/>
          </a:xfrm>
        </p:spPr>
        <p:txBody>
          <a:bodyPr>
            <a:normAutofit/>
          </a:bodyPr>
          <a:lstStyle>
            <a:lvl1pPr marL="0" indent="0">
              <a:buNone/>
              <a:defRPr sz="1200" b="0" i="0" spc="110" baseline="0">
                <a:solidFill>
                  <a:schemeClr val="tx1"/>
                </a:solidFill>
                <a:latin typeface="+mn-lt"/>
                <a:ea typeface="Open Sans" panose="020B0606030504020204" pitchFamily="34" charset="0"/>
                <a:cs typeface="Open Sans" panose="020B0606030504020204" pitchFamily="34" charset="0"/>
              </a:defRPr>
            </a:lvl1pPr>
            <a:lvl2pPr marL="201159" indent="0">
              <a:buNone/>
              <a:defRPr>
                <a:solidFill>
                  <a:schemeClr val="tx1"/>
                </a:solidFill>
                <a:latin typeface="Calibri" panose="020F0502020204030204" pitchFamily="34" charset="0"/>
                <a:cs typeface="Calibri" panose="020F0502020204030204" pitchFamily="34" charset="0"/>
              </a:defRPr>
            </a:lvl2pPr>
            <a:lvl3pPr marL="384030" indent="0">
              <a:buNone/>
              <a:defRPr>
                <a:solidFill>
                  <a:schemeClr val="tx1"/>
                </a:solidFill>
                <a:latin typeface="Calibri" panose="020F0502020204030204" pitchFamily="34" charset="0"/>
                <a:cs typeface="Calibri" panose="020F0502020204030204" pitchFamily="34" charset="0"/>
              </a:defRPr>
            </a:lvl3pPr>
            <a:lvl4pPr marL="566901" indent="0">
              <a:buNone/>
              <a:defRPr>
                <a:solidFill>
                  <a:schemeClr val="tx1"/>
                </a:solidFill>
                <a:latin typeface="Calibri" panose="020F0502020204030204" pitchFamily="34" charset="0"/>
                <a:cs typeface="Calibri" panose="020F0502020204030204" pitchFamily="34" charset="0"/>
              </a:defRPr>
            </a:lvl4pPr>
            <a:lvl5pPr marL="749772" indent="0">
              <a:buNone/>
              <a:defRPr>
                <a:solidFill>
                  <a:schemeClr val="tx1"/>
                </a:solidFill>
                <a:latin typeface="Calibri" panose="020F0502020204030204" pitchFamily="34" charset="0"/>
                <a:cs typeface="Calibri" panose="020F0502020204030204" pitchFamily="34" charset="0"/>
              </a:defRPr>
            </a:lvl5pPr>
          </a:lstStyle>
          <a:p>
            <a:pPr lvl="0"/>
            <a:r>
              <a:rPr lang="en-US"/>
              <a:t>Click to add Date Month DD, 20YY</a:t>
            </a:r>
          </a:p>
        </p:txBody>
      </p:sp>
    </p:spTree>
    <p:extLst>
      <p:ext uri="{BB962C8B-B14F-4D97-AF65-F5344CB8AC3E}">
        <p14:creationId xmlns:p14="http://schemas.microsoft.com/office/powerpoint/2010/main" val="3763401468"/>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AFF14BC1-EF08-4D47-A220-B7A9E87E1F54}"/>
              </a:ext>
            </a:extLst>
          </p:cNvPr>
          <p:cNvSpPr>
            <a:spLocks noGrp="1"/>
          </p:cNvSpPr>
          <p:nvPr>
            <p:ph type="body" sz="quarter" idx="12" hasCustomPrompt="1"/>
          </p:nvPr>
        </p:nvSpPr>
        <p:spPr>
          <a:xfrm>
            <a:off x="784225" y="2617445"/>
            <a:ext cx="10687050" cy="1478725"/>
          </a:xfrm>
        </p:spPr>
        <p:txBody>
          <a:bodyPr anchor="ctr">
            <a:noAutofit/>
          </a:bodyPr>
          <a:lstStyle>
            <a:lvl1pPr marL="0" indent="0" algn="ctr">
              <a:buNone/>
              <a:defRPr sz="4000" b="1" i="0">
                <a:solidFill>
                  <a:schemeClr val="tx1"/>
                </a:solidFill>
                <a:latin typeface="+mj-lt"/>
                <a:ea typeface="Open Sans" panose="020B0606030504020204" pitchFamily="34" charset="0"/>
                <a:cs typeface="Open Sans" panose="020B0606030504020204" pitchFamily="34" charset="0"/>
              </a:defRPr>
            </a:lvl1pPr>
            <a:lvl2pPr marL="201159" indent="0" algn="ctr">
              <a:buNone/>
              <a:defRPr sz="4000">
                <a:solidFill>
                  <a:schemeClr val="tx1"/>
                </a:solidFill>
                <a:latin typeface="Gill Sans MT" panose="020B0502020104020203" pitchFamily="34" charset="0"/>
              </a:defRPr>
            </a:lvl2pPr>
            <a:lvl3pPr marL="384030" indent="0" algn="ctr">
              <a:buNone/>
              <a:defRPr sz="4000">
                <a:solidFill>
                  <a:schemeClr val="tx1"/>
                </a:solidFill>
                <a:latin typeface="Gill Sans MT" panose="020B0502020104020203" pitchFamily="34" charset="0"/>
              </a:defRPr>
            </a:lvl3pPr>
            <a:lvl4pPr marL="566901" indent="0" algn="ctr">
              <a:buNone/>
              <a:defRPr sz="4000">
                <a:solidFill>
                  <a:schemeClr val="tx1"/>
                </a:solidFill>
                <a:latin typeface="Gill Sans MT" panose="020B0502020104020203" pitchFamily="34" charset="0"/>
              </a:defRPr>
            </a:lvl4pPr>
            <a:lvl5pPr marL="749772" indent="0" algn="ctr">
              <a:buNone/>
              <a:defRPr sz="4000">
                <a:solidFill>
                  <a:schemeClr val="tx1"/>
                </a:solidFill>
                <a:latin typeface="Gill Sans MT" panose="020B0502020104020203" pitchFamily="34" charset="0"/>
              </a:defRPr>
            </a:lvl5pPr>
          </a:lstStyle>
          <a:p>
            <a:pPr lvl="0"/>
            <a:r>
              <a:rPr lang="en-US"/>
              <a:t>Click to add section title</a:t>
            </a:r>
          </a:p>
        </p:txBody>
      </p:sp>
    </p:spTree>
    <p:extLst>
      <p:ext uri="{BB962C8B-B14F-4D97-AF65-F5344CB8AC3E}">
        <p14:creationId xmlns:p14="http://schemas.microsoft.com/office/powerpoint/2010/main" val="1408584835"/>
      </p:ext>
    </p:extLst>
  </p:cSld>
  <p:clrMapOvr>
    <a:masterClrMapping/>
  </p:clrMapOvr>
  <p:hf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20649" y="428098"/>
            <a:ext cx="9955268" cy="447391"/>
          </a:xfrm>
        </p:spPr>
        <p:txBody>
          <a:bodyPr/>
          <a:lstStyle>
            <a:lvl1pPr marL="0" indent="0" algn="l">
              <a:defRPr b="1" i="0" baseline="0">
                <a:solidFill>
                  <a:schemeClr val="tx1"/>
                </a:solidFill>
                <a:latin typeface="+mj-lt"/>
                <a:ea typeface="Open Sans" panose="020B0606030504020204" pitchFamily="34" charset="0"/>
                <a:cs typeface="Open Sans" panose="020B0606030504020204" pitchFamily="34" charset="0"/>
              </a:defRPr>
            </a:lvl1pPr>
          </a:lstStyle>
          <a:p>
            <a:r>
              <a:rPr lang="en-US"/>
              <a:t>Title and Content - Click to add title</a:t>
            </a:r>
          </a:p>
        </p:txBody>
      </p:sp>
      <p:sp>
        <p:nvSpPr>
          <p:cNvPr id="10" name="Content Placeholder 9">
            <a:extLst>
              <a:ext uri="{FF2B5EF4-FFF2-40B4-BE49-F238E27FC236}">
                <a16:creationId xmlns:a16="http://schemas.microsoft.com/office/drawing/2014/main" id="{9AD9171B-1652-4839-9910-A84CBDD2A0B5}"/>
              </a:ext>
            </a:extLst>
          </p:cNvPr>
          <p:cNvSpPr>
            <a:spLocks noGrp="1"/>
          </p:cNvSpPr>
          <p:nvPr>
            <p:ph sz="quarter" idx="10" hasCustomPrompt="1"/>
          </p:nvPr>
        </p:nvSpPr>
        <p:spPr>
          <a:xfrm>
            <a:off x="720725" y="1361542"/>
            <a:ext cx="10726738" cy="4702708"/>
          </a:xfrm>
        </p:spPr>
        <p:txBody>
          <a:bodyPr/>
          <a:lstStyle>
            <a:lvl1pPr marL="225425" indent="-225425">
              <a:buClrTx/>
              <a:buFont typeface="Wingdings" panose="05000000000000000000" pitchFamily="2" charset="2"/>
              <a:buChar char="§"/>
              <a:tabLst/>
              <a:defRPr b="0" i="0">
                <a:solidFill>
                  <a:schemeClr val="tx1"/>
                </a:solidFill>
                <a:latin typeface="+mn-lt"/>
                <a:ea typeface="Open Sans" panose="020B0606030504020204" pitchFamily="34" charset="0"/>
                <a:cs typeface="Open Sans" panose="020B0606030504020204" pitchFamily="34" charset="0"/>
              </a:defRPr>
            </a:lvl1pPr>
            <a:lvl2pPr marL="384029" indent="-182870">
              <a:buClrTx/>
              <a:buFont typeface="Wingdings" panose="05000000000000000000" pitchFamily="2" charset="2"/>
              <a:buChar char="§"/>
              <a:tabLst/>
              <a:defRPr b="0" i="0">
                <a:solidFill>
                  <a:schemeClr val="tx1"/>
                </a:solidFill>
                <a:latin typeface="+mn-lt"/>
                <a:ea typeface="Open Sans" panose="020B0606030504020204" pitchFamily="34" charset="0"/>
                <a:cs typeface="Open Sans" panose="020B0606030504020204" pitchFamily="34" charset="0"/>
              </a:defRPr>
            </a:lvl2pPr>
            <a:lvl3pPr marL="566900" indent="-182870">
              <a:buClrTx/>
              <a:buFont typeface="Wingdings" panose="05000000000000000000" pitchFamily="2" charset="2"/>
              <a:buChar char="§"/>
              <a:tabLst/>
              <a:defRPr b="0" i="0">
                <a:solidFill>
                  <a:schemeClr val="tx1"/>
                </a:solidFill>
                <a:latin typeface="+mn-lt"/>
                <a:ea typeface="Open Sans" panose="020B0606030504020204" pitchFamily="34" charset="0"/>
                <a:cs typeface="Open Sans" panose="020B0606030504020204" pitchFamily="34" charset="0"/>
              </a:defRPr>
            </a:lvl3pPr>
            <a:lvl4pPr marL="749771" indent="-182870">
              <a:buClrTx/>
              <a:buFont typeface="Wingdings" panose="05000000000000000000" pitchFamily="2" charset="2"/>
              <a:buChar char="§"/>
              <a:tabLst/>
              <a:defRPr b="0" i="0">
                <a:solidFill>
                  <a:schemeClr val="tx1"/>
                </a:solidFill>
                <a:latin typeface="+mn-lt"/>
                <a:ea typeface="Open Sans" panose="020B0606030504020204" pitchFamily="34" charset="0"/>
                <a:cs typeface="Open Sans" panose="020B0606030504020204" pitchFamily="34" charset="0"/>
              </a:defRPr>
            </a:lvl4pPr>
            <a:lvl5pPr marL="932642" indent="-182870">
              <a:buClrTx/>
              <a:buFont typeface="Wingdings" panose="05000000000000000000" pitchFamily="2" charset="2"/>
              <a:buChar char="§"/>
              <a:tabLst/>
              <a:defRPr b="0" i="0">
                <a:solidFill>
                  <a:schemeClr val="tx1"/>
                </a:solidFill>
                <a:latin typeface="+mn-lt"/>
                <a:ea typeface="Open Sans" panose="020B0606030504020204" pitchFamily="34" charset="0"/>
                <a:cs typeface="Open Sans" panose="020B0606030504020204" pitchFamily="34" charset="0"/>
              </a:defRPr>
            </a:lvl5pPr>
          </a:lstStyle>
          <a:p>
            <a:pPr lvl="0"/>
            <a:r>
              <a:rPr lang="en-US"/>
              <a:t>Click to add content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121243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20649" y="417938"/>
            <a:ext cx="9955268" cy="447391"/>
          </a:xfrm>
        </p:spPr>
        <p:txBody>
          <a:bodyPr/>
          <a:lstStyle>
            <a:lvl1pPr marL="0" indent="0" algn="l">
              <a:defRPr b="1" i="0" baseline="0">
                <a:solidFill>
                  <a:schemeClr val="tx1"/>
                </a:solidFill>
                <a:latin typeface="+mj-lt"/>
                <a:ea typeface="Open Sans" panose="020B0606030504020204" pitchFamily="34" charset="0"/>
                <a:cs typeface="Open Sans" panose="020B0606030504020204" pitchFamily="34" charset="0"/>
              </a:defRPr>
            </a:lvl1pPr>
          </a:lstStyle>
          <a:p>
            <a:r>
              <a:rPr lang="en-US"/>
              <a:t>Title Only - Click to add title</a:t>
            </a:r>
          </a:p>
        </p:txBody>
      </p:sp>
    </p:spTree>
    <p:extLst>
      <p:ext uri="{BB962C8B-B14F-4D97-AF65-F5344CB8AC3E}">
        <p14:creationId xmlns:p14="http://schemas.microsoft.com/office/powerpoint/2010/main" val="34938825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userDrawn="1">
  <p:cSld name="TITLE SLIDE BLANK">
    <p:bg>
      <p:bgPr>
        <a:solidFill>
          <a:schemeClr val="bg1"/>
        </a:solidFill>
        <a:effectLst/>
      </p:bgPr>
    </p:bg>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7E9BFA6D-A955-439E-A0E5-1AB1A1205551}"/>
              </a:ext>
            </a:extLst>
          </p:cNvPr>
          <p:cNvSpPr>
            <a:spLocks noGrp="1"/>
          </p:cNvSpPr>
          <p:nvPr>
            <p:ph type="pic" sz="quarter" idx="16" hasCustomPrompt="1"/>
          </p:nvPr>
        </p:nvSpPr>
        <p:spPr>
          <a:xfrm>
            <a:off x="7500938" y="1746250"/>
            <a:ext cx="2058987" cy="2654300"/>
          </a:xfrm>
        </p:spPr>
        <p:txBody>
          <a:bodyPr/>
          <a:lstStyle>
            <a:lvl1pPr marL="0" marR="0" indent="0" algn="l" defTabSz="914354" rtl="0" eaLnBrk="1" fontAlgn="auto" latinLnBrk="0" hangingPunct="1">
              <a:lnSpc>
                <a:spcPct val="100000"/>
              </a:lnSpc>
              <a:spcBef>
                <a:spcPts val="1200"/>
              </a:spcBef>
              <a:spcAft>
                <a:spcPts val="200"/>
              </a:spcAft>
              <a:buClr>
                <a:schemeClr val="tx1"/>
              </a:buClr>
              <a:buSzPct val="100000"/>
              <a:buFontTx/>
              <a:buNone/>
              <a:tabLst/>
              <a:defRPr/>
            </a:lvl1pPr>
          </a:lstStyle>
          <a:p>
            <a:pPr marL="0" marR="0" lvl="0" indent="0" algn="l" defTabSz="914354" rtl="0" eaLnBrk="1" fontAlgn="auto" latinLnBrk="0" hangingPunct="1">
              <a:lnSpc>
                <a:spcPct val="100000"/>
              </a:lnSpc>
              <a:spcBef>
                <a:spcPts val="1200"/>
              </a:spcBef>
              <a:spcAft>
                <a:spcPts val="200"/>
              </a:spcAft>
              <a:buClr>
                <a:schemeClr val="tx1"/>
              </a:buClr>
              <a:buSzPct val="100000"/>
              <a:buFontTx/>
              <a:buNone/>
              <a:tabLst/>
              <a:defRPr/>
            </a:pPr>
            <a:r>
              <a:rPr lang="en-US"/>
              <a:t>Click icon to add image</a:t>
            </a:r>
          </a:p>
          <a:p>
            <a:endParaRPr lang="en-US"/>
          </a:p>
        </p:txBody>
      </p:sp>
      <p:sp>
        <p:nvSpPr>
          <p:cNvPr id="12" name="Picture Placeholder 11">
            <a:extLst>
              <a:ext uri="{FF2B5EF4-FFF2-40B4-BE49-F238E27FC236}">
                <a16:creationId xmlns:a16="http://schemas.microsoft.com/office/drawing/2014/main" id="{0049C78A-3DC8-45D3-A26A-6FFE899CD400}"/>
              </a:ext>
            </a:extLst>
          </p:cNvPr>
          <p:cNvSpPr>
            <a:spLocks noGrp="1"/>
          </p:cNvSpPr>
          <p:nvPr>
            <p:ph type="pic" sz="quarter" idx="17" hasCustomPrompt="1"/>
          </p:nvPr>
        </p:nvSpPr>
        <p:spPr>
          <a:xfrm>
            <a:off x="7505700" y="4470400"/>
            <a:ext cx="2054225" cy="2387600"/>
          </a:xfrm>
        </p:spPr>
        <p:txBody>
          <a:bodyPr/>
          <a:lstStyle>
            <a:lvl1pPr marL="0" marR="0" indent="0" algn="l" defTabSz="914354" rtl="0" eaLnBrk="1" fontAlgn="auto" latinLnBrk="0" hangingPunct="1">
              <a:lnSpc>
                <a:spcPct val="100000"/>
              </a:lnSpc>
              <a:spcBef>
                <a:spcPts val="1200"/>
              </a:spcBef>
              <a:spcAft>
                <a:spcPts val="200"/>
              </a:spcAft>
              <a:buClr>
                <a:schemeClr val="tx1"/>
              </a:buClr>
              <a:buSzPct val="100000"/>
              <a:buFontTx/>
              <a:buNone/>
              <a:tabLst/>
              <a:defRPr/>
            </a:lvl1pPr>
          </a:lstStyle>
          <a:p>
            <a:pPr marL="0" marR="0" lvl="0" indent="0" algn="l" defTabSz="914354" rtl="0" eaLnBrk="1" fontAlgn="auto" latinLnBrk="0" hangingPunct="1">
              <a:lnSpc>
                <a:spcPct val="100000"/>
              </a:lnSpc>
              <a:spcBef>
                <a:spcPts val="1200"/>
              </a:spcBef>
              <a:spcAft>
                <a:spcPts val="200"/>
              </a:spcAft>
              <a:buClr>
                <a:schemeClr val="tx1"/>
              </a:buClr>
              <a:buSzPct val="100000"/>
              <a:buFontTx/>
              <a:buNone/>
              <a:tabLst/>
              <a:defRPr/>
            </a:pPr>
            <a:r>
              <a:rPr lang="en-US"/>
              <a:t>Click icon to add image</a:t>
            </a:r>
          </a:p>
          <a:p>
            <a:endParaRPr lang="en-US"/>
          </a:p>
        </p:txBody>
      </p:sp>
      <p:sp>
        <p:nvSpPr>
          <p:cNvPr id="19" name="Picture Placeholder 18">
            <a:extLst>
              <a:ext uri="{FF2B5EF4-FFF2-40B4-BE49-F238E27FC236}">
                <a16:creationId xmlns:a16="http://schemas.microsoft.com/office/drawing/2014/main" id="{7B54185A-8EFE-4548-982B-1EDBBFCAEFA3}"/>
              </a:ext>
            </a:extLst>
          </p:cNvPr>
          <p:cNvSpPr>
            <a:spLocks noGrp="1"/>
          </p:cNvSpPr>
          <p:nvPr>
            <p:ph type="pic" sz="quarter" idx="18" hasCustomPrompt="1"/>
          </p:nvPr>
        </p:nvSpPr>
        <p:spPr>
          <a:xfrm>
            <a:off x="9632950" y="0"/>
            <a:ext cx="2582863" cy="6858000"/>
          </a:xfrm>
        </p:spPr>
        <p:txBody>
          <a:bodyPr/>
          <a:lstStyle>
            <a:lvl1pPr marL="0" marR="0" indent="0" algn="l" defTabSz="914354" rtl="0" eaLnBrk="1" fontAlgn="auto" latinLnBrk="0" hangingPunct="1">
              <a:lnSpc>
                <a:spcPct val="100000"/>
              </a:lnSpc>
              <a:spcBef>
                <a:spcPts val="1200"/>
              </a:spcBef>
              <a:spcAft>
                <a:spcPts val="200"/>
              </a:spcAft>
              <a:buClr>
                <a:schemeClr val="tx1"/>
              </a:buClr>
              <a:buSzPct val="100000"/>
              <a:buFontTx/>
              <a:buNone/>
              <a:tabLst/>
              <a:defRPr/>
            </a:lvl1pPr>
          </a:lstStyle>
          <a:p>
            <a:pPr marL="0" marR="0" lvl="0" indent="0" algn="l" defTabSz="914354" rtl="0" eaLnBrk="1" fontAlgn="auto" latinLnBrk="0" hangingPunct="1">
              <a:lnSpc>
                <a:spcPct val="100000"/>
              </a:lnSpc>
              <a:spcBef>
                <a:spcPts val="1200"/>
              </a:spcBef>
              <a:spcAft>
                <a:spcPts val="200"/>
              </a:spcAft>
              <a:buClr>
                <a:schemeClr val="tx1"/>
              </a:buClr>
              <a:buSzPct val="100000"/>
              <a:buFontTx/>
              <a:buNone/>
              <a:tabLst/>
              <a:defRPr/>
            </a:pPr>
            <a:r>
              <a:rPr lang="en-US"/>
              <a:t>Click icon to add image</a:t>
            </a:r>
          </a:p>
          <a:p>
            <a:endParaRPr lang="en-US"/>
          </a:p>
        </p:txBody>
      </p:sp>
      <p:sp>
        <p:nvSpPr>
          <p:cNvPr id="7" name="Picture Placeholder 6">
            <a:extLst>
              <a:ext uri="{FF2B5EF4-FFF2-40B4-BE49-F238E27FC236}">
                <a16:creationId xmlns:a16="http://schemas.microsoft.com/office/drawing/2014/main" id="{4878D265-8237-4E84-A42B-B6D970D09606}"/>
              </a:ext>
            </a:extLst>
          </p:cNvPr>
          <p:cNvSpPr>
            <a:spLocks noGrp="1"/>
          </p:cNvSpPr>
          <p:nvPr>
            <p:ph type="pic" sz="quarter" idx="15" hasCustomPrompt="1"/>
          </p:nvPr>
        </p:nvSpPr>
        <p:spPr>
          <a:xfrm>
            <a:off x="7500938" y="0"/>
            <a:ext cx="2058987" cy="1676400"/>
          </a:xfrm>
        </p:spPr>
        <p:txBody>
          <a:bodyPr/>
          <a:lstStyle/>
          <a:p>
            <a:r>
              <a:rPr lang="en-US"/>
              <a:t>Click icon to add image</a:t>
            </a:r>
          </a:p>
        </p:txBody>
      </p:sp>
      <p:sp>
        <p:nvSpPr>
          <p:cNvPr id="13" name="TextBox 12">
            <a:extLst>
              <a:ext uri="{FF2B5EF4-FFF2-40B4-BE49-F238E27FC236}">
                <a16:creationId xmlns:a16="http://schemas.microsoft.com/office/drawing/2014/main" id="{DA8AEBE3-2A78-4553-A048-1052FD0BFCEE}"/>
              </a:ext>
            </a:extLst>
          </p:cNvPr>
          <p:cNvSpPr txBox="1"/>
          <p:nvPr userDrawn="1"/>
        </p:nvSpPr>
        <p:spPr>
          <a:xfrm>
            <a:off x="912699" y="1027565"/>
            <a:ext cx="3355406" cy="261610"/>
          </a:xfrm>
          <a:prstGeom prst="rect">
            <a:avLst/>
          </a:prstGeom>
          <a:noFill/>
        </p:spPr>
        <p:txBody>
          <a:bodyPr wrap="none" rtlCol="0">
            <a:spAutoFit/>
          </a:bodyPr>
          <a:lstStyle/>
          <a:p>
            <a:r>
              <a:rPr lang="en-US" sz="1050" spc="150" baseline="0">
                <a:latin typeface="+mj-lt"/>
              </a:rPr>
              <a:t>Exceptional service in the national interest</a:t>
            </a:r>
          </a:p>
        </p:txBody>
      </p:sp>
      <p:pic>
        <p:nvPicPr>
          <p:cNvPr id="14" name="Picture 13">
            <a:extLst>
              <a:ext uri="{FF2B5EF4-FFF2-40B4-BE49-F238E27FC236}">
                <a16:creationId xmlns:a16="http://schemas.microsoft.com/office/drawing/2014/main" id="{356C4CE7-6928-41C6-A967-F16FB62D21C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66239" y="479998"/>
            <a:ext cx="1278290" cy="492365"/>
          </a:xfrm>
          <a:prstGeom prst="rect">
            <a:avLst/>
          </a:prstGeom>
        </p:spPr>
      </p:pic>
      <p:pic>
        <p:nvPicPr>
          <p:cNvPr id="22" name="Picture 21">
            <a:extLst>
              <a:ext uri="{FF2B5EF4-FFF2-40B4-BE49-F238E27FC236}">
                <a16:creationId xmlns:a16="http://schemas.microsoft.com/office/drawing/2014/main" id="{B9FA23B5-009B-43C4-80A7-C03C5E9B2438}"/>
              </a:ext>
            </a:extLst>
          </p:cNvPr>
          <p:cNvPicPr>
            <a:picLocks/>
          </p:cNvPicPr>
          <p:nvPr userDrawn="1"/>
        </p:nvPicPr>
        <p:blipFill>
          <a:blip r:embed="rId3" cstate="screen">
            <a:extLst>
              <a:ext uri="{28A0092B-C50C-407E-A947-70E740481C1C}">
                <a14:useLocalDpi xmlns:a14="http://schemas.microsoft.com/office/drawing/2010/main"/>
              </a:ext>
            </a:extLst>
          </a:blip>
          <a:stretch>
            <a:fillRect/>
          </a:stretch>
        </p:blipFill>
        <p:spPr>
          <a:xfrm flipV="1">
            <a:off x="0" y="3237716"/>
            <a:ext cx="5439594" cy="27432"/>
          </a:xfrm>
          <a:prstGeom prst="rect">
            <a:avLst/>
          </a:prstGeom>
        </p:spPr>
      </p:pic>
      <p:grpSp>
        <p:nvGrpSpPr>
          <p:cNvPr id="25" name="Group 24">
            <a:extLst>
              <a:ext uri="{FF2B5EF4-FFF2-40B4-BE49-F238E27FC236}">
                <a16:creationId xmlns:a16="http://schemas.microsoft.com/office/drawing/2014/main" id="{BB55282D-2C55-5C42-B024-1B8C4E8C9456}"/>
              </a:ext>
            </a:extLst>
          </p:cNvPr>
          <p:cNvGrpSpPr/>
          <p:nvPr userDrawn="1"/>
        </p:nvGrpSpPr>
        <p:grpSpPr>
          <a:xfrm>
            <a:off x="966239" y="6037064"/>
            <a:ext cx="5992470" cy="682997"/>
            <a:chOff x="1131349" y="5584945"/>
            <a:chExt cx="5992470" cy="682997"/>
          </a:xfrm>
        </p:grpSpPr>
        <p:sp>
          <p:nvSpPr>
            <p:cNvPr id="26" name="TextBox 25">
              <a:extLst>
                <a:ext uri="{FF2B5EF4-FFF2-40B4-BE49-F238E27FC236}">
                  <a16:creationId xmlns:a16="http://schemas.microsoft.com/office/drawing/2014/main" id="{ABBCB200-BD6B-7344-9D4F-A05BA66D12C8}"/>
                </a:ext>
              </a:extLst>
            </p:cNvPr>
            <p:cNvSpPr txBox="1"/>
            <p:nvPr/>
          </p:nvSpPr>
          <p:spPr>
            <a:xfrm>
              <a:off x="1131349" y="5776717"/>
              <a:ext cx="5992470" cy="491225"/>
            </a:xfrm>
            <a:prstGeom prst="rect">
              <a:avLst/>
            </a:prstGeom>
            <a:noFill/>
          </p:spPr>
          <p:txBody>
            <a:bodyPr wrap="square" rtlCol="0">
              <a:spAutoFit/>
            </a:bodyPr>
            <a:lstStyle/>
            <a:p>
              <a:pPr>
                <a:lnSpc>
                  <a:spcPct val="110000"/>
                </a:lnSpc>
              </a:pPr>
              <a:r>
                <a:rPr lang="en-US" sz="800" b="0" i="0" kern="1200">
                  <a:solidFill>
                    <a:schemeClr val="bg2">
                      <a:lumMod val="50000"/>
                    </a:schemeClr>
                  </a:solidFill>
                  <a:effectLst/>
                  <a:latin typeface="+mn-lt"/>
                  <a:ea typeface="Open Sans" panose="020B0606030504020204" pitchFamily="34" charset="0"/>
                  <a:cs typeface="Open Sans" panose="020B0606030504020204" pitchFamily="34" charset="0"/>
                </a:rPr>
                <a:t>Sandia National Laboratories is a </a:t>
              </a:r>
              <a:r>
                <a:rPr lang="en-US" sz="800" b="0" i="0" kern="1200" err="1">
                  <a:solidFill>
                    <a:schemeClr val="bg2">
                      <a:lumMod val="50000"/>
                    </a:schemeClr>
                  </a:solidFill>
                  <a:effectLst/>
                  <a:latin typeface="+mn-lt"/>
                  <a:ea typeface="Open Sans" panose="020B0606030504020204" pitchFamily="34" charset="0"/>
                  <a:cs typeface="Open Sans" panose="020B0606030504020204" pitchFamily="34" charset="0"/>
                </a:rPr>
                <a:t>multimission</a:t>
              </a:r>
              <a:r>
                <a:rPr lang="en-US" sz="800" b="0" i="0" kern="1200">
                  <a:solidFill>
                    <a:schemeClr val="bg2">
                      <a:lumMod val="50000"/>
                    </a:schemeClr>
                  </a:solidFill>
                  <a:effectLst/>
                  <a:latin typeface="+mn-lt"/>
                  <a:ea typeface="Open Sans" panose="020B0606030504020204" pitchFamily="34" charset="0"/>
                  <a:cs typeface="Open Sans" panose="020B0606030504020204" pitchFamily="34" charset="0"/>
                </a:rPr>
                <a:t> laboratory managed and operated by National Technology and Engineering Solutions of Sandia LLC, a wholly owned subsidiary of Honeywell International Inc. for the U.S. Department of Energy’s National Nuclear Security Administration under contract DE-NA0003525.</a:t>
              </a:r>
              <a:endParaRPr lang="en-US" sz="800" b="0" i="0">
                <a:solidFill>
                  <a:schemeClr val="bg2">
                    <a:lumMod val="50000"/>
                  </a:schemeClr>
                </a:solidFill>
                <a:latin typeface="+mn-lt"/>
                <a:ea typeface="Open Sans" panose="020B0606030504020204" pitchFamily="34" charset="0"/>
                <a:cs typeface="Open Sans" panose="020B0606030504020204" pitchFamily="34" charset="0"/>
              </a:endParaRPr>
            </a:p>
          </p:txBody>
        </p:sp>
        <p:pic>
          <p:nvPicPr>
            <p:cNvPr id="27" name="Picture 26">
              <a:extLst>
                <a:ext uri="{FF2B5EF4-FFF2-40B4-BE49-F238E27FC236}">
                  <a16:creationId xmlns:a16="http://schemas.microsoft.com/office/drawing/2014/main" id="{A091358C-3474-9349-A47D-1B26EB88DBD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219176" y="5584945"/>
              <a:ext cx="654939" cy="159193"/>
            </a:xfrm>
            <a:prstGeom prst="rect">
              <a:avLst/>
            </a:prstGeom>
          </p:spPr>
        </p:pic>
        <p:pic>
          <p:nvPicPr>
            <p:cNvPr id="28" name="Picture 27">
              <a:extLst>
                <a:ext uri="{FF2B5EF4-FFF2-40B4-BE49-F238E27FC236}">
                  <a16:creationId xmlns:a16="http://schemas.microsoft.com/office/drawing/2014/main" id="{D4E36C66-79FB-FF45-A1C6-C60EEC0F842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994924" y="5597275"/>
              <a:ext cx="463192" cy="134533"/>
            </a:xfrm>
            <a:prstGeom prst="rect">
              <a:avLst/>
            </a:prstGeom>
          </p:spPr>
        </p:pic>
      </p:grpSp>
      <p:sp>
        <p:nvSpPr>
          <p:cNvPr id="29" name="Text Placeholder 3">
            <a:extLst>
              <a:ext uri="{FF2B5EF4-FFF2-40B4-BE49-F238E27FC236}">
                <a16:creationId xmlns:a16="http://schemas.microsoft.com/office/drawing/2014/main" id="{64F4B2CE-B036-B94C-A19A-01D5D1D15CA0}"/>
              </a:ext>
            </a:extLst>
          </p:cNvPr>
          <p:cNvSpPr>
            <a:spLocks noGrp="1"/>
          </p:cNvSpPr>
          <p:nvPr>
            <p:ph type="body" sz="quarter" idx="14" hasCustomPrompt="1"/>
          </p:nvPr>
        </p:nvSpPr>
        <p:spPr>
          <a:xfrm>
            <a:off x="4617244" y="6517494"/>
            <a:ext cx="2341466" cy="235145"/>
          </a:xfrm>
        </p:spPr>
        <p:txBody>
          <a:bodyPr>
            <a:noAutofit/>
          </a:bodyPr>
          <a:lstStyle>
            <a:lvl1pPr marL="0" indent="0">
              <a:buNone/>
              <a:defRPr sz="800" b="1" i="0">
                <a:solidFill>
                  <a:schemeClr val="bg2">
                    <a:lumMod val="50000"/>
                  </a:schemeClr>
                </a:solidFill>
                <a:latin typeface="+mn-lt"/>
                <a:ea typeface="Open Sans" panose="020B0606030504020204" pitchFamily="34" charset="0"/>
                <a:cs typeface="Open Sans" panose="020B0606030504020204" pitchFamily="34" charset="0"/>
              </a:defRPr>
            </a:lvl1pPr>
            <a:lvl2pPr marL="201159" indent="0">
              <a:buNone/>
              <a:defRPr sz="900"/>
            </a:lvl2pPr>
            <a:lvl3pPr marL="384030" indent="0">
              <a:buNone/>
              <a:defRPr sz="900"/>
            </a:lvl3pPr>
            <a:lvl4pPr marL="566901" indent="0">
              <a:buNone/>
              <a:defRPr sz="900"/>
            </a:lvl4pPr>
            <a:lvl5pPr marL="749772" indent="0">
              <a:buNone/>
              <a:defRPr sz="900"/>
            </a:lvl5pPr>
          </a:lstStyle>
          <a:p>
            <a:pPr lvl="0"/>
            <a:r>
              <a:rPr lang="en-US"/>
              <a:t>ENTER SAND20XX-XXXX P</a:t>
            </a:r>
          </a:p>
        </p:txBody>
      </p:sp>
      <p:sp>
        <p:nvSpPr>
          <p:cNvPr id="30" name="Title 1">
            <a:extLst>
              <a:ext uri="{FF2B5EF4-FFF2-40B4-BE49-F238E27FC236}">
                <a16:creationId xmlns:a16="http://schemas.microsoft.com/office/drawing/2014/main" id="{53024E63-6E58-E148-AA8D-1486EBC7A2FF}"/>
              </a:ext>
            </a:extLst>
          </p:cNvPr>
          <p:cNvSpPr>
            <a:spLocks noGrp="1"/>
          </p:cNvSpPr>
          <p:nvPr>
            <p:ph type="ctrTitle" hasCustomPrompt="1"/>
          </p:nvPr>
        </p:nvSpPr>
        <p:spPr>
          <a:xfrm>
            <a:off x="966239" y="1415454"/>
            <a:ext cx="5992470" cy="1655158"/>
          </a:xfrm>
        </p:spPr>
        <p:txBody>
          <a:bodyPr anchor="b">
            <a:normAutofit/>
          </a:bodyPr>
          <a:lstStyle>
            <a:lvl1pPr marL="0" indent="3175" algn="l">
              <a:lnSpc>
                <a:spcPts val="3700"/>
              </a:lnSpc>
              <a:defRPr sz="3600" b="1" i="0" spc="31" baseline="0">
                <a:solidFill>
                  <a:schemeClr val="tx1"/>
                </a:solidFill>
                <a:latin typeface="+mj-lt"/>
                <a:ea typeface="Open Sans" panose="020B0606030504020204" pitchFamily="34" charset="0"/>
                <a:cs typeface="Open Sans" panose="020B0606030504020204" pitchFamily="34" charset="0"/>
              </a:defRPr>
            </a:lvl1pPr>
          </a:lstStyle>
          <a:p>
            <a:r>
              <a:rPr lang="en-US"/>
              <a:t>Click to add title</a:t>
            </a:r>
          </a:p>
        </p:txBody>
      </p:sp>
      <p:sp>
        <p:nvSpPr>
          <p:cNvPr id="31" name="Text Placeholder 5">
            <a:extLst>
              <a:ext uri="{FF2B5EF4-FFF2-40B4-BE49-F238E27FC236}">
                <a16:creationId xmlns:a16="http://schemas.microsoft.com/office/drawing/2014/main" id="{C61D0AC8-6BA2-294F-8255-542EBC7067A4}"/>
              </a:ext>
            </a:extLst>
          </p:cNvPr>
          <p:cNvSpPr>
            <a:spLocks noGrp="1"/>
          </p:cNvSpPr>
          <p:nvPr>
            <p:ph type="body" sz="quarter" idx="10" hasCustomPrompt="1"/>
          </p:nvPr>
        </p:nvSpPr>
        <p:spPr>
          <a:xfrm>
            <a:off x="1043684" y="3458578"/>
            <a:ext cx="5915025" cy="941972"/>
          </a:xfrm>
        </p:spPr>
        <p:txBody>
          <a:bodyPr anchor="t">
            <a:noAutofit/>
          </a:bodyPr>
          <a:lstStyle>
            <a:lvl1pPr marL="0" indent="0">
              <a:buNone/>
              <a:defRPr sz="2400" b="0" i="0">
                <a:solidFill>
                  <a:schemeClr val="tx1"/>
                </a:solidFill>
                <a:latin typeface="+mn-lt"/>
                <a:ea typeface="Open Sans" panose="020B0606030504020204" pitchFamily="34" charset="0"/>
                <a:cs typeface="Open Sans" panose="020B0606030504020204" pitchFamily="34" charset="0"/>
              </a:defRPr>
            </a:lvl1pPr>
            <a:lvl2pPr>
              <a:defRPr sz="2400">
                <a:solidFill>
                  <a:schemeClr val="tx1"/>
                </a:solidFill>
                <a:latin typeface="Gill Sans MT" panose="020B0502020104020203" pitchFamily="34" charset="0"/>
              </a:defRPr>
            </a:lvl2pPr>
            <a:lvl3pPr>
              <a:defRPr sz="2400">
                <a:solidFill>
                  <a:schemeClr val="tx1"/>
                </a:solidFill>
                <a:latin typeface="Gill Sans MT" panose="020B0502020104020203" pitchFamily="34" charset="0"/>
              </a:defRPr>
            </a:lvl3pPr>
            <a:lvl4pPr>
              <a:defRPr sz="2400">
                <a:solidFill>
                  <a:schemeClr val="tx1"/>
                </a:solidFill>
                <a:latin typeface="Gill Sans MT" panose="020B0502020104020203" pitchFamily="34" charset="0"/>
              </a:defRPr>
            </a:lvl4pPr>
            <a:lvl5pPr>
              <a:defRPr sz="2400">
                <a:solidFill>
                  <a:schemeClr val="tx1"/>
                </a:solidFill>
                <a:latin typeface="Gill Sans MT" panose="020B0502020104020203" pitchFamily="34" charset="0"/>
              </a:defRPr>
            </a:lvl5pPr>
          </a:lstStyle>
          <a:p>
            <a:pPr lvl="0"/>
            <a:r>
              <a:rPr lang="en-US"/>
              <a:t>Click to add Speakers/Authors</a:t>
            </a:r>
          </a:p>
        </p:txBody>
      </p:sp>
      <p:sp>
        <p:nvSpPr>
          <p:cNvPr id="32" name="Text Placeholder 10">
            <a:extLst>
              <a:ext uri="{FF2B5EF4-FFF2-40B4-BE49-F238E27FC236}">
                <a16:creationId xmlns:a16="http://schemas.microsoft.com/office/drawing/2014/main" id="{F6E1D0D7-80F1-5E48-89EA-70C456FA1DD8}"/>
              </a:ext>
            </a:extLst>
          </p:cNvPr>
          <p:cNvSpPr>
            <a:spLocks noGrp="1"/>
          </p:cNvSpPr>
          <p:nvPr>
            <p:ph type="body" sz="quarter" idx="12" hasCustomPrompt="1"/>
          </p:nvPr>
        </p:nvSpPr>
        <p:spPr>
          <a:xfrm>
            <a:off x="1054066" y="4544880"/>
            <a:ext cx="5915025" cy="801203"/>
          </a:xfrm>
        </p:spPr>
        <p:txBody>
          <a:bodyPr>
            <a:normAutofit/>
          </a:bodyPr>
          <a:lstStyle>
            <a:lvl1pPr marL="0" indent="0">
              <a:buNone/>
              <a:defRPr sz="1200" b="0" i="0" cap="all" spc="110" baseline="0">
                <a:solidFill>
                  <a:schemeClr val="tx1"/>
                </a:solidFill>
                <a:latin typeface="+mn-lt"/>
                <a:ea typeface="Open Sans" panose="020B0606030504020204" pitchFamily="34" charset="0"/>
                <a:cs typeface="Open Sans" panose="020B0606030504020204" pitchFamily="34" charset="0"/>
              </a:defRPr>
            </a:lvl1pPr>
            <a:lvl2pPr marL="201159" indent="0">
              <a:buNone/>
              <a:defRPr cap="all" baseline="0">
                <a:solidFill>
                  <a:schemeClr val="tx1"/>
                </a:solidFill>
                <a:latin typeface="Calibri" panose="020F0502020204030204" pitchFamily="34" charset="0"/>
                <a:cs typeface="Calibri" panose="020F0502020204030204" pitchFamily="34" charset="0"/>
              </a:defRPr>
            </a:lvl2pPr>
            <a:lvl3pPr marL="384030" indent="0">
              <a:buNone/>
              <a:defRPr cap="all" baseline="0">
                <a:solidFill>
                  <a:schemeClr val="tx1"/>
                </a:solidFill>
                <a:latin typeface="Calibri" panose="020F0502020204030204" pitchFamily="34" charset="0"/>
                <a:cs typeface="Calibri" panose="020F0502020204030204" pitchFamily="34" charset="0"/>
              </a:defRPr>
            </a:lvl3pPr>
            <a:lvl4pPr marL="566901" indent="0">
              <a:buNone/>
              <a:defRPr cap="all" baseline="0">
                <a:solidFill>
                  <a:schemeClr val="tx1"/>
                </a:solidFill>
                <a:latin typeface="Calibri" panose="020F0502020204030204" pitchFamily="34" charset="0"/>
                <a:cs typeface="Calibri" panose="020F0502020204030204" pitchFamily="34" charset="0"/>
              </a:defRPr>
            </a:lvl4pPr>
            <a:lvl5pPr marL="749772" indent="0">
              <a:buNone/>
              <a:defRPr cap="all" baseline="0">
                <a:solidFill>
                  <a:schemeClr val="tx1"/>
                </a:solidFill>
                <a:latin typeface="Calibri" panose="020F0502020204030204" pitchFamily="34" charset="0"/>
                <a:cs typeface="Calibri" panose="020F0502020204030204" pitchFamily="34" charset="0"/>
              </a:defRPr>
            </a:lvl5pPr>
          </a:lstStyle>
          <a:p>
            <a:pPr lvl="0"/>
            <a:r>
              <a:rPr lang="en-US"/>
              <a:t>Click to Add LOCATION OR ADDITIONAL CONTENT</a:t>
            </a:r>
          </a:p>
        </p:txBody>
      </p:sp>
      <p:sp>
        <p:nvSpPr>
          <p:cNvPr id="33" name="Text Placeholder 33">
            <a:extLst>
              <a:ext uri="{FF2B5EF4-FFF2-40B4-BE49-F238E27FC236}">
                <a16:creationId xmlns:a16="http://schemas.microsoft.com/office/drawing/2014/main" id="{DC08B8FC-C648-3E4F-ADCE-15A0D7490D41}"/>
              </a:ext>
            </a:extLst>
          </p:cNvPr>
          <p:cNvSpPr>
            <a:spLocks noGrp="1"/>
          </p:cNvSpPr>
          <p:nvPr>
            <p:ph type="body" sz="quarter" idx="13" hasCustomPrompt="1"/>
          </p:nvPr>
        </p:nvSpPr>
        <p:spPr>
          <a:xfrm>
            <a:off x="1043684" y="5527183"/>
            <a:ext cx="5915025" cy="411162"/>
          </a:xfrm>
        </p:spPr>
        <p:txBody>
          <a:bodyPr>
            <a:normAutofit/>
          </a:bodyPr>
          <a:lstStyle>
            <a:lvl1pPr marL="0" indent="0">
              <a:buNone/>
              <a:defRPr sz="1200" b="0" i="0" spc="110" baseline="0">
                <a:solidFill>
                  <a:schemeClr val="tx1"/>
                </a:solidFill>
                <a:latin typeface="+mn-lt"/>
                <a:ea typeface="Open Sans" panose="020B0606030504020204" pitchFamily="34" charset="0"/>
                <a:cs typeface="Open Sans" panose="020B0606030504020204" pitchFamily="34" charset="0"/>
              </a:defRPr>
            </a:lvl1pPr>
            <a:lvl2pPr marL="201159" indent="0">
              <a:buNone/>
              <a:defRPr>
                <a:solidFill>
                  <a:schemeClr val="tx1"/>
                </a:solidFill>
                <a:latin typeface="Calibri" panose="020F0502020204030204" pitchFamily="34" charset="0"/>
                <a:cs typeface="Calibri" panose="020F0502020204030204" pitchFamily="34" charset="0"/>
              </a:defRPr>
            </a:lvl2pPr>
            <a:lvl3pPr marL="384030" indent="0">
              <a:buNone/>
              <a:defRPr>
                <a:solidFill>
                  <a:schemeClr val="tx1"/>
                </a:solidFill>
                <a:latin typeface="Calibri" panose="020F0502020204030204" pitchFamily="34" charset="0"/>
                <a:cs typeface="Calibri" panose="020F0502020204030204" pitchFamily="34" charset="0"/>
              </a:defRPr>
            </a:lvl3pPr>
            <a:lvl4pPr marL="566901" indent="0">
              <a:buNone/>
              <a:defRPr>
                <a:solidFill>
                  <a:schemeClr val="tx1"/>
                </a:solidFill>
                <a:latin typeface="Calibri" panose="020F0502020204030204" pitchFamily="34" charset="0"/>
                <a:cs typeface="Calibri" panose="020F0502020204030204" pitchFamily="34" charset="0"/>
              </a:defRPr>
            </a:lvl4pPr>
            <a:lvl5pPr marL="749772" indent="0">
              <a:buNone/>
              <a:defRPr>
                <a:solidFill>
                  <a:schemeClr val="tx1"/>
                </a:solidFill>
                <a:latin typeface="Calibri" panose="020F0502020204030204" pitchFamily="34" charset="0"/>
                <a:cs typeface="Calibri" panose="020F0502020204030204" pitchFamily="34" charset="0"/>
              </a:defRPr>
            </a:lvl5pPr>
          </a:lstStyle>
          <a:p>
            <a:pPr lvl="0"/>
            <a:r>
              <a:rPr lang="en-US"/>
              <a:t>Click to add Date Month DD, 20YY</a:t>
            </a:r>
          </a:p>
        </p:txBody>
      </p:sp>
    </p:spTree>
    <p:extLst>
      <p:ext uri="{BB962C8B-B14F-4D97-AF65-F5344CB8AC3E}">
        <p14:creationId xmlns:p14="http://schemas.microsoft.com/office/powerpoint/2010/main" val="1914668554"/>
      </p:ext>
    </p:extLst>
  </p:cSld>
  <p:clrMapOvr>
    <a:masterClrMapping/>
  </p:clrMapOvr>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20649" y="417091"/>
            <a:ext cx="10883555" cy="447391"/>
          </a:xfrm>
          <a:prstGeom prst="rect">
            <a:avLst/>
          </a:prstGeom>
        </p:spPr>
        <p:txBody>
          <a:bodyPr vert="horz" lIns="91440" tIns="45720" rIns="91440" bIns="45720" rtlCol="0" anchor="t">
            <a:noAutofit/>
          </a:bodyPr>
          <a:lstStyle/>
          <a:p>
            <a:r>
              <a:rPr lang="en-US"/>
              <a:t>Click to edit Master title style</a:t>
            </a:r>
          </a:p>
        </p:txBody>
      </p:sp>
      <p:sp>
        <p:nvSpPr>
          <p:cNvPr id="3" name="Text Placeholder 2"/>
          <p:cNvSpPr>
            <a:spLocks noGrp="1"/>
          </p:cNvSpPr>
          <p:nvPr>
            <p:ph type="body" idx="1"/>
          </p:nvPr>
        </p:nvSpPr>
        <p:spPr>
          <a:xfrm>
            <a:off x="720648" y="1429233"/>
            <a:ext cx="10883556" cy="3433635"/>
          </a:xfrm>
          <a:prstGeom prst="rect">
            <a:avLst/>
          </a:prstGeom>
        </p:spPr>
        <p:txBody>
          <a:bodyPr vert="horz" lIns="0" tIns="45720" rIns="0" bIns="45720" rtlCol="0">
            <a:normAutofit/>
          </a:body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5" name="TextBox 4">
            <a:extLst>
              <a:ext uri="{FF2B5EF4-FFF2-40B4-BE49-F238E27FC236}">
                <a16:creationId xmlns:a16="http://schemas.microsoft.com/office/drawing/2014/main" id="{F00DB31C-AA7C-6846-8A0A-50CABE067D13}"/>
              </a:ext>
            </a:extLst>
          </p:cNvPr>
          <p:cNvSpPr txBox="1"/>
          <p:nvPr userDrawn="1"/>
        </p:nvSpPr>
        <p:spPr>
          <a:xfrm>
            <a:off x="11433986" y="6585590"/>
            <a:ext cx="633046" cy="261610"/>
          </a:xfrm>
          <a:prstGeom prst="rect">
            <a:avLst/>
          </a:prstGeom>
          <a:noFill/>
        </p:spPr>
        <p:txBody>
          <a:bodyPr wrap="square" rtlCol="0">
            <a:spAutoFit/>
          </a:bodyPr>
          <a:lstStyle/>
          <a:p>
            <a:pPr algn="r"/>
            <a:fld id="{A5BDBFEF-15AC-4523-A89A-651BE318B6DD}" type="slidenum">
              <a:rPr lang="en-US" sz="1050" b="0" i="0" smtClean="0">
                <a:latin typeface="+mn-lt"/>
                <a:ea typeface="Open Sans" panose="020B0606030504020204" pitchFamily="34" charset="0"/>
                <a:cs typeface="Open Sans" panose="020B0606030504020204" pitchFamily="34" charset="0"/>
              </a:rPr>
              <a:pPr algn="r"/>
              <a:t>‹#›</a:t>
            </a:fld>
            <a:endParaRPr lang="en-US" sz="1050" b="0" i="0">
              <a:latin typeface="+mn-lt"/>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031908504"/>
      </p:ext>
    </p:extLst>
  </p:cSld>
  <p:clrMap bg1="lt1" tx1="dk1" bg2="lt2" tx2="dk2" accent1="accent1" accent2="accent2" accent3="accent3" accent4="accent4" accent5="accent5" accent6="accent6" hlink="hlink" folHlink="folHlink"/>
  <p:sldLayoutIdLst>
    <p:sldLayoutId id="2147483683" r:id="rId1"/>
    <p:sldLayoutId id="2147483675" r:id="rId2"/>
    <p:sldLayoutId id="2147483666" r:id="rId3"/>
    <p:sldLayoutId id="2147483685" r:id="rId4"/>
    <p:sldLayoutId id="2147483716" r:id="rId5"/>
  </p:sldLayoutIdLst>
  <p:hf hdr="0" ftr="0" dt="0"/>
  <p:txStyles>
    <p:titleStyle>
      <a:lvl1pPr marL="0" indent="0" algn="l" defTabSz="914354" rtl="0" eaLnBrk="1" latinLnBrk="0" hangingPunct="1">
        <a:lnSpc>
          <a:spcPct val="85000"/>
        </a:lnSpc>
        <a:spcBef>
          <a:spcPct val="0"/>
        </a:spcBef>
        <a:buNone/>
        <a:defRPr sz="3000" b="1" i="0" kern="1200" cap="none" spc="100" baseline="0">
          <a:solidFill>
            <a:schemeClr val="tx1"/>
          </a:solidFill>
          <a:latin typeface="+mj-lt"/>
          <a:ea typeface="Open Sans" panose="020B0606030504020204" pitchFamily="34" charset="0"/>
          <a:cs typeface="Open Sans" panose="020B0606030504020204" pitchFamily="34" charset="0"/>
        </a:defRPr>
      </a:lvl1pPr>
    </p:titleStyle>
    <p:bodyStyle>
      <a:lvl1pPr marL="0" indent="0" algn="l" defTabSz="914354" rtl="0" eaLnBrk="1" latinLnBrk="0" hangingPunct="1">
        <a:lnSpc>
          <a:spcPct val="100000"/>
        </a:lnSpc>
        <a:spcBef>
          <a:spcPts val="1200"/>
        </a:spcBef>
        <a:spcAft>
          <a:spcPts val="200"/>
        </a:spcAft>
        <a:buClr>
          <a:schemeClr val="tx1"/>
        </a:buClr>
        <a:buSzPct val="100000"/>
        <a:buFontTx/>
        <a:buNone/>
        <a:defRPr sz="2000" b="0" i="0" kern="1200">
          <a:solidFill>
            <a:schemeClr val="tx1"/>
          </a:solidFill>
          <a:latin typeface="+mn-lt"/>
          <a:ea typeface="Open Sans" panose="020B0606030504020204" pitchFamily="34" charset="0"/>
          <a:cs typeface="Open Sans" panose="020B0606030504020204" pitchFamily="34" charset="0"/>
        </a:defRPr>
      </a:lvl1pPr>
      <a:lvl2pPr marL="384029" indent="-182870" algn="l" defTabSz="914354" rtl="0" eaLnBrk="1" latinLnBrk="0" hangingPunct="1">
        <a:lnSpc>
          <a:spcPct val="100000"/>
        </a:lnSpc>
        <a:spcBef>
          <a:spcPts val="200"/>
        </a:spcBef>
        <a:spcAft>
          <a:spcPts val="400"/>
        </a:spcAft>
        <a:buClr>
          <a:schemeClr val="tx1"/>
        </a:buClr>
        <a:buFont typeface="Wingdings" panose="05000000000000000000" pitchFamily="2" charset="2"/>
        <a:buChar char="§"/>
        <a:defRPr sz="1800" b="0" i="0" kern="1200">
          <a:solidFill>
            <a:schemeClr val="tx1"/>
          </a:solidFill>
          <a:latin typeface="+mn-lt"/>
          <a:ea typeface="Open Sans" panose="020B0606030504020204" pitchFamily="34" charset="0"/>
          <a:cs typeface="Open Sans" panose="020B0606030504020204" pitchFamily="34" charset="0"/>
        </a:defRPr>
      </a:lvl2pPr>
      <a:lvl3pPr marL="566900" indent="-182870" algn="l" defTabSz="914354" rtl="0" eaLnBrk="1" latinLnBrk="0" hangingPunct="1">
        <a:lnSpc>
          <a:spcPct val="100000"/>
        </a:lnSpc>
        <a:spcBef>
          <a:spcPts val="200"/>
        </a:spcBef>
        <a:spcAft>
          <a:spcPts val="400"/>
        </a:spcAft>
        <a:buClr>
          <a:schemeClr val="tx1"/>
        </a:buClr>
        <a:buFont typeface="Wingdings" panose="05000000000000000000" pitchFamily="2" charset="2"/>
        <a:buChar char="§"/>
        <a:defRPr sz="1400" b="0" i="0" kern="1200">
          <a:solidFill>
            <a:schemeClr val="tx1"/>
          </a:solidFill>
          <a:latin typeface="+mn-lt"/>
          <a:ea typeface="Open Sans" panose="020B0606030504020204" pitchFamily="34" charset="0"/>
          <a:cs typeface="Open Sans" panose="020B0606030504020204" pitchFamily="34" charset="0"/>
        </a:defRPr>
      </a:lvl3pPr>
      <a:lvl4pPr marL="749771" indent="-182870" algn="l" defTabSz="914354" rtl="0" eaLnBrk="1" latinLnBrk="0" hangingPunct="1">
        <a:lnSpc>
          <a:spcPct val="100000"/>
        </a:lnSpc>
        <a:spcBef>
          <a:spcPts val="200"/>
        </a:spcBef>
        <a:spcAft>
          <a:spcPts val="400"/>
        </a:spcAft>
        <a:buClr>
          <a:schemeClr val="tx1"/>
        </a:buClr>
        <a:buFont typeface="Wingdings" panose="05000000000000000000" pitchFamily="2" charset="2"/>
        <a:buChar char="§"/>
        <a:defRPr sz="1400" b="0" i="0" kern="1200">
          <a:solidFill>
            <a:schemeClr val="tx1"/>
          </a:solidFill>
          <a:latin typeface="+mn-lt"/>
          <a:ea typeface="Open Sans" panose="020B0606030504020204" pitchFamily="34" charset="0"/>
          <a:cs typeface="Open Sans" panose="020B0606030504020204" pitchFamily="34" charset="0"/>
        </a:defRPr>
      </a:lvl4pPr>
      <a:lvl5pPr marL="932642" indent="-182870" algn="l" defTabSz="914354" rtl="0" eaLnBrk="1" latinLnBrk="0" hangingPunct="1">
        <a:lnSpc>
          <a:spcPct val="100000"/>
        </a:lnSpc>
        <a:spcBef>
          <a:spcPts val="200"/>
        </a:spcBef>
        <a:spcAft>
          <a:spcPts val="400"/>
        </a:spcAft>
        <a:buClr>
          <a:schemeClr val="tx1"/>
        </a:buClr>
        <a:buFont typeface="Wingdings" panose="05000000000000000000" pitchFamily="2" charset="2"/>
        <a:buChar char="§"/>
        <a:defRPr sz="1400" b="0" i="0" kern="1200">
          <a:solidFill>
            <a:schemeClr val="tx1"/>
          </a:solidFill>
          <a:latin typeface="+mn-lt"/>
          <a:ea typeface="Open Sans" panose="020B0606030504020204" pitchFamily="34" charset="0"/>
          <a:cs typeface="Open Sans" panose="020B0606030504020204" pitchFamily="34" charset="0"/>
        </a:defRPr>
      </a:lvl5pPr>
      <a:lvl6pPr marL="1099946" indent="-228589" algn="l" defTabSz="914354"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299936" indent="-228589" algn="l" defTabSz="914354"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499925" indent="-228589" algn="l" defTabSz="914354"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699916" indent="-228589" algn="l" defTabSz="914354"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hyperlink" Target="mailto:eawalke@sandia.gov" TargetMode="External"/><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8" Type="http://schemas.openxmlformats.org/officeDocument/2006/relationships/diagramLayout" Target="../diagrams/layout10.xml"/><Relationship Id="rId3" Type="http://schemas.openxmlformats.org/officeDocument/2006/relationships/diagramLayout" Target="../diagrams/layout2.xml"/><Relationship Id="rId7" Type="http://schemas.openxmlformats.org/officeDocument/2006/relationships/diagramData" Target="../diagrams/data20.xml"/><Relationship Id="rId2" Type="http://schemas.openxmlformats.org/officeDocument/2006/relationships/diagramData" Target="../diagrams/data2.xml"/><Relationship Id="rId1" Type="http://schemas.openxmlformats.org/officeDocument/2006/relationships/slideLayout" Target="../slideLayouts/slideLayout3.xml"/><Relationship Id="rId6" Type="http://schemas.microsoft.com/office/2007/relationships/diagramDrawing" Target="../diagrams/drawing2.xml"/><Relationship Id="rId11" Type="http://schemas.openxmlformats.org/officeDocument/2006/relationships/image" Target="../media/image46.png"/><Relationship Id="rId5" Type="http://schemas.openxmlformats.org/officeDocument/2006/relationships/diagramColors" Target="../diagrams/colors2.xml"/><Relationship Id="rId10" Type="http://schemas.openxmlformats.org/officeDocument/2006/relationships/diagramColors" Target="../diagrams/colors10.xml"/><Relationship Id="rId4" Type="http://schemas.openxmlformats.org/officeDocument/2006/relationships/diagramQuickStyle" Target="../diagrams/quickStyle2.xml"/><Relationship Id="rId9" Type="http://schemas.openxmlformats.org/officeDocument/2006/relationships/diagramQuickStyle" Target="../diagrams/quickStyle10.xml"/></Relationships>
</file>

<file path=ppt/slides/_rels/slide11.xml.rels><?xml version="1.0" encoding="UTF-8" standalone="yes"?>
<Relationships xmlns="http://schemas.openxmlformats.org/package/2006/relationships"><Relationship Id="rId3" Type="http://schemas.openxmlformats.org/officeDocument/2006/relationships/image" Target="../media/image250.png"/><Relationship Id="rId2" Type="http://schemas.openxmlformats.org/officeDocument/2006/relationships/image" Target="../media/image240.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13.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notesSlide" Target="../notesSlides/notesSlide8.xml"/><Relationship Id="rId7" Type="http://schemas.openxmlformats.org/officeDocument/2006/relationships/image" Target="../media/image54.png"/><Relationship Id="rId2" Type="http://schemas.openxmlformats.org/officeDocument/2006/relationships/slideLayout" Target="../slideLayouts/slideLayout3.xml"/><Relationship Id="rId1" Type="http://schemas.openxmlformats.org/officeDocument/2006/relationships/tags" Target="../tags/tag2.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16.png"/><Relationship Id="rId9" Type="http://schemas.openxmlformats.org/officeDocument/2006/relationships/image" Target="../media/image56.png"/></Relationships>
</file>

<file path=ppt/slides/_rels/slide14.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270.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530.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58.png"/><Relationship Id="rId7"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18.png"/><Relationship Id="rId11" Type="http://schemas.openxmlformats.org/officeDocument/2006/relationships/hyperlink" Target="https://arxiv.org/abs/2310.18471v2" TargetMode="External"/><Relationship Id="rId5" Type="http://schemas.openxmlformats.org/officeDocument/2006/relationships/image" Target="../media/image17.png"/><Relationship Id="rId10" Type="http://schemas.openxmlformats.org/officeDocument/2006/relationships/image" Target="../media/image59.png"/><Relationship Id="rId4" Type="http://schemas.openxmlformats.org/officeDocument/2006/relationships/image" Target="../media/image20.png"/><Relationship Id="rId9" Type="http://schemas.openxmlformats.org/officeDocument/2006/relationships/image" Target="../media/image2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8" Type="http://schemas.openxmlformats.org/officeDocument/2006/relationships/image" Target="../media/image600.png"/><Relationship Id="rId3" Type="http://schemas.openxmlformats.org/officeDocument/2006/relationships/image" Target="../media/image36.png"/><Relationship Id="rId7" Type="http://schemas.openxmlformats.org/officeDocument/2006/relationships/image" Target="../media/image61.png"/><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580.png"/><Relationship Id="rId5" Type="http://schemas.openxmlformats.org/officeDocument/2006/relationships/image" Target="../media/image60.png"/><Relationship Id="rId4" Type="http://schemas.openxmlformats.org/officeDocument/2006/relationships/image" Target="../media/image560.png"/></Relationships>
</file>

<file path=ppt/slides/_rels/slide2.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slideLayout" Target="../slideLayouts/slideLayout3.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emf"/></Relationships>
</file>

<file path=ppt/slides/_rels/slide20.xml.rels><?xml version="1.0" encoding="UTF-8" standalone="yes"?>
<Relationships xmlns="http://schemas.openxmlformats.org/package/2006/relationships"><Relationship Id="rId3" Type="http://schemas.openxmlformats.org/officeDocument/2006/relationships/image" Target="../media/image250.png"/><Relationship Id="rId2" Type="http://schemas.openxmlformats.org/officeDocument/2006/relationships/image" Target="../media/image240.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310.png"/><Relationship Id="rId2" Type="http://schemas.openxmlformats.org/officeDocument/2006/relationships/image" Target="../media/image300.pn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3.xml"/><Relationship Id="rId1" Type="http://schemas.openxmlformats.org/officeDocument/2006/relationships/tags" Target="../tags/tag3.xml"/></Relationships>
</file>

<file path=ppt/slides/_rels/slide24.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610.png"/><Relationship Id="rId7" Type="http://schemas.openxmlformats.org/officeDocument/2006/relationships/image" Target="../media/image63.png"/><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image" Target="../media/image62.png"/><Relationship Id="rId5" Type="http://schemas.openxmlformats.org/officeDocument/2006/relationships/image" Target="../media/image221.png"/><Relationship Id="rId10" Type="http://schemas.openxmlformats.org/officeDocument/2006/relationships/image" Target="../media/image66.png"/><Relationship Id="rId4" Type="http://schemas.openxmlformats.org/officeDocument/2006/relationships/image" Target="../media/image211.png"/><Relationship Id="rId9" Type="http://schemas.openxmlformats.org/officeDocument/2006/relationships/image" Target="../media/image65.png"/></Relationships>
</file>

<file path=ppt/slides/_rels/slide25.xml.rels><?xml version="1.0" encoding="UTF-8" standalone="yes"?>
<Relationships xmlns="http://schemas.openxmlformats.org/package/2006/relationships"><Relationship Id="rId3" Type="http://schemas.openxmlformats.org/officeDocument/2006/relationships/image" Target="../media/image340.png"/><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image" Target="../media/image350.png"/></Relationships>
</file>

<file path=ppt/slides/_rels/slide26.xml.rels><?xml version="1.0" encoding="UTF-8" standalone="yes"?>
<Relationships xmlns="http://schemas.openxmlformats.org/package/2006/relationships"><Relationship Id="rId3" Type="http://schemas.openxmlformats.org/officeDocument/2006/relationships/image" Target="../media/image360.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370.pn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image" Target="../media/image390.pn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8" Type="http://schemas.openxmlformats.org/officeDocument/2006/relationships/image" Target="../media/image73.png"/><Relationship Id="rId13" Type="http://schemas.openxmlformats.org/officeDocument/2006/relationships/image" Target="../media/image391.png"/><Relationship Id="rId18" Type="http://schemas.openxmlformats.org/officeDocument/2006/relationships/customXml" Target="../ink/ink6.xml"/><Relationship Id="rId3" Type="http://schemas.openxmlformats.org/officeDocument/2006/relationships/image" Target="../media/image68.png"/><Relationship Id="rId7" Type="http://schemas.openxmlformats.org/officeDocument/2006/relationships/image" Target="../media/image72.png"/><Relationship Id="rId12" Type="http://schemas.openxmlformats.org/officeDocument/2006/relationships/customXml" Target="../ink/ink1.xml"/><Relationship Id="rId17" Type="http://schemas.openxmlformats.org/officeDocument/2006/relationships/customXml" Target="../ink/ink5.xml"/><Relationship Id="rId2" Type="http://schemas.openxmlformats.org/officeDocument/2006/relationships/notesSlide" Target="../notesSlides/notesSlide16.xml"/><Relationship Id="rId16" Type="http://schemas.openxmlformats.org/officeDocument/2006/relationships/customXml" Target="../ink/ink4.xml"/><Relationship Id="rId20" Type="http://schemas.openxmlformats.org/officeDocument/2006/relationships/customXml" Target="../ink/ink8.xml"/><Relationship Id="rId1" Type="http://schemas.openxmlformats.org/officeDocument/2006/relationships/slideLayout" Target="../slideLayouts/slideLayout3.xml"/><Relationship Id="rId6" Type="http://schemas.openxmlformats.org/officeDocument/2006/relationships/image" Target="../media/image71.png"/><Relationship Id="rId11" Type="http://schemas.openxmlformats.org/officeDocument/2006/relationships/image" Target="../media/image3000.png"/><Relationship Id="rId5" Type="http://schemas.openxmlformats.org/officeDocument/2006/relationships/image" Target="../media/image70.png"/><Relationship Id="rId15" Type="http://schemas.openxmlformats.org/officeDocument/2006/relationships/customXml" Target="../ink/ink3.xml"/><Relationship Id="rId10" Type="http://schemas.openxmlformats.org/officeDocument/2006/relationships/image" Target="../media/image290.png"/><Relationship Id="rId19" Type="http://schemas.openxmlformats.org/officeDocument/2006/relationships/customXml" Target="../ink/ink7.xml"/><Relationship Id="rId4" Type="http://schemas.openxmlformats.org/officeDocument/2006/relationships/image" Target="../media/image69.png"/><Relationship Id="rId9" Type="http://schemas.openxmlformats.org/officeDocument/2006/relationships/image" Target="../media/image280.png"/><Relationship Id="rId14" Type="http://schemas.openxmlformats.org/officeDocument/2006/relationships/customXml" Target="../ink/ink2.xml"/></Relationships>
</file>

<file path=ppt/slides/_rels/slide3.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12.png"/><Relationship Id="rId5" Type="http://schemas.openxmlformats.org/officeDocument/2006/relationships/image" Target="../media/image11.emf"/><Relationship Id="rId4" Type="http://schemas.openxmlformats.org/officeDocument/2006/relationships/image" Target="../media/image10.png"/><Relationship Id="rId9" Type="http://schemas.openxmlformats.org/officeDocument/2006/relationships/image" Target="../media/image15.png"/></Relationships>
</file>

<file path=ppt/slides/_rels/slide30.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image" Target="../media/image17.png"/><Relationship Id="rId7" Type="http://schemas.openxmlformats.org/officeDocument/2006/relationships/image" Target="../media/image74.png"/><Relationship Id="rId2" Type="http://schemas.openxmlformats.org/officeDocument/2006/relationships/notesSlide" Target="../notesSlides/notesSlide17.xml"/><Relationship Id="rId1" Type="http://schemas.openxmlformats.org/officeDocument/2006/relationships/slideLayout" Target="../slideLayouts/slideLayout3.xml"/><Relationship Id="rId6" Type="http://schemas.openxmlformats.org/officeDocument/2006/relationships/image" Target="../media/image21.png"/><Relationship Id="rId11" Type="http://schemas.openxmlformats.org/officeDocument/2006/relationships/image" Target="../media/image78.png"/><Relationship Id="rId5" Type="http://schemas.openxmlformats.org/officeDocument/2006/relationships/image" Target="../media/image19.png"/><Relationship Id="rId10" Type="http://schemas.openxmlformats.org/officeDocument/2006/relationships/image" Target="../media/image77.png"/><Relationship Id="rId4" Type="http://schemas.openxmlformats.org/officeDocument/2006/relationships/image" Target="../media/image18.png"/><Relationship Id="rId9" Type="http://schemas.openxmlformats.org/officeDocument/2006/relationships/image" Target="../media/image76.png"/></Relationships>
</file>

<file path=ppt/slides/_rels/slide3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8.xml"/><Relationship Id="rId1" Type="http://schemas.openxmlformats.org/officeDocument/2006/relationships/slideLayout" Target="../slideLayouts/slideLayout3.xml"/><Relationship Id="rId4" Type="http://schemas.openxmlformats.org/officeDocument/2006/relationships/image" Target="../media/image59.png"/></Relationships>
</file>

<file path=ppt/slides/_rels/slide32.xml.rels><?xml version="1.0" encoding="UTF-8" standalone="yes"?>
<Relationships xmlns="http://schemas.openxmlformats.org/package/2006/relationships"><Relationship Id="rId3" Type="http://schemas.openxmlformats.org/officeDocument/2006/relationships/hyperlink" Target="https://www.aimsciences.org/article/doi/10.3934/fods.2024019" TargetMode="External"/><Relationship Id="rId2" Type="http://schemas.openxmlformats.org/officeDocument/2006/relationships/notesSlide" Target="../notesSlides/notesSlide19.xml"/><Relationship Id="rId1" Type="http://schemas.openxmlformats.org/officeDocument/2006/relationships/slideLayout" Target="../slideLayouts/slideLayout3.xml"/><Relationship Id="rId4" Type="http://schemas.openxmlformats.org/officeDocument/2006/relationships/hyperlink" Target="https://arxiv.org/abs/2310.18471v2" TargetMode="External"/></Relationships>
</file>

<file path=ppt/slides/_rels/slide4.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notesSlide" Target="../notesSlides/notesSlide3.xml"/><Relationship Id="rId7" Type="http://schemas.openxmlformats.org/officeDocument/2006/relationships/image" Target="../media/image19.png"/><Relationship Id="rId2" Type="http://schemas.openxmlformats.org/officeDocument/2006/relationships/slideLayout" Target="../slideLayouts/slideLayout3.xml"/><Relationship Id="rId1" Type="http://schemas.openxmlformats.org/officeDocument/2006/relationships/tags" Target="../tags/tag1.xml"/><Relationship Id="rId6" Type="http://schemas.openxmlformats.org/officeDocument/2006/relationships/image" Target="../media/image18.png"/><Relationship Id="rId5" Type="http://schemas.openxmlformats.org/officeDocument/2006/relationships/image" Target="../media/image17.png"/><Relationship Id="rId10" Type="http://schemas.openxmlformats.org/officeDocument/2006/relationships/image" Target="../media/image22.png"/><Relationship Id="rId4" Type="http://schemas.openxmlformats.org/officeDocument/2006/relationships/image" Target="../media/image16.png"/><Relationship Id="rId9" Type="http://schemas.openxmlformats.org/officeDocument/2006/relationships/image" Target="../media/image21.png"/></Relationships>
</file>

<file path=ppt/slides/_rels/slide5.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2.png"/><Relationship Id="rId3" Type="http://schemas.openxmlformats.org/officeDocument/2006/relationships/diagramLayout" Target="../diagrams/layout1.xml"/><Relationship Id="rId7" Type="http://schemas.openxmlformats.org/officeDocument/2006/relationships/image" Target="../media/image23.png"/><Relationship Id="rId12" Type="http://schemas.openxmlformats.org/officeDocument/2006/relationships/image" Target="../media/image21.png"/><Relationship Id="rId2" Type="http://schemas.openxmlformats.org/officeDocument/2006/relationships/diagramData" Target="../diagrams/data1.xml"/><Relationship Id="rId1" Type="http://schemas.openxmlformats.org/officeDocument/2006/relationships/slideLayout" Target="../slideLayouts/slideLayout3.xml"/><Relationship Id="rId6" Type="http://schemas.microsoft.com/office/2007/relationships/diagramDrawing" Target="../diagrams/drawing1.xml"/><Relationship Id="rId11" Type="http://schemas.openxmlformats.org/officeDocument/2006/relationships/image" Target="../media/image20.png"/><Relationship Id="rId5" Type="http://schemas.openxmlformats.org/officeDocument/2006/relationships/diagramColors" Target="../diagrams/colors1.xml"/><Relationship Id="rId10" Type="http://schemas.openxmlformats.org/officeDocument/2006/relationships/image" Target="../media/image19.png"/><Relationship Id="rId4" Type="http://schemas.openxmlformats.org/officeDocument/2006/relationships/diagramQuickStyle" Target="../diagrams/quickStyle1.xml"/><Relationship Id="rId9" Type="http://schemas.openxmlformats.org/officeDocument/2006/relationships/image" Target="../media/image18.png"/></Relationships>
</file>

<file path=ppt/slides/_rels/slide6.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7.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4.png"/><Relationship Id="rId7" Type="http://schemas.openxmlformats.org/officeDocument/2006/relationships/image" Target="../media/image32.pn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31.png"/><Relationship Id="rId5" Type="http://schemas.openxmlformats.org/officeDocument/2006/relationships/image" Target="../media/image30.png"/><Relationship Id="rId10" Type="http://schemas.openxmlformats.org/officeDocument/2006/relationships/image" Target="../media/image35.png"/><Relationship Id="rId4" Type="http://schemas.openxmlformats.org/officeDocument/2006/relationships/image" Target="../media/image27.png"/><Relationship Id="rId9" Type="http://schemas.openxmlformats.org/officeDocument/2006/relationships/image" Target="../media/image34.png"/></Relationships>
</file>

<file path=ppt/slides/_rels/slide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37.png"/></Relationships>
</file>

<file path=ppt/slides/_rels/slide9.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image" Target="../media/image38.jpeg"/><Relationship Id="rId1" Type="http://schemas.openxmlformats.org/officeDocument/2006/relationships/slideLayout" Target="../slideLayouts/slideLayout3.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 Id="rId9" Type="http://schemas.openxmlformats.org/officeDocument/2006/relationships/image" Target="../media/image4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41DB62-ADB5-124A-962E-A7F3EA4AB42C}"/>
              </a:ext>
            </a:extLst>
          </p:cNvPr>
          <p:cNvSpPr>
            <a:spLocks noGrp="1"/>
          </p:cNvSpPr>
          <p:nvPr>
            <p:ph type="ctrTitle"/>
          </p:nvPr>
        </p:nvSpPr>
        <p:spPr>
          <a:xfrm>
            <a:off x="966238" y="1596429"/>
            <a:ext cx="10459143" cy="1655158"/>
          </a:xfrm>
        </p:spPr>
        <p:txBody>
          <a:bodyPr lIns="0" rIns="9144" anchor="ctr">
            <a:normAutofit/>
          </a:bodyPr>
          <a:lstStyle/>
          <a:p>
            <a:r>
              <a:rPr lang="en-US" sz="4000" i="0" u="none" strike="noStrike" dirty="0">
                <a:solidFill>
                  <a:srgbClr val="212121"/>
                </a:solidFill>
                <a:effectLst/>
              </a:rPr>
              <a:t>Unsupervised physics-informed disentanglement of multimodal data</a:t>
            </a:r>
            <a:endParaRPr lang="en-US" sz="4000" dirty="0"/>
          </a:p>
        </p:txBody>
      </p:sp>
      <p:sp>
        <p:nvSpPr>
          <p:cNvPr id="3" name="Text Placeholder 2">
            <a:extLst>
              <a:ext uri="{FF2B5EF4-FFF2-40B4-BE49-F238E27FC236}">
                <a16:creationId xmlns:a16="http://schemas.microsoft.com/office/drawing/2014/main" id="{83C40059-69BC-1248-B333-4A317845FE8E}"/>
              </a:ext>
            </a:extLst>
          </p:cNvPr>
          <p:cNvSpPr>
            <a:spLocks noGrp="1"/>
          </p:cNvSpPr>
          <p:nvPr>
            <p:ph type="body" sz="quarter" idx="4294967295"/>
          </p:nvPr>
        </p:nvSpPr>
        <p:spPr>
          <a:xfrm>
            <a:off x="954807" y="3429001"/>
            <a:ext cx="10086573" cy="2514600"/>
          </a:xfrm>
        </p:spPr>
        <p:txBody>
          <a:bodyPr vert="horz" lIns="0" tIns="45720" rIns="0" bIns="45720" rtlCol="0" anchor="t">
            <a:normAutofit fontScale="92500" lnSpcReduction="20000"/>
          </a:bodyPr>
          <a:lstStyle/>
          <a:p>
            <a:pPr>
              <a:spcBef>
                <a:spcPts val="200"/>
              </a:spcBef>
            </a:pPr>
            <a:r>
              <a:rPr lang="en-US" b="1" dirty="0">
                <a:ea typeface="Open Sans"/>
                <a:cs typeface="Open Sans"/>
              </a:rPr>
              <a:t>Elise Walker</a:t>
            </a:r>
          </a:p>
          <a:p>
            <a:pPr>
              <a:spcBef>
                <a:spcPts val="200"/>
              </a:spcBef>
            </a:pPr>
            <a:r>
              <a:rPr lang="en-US" dirty="0"/>
              <a:t>Systems Mission Engineering</a:t>
            </a:r>
          </a:p>
          <a:p>
            <a:pPr>
              <a:spcBef>
                <a:spcPts val="200"/>
              </a:spcBef>
            </a:pPr>
            <a:r>
              <a:rPr lang="en-US" dirty="0"/>
              <a:t>Sandia National Laboratories</a:t>
            </a:r>
          </a:p>
          <a:p>
            <a:pPr>
              <a:spcBef>
                <a:spcPts val="200"/>
              </a:spcBef>
            </a:pPr>
            <a:endParaRPr lang="en-US" dirty="0"/>
          </a:p>
          <a:p>
            <a:pPr>
              <a:spcBef>
                <a:spcPts val="200"/>
              </a:spcBef>
            </a:pPr>
            <a:r>
              <a:rPr lang="en-US" dirty="0"/>
              <a:t>PIMA Algorithm Collaborators: </a:t>
            </a:r>
          </a:p>
          <a:p>
            <a:pPr>
              <a:spcBef>
                <a:spcPts val="200"/>
              </a:spcBef>
            </a:pPr>
            <a:r>
              <a:rPr lang="en-US" dirty="0"/>
              <a:t>Jonas A. Actor (1442), </a:t>
            </a:r>
            <a:r>
              <a:rPr lang="en-US" dirty="0" err="1"/>
              <a:t>Carianne</a:t>
            </a:r>
            <a:r>
              <a:rPr lang="en-US" dirty="0"/>
              <a:t> Martinez (5575), Troy </a:t>
            </a:r>
            <a:r>
              <a:rPr lang="en-US" dirty="0" err="1"/>
              <a:t>Shilt</a:t>
            </a:r>
            <a:r>
              <a:rPr lang="en-US" dirty="0"/>
              <a:t> (1513), Nathaniel Trask (UPenn)</a:t>
            </a:r>
          </a:p>
          <a:p>
            <a:pPr>
              <a:spcBef>
                <a:spcPts val="200"/>
              </a:spcBef>
            </a:pPr>
            <a:endParaRPr lang="en-US" dirty="0"/>
          </a:p>
          <a:p>
            <a:pPr>
              <a:spcBef>
                <a:spcPts val="200"/>
              </a:spcBef>
            </a:pPr>
            <a:r>
              <a:rPr lang="en-US" dirty="0"/>
              <a:t>MLDL 2024</a:t>
            </a:r>
          </a:p>
        </p:txBody>
      </p:sp>
      <p:sp>
        <p:nvSpPr>
          <p:cNvPr id="4" name="Text Placeholder 27">
            <a:extLst>
              <a:ext uri="{FF2B5EF4-FFF2-40B4-BE49-F238E27FC236}">
                <a16:creationId xmlns:a16="http://schemas.microsoft.com/office/drawing/2014/main" id="{D3DE3501-3CD2-0F44-87FB-60856AFB3D0B}"/>
              </a:ext>
            </a:extLst>
          </p:cNvPr>
          <p:cNvSpPr>
            <a:spLocks noGrp="1"/>
          </p:cNvSpPr>
          <p:nvPr>
            <p:ph type="body" sz="quarter" idx="4294967295"/>
          </p:nvPr>
        </p:nvSpPr>
        <p:spPr>
          <a:xfrm>
            <a:off x="5638251" y="6170803"/>
            <a:ext cx="6054640" cy="584327"/>
          </a:xfrm>
          <a:prstGeom prst="rect">
            <a:avLst/>
          </a:prstGeom>
        </p:spPr>
        <p:txBody>
          <a:bodyPr/>
          <a:lstStyle/>
          <a:p>
            <a:pPr algn="r"/>
            <a:r>
              <a:rPr lang="en-US" dirty="0"/>
              <a:t>Contact: </a:t>
            </a:r>
            <a:r>
              <a:rPr lang="en-US" dirty="0">
                <a:hlinkClick r:id="rId3"/>
              </a:rPr>
              <a:t>eawalke@sandia.gov</a:t>
            </a:r>
            <a:r>
              <a:rPr lang="en-US" dirty="0"/>
              <a:t> </a:t>
            </a:r>
          </a:p>
        </p:txBody>
      </p:sp>
      <p:sp>
        <p:nvSpPr>
          <p:cNvPr id="7" name="TextBox 6">
            <a:extLst>
              <a:ext uri="{FF2B5EF4-FFF2-40B4-BE49-F238E27FC236}">
                <a16:creationId xmlns:a16="http://schemas.microsoft.com/office/drawing/2014/main" id="{96D411E3-7FDC-94CD-F74D-3F73777B3F9A}"/>
              </a:ext>
            </a:extLst>
          </p:cNvPr>
          <p:cNvSpPr txBox="1"/>
          <p:nvPr/>
        </p:nvSpPr>
        <p:spPr>
          <a:xfrm>
            <a:off x="4423405" y="6482783"/>
            <a:ext cx="2578286" cy="246221"/>
          </a:xfrm>
          <a:prstGeom prst="rect">
            <a:avLst/>
          </a:prstGeom>
          <a:noFill/>
        </p:spPr>
        <p:txBody>
          <a:bodyPr wrap="square" rtlCol="0">
            <a:spAutoFit/>
          </a:bodyPr>
          <a:lstStyle/>
          <a:p>
            <a:r>
              <a:rPr lang="en-US" sz="1000" b="1" i="0" u="none" strike="noStrike" dirty="0">
                <a:solidFill>
                  <a:srgbClr val="000000"/>
                </a:solidFill>
                <a:effectLst/>
                <a:latin typeface="Open Sans" panose="020B0606030504020204" pitchFamily="34" charset="0"/>
              </a:rPr>
              <a:t>SAND2024-09688C</a:t>
            </a:r>
            <a:endParaRPr lang="en-US" sz="1000" dirty="0">
              <a:solidFill>
                <a:srgbClr val="000000"/>
              </a:solidFill>
            </a:endParaRPr>
          </a:p>
        </p:txBody>
      </p:sp>
    </p:spTree>
    <p:extLst>
      <p:ext uri="{BB962C8B-B14F-4D97-AF65-F5344CB8AC3E}">
        <p14:creationId xmlns:p14="http://schemas.microsoft.com/office/powerpoint/2010/main" val="29527096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711BF6-E0C5-CA85-7CFD-B5A96B776F78}"/>
              </a:ext>
            </a:extLst>
          </p:cNvPr>
          <p:cNvSpPr>
            <a:spLocks noGrp="1"/>
          </p:cNvSpPr>
          <p:nvPr>
            <p:ph type="title"/>
          </p:nvPr>
        </p:nvSpPr>
        <p:spPr>
          <a:xfrm>
            <a:off x="720648" y="428098"/>
            <a:ext cx="10726737" cy="447391"/>
          </a:xfrm>
        </p:spPr>
        <p:txBody>
          <a:bodyPr/>
          <a:lstStyle/>
          <a:p>
            <a:r>
              <a:rPr lang="en-US"/>
              <a:t>PIMA (Physics-informed multimodal autoencoders)</a:t>
            </a:r>
          </a:p>
        </p:txBody>
      </p:sp>
      <mc:AlternateContent xmlns:mc="http://schemas.openxmlformats.org/markup-compatibility/2006" xmlns:a14="http://schemas.microsoft.com/office/drawing/2010/main">
        <mc:Choice Requires="a14">
          <p:graphicFrame>
            <p:nvGraphicFramePr>
              <p:cNvPr id="4" name="Content Placeholder 3">
                <a:extLst>
                  <a:ext uri="{FF2B5EF4-FFF2-40B4-BE49-F238E27FC236}">
                    <a16:creationId xmlns:a16="http://schemas.microsoft.com/office/drawing/2014/main" id="{70A02BB6-7156-E946-C262-7737914E38FB}"/>
                  </a:ext>
                </a:extLst>
              </p:cNvPr>
              <p:cNvGraphicFramePr>
                <a:graphicFrameLocks noGrp="1"/>
              </p:cNvGraphicFramePr>
              <p:nvPr>
                <p:ph sz="quarter" idx="10"/>
                <p:extLst>
                  <p:ext uri="{D42A27DB-BD31-4B8C-83A1-F6EECF244321}">
                    <p14:modId xmlns:p14="http://schemas.microsoft.com/office/powerpoint/2010/main" val="2955218909"/>
                  </p:ext>
                </p:extLst>
              </p:nvPr>
            </p:nvGraphicFramePr>
            <p:xfrm>
              <a:off x="185350" y="1065513"/>
              <a:ext cx="11837773" cy="222138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mc:Choice>
        <mc:Fallback xmlns="">
          <p:graphicFrame>
            <p:nvGraphicFramePr>
              <p:cNvPr id="4" name="Content Placeholder 3">
                <a:extLst>
                  <a:ext uri="{FF2B5EF4-FFF2-40B4-BE49-F238E27FC236}">
                    <a16:creationId xmlns:a16="http://schemas.microsoft.com/office/drawing/2014/main" id="{70A02BB6-7156-E946-C262-7737914E38FB}"/>
                  </a:ext>
                </a:extLst>
              </p:cNvPr>
              <p:cNvGraphicFramePr>
                <a:graphicFrameLocks noGrp="1"/>
              </p:cNvGraphicFramePr>
              <p:nvPr>
                <p:ph sz="quarter" idx="10"/>
                <p:extLst>
                  <p:ext uri="{D42A27DB-BD31-4B8C-83A1-F6EECF244321}">
                    <p14:modId xmlns:p14="http://schemas.microsoft.com/office/powerpoint/2010/main" val="2955218909"/>
                  </p:ext>
                </p:extLst>
              </p:nvPr>
            </p:nvGraphicFramePr>
            <p:xfrm>
              <a:off x="185350" y="1065513"/>
              <a:ext cx="11837773" cy="2221383"/>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mc:Fallback>
      </mc:AlternateContent>
      <p:sp>
        <p:nvSpPr>
          <p:cNvPr id="5" name="TextBox 4">
            <a:extLst>
              <a:ext uri="{FF2B5EF4-FFF2-40B4-BE49-F238E27FC236}">
                <a16:creationId xmlns:a16="http://schemas.microsoft.com/office/drawing/2014/main" id="{D2D03C43-DD31-CB67-B3D0-0A94610CC5D8}"/>
              </a:ext>
            </a:extLst>
          </p:cNvPr>
          <p:cNvSpPr txBox="1"/>
          <p:nvPr/>
        </p:nvSpPr>
        <p:spPr>
          <a:xfrm>
            <a:off x="2743200" y="1334529"/>
            <a:ext cx="1507524" cy="276999"/>
          </a:xfrm>
          <a:prstGeom prst="rect">
            <a:avLst/>
          </a:prstGeom>
          <a:noFill/>
        </p:spPr>
        <p:txBody>
          <a:bodyPr wrap="square" rtlCol="0">
            <a:spAutoFit/>
          </a:bodyPr>
          <a:lstStyle/>
          <a:p>
            <a:r>
              <a:rPr lang="en-US" sz="1200">
                <a:solidFill>
                  <a:schemeClr val="accent1"/>
                </a:solidFill>
              </a:rPr>
              <a:t>(Encoding)</a:t>
            </a:r>
          </a:p>
        </p:txBody>
      </p:sp>
      <p:sp>
        <p:nvSpPr>
          <p:cNvPr id="6" name="TextBox 5">
            <a:extLst>
              <a:ext uri="{FF2B5EF4-FFF2-40B4-BE49-F238E27FC236}">
                <a16:creationId xmlns:a16="http://schemas.microsoft.com/office/drawing/2014/main" id="{625720A6-4C8A-DC33-AB4E-1129C1594FB9}"/>
              </a:ext>
            </a:extLst>
          </p:cNvPr>
          <p:cNvSpPr txBox="1"/>
          <p:nvPr/>
        </p:nvSpPr>
        <p:spPr>
          <a:xfrm>
            <a:off x="10235513" y="1331995"/>
            <a:ext cx="1507524" cy="276999"/>
          </a:xfrm>
          <a:prstGeom prst="rect">
            <a:avLst/>
          </a:prstGeom>
          <a:noFill/>
        </p:spPr>
        <p:txBody>
          <a:bodyPr wrap="square" rtlCol="0">
            <a:spAutoFit/>
          </a:bodyPr>
          <a:lstStyle/>
          <a:p>
            <a:r>
              <a:rPr lang="en-US" sz="1200">
                <a:solidFill>
                  <a:schemeClr val="accent1"/>
                </a:solidFill>
              </a:rPr>
              <a:t>(Decoding)</a:t>
            </a:r>
          </a:p>
        </p:txBody>
      </p:sp>
      <p:pic>
        <p:nvPicPr>
          <p:cNvPr id="8" name="Picture 7">
            <a:extLst>
              <a:ext uri="{FF2B5EF4-FFF2-40B4-BE49-F238E27FC236}">
                <a16:creationId xmlns:a16="http://schemas.microsoft.com/office/drawing/2014/main" id="{44A41E95-86CD-6DF9-738D-D743B45414C2}"/>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197816" y="2902465"/>
            <a:ext cx="7772400" cy="3853815"/>
          </a:xfrm>
          <a:prstGeom prst="rect">
            <a:avLst/>
          </a:prstGeom>
        </p:spPr>
      </p:pic>
    </p:spTree>
    <p:extLst>
      <p:ext uri="{BB962C8B-B14F-4D97-AF65-F5344CB8AC3E}">
        <p14:creationId xmlns:p14="http://schemas.microsoft.com/office/powerpoint/2010/main" val="22363870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54FE05-C5C9-BF7A-81A1-0D9540B36A9D}"/>
              </a:ext>
            </a:extLst>
          </p:cNvPr>
          <p:cNvSpPr>
            <a:spLocks noGrp="1"/>
          </p:cNvSpPr>
          <p:nvPr>
            <p:ph type="title"/>
          </p:nvPr>
        </p:nvSpPr>
        <p:spPr/>
        <p:txBody>
          <a:bodyPr/>
          <a:lstStyle/>
          <a:p>
            <a:r>
              <a:rPr lang="en-US"/>
              <a:t>PIMA ELBO</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90B6111F-54F3-51CF-08E0-F8721EF5F9B4}"/>
                  </a:ext>
                </a:extLst>
              </p:cNvPr>
              <p:cNvSpPr>
                <a:spLocks noGrp="1"/>
              </p:cNvSpPr>
              <p:nvPr>
                <p:ph sz="quarter" idx="10"/>
              </p:nvPr>
            </p:nvSpPr>
            <p:spPr>
              <a:xfrm>
                <a:off x="720724" y="1361542"/>
                <a:ext cx="5375275" cy="4702708"/>
              </a:xfrm>
            </p:spPr>
            <p:txBody>
              <a:bodyPr>
                <a:normAutofit/>
              </a:bodyPr>
              <a:lstStyle/>
              <a:p>
                <a:pPr marL="0" indent="0">
                  <a:buNone/>
                </a:pPr>
                <a14:m>
                  <m:oMath xmlns:m="http://schemas.openxmlformats.org/officeDocument/2006/math">
                    <m:r>
                      <a:rPr lang="en-US" b="1" i="1" smtClean="0">
                        <a:latin typeface="Cambria Math" panose="02040503050406030204" pitchFamily="18" charset="0"/>
                      </a:rPr>
                      <m:t>𝑿</m:t>
                    </m:r>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𝑋</m:t>
                        </m:r>
                      </m:e>
                      <m:sub>
                        <m:r>
                          <a:rPr lang="en-US" b="0" i="1" smtClean="0">
                            <a:latin typeface="Cambria Math" panose="02040503050406030204" pitchFamily="18" charset="0"/>
                          </a:rPr>
                          <m:t>1</m:t>
                        </m:r>
                      </m:sub>
                    </m:sSub>
                    <m:r>
                      <a:rPr lang="en-US" b="0" i="1" smtClean="0">
                        <a:latin typeface="Cambria Math" panose="02040503050406030204" pitchFamily="18" charset="0"/>
                      </a:rPr>
                      <m:t>, …, </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𝑋</m:t>
                        </m:r>
                      </m:e>
                      <m:sub>
                        <m:r>
                          <a:rPr lang="en-US" b="0" i="1" smtClean="0">
                            <a:latin typeface="Cambria Math" panose="02040503050406030204" pitchFamily="18" charset="0"/>
                          </a:rPr>
                          <m:t>𝐷</m:t>
                        </m:r>
                      </m:sub>
                    </m:sSub>
                  </m:oMath>
                </a14:m>
                <a:r>
                  <a:rPr lang="en-US" dirty="0"/>
                  <a:t>: modalities</a:t>
                </a:r>
              </a:p>
              <a:p>
                <a:pPr marL="0" indent="0">
                  <a:buNone/>
                </a:pPr>
                <a14:m>
                  <m:oMath xmlns:m="http://schemas.openxmlformats.org/officeDocument/2006/math">
                    <m:r>
                      <a:rPr lang="en-US" b="0" i="1" smtClean="0">
                        <a:latin typeface="Cambria Math" panose="02040503050406030204" pitchFamily="18" charset="0"/>
                      </a:rPr>
                      <m:t>𝑍</m:t>
                    </m:r>
                  </m:oMath>
                </a14:m>
                <a:r>
                  <a:rPr lang="en-US" dirty="0"/>
                  <a:t>: latent space</a:t>
                </a:r>
              </a:p>
              <a:p>
                <a:pPr marL="0" indent="0">
                  <a:buNone/>
                </a:pPr>
                <a14:m>
                  <m:oMath xmlns:m="http://schemas.openxmlformats.org/officeDocument/2006/math">
                    <m:r>
                      <a:rPr lang="en-US" b="0" i="1" smtClean="0">
                        <a:latin typeface="Cambria Math" panose="02040503050406030204" pitchFamily="18" charset="0"/>
                      </a:rPr>
                      <m:t>𝑐</m:t>
                    </m:r>
                  </m:oMath>
                </a14:m>
                <a:r>
                  <a:rPr lang="en-US" dirty="0"/>
                  <a:t>: categorical variable for Gaussian mixture</a:t>
                </a:r>
              </a:p>
              <a:p>
                <a:pPr marL="0" indent="0">
                  <a:buNone/>
                </a:pPr>
                <a:endParaRPr lang="en-US" dirty="0"/>
              </a:p>
              <a:p>
                <a:pPr marL="0" indent="0">
                  <a:buNone/>
                </a:pPr>
                <a:r>
                  <a:rPr lang="en-US" dirty="0"/>
                  <a:t>Prior separability assumptions:</a:t>
                </a:r>
                <a:endParaRPr lang="en-US" b="0" i="1" dirty="0">
                  <a:latin typeface="Cambria Math" panose="02040503050406030204" pitchFamily="18" charset="0"/>
                </a:endParaRPr>
              </a:p>
              <a:p>
                <a:pPr marL="0" indent="0">
                  <a:buNone/>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𝑝</m:t>
                      </m:r>
                      <m:d>
                        <m:dPr>
                          <m:ctrlPr>
                            <a:rPr lang="en-US" b="0" i="1" smtClean="0">
                              <a:latin typeface="Cambria Math" panose="02040503050406030204" pitchFamily="18" charset="0"/>
                            </a:rPr>
                          </m:ctrlPr>
                        </m:dPr>
                        <m:e>
                          <m:r>
                            <a:rPr lang="en-US" b="1" i="1" smtClean="0">
                              <a:latin typeface="Cambria Math" panose="02040503050406030204" pitchFamily="18" charset="0"/>
                            </a:rPr>
                            <m:t>𝑿</m:t>
                          </m:r>
                          <m:r>
                            <a:rPr lang="en-US" b="0" i="1" smtClean="0">
                              <a:latin typeface="Cambria Math" panose="02040503050406030204" pitchFamily="18" charset="0"/>
                            </a:rPr>
                            <m:t>,</m:t>
                          </m:r>
                          <m:r>
                            <a:rPr lang="en-US" b="0" i="1" smtClean="0">
                              <a:latin typeface="Cambria Math" panose="02040503050406030204" pitchFamily="18" charset="0"/>
                            </a:rPr>
                            <m:t>𝑍</m:t>
                          </m:r>
                          <m:r>
                            <a:rPr lang="en-US" b="0" i="1" smtClean="0">
                              <a:latin typeface="Cambria Math" panose="02040503050406030204" pitchFamily="18" charset="0"/>
                            </a:rPr>
                            <m:t>,</m:t>
                          </m:r>
                          <m:r>
                            <a:rPr lang="en-US" b="0" i="1" smtClean="0">
                              <a:latin typeface="Cambria Math" panose="02040503050406030204" pitchFamily="18" charset="0"/>
                            </a:rPr>
                            <m:t>𝑐</m:t>
                          </m:r>
                        </m:e>
                      </m:d>
                      <m:r>
                        <a:rPr lang="en-US" b="0" i="1" smtClean="0">
                          <a:latin typeface="Cambria Math" panose="02040503050406030204" pitchFamily="18" charset="0"/>
                        </a:rPr>
                        <m:t>=</m:t>
                      </m:r>
                      <m:r>
                        <a:rPr lang="en-US" i="1">
                          <a:latin typeface="Cambria Math" panose="02040503050406030204" pitchFamily="18" charset="0"/>
                        </a:rPr>
                        <m:t>𝑝</m:t>
                      </m:r>
                      <m:d>
                        <m:dPr>
                          <m:ctrlPr>
                            <a:rPr lang="en-US" i="1">
                              <a:latin typeface="Cambria Math" panose="02040503050406030204" pitchFamily="18" charset="0"/>
                            </a:rPr>
                          </m:ctrlPr>
                        </m:dPr>
                        <m:e>
                          <m:r>
                            <a:rPr lang="en-US" i="1">
                              <a:latin typeface="Cambria Math" panose="02040503050406030204" pitchFamily="18" charset="0"/>
                            </a:rPr>
                            <m:t>𝑐</m:t>
                          </m:r>
                        </m:e>
                      </m:d>
                      <m:r>
                        <a:rPr lang="en-US" i="1">
                          <a:latin typeface="Cambria Math" panose="02040503050406030204" pitchFamily="18" charset="0"/>
                        </a:rPr>
                        <m:t>𝑝</m:t>
                      </m:r>
                      <m:d>
                        <m:dPr>
                          <m:ctrlPr>
                            <a:rPr lang="en-US" i="1">
                              <a:latin typeface="Cambria Math" panose="02040503050406030204" pitchFamily="18" charset="0"/>
                            </a:rPr>
                          </m:ctrlPr>
                        </m:dPr>
                        <m:e>
                          <m:r>
                            <a:rPr lang="en-US" i="1">
                              <a:latin typeface="Cambria Math" panose="02040503050406030204" pitchFamily="18" charset="0"/>
                            </a:rPr>
                            <m:t>𝑍</m:t>
                          </m:r>
                        </m:e>
                        <m:e>
                          <m:r>
                            <a:rPr lang="en-US" i="1">
                              <a:latin typeface="Cambria Math" panose="02040503050406030204" pitchFamily="18" charset="0"/>
                            </a:rPr>
                            <m:t>𝑐</m:t>
                          </m:r>
                        </m:e>
                      </m:d>
                      <m:nary>
                        <m:naryPr>
                          <m:chr m:val="∏"/>
                          <m:limLoc m:val="subSup"/>
                          <m:ctrlPr>
                            <a:rPr lang="en-US" b="0" i="1" smtClean="0">
                              <a:latin typeface="Cambria Math" panose="02040503050406030204" pitchFamily="18" charset="0"/>
                            </a:rPr>
                          </m:ctrlPr>
                        </m:naryPr>
                        <m:sub>
                          <m:r>
                            <m:rPr>
                              <m:brk m:alnAt="25"/>
                            </m:rPr>
                            <a:rPr lang="en-US" b="0" i="1" smtClean="0">
                              <a:latin typeface="Cambria Math" panose="02040503050406030204" pitchFamily="18" charset="0"/>
                            </a:rPr>
                            <m:t>𝑖</m:t>
                          </m:r>
                          <m:r>
                            <a:rPr lang="en-US" b="0" i="1" smtClean="0">
                              <a:latin typeface="Cambria Math" panose="02040503050406030204" pitchFamily="18" charset="0"/>
                            </a:rPr>
                            <m:t>=1</m:t>
                          </m:r>
                        </m:sub>
                        <m:sup>
                          <m:r>
                            <a:rPr lang="en-US" b="0" i="1" smtClean="0">
                              <a:latin typeface="Cambria Math" panose="02040503050406030204" pitchFamily="18" charset="0"/>
                            </a:rPr>
                            <m:t>𝐷</m:t>
                          </m:r>
                        </m:sup>
                        <m:e>
                          <m:r>
                            <a:rPr lang="en-US" b="0" i="1" smtClean="0">
                              <a:latin typeface="Cambria Math" panose="02040503050406030204" pitchFamily="18" charset="0"/>
                            </a:rPr>
                            <m:t>𝑝</m:t>
                          </m:r>
                          <m:d>
                            <m:dPr>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𝑋</m:t>
                                  </m:r>
                                </m:e>
                                <m:sub>
                                  <m:r>
                                    <a:rPr lang="en-US" b="0" i="1" smtClean="0">
                                      <a:latin typeface="Cambria Math" panose="02040503050406030204" pitchFamily="18" charset="0"/>
                                    </a:rPr>
                                    <m:t>𝑖</m:t>
                                  </m:r>
                                </m:sub>
                              </m:sSub>
                            </m:e>
                            <m:e>
                              <m:r>
                                <a:rPr lang="en-US" b="0" i="1" smtClean="0">
                                  <a:latin typeface="Cambria Math" panose="02040503050406030204" pitchFamily="18" charset="0"/>
                                </a:rPr>
                                <m:t>𝑍</m:t>
                              </m:r>
                              <m:r>
                                <a:rPr lang="en-US" b="0" i="1" smtClean="0">
                                  <a:latin typeface="Cambria Math" panose="02040503050406030204" pitchFamily="18" charset="0"/>
                                </a:rPr>
                                <m:t>,</m:t>
                              </m:r>
                              <m:r>
                                <a:rPr lang="en-US" b="0" i="1" smtClean="0">
                                  <a:latin typeface="Cambria Math" panose="02040503050406030204" pitchFamily="18" charset="0"/>
                                </a:rPr>
                                <m:t>𝑐</m:t>
                              </m:r>
                            </m:e>
                          </m:d>
                        </m:e>
                      </m:nary>
                    </m:oMath>
                  </m:oMathPara>
                </a14:m>
                <a:endParaRPr lang="en-US" dirty="0"/>
              </a:p>
              <a:p>
                <a:pPr marL="0" indent="0">
                  <a:buNone/>
                </a:pPr>
                <a:r>
                  <a:rPr lang="en-US" dirty="0"/>
                  <a:t>Posterior separability assumptions:</a:t>
                </a:r>
                <a:endParaRPr lang="en-US" b="0" dirty="0"/>
              </a:p>
              <a:p>
                <a:pPr marL="0" indent="0">
                  <a:buNone/>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𝑞</m:t>
                      </m:r>
                      <m:d>
                        <m:dPr>
                          <m:ctrlPr>
                            <a:rPr lang="en-US" b="0" i="1" smtClean="0">
                              <a:latin typeface="Cambria Math" panose="02040503050406030204" pitchFamily="18" charset="0"/>
                            </a:rPr>
                          </m:ctrlPr>
                        </m:dPr>
                        <m:e>
                          <m:r>
                            <a:rPr lang="en-US" b="0" i="1" smtClean="0">
                              <a:latin typeface="Cambria Math" panose="02040503050406030204" pitchFamily="18" charset="0"/>
                            </a:rPr>
                            <m:t>𝑍</m:t>
                          </m:r>
                          <m:r>
                            <a:rPr lang="en-US" b="0" i="1" smtClean="0">
                              <a:latin typeface="Cambria Math" panose="02040503050406030204" pitchFamily="18" charset="0"/>
                            </a:rPr>
                            <m:t>,</m:t>
                          </m:r>
                          <m:r>
                            <a:rPr lang="en-US" b="0" i="1" smtClean="0">
                              <a:latin typeface="Cambria Math" panose="02040503050406030204" pitchFamily="18" charset="0"/>
                            </a:rPr>
                            <m:t>𝑐</m:t>
                          </m:r>
                        </m:e>
                        <m:e>
                          <m:r>
                            <a:rPr lang="en-US" b="1" i="1" smtClean="0">
                              <a:latin typeface="Cambria Math" panose="02040503050406030204" pitchFamily="18" charset="0"/>
                            </a:rPr>
                            <m:t>𝑿</m:t>
                          </m:r>
                        </m:e>
                      </m:d>
                      <m:r>
                        <a:rPr lang="en-US" b="0" i="1" smtClean="0">
                          <a:latin typeface="Cambria Math" panose="02040503050406030204" pitchFamily="18" charset="0"/>
                        </a:rPr>
                        <m:t>=</m:t>
                      </m:r>
                      <m:r>
                        <a:rPr lang="en-US" b="0" i="1" smtClean="0">
                          <a:latin typeface="Cambria Math" panose="02040503050406030204" pitchFamily="18" charset="0"/>
                        </a:rPr>
                        <m:t>𝑞</m:t>
                      </m:r>
                      <m:d>
                        <m:dPr>
                          <m:ctrlPr>
                            <a:rPr lang="en-US" b="0" i="1" smtClean="0">
                              <a:latin typeface="Cambria Math" panose="02040503050406030204" pitchFamily="18" charset="0"/>
                            </a:rPr>
                          </m:ctrlPr>
                        </m:dPr>
                        <m:e>
                          <m:r>
                            <a:rPr lang="en-US" b="0" i="1" smtClean="0">
                              <a:latin typeface="Cambria Math" panose="02040503050406030204" pitchFamily="18" charset="0"/>
                            </a:rPr>
                            <m:t>𝑍</m:t>
                          </m:r>
                        </m:e>
                        <m:e>
                          <m:r>
                            <a:rPr lang="en-US" b="1" i="1" smtClean="0">
                              <a:latin typeface="Cambria Math" panose="02040503050406030204" pitchFamily="18" charset="0"/>
                            </a:rPr>
                            <m:t>𝑿</m:t>
                          </m:r>
                        </m:e>
                      </m:d>
                      <m:r>
                        <a:rPr lang="en-US" b="0" i="1" smtClean="0">
                          <a:latin typeface="Cambria Math" panose="02040503050406030204" pitchFamily="18" charset="0"/>
                        </a:rPr>
                        <m:t>𝑞</m:t>
                      </m:r>
                      <m:r>
                        <a:rPr lang="en-US" b="0" i="1" smtClean="0">
                          <a:latin typeface="Cambria Math" panose="02040503050406030204" pitchFamily="18" charset="0"/>
                        </a:rPr>
                        <m:t>(</m:t>
                      </m:r>
                      <m:r>
                        <a:rPr lang="en-US" b="0" i="1" smtClean="0">
                          <a:latin typeface="Cambria Math" panose="02040503050406030204" pitchFamily="18" charset="0"/>
                        </a:rPr>
                        <m:t>𝑐</m:t>
                      </m:r>
                      <m:r>
                        <a:rPr lang="en-US" b="1" i="1" smtClean="0">
                          <a:latin typeface="Cambria Math" panose="02040503050406030204" pitchFamily="18" charset="0"/>
                        </a:rPr>
                        <m:t>|</m:t>
                      </m:r>
                      <m:r>
                        <a:rPr lang="en-US" b="1" i="1" smtClean="0">
                          <a:latin typeface="Cambria Math" panose="02040503050406030204" pitchFamily="18" charset="0"/>
                        </a:rPr>
                        <m:t>𝑿</m:t>
                      </m:r>
                      <m:r>
                        <a:rPr lang="en-US" b="1" i="1" smtClean="0">
                          <a:latin typeface="Cambria Math" panose="02040503050406030204" pitchFamily="18" charset="0"/>
                        </a:rPr>
                        <m:t>)</m:t>
                      </m:r>
                      <m:r>
                        <a:rPr lang="en-US" b="0" i="1" smtClean="0">
                          <a:latin typeface="Cambria Math" panose="02040503050406030204" pitchFamily="18" charset="0"/>
                        </a:rPr>
                        <m:t> </m:t>
                      </m:r>
                    </m:oMath>
                  </m:oMathPara>
                </a14:m>
                <a:endParaRPr lang="en-US" dirty="0"/>
              </a:p>
              <a:p>
                <a:pPr marL="0" indent="0">
                  <a:buNone/>
                </a:pPr>
                <a:r>
                  <a:rPr lang="en-US" dirty="0"/>
                  <a:t>Gaussian mixture:</a:t>
                </a:r>
              </a:p>
              <a:p>
                <a:pPr marL="0" indent="0">
                  <a:buNone/>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𝑝</m:t>
                      </m:r>
                      <m:d>
                        <m:dPr>
                          <m:ctrlPr>
                            <a:rPr lang="en-US" b="0" i="1" smtClean="0">
                              <a:latin typeface="Cambria Math" panose="02040503050406030204" pitchFamily="18" charset="0"/>
                            </a:rPr>
                          </m:ctrlPr>
                        </m:dPr>
                        <m:e>
                          <m:r>
                            <a:rPr lang="en-US" b="0" i="1" smtClean="0">
                              <a:latin typeface="Cambria Math" panose="02040503050406030204" pitchFamily="18" charset="0"/>
                            </a:rPr>
                            <m:t>𝑐</m:t>
                          </m:r>
                        </m:e>
                      </m:d>
                      <m:r>
                        <a:rPr lang="en-US" b="0" i="1" smtClean="0">
                          <a:latin typeface="Cambria Math" panose="02040503050406030204" pitchFamily="18" charset="0"/>
                        </a:rPr>
                        <m:t>=</m:t>
                      </m:r>
                      <m:r>
                        <a:rPr lang="en-US" b="0" i="1" smtClean="0">
                          <a:latin typeface="Cambria Math" panose="02040503050406030204" pitchFamily="18" charset="0"/>
                        </a:rPr>
                        <m:t>𝐶𝑎𝑡</m:t>
                      </m:r>
                      <m:r>
                        <a:rPr lang="en-US" b="0" i="1" smtClean="0">
                          <a:latin typeface="Cambria Math" panose="02040503050406030204" pitchFamily="18" charset="0"/>
                        </a:rPr>
                        <m:t>(</m:t>
                      </m:r>
                      <m:r>
                        <a:rPr lang="en-US" b="0" i="1" smtClean="0">
                          <a:latin typeface="Cambria Math" panose="02040503050406030204" pitchFamily="18" charset="0"/>
                        </a:rPr>
                        <m:t>𝑐</m:t>
                      </m:r>
                      <m:r>
                        <a:rPr lang="en-US" b="0" i="1" smtClean="0">
                          <a:latin typeface="Cambria Math" panose="02040503050406030204" pitchFamily="18" charset="0"/>
                        </a:rPr>
                        <m:t>|</m:t>
                      </m:r>
                      <m:r>
                        <a:rPr lang="en-US" b="0" i="1" smtClean="0">
                          <a:latin typeface="Cambria Math" panose="02040503050406030204" pitchFamily="18" charset="0"/>
                        </a:rPr>
                        <m:t>𝜋</m:t>
                      </m:r>
                      <m:r>
                        <a:rPr lang="en-US" b="0" i="1" smtClean="0">
                          <a:latin typeface="Cambria Math" panose="02040503050406030204" pitchFamily="18" charset="0"/>
                        </a:rPr>
                        <m:t>)</m:t>
                      </m:r>
                    </m:oMath>
                  </m:oMathPara>
                </a14:m>
                <a:endParaRPr lang="en-US" dirty="0"/>
              </a:p>
            </p:txBody>
          </p:sp>
        </mc:Choice>
        <mc:Fallback xmlns="">
          <p:sp>
            <p:nvSpPr>
              <p:cNvPr id="3" name="Content Placeholder 2">
                <a:extLst>
                  <a:ext uri="{FF2B5EF4-FFF2-40B4-BE49-F238E27FC236}">
                    <a16:creationId xmlns:a16="http://schemas.microsoft.com/office/drawing/2014/main" id="{90B6111F-54F3-51CF-08E0-F8721EF5F9B4}"/>
                  </a:ext>
                </a:extLst>
              </p:cNvPr>
              <p:cNvSpPr>
                <a:spLocks noGrp="1" noRot="1" noChangeAspect="1" noMove="1" noResize="1" noEditPoints="1" noAdjustHandles="1" noChangeArrowheads="1" noChangeShapeType="1" noTextEdit="1"/>
              </p:cNvSpPr>
              <p:nvPr>
                <p:ph sz="quarter" idx="10"/>
              </p:nvPr>
            </p:nvSpPr>
            <p:spPr>
              <a:xfrm>
                <a:off x="720724" y="1361542"/>
                <a:ext cx="5375275" cy="4702708"/>
              </a:xfrm>
              <a:blipFill>
                <a:blip r:embed="rId2"/>
                <a:stretch>
                  <a:fillRect l="-2834" t="-51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Content Placeholder 2">
                <a:extLst>
                  <a:ext uri="{FF2B5EF4-FFF2-40B4-BE49-F238E27FC236}">
                    <a16:creationId xmlns:a16="http://schemas.microsoft.com/office/drawing/2014/main" id="{B1BA36C0-5D86-F0BF-D06D-5AA141CB8C7D}"/>
                  </a:ext>
                </a:extLst>
              </p:cNvPr>
              <p:cNvSpPr txBox="1">
                <a:spLocks/>
              </p:cNvSpPr>
              <p:nvPr/>
            </p:nvSpPr>
            <p:spPr>
              <a:xfrm>
                <a:off x="6231923" y="1361542"/>
                <a:ext cx="5828272" cy="4702708"/>
              </a:xfrm>
              <a:prstGeom prst="rect">
                <a:avLst/>
              </a:prstGeom>
            </p:spPr>
            <p:txBody>
              <a:bodyPr vert="horz" lIns="0" tIns="45720" rIns="0" bIns="45720" rtlCol="0">
                <a:normAutofit/>
              </a:bodyPr>
              <a:lstStyle>
                <a:lvl1pPr marL="225425" indent="-225425" algn="l" defTabSz="914354" rtl="0" eaLnBrk="1" latinLnBrk="0" hangingPunct="1">
                  <a:lnSpc>
                    <a:spcPct val="100000"/>
                  </a:lnSpc>
                  <a:spcBef>
                    <a:spcPts val="1200"/>
                  </a:spcBef>
                  <a:spcAft>
                    <a:spcPts val="200"/>
                  </a:spcAft>
                  <a:buClrTx/>
                  <a:buSzPct val="100000"/>
                  <a:buFont typeface="Wingdings" panose="05000000000000000000" pitchFamily="2" charset="2"/>
                  <a:buChar char="§"/>
                  <a:tabLst/>
                  <a:defRPr sz="2000" b="0" i="0" kern="1200">
                    <a:solidFill>
                      <a:schemeClr val="tx1"/>
                    </a:solidFill>
                    <a:latin typeface="+mn-lt"/>
                    <a:ea typeface="Open Sans" panose="020B0606030504020204" pitchFamily="34" charset="0"/>
                    <a:cs typeface="Open Sans" panose="020B0606030504020204" pitchFamily="34" charset="0"/>
                  </a:defRPr>
                </a:lvl1pPr>
                <a:lvl2pPr marL="384029" indent="-182870" algn="l" defTabSz="914354" rtl="0" eaLnBrk="1" latinLnBrk="0" hangingPunct="1">
                  <a:lnSpc>
                    <a:spcPct val="100000"/>
                  </a:lnSpc>
                  <a:spcBef>
                    <a:spcPts val="200"/>
                  </a:spcBef>
                  <a:spcAft>
                    <a:spcPts val="400"/>
                  </a:spcAft>
                  <a:buClrTx/>
                  <a:buFont typeface="Wingdings" panose="05000000000000000000" pitchFamily="2" charset="2"/>
                  <a:buChar char="§"/>
                  <a:tabLst/>
                  <a:defRPr sz="1800" b="0" i="0" kern="1200">
                    <a:solidFill>
                      <a:schemeClr val="tx1"/>
                    </a:solidFill>
                    <a:latin typeface="+mn-lt"/>
                    <a:ea typeface="Open Sans" panose="020B0606030504020204" pitchFamily="34" charset="0"/>
                    <a:cs typeface="Open Sans" panose="020B0606030504020204" pitchFamily="34" charset="0"/>
                  </a:defRPr>
                </a:lvl2pPr>
                <a:lvl3pPr marL="566900" indent="-182870" algn="l" defTabSz="914354" rtl="0" eaLnBrk="1" latinLnBrk="0" hangingPunct="1">
                  <a:lnSpc>
                    <a:spcPct val="100000"/>
                  </a:lnSpc>
                  <a:spcBef>
                    <a:spcPts val="200"/>
                  </a:spcBef>
                  <a:spcAft>
                    <a:spcPts val="400"/>
                  </a:spcAft>
                  <a:buClrTx/>
                  <a:buFont typeface="Wingdings" panose="05000000000000000000" pitchFamily="2" charset="2"/>
                  <a:buChar char="§"/>
                  <a:tabLst/>
                  <a:defRPr sz="1400" b="0" i="0" kern="1200">
                    <a:solidFill>
                      <a:schemeClr val="tx1"/>
                    </a:solidFill>
                    <a:latin typeface="+mn-lt"/>
                    <a:ea typeface="Open Sans" panose="020B0606030504020204" pitchFamily="34" charset="0"/>
                    <a:cs typeface="Open Sans" panose="020B0606030504020204" pitchFamily="34" charset="0"/>
                  </a:defRPr>
                </a:lvl3pPr>
                <a:lvl4pPr marL="749771" indent="-182870" algn="l" defTabSz="914354" rtl="0" eaLnBrk="1" latinLnBrk="0" hangingPunct="1">
                  <a:lnSpc>
                    <a:spcPct val="100000"/>
                  </a:lnSpc>
                  <a:spcBef>
                    <a:spcPts val="200"/>
                  </a:spcBef>
                  <a:spcAft>
                    <a:spcPts val="400"/>
                  </a:spcAft>
                  <a:buClrTx/>
                  <a:buFont typeface="Wingdings" panose="05000000000000000000" pitchFamily="2" charset="2"/>
                  <a:buChar char="§"/>
                  <a:tabLst/>
                  <a:defRPr sz="1400" b="0" i="0" kern="1200">
                    <a:solidFill>
                      <a:schemeClr val="tx1"/>
                    </a:solidFill>
                    <a:latin typeface="+mn-lt"/>
                    <a:ea typeface="Open Sans" panose="020B0606030504020204" pitchFamily="34" charset="0"/>
                    <a:cs typeface="Open Sans" panose="020B0606030504020204" pitchFamily="34" charset="0"/>
                  </a:defRPr>
                </a:lvl4pPr>
                <a:lvl5pPr marL="932642" indent="-182870" algn="l" defTabSz="914354" rtl="0" eaLnBrk="1" latinLnBrk="0" hangingPunct="1">
                  <a:lnSpc>
                    <a:spcPct val="100000"/>
                  </a:lnSpc>
                  <a:spcBef>
                    <a:spcPts val="200"/>
                  </a:spcBef>
                  <a:spcAft>
                    <a:spcPts val="400"/>
                  </a:spcAft>
                  <a:buClrTx/>
                  <a:buFont typeface="Wingdings" panose="05000000000000000000" pitchFamily="2" charset="2"/>
                  <a:buChar char="§"/>
                  <a:tabLst/>
                  <a:defRPr sz="1400" b="0" i="0" kern="1200">
                    <a:solidFill>
                      <a:schemeClr val="tx1"/>
                    </a:solidFill>
                    <a:latin typeface="+mn-lt"/>
                    <a:ea typeface="Open Sans" panose="020B0606030504020204" pitchFamily="34" charset="0"/>
                    <a:cs typeface="Open Sans" panose="020B0606030504020204" pitchFamily="34" charset="0"/>
                  </a:defRPr>
                </a:lvl5pPr>
                <a:lvl6pPr marL="1099946" indent="-228589" algn="l" defTabSz="914354"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299936" indent="-228589" algn="l" defTabSz="914354"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499925" indent="-228589" algn="l" defTabSz="914354"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699916" indent="-228589" algn="l" defTabSz="914354"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buNone/>
                </a:pPr>
                <a:r>
                  <a:rPr lang="en-US"/>
                  <a:t>ELBO:</a:t>
                </a:r>
              </a:p>
              <a:p>
                <a:pPr marL="0" indent="0">
                  <a:buNone/>
                </a:pPr>
                <a14:m>
                  <m:oMathPara xmlns:m="http://schemas.openxmlformats.org/officeDocument/2006/math">
                    <m:oMathParaPr>
                      <m:jc m:val="left"/>
                    </m:oMathParaPr>
                    <m:oMath xmlns:m="http://schemas.openxmlformats.org/officeDocument/2006/math">
                      <m:r>
                        <a:rPr lang="en-US" i="1" smtClean="0">
                          <a:latin typeface="Cambria Math" panose="02040503050406030204" pitchFamily="18" charset="0"/>
                          <a:ea typeface="Cambria Math" panose="02040503050406030204" pitchFamily="18" charset="0"/>
                        </a:rPr>
                        <m:t>ℒ</m:t>
                      </m:r>
                      <m:r>
                        <a:rPr lang="en-US" b="0" i="1" smtClean="0">
                          <a:latin typeface="Cambria Math" panose="02040503050406030204" pitchFamily="18" charset="0"/>
                          <a:ea typeface="Cambria Math" panose="02040503050406030204" pitchFamily="18" charset="0"/>
                        </a:rPr>
                        <m:t>=</m:t>
                      </m:r>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𝔼</m:t>
                          </m:r>
                        </m:e>
                        <m:sub>
                          <m:r>
                            <m:rPr>
                              <m:sty m:val="p"/>
                            </m:rPr>
                            <a:rPr lang="en-US" b="0" i="0" smtClean="0">
                              <a:latin typeface="Cambria Math" panose="02040503050406030204" pitchFamily="18" charset="0"/>
                              <a:ea typeface="Cambria Math" panose="02040503050406030204" pitchFamily="18" charset="0"/>
                            </a:rPr>
                            <m:t>q</m:t>
                          </m:r>
                          <m:r>
                            <a:rPr lang="en-US" b="0" i="0" smtClean="0">
                              <a:latin typeface="Cambria Math" panose="02040503050406030204" pitchFamily="18" charset="0"/>
                              <a:ea typeface="Cambria Math" panose="02040503050406030204" pitchFamily="18" charset="0"/>
                            </a:rPr>
                            <m:t>(</m:t>
                          </m:r>
                          <m:r>
                            <m:rPr>
                              <m:sty m:val="p"/>
                            </m:rPr>
                            <a:rPr lang="en-US" b="0" i="0" smtClean="0">
                              <a:latin typeface="Cambria Math" panose="02040503050406030204" pitchFamily="18" charset="0"/>
                              <a:ea typeface="Cambria Math" panose="02040503050406030204" pitchFamily="18" charset="0"/>
                            </a:rPr>
                            <m:t>Z</m:t>
                          </m:r>
                          <m:r>
                            <a:rPr lang="en-US" b="0" i="0" smtClean="0">
                              <a:latin typeface="Cambria Math" panose="02040503050406030204" pitchFamily="18" charset="0"/>
                              <a:ea typeface="Cambria Math" panose="02040503050406030204" pitchFamily="18" charset="0"/>
                            </a:rPr>
                            <m:t>,</m:t>
                          </m:r>
                          <m:r>
                            <m:rPr>
                              <m:sty m:val="p"/>
                            </m:rPr>
                            <a:rPr lang="en-US" b="0" i="0" smtClean="0">
                              <a:latin typeface="Cambria Math" panose="02040503050406030204" pitchFamily="18" charset="0"/>
                              <a:ea typeface="Cambria Math" panose="02040503050406030204" pitchFamily="18" charset="0"/>
                            </a:rPr>
                            <m:t>c</m:t>
                          </m:r>
                          <m:r>
                            <a:rPr lang="en-US" b="0" i="0" smtClean="0">
                              <a:latin typeface="Cambria Math" panose="02040503050406030204" pitchFamily="18" charset="0"/>
                              <a:ea typeface="Cambria Math" panose="02040503050406030204" pitchFamily="18" charset="0"/>
                            </a:rPr>
                            <m:t>|</m:t>
                          </m:r>
                          <m:r>
                            <a:rPr lang="en-US" b="1" i="1" smtClean="0">
                              <a:latin typeface="Cambria Math" panose="02040503050406030204" pitchFamily="18" charset="0"/>
                              <a:ea typeface="Cambria Math" panose="02040503050406030204" pitchFamily="18" charset="0"/>
                            </a:rPr>
                            <m:t>𝑿</m:t>
                          </m:r>
                          <m:r>
                            <a:rPr lang="en-US" b="0" i="1" smtClean="0">
                              <a:latin typeface="Cambria Math" panose="02040503050406030204" pitchFamily="18" charset="0"/>
                              <a:ea typeface="Cambria Math" panose="02040503050406030204" pitchFamily="18" charset="0"/>
                            </a:rPr>
                            <m:t>)</m:t>
                          </m:r>
                        </m:sub>
                      </m:sSub>
                      <m:d>
                        <m:dPr>
                          <m:begChr m:val="["/>
                          <m:endChr m:val="]"/>
                          <m:ctrlPr>
                            <a:rPr lang="en-US" b="0" i="1" smtClean="0">
                              <a:latin typeface="Cambria Math" panose="02040503050406030204" pitchFamily="18" charset="0"/>
                              <a:ea typeface="Cambria Math" panose="02040503050406030204" pitchFamily="18" charset="0"/>
                            </a:rPr>
                          </m:ctrlPr>
                        </m:dPr>
                        <m:e>
                          <m:func>
                            <m:funcPr>
                              <m:ctrlPr>
                                <a:rPr lang="en-US" i="1">
                                  <a:latin typeface="Cambria Math" panose="02040503050406030204" pitchFamily="18" charset="0"/>
                                  <a:ea typeface="Cambria Math" panose="02040503050406030204" pitchFamily="18" charset="0"/>
                                </a:rPr>
                              </m:ctrlPr>
                            </m:funcPr>
                            <m:fName>
                              <m:r>
                                <m:rPr>
                                  <m:sty m:val="p"/>
                                </m:rPr>
                                <a:rPr lang="en-US">
                                  <a:latin typeface="Cambria Math" panose="02040503050406030204" pitchFamily="18" charset="0"/>
                                  <a:ea typeface="Cambria Math" panose="02040503050406030204" pitchFamily="18" charset="0"/>
                                </a:rPr>
                                <m:t>log</m:t>
                              </m:r>
                            </m:fName>
                            <m:e>
                              <m:f>
                                <m:fPr>
                                  <m:ctrlPr>
                                    <a:rPr lang="en-US" i="1">
                                      <a:latin typeface="Cambria Math" panose="02040503050406030204" pitchFamily="18" charset="0"/>
                                      <a:ea typeface="Cambria Math" panose="02040503050406030204" pitchFamily="18" charset="0"/>
                                    </a:rPr>
                                  </m:ctrlPr>
                                </m:fPr>
                                <m:num>
                                  <m:r>
                                    <a:rPr lang="en-US" b="0" i="1" smtClean="0">
                                      <a:latin typeface="Cambria Math" panose="02040503050406030204" pitchFamily="18" charset="0"/>
                                      <a:ea typeface="Cambria Math" panose="02040503050406030204" pitchFamily="18" charset="0"/>
                                    </a:rPr>
                                    <m:t>𝑝</m:t>
                                  </m:r>
                                  <m:r>
                                    <a:rPr lang="en-US" b="1" i="1" smtClean="0">
                                      <a:latin typeface="Cambria Math" panose="02040503050406030204" pitchFamily="18" charset="0"/>
                                      <a:ea typeface="Cambria Math" panose="02040503050406030204" pitchFamily="18" charset="0"/>
                                    </a:rPr>
                                    <m:t>(</m:t>
                                  </m:r>
                                  <m:r>
                                    <a:rPr lang="en-US" b="1" i="1" smtClean="0">
                                      <a:latin typeface="Cambria Math" panose="02040503050406030204" pitchFamily="18" charset="0"/>
                                      <a:ea typeface="Cambria Math" panose="02040503050406030204" pitchFamily="18" charset="0"/>
                                    </a:rPr>
                                    <m:t>𝑿</m:t>
                                  </m:r>
                                  <m:r>
                                    <a:rPr lang="en-US" b="1"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𝑍</m:t>
                                  </m:r>
                                  <m:r>
                                    <a:rPr lang="en-US" b="0" i="1" smtClean="0">
                                      <a:latin typeface="Cambria Math" panose="02040503050406030204" pitchFamily="18" charset="0"/>
                                      <a:ea typeface="Cambria Math" panose="02040503050406030204" pitchFamily="18" charset="0"/>
                                    </a:rPr>
                                    <m:t>)</m:t>
                                  </m:r>
                                </m:num>
                                <m:den>
                                  <m:r>
                                    <a:rPr lang="en-US" b="0" i="1" smtClean="0">
                                      <a:latin typeface="Cambria Math" panose="02040503050406030204" pitchFamily="18" charset="0"/>
                                      <a:ea typeface="Cambria Math" panose="02040503050406030204" pitchFamily="18" charset="0"/>
                                    </a:rPr>
                                    <m:t>𝑞</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𝑍</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𝑐</m:t>
                                  </m:r>
                                  <m:r>
                                    <a:rPr lang="en-US" b="0" i="1" smtClean="0">
                                      <a:latin typeface="Cambria Math" panose="02040503050406030204" pitchFamily="18" charset="0"/>
                                      <a:ea typeface="Cambria Math" panose="02040503050406030204" pitchFamily="18" charset="0"/>
                                    </a:rPr>
                                    <m:t>|</m:t>
                                  </m:r>
                                  <m:r>
                                    <a:rPr lang="en-US" b="1" i="1" smtClean="0">
                                      <a:latin typeface="Cambria Math" panose="02040503050406030204" pitchFamily="18" charset="0"/>
                                      <a:ea typeface="Cambria Math" panose="02040503050406030204" pitchFamily="18" charset="0"/>
                                    </a:rPr>
                                    <m:t>𝑿</m:t>
                                  </m:r>
                                  <m:r>
                                    <a:rPr lang="en-US" b="0" i="1" smtClean="0">
                                      <a:latin typeface="Cambria Math" panose="02040503050406030204" pitchFamily="18" charset="0"/>
                                      <a:ea typeface="Cambria Math" panose="02040503050406030204" pitchFamily="18" charset="0"/>
                                    </a:rPr>
                                    <m:t>)</m:t>
                                  </m:r>
                                </m:den>
                              </m:f>
                            </m:e>
                          </m:func>
                        </m:e>
                      </m:d>
                    </m:oMath>
                  </m:oMathPara>
                </a14:m>
                <a:endParaRPr lang="en-US"/>
              </a:p>
              <a:p>
                <a:pPr marL="0" indent="0">
                  <a:buNone/>
                </a:pPr>
                <a:endParaRPr lang="en-US"/>
              </a:p>
              <a:p>
                <a:pPr marL="0" indent="0">
                  <a:buNone/>
                </a:pPr>
                <a14:m>
                  <m:oMath xmlns:m="http://schemas.openxmlformats.org/officeDocument/2006/math">
                    <m:r>
                      <a:rPr lang="en-US" i="1">
                        <a:latin typeface="Cambria Math" panose="02040503050406030204" pitchFamily="18" charset="0"/>
                        <a:ea typeface="Cambria Math" panose="02040503050406030204" pitchFamily="18" charset="0"/>
                      </a:rPr>
                      <m:t>ℒ</m:t>
                    </m:r>
                    <m:r>
                      <a:rPr lang="en-US" i="1">
                        <a:latin typeface="Cambria Math" panose="02040503050406030204" pitchFamily="18" charset="0"/>
                        <a:ea typeface="Cambria Math" panose="02040503050406030204" pitchFamily="18" charset="0"/>
                      </a:rPr>
                      <m:t> </m:t>
                    </m:r>
                  </m:oMath>
                </a14:m>
                <a:r>
                  <a:rPr lang="en-US">
                    <a:ea typeface="Cambria Math" panose="02040503050406030204" pitchFamily="18" charset="0"/>
                  </a:rPr>
                  <a:t>= </a:t>
                </a:r>
                <a14:m>
                  <m:oMath xmlns:m="http://schemas.openxmlformats.org/officeDocument/2006/math">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𝔼</m:t>
                        </m:r>
                      </m:e>
                      <m:sub>
                        <m:r>
                          <m:rPr>
                            <m:sty m:val="p"/>
                          </m:rPr>
                          <a:rPr lang="en-US">
                            <a:latin typeface="Cambria Math" panose="02040503050406030204" pitchFamily="18" charset="0"/>
                            <a:ea typeface="Cambria Math" panose="02040503050406030204" pitchFamily="18" charset="0"/>
                          </a:rPr>
                          <m:t>q</m:t>
                        </m:r>
                        <m:r>
                          <a:rPr lang="en-US">
                            <a:latin typeface="Cambria Math" panose="02040503050406030204" pitchFamily="18" charset="0"/>
                            <a:ea typeface="Cambria Math" panose="02040503050406030204" pitchFamily="18" charset="0"/>
                          </a:rPr>
                          <m:t>(</m:t>
                        </m:r>
                        <m:r>
                          <m:rPr>
                            <m:sty m:val="p"/>
                          </m:rPr>
                          <a:rPr lang="en-US">
                            <a:latin typeface="Cambria Math" panose="02040503050406030204" pitchFamily="18" charset="0"/>
                            <a:ea typeface="Cambria Math" panose="02040503050406030204" pitchFamily="18" charset="0"/>
                          </a:rPr>
                          <m:t>Z</m:t>
                        </m:r>
                        <m:r>
                          <a:rPr lang="en-US">
                            <a:latin typeface="Cambria Math" panose="02040503050406030204" pitchFamily="18" charset="0"/>
                            <a:ea typeface="Cambria Math" panose="02040503050406030204" pitchFamily="18" charset="0"/>
                          </a:rPr>
                          <m:t>,</m:t>
                        </m:r>
                        <m:r>
                          <m:rPr>
                            <m:sty m:val="p"/>
                          </m:rPr>
                          <a:rPr lang="en-US">
                            <a:latin typeface="Cambria Math" panose="02040503050406030204" pitchFamily="18" charset="0"/>
                            <a:ea typeface="Cambria Math" panose="02040503050406030204" pitchFamily="18" charset="0"/>
                          </a:rPr>
                          <m:t>c</m:t>
                        </m:r>
                        <m:r>
                          <a:rPr lang="en-US" b="1">
                            <a:latin typeface="Cambria Math" panose="02040503050406030204" pitchFamily="18" charset="0"/>
                            <a:ea typeface="Cambria Math" panose="02040503050406030204" pitchFamily="18" charset="0"/>
                          </a:rPr>
                          <m:t>|</m:t>
                        </m:r>
                        <m:r>
                          <a:rPr lang="en-US" b="1" i="1" smtClean="0">
                            <a:latin typeface="Cambria Math" panose="02040503050406030204" pitchFamily="18" charset="0"/>
                            <a:ea typeface="Cambria Math" panose="02040503050406030204" pitchFamily="18" charset="0"/>
                          </a:rPr>
                          <m:t>𝑿</m:t>
                        </m:r>
                        <m:r>
                          <a:rPr lang="en-US" b="1" i="1">
                            <a:latin typeface="Cambria Math" panose="02040503050406030204" pitchFamily="18" charset="0"/>
                            <a:ea typeface="Cambria Math" panose="02040503050406030204" pitchFamily="18" charset="0"/>
                          </a:rPr>
                          <m:t>)</m:t>
                        </m:r>
                      </m:sub>
                    </m:sSub>
                    <m:d>
                      <m:dPr>
                        <m:begChr m:val="["/>
                        <m:endChr m:val="]"/>
                        <m:ctrlPr>
                          <a:rPr lang="en-US" i="1" smtClean="0">
                            <a:latin typeface="Cambria Math" panose="02040503050406030204" pitchFamily="18" charset="0"/>
                            <a:ea typeface="Cambria Math" panose="02040503050406030204" pitchFamily="18" charset="0"/>
                          </a:rPr>
                        </m:ctrlPr>
                      </m:dPr>
                      <m:e>
                        <m:nary>
                          <m:naryPr>
                            <m:chr m:val="∑"/>
                            <m:ctrlPr>
                              <a:rPr lang="en-US" i="1" smtClean="0">
                                <a:latin typeface="Cambria Math" panose="02040503050406030204" pitchFamily="18" charset="0"/>
                                <a:ea typeface="Cambria Math" panose="02040503050406030204" pitchFamily="18" charset="0"/>
                              </a:rPr>
                            </m:ctrlPr>
                          </m:naryPr>
                          <m:sub>
                            <m:r>
                              <m:rPr>
                                <m:brk m:alnAt="23"/>
                              </m:rPr>
                              <a:rPr lang="en-US" b="0" i="1" smtClean="0">
                                <a:latin typeface="Cambria Math" panose="02040503050406030204" pitchFamily="18" charset="0"/>
                                <a:ea typeface="Cambria Math" panose="02040503050406030204" pitchFamily="18" charset="0"/>
                              </a:rPr>
                              <m:t>𝑖</m:t>
                            </m:r>
                            <m:r>
                              <a:rPr lang="en-US" b="0" i="1" smtClean="0">
                                <a:latin typeface="Cambria Math" panose="02040503050406030204" pitchFamily="18" charset="0"/>
                                <a:ea typeface="Cambria Math" panose="02040503050406030204" pitchFamily="18" charset="0"/>
                              </a:rPr>
                              <m:t>=1</m:t>
                            </m:r>
                          </m:sub>
                          <m:sup>
                            <m:r>
                              <a:rPr lang="en-US" b="0" i="1" smtClean="0">
                                <a:latin typeface="Cambria Math" panose="02040503050406030204" pitchFamily="18" charset="0"/>
                                <a:ea typeface="Cambria Math" panose="02040503050406030204" pitchFamily="18" charset="0"/>
                              </a:rPr>
                              <m:t>𝐷</m:t>
                            </m:r>
                          </m:sup>
                          <m:e>
                            <m:func>
                              <m:funcPr>
                                <m:ctrlPr>
                                  <a:rPr lang="en-US" i="1" smtClean="0">
                                    <a:latin typeface="Cambria Math" panose="02040503050406030204" pitchFamily="18" charset="0"/>
                                    <a:ea typeface="Cambria Math" panose="02040503050406030204" pitchFamily="18" charset="0"/>
                                  </a:rPr>
                                </m:ctrlPr>
                              </m:funcPr>
                              <m:fName>
                                <m:r>
                                  <m:rPr>
                                    <m:sty m:val="p"/>
                                  </m:rPr>
                                  <a:rPr lang="en-US" i="0" smtClean="0">
                                    <a:latin typeface="Cambria Math" panose="02040503050406030204" pitchFamily="18" charset="0"/>
                                    <a:ea typeface="Cambria Math" panose="02040503050406030204" pitchFamily="18" charset="0"/>
                                  </a:rPr>
                                  <m:t>log</m:t>
                                </m:r>
                              </m:fName>
                              <m:e>
                                <m:r>
                                  <a:rPr lang="en-US" b="0" i="1" smtClean="0">
                                    <a:latin typeface="Cambria Math" panose="02040503050406030204" pitchFamily="18" charset="0"/>
                                    <a:ea typeface="Cambria Math" panose="02040503050406030204" pitchFamily="18" charset="0"/>
                                  </a:rPr>
                                  <m:t>𝑝</m:t>
                                </m:r>
                                <m:r>
                                  <a:rPr lang="en-US" b="0" i="1" smtClean="0">
                                    <a:latin typeface="Cambria Math" panose="02040503050406030204" pitchFamily="18" charset="0"/>
                                    <a:ea typeface="Cambria Math" panose="02040503050406030204" pitchFamily="18" charset="0"/>
                                  </a:rPr>
                                  <m:t>(</m:t>
                                </m:r>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𝑋</m:t>
                                    </m:r>
                                  </m:e>
                                  <m:sub>
                                    <m:r>
                                      <a:rPr lang="en-US" b="0" i="1" smtClean="0">
                                        <a:latin typeface="Cambria Math" panose="02040503050406030204" pitchFamily="18" charset="0"/>
                                        <a:ea typeface="Cambria Math" panose="02040503050406030204" pitchFamily="18" charset="0"/>
                                      </a:rPr>
                                      <m:t>𝑖</m:t>
                                    </m:r>
                                  </m:sub>
                                </m:sSub>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𝑍</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𝑐</m:t>
                                </m:r>
                                <m:r>
                                  <a:rPr lang="en-US" b="0" i="1" smtClean="0">
                                    <a:latin typeface="Cambria Math" panose="02040503050406030204" pitchFamily="18" charset="0"/>
                                    <a:ea typeface="Cambria Math" panose="02040503050406030204" pitchFamily="18" charset="0"/>
                                  </a:rPr>
                                  <m:t>)</m:t>
                                </m:r>
                              </m:e>
                            </m:func>
                          </m:e>
                        </m:nary>
                      </m:e>
                    </m:d>
                  </m:oMath>
                </a14:m>
                <a:endParaRPr lang="en-US" b="0">
                  <a:ea typeface="Cambria Math" panose="02040503050406030204" pitchFamily="18" charset="0"/>
                </a:endParaRPr>
              </a:p>
              <a:p>
                <a:pPr marL="0" indent="0">
                  <a:buNone/>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m:t>
                      </m:r>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𝔼</m:t>
                          </m:r>
                        </m:e>
                        <m:sub>
                          <m:r>
                            <m:rPr>
                              <m:sty m:val="p"/>
                            </m:rPr>
                            <a:rPr lang="en-US">
                              <a:latin typeface="Cambria Math" panose="02040503050406030204" pitchFamily="18" charset="0"/>
                              <a:ea typeface="Cambria Math" panose="02040503050406030204" pitchFamily="18" charset="0"/>
                            </a:rPr>
                            <m:t>q</m:t>
                          </m:r>
                          <m:r>
                            <a:rPr lang="en-US">
                              <a:latin typeface="Cambria Math" panose="02040503050406030204" pitchFamily="18" charset="0"/>
                              <a:ea typeface="Cambria Math" panose="02040503050406030204" pitchFamily="18" charset="0"/>
                            </a:rPr>
                            <m:t>(</m:t>
                          </m:r>
                          <m:r>
                            <m:rPr>
                              <m:sty m:val="p"/>
                            </m:rPr>
                            <a:rPr lang="en-US">
                              <a:latin typeface="Cambria Math" panose="02040503050406030204" pitchFamily="18" charset="0"/>
                              <a:ea typeface="Cambria Math" panose="02040503050406030204" pitchFamily="18" charset="0"/>
                            </a:rPr>
                            <m:t>Z</m:t>
                          </m:r>
                          <m:r>
                            <a:rPr lang="en-US">
                              <a:latin typeface="Cambria Math" panose="02040503050406030204" pitchFamily="18" charset="0"/>
                              <a:ea typeface="Cambria Math" panose="02040503050406030204" pitchFamily="18" charset="0"/>
                            </a:rPr>
                            <m:t>,</m:t>
                          </m:r>
                          <m:r>
                            <m:rPr>
                              <m:sty m:val="p"/>
                            </m:rPr>
                            <a:rPr lang="en-US">
                              <a:latin typeface="Cambria Math" panose="02040503050406030204" pitchFamily="18" charset="0"/>
                              <a:ea typeface="Cambria Math" panose="02040503050406030204" pitchFamily="18" charset="0"/>
                            </a:rPr>
                            <m:t>c</m:t>
                          </m:r>
                          <m:r>
                            <a:rPr lang="en-US">
                              <a:latin typeface="Cambria Math" panose="02040503050406030204" pitchFamily="18" charset="0"/>
                              <a:ea typeface="Cambria Math" panose="02040503050406030204" pitchFamily="18" charset="0"/>
                            </a:rPr>
                            <m:t>|</m:t>
                          </m:r>
                          <m:r>
                            <a:rPr lang="en-US" b="1" i="1" smtClean="0">
                              <a:latin typeface="Cambria Math" panose="02040503050406030204" pitchFamily="18" charset="0"/>
                              <a:ea typeface="Cambria Math" panose="02040503050406030204" pitchFamily="18" charset="0"/>
                            </a:rPr>
                            <m:t>𝑿</m:t>
                          </m:r>
                          <m:r>
                            <a:rPr lang="en-US" i="1">
                              <a:latin typeface="Cambria Math" panose="02040503050406030204" pitchFamily="18" charset="0"/>
                              <a:ea typeface="Cambria Math" panose="02040503050406030204" pitchFamily="18" charset="0"/>
                            </a:rPr>
                            <m:t>)</m:t>
                          </m:r>
                        </m:sub>
                      </m:sSub>
                      <m:d>
                        <m:dPr>
                          <m:begChr m:val="["/>
                          <m:endChr m:val="]"/>
                          <m:ctrlPr>
                            <a:rPr lang="en-US" i="1" smtClean="0">
                              <a:latin typeface="Cambria Math" panose="02040503050406030204" pitchFamily="18" charset="0"/>
                              <a:ea typeface="Cambria Math" panose="02040503050406030204" pitchFamily="18" charset="0"/>
                            </a:rPr>
                          </m:ctrlPr>
                        </m:dPr>
                        <m:e>
                          <m:func>
                            <m:funcPr>
                              <m:ctrlPr>
                                <a:rPr lang="en-US" i="1" smtClean="0">
                                  <a:latin typeface="Cambria Math" panose="02040503050406030204" pitchFamily="18" charset="0"/>
                                  <a:ea typeface="Cambria Math" panose="02040503050406030204" pitchFamily="18" charset="0"/>
                                </a:rPr>
                              </m:ctrlPr>
                            </m:funcPr>
                            <m:fName>
                              <m:r>
                                <m:rPr>
                                  <m:sty m:val="p"/>
                                </m:rPr>
                                <a:rPr lang="en-US" i="0" smtClean="0">
                                  <a:latin typeface="Cambria Math" panose="02040503050406030204" pitchFamily="18" charset="0"/>
                                  <a:ea typeface="Cambria Math" panose="02040503050406030204" pitchFamily="18" charset="0"/>
                                </a:rPr>
                                <m:t>log</m:t>
                              </m:r>
                            </m:fName>
                            <m:e>
                              <m:r>
                                <a:rPr lang="en-US" b="0" i="1" smtClean="0">
                                  <a:latin typeface="Cambria Math" panose="02040503050406030204" pitchFamily="18" charset="0"/>
                                  <a:ea typeface="Cambria Math" panose="02040503050406030204" pitchFamily="18" charset="0"/>
                                </a:rPr>
                                <m:t>𝑝</m:t>
                              </m:r>
                              <m:d>
                                <m:dPr>
                                  <m:ctrlPr>
                                    <a:rPr lang="en-US" b="0" i="1" smtClean="0">
                                      <a:latin typeface="Cambria Math" panose="02040503050406030204" pitchFamily="18" charset="0"/>
                                      <a:ea typeface="Cambria Math" panose="02040503050406030204" pitchFamily="18" charset="0"/>
                                    </a:rPr>
                                  </m:ctrlPr>
                                </m:dPr>
                                <m:e>
                                  <m:r>
                                    <a:rPr lang="en-US" b="0" i="1" smtClean="0">
                                      <a:latin typeface="Cambria Math" panose="02040503050406030204" pitchFamily="18" charset="0"/>
                                      <a:ea typeface="Cambria Math" panose="02040503050406030204" pitchFamily="18" charset="0"/>
                                    </a:rPr>
                                    <m:t>𝑍</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𝑐</m:t>
                                  </m:r>
                                </m:e>
                              </m:d>
                              <m:r>
                                <a:rPr lang="en-US" b="0" i="1" smtClean="0">
                                  <a:latin typeface="Cambria Math" panose="02040503050406030204" pitchFamily="18" charset="0"/>
                                  <a:ea typeface="Cambria Math" panose="02040503050406030204" pitchFamily="18" charset="0"/>
                                </a:rPr>
                                <m:t>−</m:t>
                              </m:r>
                              <m:func>
                                <m:funcPr>
                                  <m:ctrlPr>
                                    <a:rPr lang="en-US" b="0" i="1" smtClean="0">
                                      <a:latin typeface="Cambria Math" panose="02040503050406030204" pitchFamily="18" charset="0"/>
                                      <a:ea typeface="Cambria Math" panose="02040503050406030204" pitchFamily="18" charset="0"/>
                                    </a:rPr>
                                  </m:ctrlPr>
                                </m:funcPr>
                                <m:fName>
                                  <m:r>
                                    <m:rPr>
                                      <m:sty m:val="p"/>
                                    </m:rPr>
                                    <a:rPr lang="en-US" b="0" i="0" smtClean="0">
                                      <a:latin typeface="Cambria Math" panose="02040503050406030204" pitchFamily="18" charset="0"/>
                                      <a:ea typeface="Cambria Math" panose="02040503050406030204" pitchFamily="18" charset="0"/>
                                    </a:rPr>
                                    <m:t>log</m:t>
                                  </m:r>
                                </m:fName>
                                <m:e>
                                  <m:r>
                                    <a:rPr lang="en-US" b="0" i="1" smtClean="0">
                                      <a:latin typeface="Cambria Math" panose="02040503050406030204" pitchFamily="18" charset="0"/>
                                      <a:ea typeface="Cambria Math" panose="02040503050406030204" pitchFamily="18" charset="0"/>
                                    </a:rPr>
                                    <m:t>𝑞</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𝑍</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𝑐</m:t>
                                  </m:r>
                                  <m:r>
                                    <a:rPr lang="en-US" b="0" i="1" smtClean="0">
                                      <a:latin typeface="Cambria Math" panose="02040503050406030204" pitchFamily="18" charset="0"/>
                                      <a:ea typeface="Cambria Math" panose="02040503050406030204" pitchFamily="18" charset="0"/>
                                    </a:rPr>
                                    <m:t>|</m:t>
                                  </m:r>
                                  <m:r>
                                    <a:rPr lang="en-US" b="1" i="1" smtClean="0">
                                      <a:latin typeface="Cambria Math" panose="02040503050406030204" pitchFamily="18" charset="0"/>
                                      <a:ea typeface="Cambria Math" panose="02040503050406030204" pitchFamily="18" charset="0"/>
                                    </a:rPr>
                                    <m:t>𝑿</m:t>
                                  </m:r>
                                  <m:r>
                                    <a:rPr lang="en-US" b="0" i="1" smtClean="0">
                                      <a:latin typeface="Cambria Math" panose="02040503050406030204" pitchFamily="18" charset="0"/>
                                      <a:ea typeface="Cambria Math" panose="02040503050406030204" pitchFamily="18" charset="0"/>
                                    </a:rPr>
                                    <m:t>)</m:t>
                                  </m:r>
                                </m:e>
                              </m:func>
                            </m:e>
                          </m:func>
                        </m:e>
                      </m:d>
                    </m:oMath>
                  </m:oMathPara>
                </a14:m>
                <a:endParaRPr lang="en-US"/>
              </a:p>
              <a:p>
                <a:pPr marL="0" indent="0">
                  <a:buNone/>
                </a:pPr>
                <a:endParaRPr lang="en-US"/>
              </a:p>
              <a:p>
                <a:pPr marL="0" indent="0">
                  <a:buNone/>
                </a:pPr>
                <a14:m>
                  <m:oMath xmlns:m="http://schemas.openxmlformats.org/officeDocument/2006/math">
                    <m:r>
                      <a:rPr lang="en-US" i="1">
                        <a:latin typeface="Cambria Math" panose="02040503050406030204" pitchFamily="18" charset="0"/>
                        <a:ea typeface="Cambria Math" panose="02040503050406030204" pitchFamily="18" charset="0"/>
                      </a:rPr>
                      <m:t>ℒ</m:t>
                    </m:r>
                  </m:oMath>
                </a14:m>
                <a:r>
                  <a:rPr lang="en-US"/>
                  <a:t>=</a:t>
                </a:r>
                <a:r>
                  <a:rPr lang="en-US">
                    <a:ea typeface="Cambria Math" panose="02040503050406030204" pitchFamily="18" charset="0"/>
                  </a:rPr>
                  <a:t> </a:t>
                </a:r>
                <a14:m>
                  <m:oMath xmlns:m="http://schemas.openxmlformats.org/officeDocument/2006/math">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𝔼</m:t>
                        </m:r>
                      </m:e>
                      <m:sub>
                        <m:r>
                          <m:rPr>
                            <m:sty m:val="p"/>
                          </m:rPr>
                          <a:rPr lang="en-US">
                            <a:latin typeface="Cambria Math" panose="02040503050406030204" pitchFamily="18" charset="0"/>
                            <a:ea typeface="Cambria Math" panose="02040503050406030204" pitchFamily="18" charset="0"/>
                          </a:rPr>
                          <m:t>q</m:t>
                        </m:r>
                        <m:r>
                          <a:rPr lang="en-US">
                            <a:latin typeface="Cambria Math" panose="02040503050406030204" pitchFamily="18" charset="0"/>
                            <a:ea typeface="Cambria Math" panose="02040503050406030204" pitchFamily="18" charset="0"/>
                          </a:rPr>
                          <m:t>(</m:t>
                        </m:r>
                        <m:r>
                          <m:rPr>
                            <m:sty m:val="p"/>
                          </m:rPr>
                          <a:rPr lang="en-US">
                            <a:latin typeface="Cambria Math" panose="02040503050406030204" pitchFamily="18" charset="0"/>
                            <a:ea typeface="Cambria Math" panose="02040503050406030204" pitchFamily="18" charset="0"/>
                          </a:rPr>
                          <m:t>Z</m:t>
                        </m:r>
                        <m:r>
                          <a:rPr lang="en-US">
                            <a:latin typeface="Cambria Math" panose="02040503050406030204" pitchFamily="18" charset="0"/>
                            <a:ea typeface="Cambria Math" panose="02040503050406030204" pitchFamily="18" charset="0"/>
                          </a:rPr>
                          <m:t>,</m:t>
                        </m:r>
                        <m:r>
                          <m:rPr>
                            <m:sty m:val="p"/>
                          </m:rPr>
                          <a:rPr lang="en-US">
                            <a:latin typeface="Cambria Math" panose="02040503050406030204" pitchFamily="18" charset="0"/>
                            <a:ea typeface="Cambria Math" panose="02040503050406030204" pitchFamily="18" charset="0"/>
                          </a:rPr>
                          <m:t>c</m:t>
                        </m:r>
                        <m:r>
                          <a:rPr lang="en-US">
                            <a:latin typeface="Cambria Math" panose="02040503050406030204" pitchFamily="18" charset="0"/>
                            <a:ea typeface="Cambria Math" panose="02040503050406030204" pitchFamily="18" charset="0"/>
                          </a:rPr>
                          <m:t>|</m:t>
                        </m:r>
                        <m:r>
                          <a:rPr lang="en-US" b="1" i="1" smtClean="0">
                            <a:latin typeface="Cambria Math" panose="02040503050406030204" pitchFamily="18" charset="0"/>
                            <a:ea typeface="Cambria Math" panose="02040503050406030204" pitchFamily="18" charset="0"/>
                          </a:rPr>
                          <m:t>𝑿</m:t>
                        </m:r>
                        <m:r>
                          <a:rPr lang="en-US" i="1">
                            <a:latin typeface="Cambria Math" panose="02040503050406030204" pitchFamily="18" charset="0"/>
                            <a:ea typeface="Cambria Math" panose="02040503050406030204" pitchFamily="18" charset="0"/>
                          </a:rPr>
                          <m:t>)</m:t>
                        </m:r>
                      </m:sub>
                    </m:sSub>
                    <m:d>
                      <m:dPr>
                        <m:begChr m:val="["/>
                        <m:endChr m:val="]"/>
                        <m:ctrlPr>
                          <a:rPr lang="en-US" i="1">
                            <a:latin typeface="Cambria Math" panose="02040503050406030204" pitchFamily="18" charset="0"/>
                            <a:ea typeface="Cambria Math" panose="02040503050406030204" pitchFamily="18" charset="0"/>
                          </a:rPr>
                        </m:ctrlPr>
                      </m:dPr>
                      <m:e>
                        <m:nary>
                          <m:naryPr>
                            <m:chr m:val="∑"/>
                            <m:ctrlPr>
                              <a:rPr lang="en-US" i="1">
                                <a:latin typeface="Cambria Math" panose="02040503050406030204" pitchFamily="18" charset="0"/>
                                <a:ea typeface="Cambria Math" panose="02040503050406030204" pitchFamily="18" charset="0"/>
                              </a:rPr>
                            </m:ctrlPr>
                          </m:naryPr>
                          <m:sub>
                            <m:r>
                              <m:rPr>
                                <m:brk m:alnAt="23"/>
                              </m:rPr>
                              <a:rPr lang="en-US" i="1">
                                <a:latin typeface="Cambria Math" panose="02040503050406030204" pitchFamily="18" charset="0"/>
                                <a:ea typeface="Cambria Math" panose="02040503050406030204" pitchFamily="18" charset="0"/>
                              </a:rPr>
                              <m:t>𝑖</m:t>
                            </m:r>
                            <m:r>
                              <a:rPr lang="en-US" i="1">
                                <a:latin typeface="Cambria Math" panose="02040503050406030204" pitchFamily="18" charset="0"/>
                                <a:ea typeface="Cambria Math" panose="02040503050406030204" pitchFamily="18" charset="0"/>
                              </a:rPr>
                              <m:t>=1</m:t>
                            </m:r>
                          </m:sub>
                          <m:sup>
                            <m:r>
                              <a:rPr lang="en-US" i="1">
                                <a:latin typeface="Cambria Math" panose="02040503050406030204" pitchFamily="18" charset="0"/>
                                <a:ea typeface="Cambria Math" panose="02040503050406030204" pitchFamily="18" charset="0"/>
                              </a:rPr>
                              <m:t>𝐷</m:t>
                            </m:r>
                          </m:sup>
                          <m:e>
                            <m:func>
                              <m:funcPr>
                                <m:ctrlPr>
                                  <a:rPr lang="en-US" i="1">
                                    <a:latin typeface="Cambria Math" panose="02040503050406030204" pitchFamily="18" charset="0"/>
                                    <a:ea typeface="Cambria Math" panose="02040503050406030204" pitchFamily="18" charset="0"/>
                                  </a:rPr>
                                </m:ctrlPr>
                              </m:funcPr>
                              <m:fName>
                                <m:r>
                                  <m:rPr>
                                    <m:sty m:val="p"/>
                                  </m:rPr>
                                  <a:rPr lang="en-US">
                                    <a:latin typeface="Cambria Math" panose="02040503050406030204" pitchFamily="18" charset="0"/>
                                    <a:ea typeface="Cambria Math" panose="02040503050406030204" pitchFamily="18" charset="0"/>
                                  </a:rPr>
                                  <m:t>log</m:t>
                                </m:r>
                              </m:fName>
                              <m:e>
                                <m:r>
                                  <a:rPr lang="en-US" i="1">
                                    <a:latin typeface="Cambria Math" panose="02040503050406030204" pitchFamily="18" charset="0"/>
                                    <a:ea typeface="Cambria Math" panose="02040503050406030204" pitchFamily="18" charset="0"/>
                                  </a:rPr>
                                  <m:t>𝑝</m:t>
                                </m:r>
                                <m:r>
                                  <a:rPr lang="en-US" i="1">
                                    <a:latin typeface="Cambria Math" panose="02040503050406030204" pitchFamily="18" charset="0"/>
                                    <a:ea typeface="Cambria Math" panose="02040503050406030204" pitchFamily="18" charset="0"/>
                                  </a:rPr>
                                  <m:t>(</m:t>
                                </m:r>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𝑋</m:t>
                                    </m:r>
                                  </m:e>
                                  <m:sub>
                                    <m:r>
                                      <a:rPr lang="en-US" i="1">
                                        <a:latin typeface="Cambria Math" panose="02040503050406030204" pitchFamily="18" charset="0"/>
                                        <a:ea typeface="Cambria Math" panose="02040503050406030204" pitchFamily="18" charset="0"/>
                                      </a:rPr>
                                      <m:t>𝑖</m:t>
                                    </m:r>
                                  </m:sub>
                                </m:sSub>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𝑍</m:t>
                                </m:r>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𝑐</m:t>
                                </m:r>
                                <m:r>
                                  <a:rPr lang="en-US" i="1">
                                    <a:latin typeface="Cambria Math" panose="02040503050406030204" pitchFamily="18" charset="0"/>
                                    <a:ea typeface="Cambria Math" panose="02040503050406030204" pitchFamily="18" charset="0"/>
                                  </a:rPr>
                                  <m:t>)</m:t>
                                </m:r>
                              </m:e>
                            </m:func>
                          </m:e>
                        </m:nary>
                      </m:e>
                    </m:d>
                    <m:r>
                      <a:rPr lang="en-US" b="0" i="1" smtClean="0">
                        <a:latin typeface="Cambria Math" panose="02040503050406030204" pitchFamily="18" charset="0"/>
                        <a:ea typeface="Cambria Math" panose="02040503050406030204" pitchFamily="18" charset="0"/>
                      </a:rPr>
                      <m:t> </m:t>
                    </m:r>
                  </m:oMath>
                </a14:m>
                <a:endParaRPr lang="en-US" b="0" i="1">
                  <a:latin typeface="Cambria Math" panose="02040503050406030204" pitchFamily="18" charset="0"/>
                  <a:ea typeface="Cambria Math" panose="02040503050406030204" pitchFamily="18" charset="0"/>
                </a:endParaRPr>
              </a:p>
              <a:p>
                <a:pPr marL="0" indent="0">
                  <a:buNone/>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𝐾</m:t>
                      </m:r>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𝐿</m:t>
                          </m:r>
                        </m:e>
                        <m:sub>
                          <m:r>
                            <a:rPr lang="en-US" b="0" i="1" smtClean="0">
                              <a:latin typeface="Cambria Math" panose="02040503050406030204" pitchFamily="18" charset="0"/>
                              <a:ea typeface="Cambria Math" panose="02040503050406030204" pitchFamily="18" charset="0"/>
                            </a:rPr>
                            <m:t>𝑞</m:t>
                          </m:r>
                          <m:d>
                            <m:dPr>
                              <m:ctrlPr>
                                <a:rPr lang="en-US" b="0" i="1" smtClean="0">
                                  <a:latin typeface="Cambria Math" panose="02040503050406030204" pitchFamily="18" charset="0"/>
                                  <a:ea typeface="Cambria Math" panose="02040503050406030204" pitchFamily="18" charset="0"/>
                                </a:rPr>
                              </m:ctrlPr>
                            </m:dPr>
                            <m:e>
                              <m:r>
                                <a:rPr lang="en-US" b="0" i="1" smtClean="0">
                                  <a:latin typeface="Cambria Math" panose="02040503050406030204" pitchFamily="18" charset="0"/>
                                  <a:ea typeface="Cambria Math" panose="02040503050406030204" pitchFamily="18" charset="0"/>
                                </a:rPr>
                                <m:t>𝑍</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𝑐</m:t>
                              </m:r>
                            </m:e>
                            <m:e>
                              <m:r>
                                <a:rPr lang="en-US" b="1" i="1" smtClean="0">
                                  <a:latin typeface="Cambria Math" panose="02040503050406030204" pitchFamily="18" charset="0"/>
                                  <a:ea typeface="Cambria Math" panose="02040503050406030204" pitchFamily="18" charset="0"/>
                                </a:rPr>
                                <m:t>𝑿</m:t>
                              </m:r>
                            </m:e>
                          </m:d>
                        </m:sub>
                      </m:sSub>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𝑞</m:t>
                      </m:r>
                      <m:d>
                        <m:dPr>
                          <m:ctrlPr>
                            <a:rPr lang="en-US" b="0" i="1" smtClean="0">
                              <a:latin typeface="Cambria Math" panose="02040503050406030204" pitchFamily="18" charset="0"/>
                              <a:ea typeface="Cambria Math" panose="02040503050406030204" pitchFamily="18" charset="0"/>
                            </a:rPr>
                          </m:ctrlPr>
                        </m:dPr>
                        <m:e>
                          <m:r>
                            <a:rPr lang="en-US" b="0" i="1" smtClean="0">
                              <a:latin typeface="Cambria Math" panose="02040503050406030204" pitchFamily="18" charset="0"/>
                              <a:ea typeface="Cambria Math" panose="02040503050406030204" pitchFamily="18" charset="0"/>
                            </a:rPr>
                            <m:t>𝑍</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𝑐</m:t>
                          </m:r>
                        </m:e>
                        <m:e>
                          <m:r>
                            <a:rPr lang="en-US" b="1" i="1" smtClean="0">
                              <a:latin typeface="Cambria Math" panose="02040503050406030204" pitchFamily="18" charset="0"/>
                              <a:ea typeface="Cambria Math" panose="02040503050406030204" pitchFamily="18" charset="0"/>
                            </a:rPr>
                            <m:t>𝑿</m:t>
                          </m:r>
                        </m:e>
                      </m:d>
                      <m:r>
                        <a:rPr lang="en-US" b="1" i="1">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𝑝</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𝑍</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𝑐</m:t>
                      </m:r>
                      <m:r>
                        <a:rPr lang="en-US" b="0" i="1" smtClean="0">
                          <a:latin typeface="Cambria Math" panose="02040503050406030204" pitchFamily="18" charset="0"/>
                          <a:ea typeface="Cambria Math" panose="02040503050406030204" pitchFamily="18" charset="0"/>
                        </a:rPr>
                        <m:t>))</m:t>
                      </m:r>
                    </m:oMath>
                  </m:oMathPara>
                </a14:m>
                <a:endParaRPr lang="en-US"/>
              </a:p>
            </p:txBody>
          </p:sp>
        </mc:Choice>
        <mc:Fallback xmlns="">
          <p:sp>
            <p:nvSpPr>
              <p:cNvPr id="4" name="Content Placeholder 2">
                <a:extLst>
                  <a:ext uri="{FF2B5EF4-FFF2-40B4-BE49-F238E27FC236}">
                    <a16:creationId xmlns:a16="http://schemas.microsoft.com/office/drawing/2014/main" id="{B1BA36C0-5D86-F0BF-D06D-5AA141CB8C7D}"/>
                  </a:ext>
                </a:extLst>
              </p:cNvPr>
              <p:cNvSpPr txBox="1">
                <a:spLocks noRot="1" noChangeAspect="1" noMove="1" noResize="1" noEditPoints="1" noAdjustHandles="1" noChangeArrowheads="1" noChangeShapeType="1" noTextEdit="1"/>
              </p:cNvSpPr>
              <p:nvPr/>
            </p:nvSpPr>
            <p:spPr>
              <a:xfrm>
                <a:off x="6231923" y="1361542"/>
                <a:ext cx="5828272" cy="4702708"/>
              </a:xfrm>
              <a:prstGeom prst="rect">
                <a:avLst/>
              </a:prstGeom>
              <a:blipFill>
                <a:blip r:embed="rId3"/>
                <a:stretch>
                  <a:fillRect l="-2615" t="-518"/>
                </a:stretch>
              </a:blipFill>
            </p:spPr>
            <p:txBody>
              <a:bodyPr/>
              <a:lstStyle/>
              <a:p>
                <a:r>
                  <a:rPr lang="en-US">
                    <a:noFill/>
                  </a:rPr>
                  <a:t> </a:t>
                </a:r>
              </a:p>
            </p:txBody>
          </p:sp>
        </mc:Fallback>
      </mc:AlternateContent>
    </p:spTree>
    <p:extLst>
      <p:ext uri="{BB962C8B-B14F-4D97-AF65-F5344CB8AC3E}">
        <p14:creationId xmlns:p14="http://schemas.microsoft.com/office/powerpoint/2010/main" val="8726348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85E16B-95D5-7679-3B7F-025EC2C5B0E2}"/>
              </a:ext>
            </a:extLst>
          </p:cNvPr>
          <p:cNvSpPr>
            <a:spLocks noGrp="1"/>
          </p:cNvSpPr>
          <p:nvPr>
            <p:ph type="title"/>
          </p:nvPr>
        </p:nvSpPr>
        <p:spPr>
          <a:xfrm>
            <a:off x="720648" y="428098"/>
            <a:ext cx="11471352" cy="447391"/>
          </a:xfrm>
        </p:spPr>
        <p:txBody>
          <a:bodyPr/>
          <a:lstStyle/>
          <a:p>
            <a:r>
              <a:rPr lang="en-US" dirty="0"/>
              <a:t>Fusion of modalities improves performance in MNIST</a:t>
            </a:r>
          </a:p>
        </p:txBody>
      </p:sp>
      <p:pic>
        <p:nvPicPr>
          <p:cNvPr id="4" name="Picture 3">
            <a:extLst>
              <a:ext uri="{FF2B5EF4-FFF2-40B4-BE49-F238E27FC236}">
                <a16:creationId xmlns:a16="http://schemas.microsoft.com/office/drawing/2014/main" id="{FF8AEFA7-CCF6-2AEA-A41D-A4B5F8679C14}"/>
              </a:ext>
            </a:extLst>
          </p:cNvPr>
          <p:cNvPicPr>
            <a:picLocks noChangeAspect="1"/>
          </p:cNvPicPr>
          <p:nvPr/>
        </p:nvPicPr>
        <p:blipFill>
          <a:blip r:embed="rId3"/>
          <a:stretch>
            <a:fillRect/>
          </a:stretch>
        </p:blipFill>
        <p:spPr>
          <a:xfrm>
            <a:off x="6937645" y="1266034"/>
            <a:ext cx="2786514" cy="1680103"/>
          </a:xfrm>
          <a:prstGeom prst="rect">
            <a:avLst/>
          </a:prstGeom>
        </p:spPr>
      </p:pic>
      <p:sp>
        <p:nvSpPr>
          <p:cNvPr id="5" name="TextBox 4">
            <a:extLst>
              <a:ext uri="{FF2B5EF4-FFF2-40B4-BE49-F238E27FC236}">
                <a16:creationId xmlns:a16="http://schemas.microsoft.com/office/drawing/2014/main" id="{50B0C30F-DF19-E3D0-7448-0940C1E40791}"/>
              </a:ext>
            </a:extLst>
          </p:cNvPr>
          <p:cNvSpPr txBox="1"/>
          <p:nvPr/>
        </p:nvSpPr>
        <p:spPr>
          <a:xfrm>
            <a:off x="19097" y="1992467"/>
            <a:ext cx="520262" cy="369332"/>
          </a:xfrm>
          <a:prstGeom prst="rect">
            <a:avLst/>
          </a:prstGeom>
          <a:noFill/>
        </p:spPr>
        <p:txBody>
          <a:bodyPr wrap="square">
            <a:spAutoFit/>
          </a:bodyPr>
          <a:lstStyle/>
          <a:p>
            <a:pPr algn="ctr"/>
            <a:r>
              <a:rPr lang="en-US" b="1" dirty="0">
                <a:latin typeface="Open Sans" panose="020B0606030504020204" pitchFamily="34" charset="0"/>
              </a:rPr>
              <a:t>X</a:t>
            </a:r>
            <a:r>
              <a:rPr lang="en-US" b="1" baseline="-25000" dirty="0">
                <a:latin typeface="Open Sans" panose="020B0606030504020204" pitchFamily="34" charset="0"/>
              </a:rPr>
              <a:t>1</a:t>
            </a:r>
            <a:endParaRPr lang="en-US" b="1" dirty="0">
              <a:latin typeface="Open Sans" panose="020B0606030504020204" pitchFamily="34" charset="0"/>
            </a:endParaRPr>
          </a:p>
        </p:txBody>
      </p:sp>
      <p:sp>
        <p:nvSpPr>
          <p:cNvPr id="6" name="TextBox 5">
            <a:extLst>
              <a:ext uri="{FF2B5EF4-FFF2-40B4-BE49-F238E27FC236}">
                <a16:creationId xmlns:a16="http://schemas.microsoft.com/office/drawing/2014/main" id="{817628FD-5044-454E-F438-AA15818C17F9}"/>
              </a:ext>
            </a:extLst>
          </p:cNvPr>
          <p:cNvSpPr txBox="1"/>
          <p:nvPr/>
        </p:nvSpPr>
        <p:spPr>
          <a:xfrm>
            <a:off x="19097" y="4489693"/>
            <a:ext cx="520262" cy="369332"/>
          </a:xfrm>
          <a:prstGeom prst="rect">
            <a:avLst/>
          </a:prstGeom>
          <a:noFill/>
        </p:spPr>
        <p:txBody>
          <a:bodyPr wrap="square">
            <a:spAutoFit/>
          </a:bodyPr>
          <a:lstStyle/>
          <a:p>
            <a:pPr algn="ctr"/>
            <a:r>
              <a:rPr lang="en-US" b="1" dirty="0">
                <a:latin typeface="Open Sans" panose="020B0606030504020204" pitchFamily="34" charset="0"/>
              </a:rPr>
              <a:t>X</a:t>
            </a:r>
            <a:r>
              <a:rPr lang="en-US" b="1" baseline="-25000" dirty="0">
                <a:latin typeface="Open Sans" panose="020B0606030504020204" pitchFamily="34" charset="0"/>
              </a:rPr>
              <a:t>2</a:t>
            </a:r>
            <a:endParaRPr lang="en-US" b="1" dirty="0">
              <a:latin typeface="Open Sans" panose="020B0606030504020204" pitchFamily="34" charset="0"/>
            </a:endParaRPr>
          </a:p>
        </p:txBody>
      </p:sp>
      <p:pic>
        <p:nvPicPr>
          <p:cNvPr id="7" name="Picture 6">
            <a:extLst>
              <a:ext uri="{FF2B5EF4-FFF2-40B4-BE49-F238E27FC236}">
                <a16:creationId xmlns:a16="http://schemas.microsoft.com/office/drawing/2014/main" id="{4F28C125-17D2-E069-06E0-AC7F32BCBC5C}"/>
              </a:ext>
            </a:extLst>
          </p:cNvPr>
          <p:cNvPicPr>
            <a:picLocks noChangeAspect="1"/>
          </p:cNvPicPr>
          <p:nvPr/>
        </p:nvPicPr>
        <p:blipFill>
          <a:blip r:embed="rId4"/>
          <a:stretch>
            <a:fillRect/>
          </a:stretch>
        </p:blipFill>
        <p:spPr>
          <a:xfrm>
            <a:off x="686585" y="1204518"/>
            <a:ext cx="1945231" cy="1945231"/>
          </a:xfrm>
          <a:prstGeom prst="rect">
            <a:avLst/>
          </a:prstGeom>
        </p:spPr>
      </p:pic>
      <p:pic>
        <p:nvPicPr>
          <p:cNvPr id="8" name="Picture 7">
            <a:extLst>
              <a:ext uri="{FF2B5EF4-FFF2-40B4-BE49-F238E27FC236}">
                <a16:creationId xmlns:a16="http://schemas.microsoft.com/office/drawing/2014/main" id="{BDDC30D3-A27C-4CC7-6B04-B6AB49EE9E98}"/>
              </a:ext>
            </a:extLst>
          </p:cNvPr>
          <p:cNvPicPr>
            <a:picLocks noChangeAspect="1"/>
          </p:cNvPicPr>
          <p:nvPr/>
        </p:nvPicPr>
        <p:blipFill>
          <a:blip r:embed="rId5"/>
          <a:stretch>
            <a:fillRect/>
          </a:stretch>
        </p:blipFill>
        <p:spPr>
          <a:xfrm>
            <a:off x="458581" y="3466749"/>
            <a:ext cx="4018520" cy="2676126"/>
          </a:xfrm>
          <a:prstGeom prst="rect">
            <a:avLst/>
          </a:prstGeom>
        </p:spPr>
      </p:pic>
      <p:sp>
        <p:nvSpPr>
          <p:cNvPr id="9" name="TextBox 8">
            <a:extLst>
              <a:ext uri="{FF2B5EF4-FFF2-40B4-BE49-F238E27FC236}">
                <a16:creationId xmlns:a16="http://schemas.microsoft.com/office/drawing/2014/main" id="{6DB37189-5B27-A139-3464-080259C3FCAA}"/>
              </a:ext>
            </a:extLst>
          </p:cNvPr>
          <p:cNvSpPr txBox="1"/>
          <p:nvPr/>
        </p:nvSpPr>
        <p:spPr>
          <a:xfrm>
            <a:off x="5368481" y="1790152"/>
            <a:ext cx="1755227" cy="646331"/>
          </a:xfrm>
          <a:prstGeom prst="rect">
            <a:avLst/>
          </a:prstGeom>
          <a:noFill/>
        </p:spPr>
        <p:txBody>
          <a:bodyPr wrap="square" rtlCol="0">
            <a:spAutoFit/>
          </a:bodyPr>
          <a:lstStyle/>
          <a:p>
            <a:r>
              <a:rPr lang="en-US" dirty="0"/>
              <a:t>Multimodal latent space</a:t>
            </a:r>
          </a:p>
        </p:txBody>
      </p:sp>
      <p:pic>
        <p:nvPicPr>
          <p:cNvPr id="10" name="Picture 9">
            <a:extLst>
              <a:ext uri="{FF2B5EF4-FFF2-40B4-BE49-F238E27FC236}">
                <a16:creationId xmlns:a16="http://schemas.microsoft.com/office/drawing/2014/main" id="{C25F0D5C-5995-6563-ADDB-CE1E549F5DC5}"/>
              </a:ext>
            </a:extLst>
          </p:cNvPr>
          <p:cNvPicPr>
            <a:picLocks noChangeAspect="1"/>
          </p:cNvPicPr>
          <p:nvPr/>
        </p:nvPicPr>
        <p:blipFill>
          <a:blip r:embed="rId6"/>
          <a:stretch>
            <a:fillRect/>
          </a:stretch>
        </p:blipFill>
        <p:spPr>
          <a:xfrm>
            <a:off x="6937645" y="3101713"/>
            <a:ext cx="2786514" cy="1680104"/>
          </a:xfrm>
          <a:prstGeom prst="rect">
            <a:avLst/>
          </a:prstGeom>
        </p:spPr>
      </p:pic>
      <p:pic>
        <p:nvPicPr>
          <p:cNvPr id="11" name="Picture 10">
            <a:extLst>
              <a:ext uri="{FF2B5EF4-FFF2-40B4-BE49-F238E27FC236}">
                <a16:creationId xmlns:a16="http://schemas.microsoft.com/office/drawing/2014/main" id="{2419FE0A-AAB8-2A94-24E7-FFADA1C6258E}"/>
              </a:ext>
            </a:extLst>
          </p:cNvPr>
          <p:cNvPicPr>
            <a:picLocks noChangeAspect="1"/>
          </p:cNvPicPr>
          <p:nvPr/>
        </p:nvPicPr>
        <p:blipFill>
          <a:blip r:embed="rId7"/>
          <a:stretch>
            <a:fillRect/>
          </a:stretch>
        </p:blipFill>
        <p:spPr>
          <a:xfrm>
            <a:off x="6937645" y="4937393"/>
            <a:ext cx="2786514" cy="1680104"/>
          </a:xfrm>
          <a:prstGeom prst="rect">
            <a:avLst/>
          </a:prstGeom>
        </p:spPr>
      </p:pic>
      <p:sp>
        <p:nvSpPr>
          <p:cNvPr id="12" name="TextBox 11">
            <a:extLst>
              <a:ext uri="{FF2B5EF4-FFF2-40B4-BE49-F238E27FC236}">
                <a16:creationId xmlns:a16="http://schemas.microsoft.com/office/drawing/2014/main" id="{64334935-FA69-A94E-7E42-4229E0B9194B}"/>
              </a:ext>
            </a:extLst>
          </p:cNvPr>
          <p:cNvSpPr txBox="1"/>
          <p:nvPr/>
        </p:nvSpPr>
        <p:spPr>
          <a:xfrm>
            <a:off x="5368483" y="3553877"/>
            <a:ext cx="1755227" cy="646331"/>
          </a:xfrm>
          <a:prstGeom prst="rect">
            <a:avLst/>
          </a:prstGeom>
          <a:noFill/>
        </p:spPr>
        <p:txBody>
          <a:bodyPr wrap="square" rtlCol="0">
            <a:spAutoFit/>
          </a:bodyPr>
          <a:lstStyle/>
          <a:p>
            <a:r>
              <a:rPr lang="en-US" b="1" dirty="0">
                <a:latin typeface="Open Sans" panose="020B0606030504020204" pitchFamily="34" charset="0"/>
              </a:rPr>
              <a:t>X</a:t>
            </a:r>
            <a:r>
              <a:rPr lang="en-US" b="1" baseline="-25000" dirty="0">
                <a:latin typeface="Open Sans" panose="020B0606030504020204" pitchFamily="34" charset="0"/>
              </a:rPr>
              <a:t>1</a:t>
            </a:r>
            <a:r>
              <a:rPr lang="en-US" dirty="0"/>
              <a:t>-only</a:t>
            </a:r>
          </a:p>
          <a:p>
            <a:r>
              <a:rPr lang="en-US" dirty="0"/>
              <a:t>latent space</a:t>
            </a:r>
          </a:p>
        </p:txBody>
      </p:sp>
      <p:sp>
        <p:nvSpPr>
          <p:cNvPr id="13" name="TextBox 12">
            <a:extLst>
              <a:ext uri="{FF2B5EF4-FFF2-40B4-BE49-F238E27FC236}">
                <a16:creationId xmlns:a16="http://schemas.microsoft.com/office/drawing/2014/main" id="{126223F6-6CC1-5EC6-5A16-44A81D36B7AD}"/>
              </a:ext>
            </a:extLst>
          </p:cNvPr>
          <p:cNvSpPr txBox="1"/>
          <p:nvPr/>
        </p:nvSpPr>
        <p:spPr>
          <a:xfrm>
            <a:off x="5368482" y="5317602"/>
            <a:ext cx="1755227" cy="646331"/>
          </a:xfrm>
          <a:prstGeom prst="rect">
            <a:avLst/>
          </a:prstGeom>
          <a:noFill/>
        </p:spPr>
        <p:txBody>
          <a:bodyPr wrap="square" rtlCol="0">
            <a:spAutoFit/>
          </a:bodyPr>
          <a:lstStyle/>
          <a:p>
            <a:r>
              <a:rPr lang="en-US" b="1" dirty="0">
                <a:latin typeface="Open Sans" panose="020B0606030504020204" pitchFamily="34" charset="0"/>
              </a:rPr>
              <a:t>X</a:t>
            </a:r>
            <a:r>
              <a:rPr lang="en-US" b="1" baseline="-25000" dirty="0">
                <a:latin typeface="Open Sans" panose="020B0606030504020204" pitchFamily="34" charset="0"/>
              </a:rPr>
              <a:t>2</a:t>
            </a:r>
            <a:r>
              <a:rPr lang="en-US" dirty="0"/>
              <a:t>-only</a:t>
            </a:r>
          </a:p>
          <a:p>
            <a:r>
              <a:rPr lang="en-US" dirty="0"/>
              <a:t>latent space</a:t>
            </a:r>
          </a:p>
        </p:txBody>
      </p:sp>
      <p:sp>
        <p:nvSpPr>
          <p:cNvPr id="14" name="TextBox 13">
            <a:extLst>
              <a:ext uri="{FF2B5EF4-FFF2-40B4-BE49-F238E27FC236}">
                <a16:creationId xmlns:a16="http://schemas.microsoft.com/office/drawing/2014/main" id="{2EF1E8F0-4E78-9DE4-32A0-20B2844FBF3B}"/>
              </a:ext>
            </a:extLst>
          </p:cNvPr>
          <p:cNvSpPr txBox="1"/>
          <p:nvPr/>
        </p:nvSpPr>
        <p:spPr>
          <a:xfrm>
            <a:off x="9724159" y="1812970"/>
            <a:ext cx="2078740" cy="369332"/>
          </a:xfrm>
          <a:prstGeom prst="rect">
            <a:avLst/>
          </a:prstGeom>
          <a:noFill/>
        </p:spPr>
        <p:txBody>
          <a:bodyPr wrap="square">
            <a:spAutoFit/>
          </a:bodyPr>
          <a:lstStyle/>
          <a:p>
            <a:r>
              <a:rPr lang="en-US" dirty="0"/>
              <a:t>Accuracy: 99.42%</a:t>
            </a:r>
          </a:p>
        </p:txBody>
      </p:sp>
      <p:sp>
        <p:nvSpPr>
          <p:cNvPr id="15" name="TextBox 14">
            <a:extLst>
              <a:ext uri="{FF2B5EF4-FFF2-40B4-BE49-F238E27FC236}">
                <a16:creationId xmlns:a16="http://schemas.microsoft.com/office/drawing/2014/main" id="{8BB9959F-2B02-49A7-1308-FCF93E3C7474}"/>
              </a:ext>
            </a:extLst>
          </p:cNvPr>
          <p:cNvSpPr txBox="1"/>
          <p:nvPr/>
        </p:nvSpPr>
        <p:spPr>
          <a:xfrm>
            <a:off x="9724159" y="3692376"/>
            <a:ext cx="2078740" cy="369332"/>
          </a:xfrm>
          <a:prstGeom prst="rect">
            <a:avLst/>
          </a:prstGeom>
          <a:noFill/>
        </p:spPr>
        <p:txBody>
          <a:bodyPr wrap="square">
            <a:spAutoFit/>
          </a:bodyPr>
          <a:lstStyle/>
          <a:p>
            <a:r>
              <a:rPr lang="en-US" dirty="0"/>
              <a:t>Accuracy: 14.84%</a:t>
            </a:r>
          </a:p>
        </p:txBody>
      </p:sp>
      <p:sp>
        <p:nvSpPr>
          <p:cNvPr id="16" name="TextBox 15">
            <a:extLst>
              <a:ext uri="{FF2B5EF4-FFF2-40B4-BE49-F238E27FC236}">
                <a16:creationId xmlns:a16="http://schemas.microsoft.com/office/drawing/2014/main" id="{D9A9771C-2C6B-A881-B2AF-5E90E262B752}"/>
              </a:ext>
            </a:extLst>
          </p:cNvPr>
          <p:cNvSpPr txBox="1"/>
          <p:nvPr/>
        </p:nvSpPr>
        <p:spPr>
          <a:xfrm>
            <a:off x="9724159" y="5591966"/>
            <a:ext cx="2078740" cy="369332"/>
          </a:xfrm>
          <a:prstGeom prst="rect">
            <a:avLst/>
          </a:prstGeom>
          <a:noFill/>
        </p:spPr>
        <p:txBody>
          <a:bodyPr wrap="square">
            <a:spAutoFit/>
          </a:bodyPr>
          <a:lstStyle/>
          <a:p>
            <a:r>
              <a:rPr lang="en-US" dirty="0"/>
              <a:t>Accuracy: 53.37%</a:t>
            </a:r>
          </a:p>
        </p:txBody>
      </p:sp>
    </p:spTree>
    <p:extLst>
      <p:ext uri="{BB962C8B-B14F-4D97-AF65-F5344CB8AC3E}">
        <p14:creationId xmlns:p14="http://schemas.microsoft.com/office/powerpoint/2010/main" val="16633988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9B7802-F127-4141-CD9E-11CD3136D62B}"/>
              </a:ext>
            </a:extLst>
          </p:cNvPr>
          <p:cNvSpPr>
            <a:spLocks noGrp="1"/>
          </p:cNvSpPr>
          <p:nvPr>
            <p:ph type="title"/>
          </p:nvPr>
        </p:nvSpPr>
        <p:spPr>
          <a:xfrm>
            <a:off x="720648" y="428098"/>
            <a:ext cx="11063681" cy="447391"/>
          </a:xfrm>
        </p:spPr>
        <p:txBody>
          <a:bodyPr/>
          <a:lstStyle/>
          <a:p>
            <a:r>
              <a:rPr lang="en-US" dirty="0"/>
              <a:t>PIMA applications throughout </a:t>
            </a:r>
            <a:r>
              <a:rPr lang="en-US" dirty="0" err="1"/>
              <a:t>BeyondFingerprinting</a:t>
            </a:r>
            <a:endParaRPr lang="en-US" dirty="0"/>
          </a:p>
        </p:txBody>
      </p:sp>
      <p:pic>
        <p:nvPicPr>
          <p:cNvPr id="4" name="Picture 3">
            <a:extLst>
              <a:ext uri="{FF2B5EF4-FFF2-40B4-BE49-F238E27FC236}">
                <a16:creationId xmlns:a16="http://schemas.microsoft.com/office/drawing/2014/main" id="{04BDE4CF-6031-93A7-F008-E163ECDA4D09}"/>
              </a:ext>
            </a:extLst>
          </p:cNvPr>
          <p:cNvPicPr>
            <a:picLocks noChangeAspect="1"/>
          </p:cNvPicPr>
          <p:nvPr/>
        </p:nvPicPr>
        <p:blipFill rotWithShape="1">
          <a:blip r:embed="rId4">
            <a:extLst>
              <a:ext uri="{28A0092B-C50C-407E-A947-70E740481C1C}">
                <a14:useLocalDpi xmlns:a14="http://schemas.microsoft.com/office/drawing/2010/main" val="0"/>
              </a:ext>
            </a:extLst>
          </a:blip>
          <a:srcRect l="13146" r="20357" b="12370"/>
          <a:stretch/>
        </p:blipFill>
        <p:spPr>
          <a:xfrm>
            <a:off x="0" y="1302740"/>
            <a:ext cx="2838512" cy="2643141"/>
          </a:xfrm>
          <a:prstGeom prst="rect">
            <a:avLst/>
          </a:prstGeom>
        </p:spPr>
      </p:pic>
      <p:pic>
        <p:nvPicPr>
          <p:cNvPr id="5" name="Picture 4">
            <a:extLst>
              <a:ext uri="{FF2B5EF4-FFF2-40B4-BE49-F238E27FC236}">
                <a16:creationId xmlns:a16="http://schemas.microsoft.com/office/drawing/2014/main" id="{63F287AB-C8AD-C580-21E9-A1BF505F8225}"/>
              </a:ext>
            </a:extLst>
          </p:cNvPr>
          <p:cNvPicPr>
            <a:picLocks noChangeAspect="1"/>
          </p:cNvPicPr>
          <p:nvPr/>
        </p:nvPicPr>
        <p:blipFill rotWithShape="1">
          <a:blip r:embed="rId5">
            <a:extLst>
              <a:ext uri="{28A0092B-C50C-407E-A947-70E740481C1C}">
                <a14:useLocalDpi xmlns:a14="http://schemas.microsoft.com/office/drawing/2010/main" val="0"/>
              </a:ext>
            </a:extLst>
          </a:blip>
          <a:srcRect l="11902" b="12670"/>
          <a:stretch/>
        </p:blipFill>
        <p:spPr>
          <a:xfrm>
            <a:off x="2884612" y="1508421"/>
            <a:ext cx="4026364" cy="2409506"/>
          </a:xfrm>
          <a:prstGeom prst="rect">
            <a:avLst/>
          </a:prstGeom>
        </p:spPr>
      </p:pic>
      <p:sp>
        <p:nvSpPr>
          <p:cNvPr id="6" name="TextBox 5">
            <a:extLst>
              <a:ext uri="{FF2B5EF4-FFF2-40B4-BE49-F238E27FC236}">
                <a16:creationId xmlns:a16="http://schemas.microsoft.com/office/drawing/2014/main" id="{D0D49BA9-436B-6075-5CE0-CE1AD6BFBE60}"/>
              </a:ext>
            </a:extLst>
          </p:cNvPr>
          <p:cNvSpPr txBox="1"/>
          <p:nvPr/>
        </p:nvSpPr>
        <p:spPr>
          <a:xfrm>
            <a:off x="2852433" y="1337078"/>
            <a:ext cx="4529512" cy="253916"/>
          </a:xfrm>
          <a:prstGeom prst="rect">
            <a:avLst/>
          </a:prstGeom>
          <a:noFill/>
        </p:spPr>
        <p:txBody>
          <a:bodyPr wrap="square" rtlCol="0">
            <a:spAutoFit/>
          </a:bodyPr>
          <a:lstStyle/>
          <a:p>
            <a:r>
              <a:rPr lang="en-US" sz="1000" dirty="0"/>
              <a:t>Latent representation of PVD molybdenum dataset</a:t>
            </a:r>
          </a:p>
        </p:txBody>
      </p:sp>
      <p:pic>
        <p:nvPicPr>
          <p:cNvPr id="7" name="Picture 6">
            <a:extLst>
              <a:ext uri="{FF2B5EF4-FFF2-40B4-BE49-F238E27FC236}">
                <a16:creationId xmlns:a16="http://schemas.microsoft.com/office/drawing/2014/main" id="{34F3DBCF-24E5-AF93-CE08-8E61B855E32C}"/>
              </a:ext>
            </a:extLst>
          </p:cNvPr>
          <p:cNvPicPr>
            <a:picLocks noChangeAspect="1"/>
          </p:cNvPicPr>
          <p:nvPr/>
        </p:nvPicPr>
        <p:blipFill rotWithShape="1">
          <a:blip r:embed="rId6">
            <a:extLst>
              <a:ext uri="{28A0092B-C50C-407E-A947-70E740481C1C}">
                <a14:useLocalDpi xmlns:a14="http://schemas.microsoft.com/office/drawing/2010/main" val="0"/>
              </a:ext>
            </a:extLst>
          </a:blip>
          <a:srcRect l="4114" r="66461" b="50978"/>
          <a:stretch/>
        </p:blipFill>
        <p:spPr>
          <a:xfrm>
            <a:off x="7281414" y="1519851"/>
            <a:ext cx="2406869" cy="2207643"/>
          </a:xfrm>
          <a:prstGeom prst="rect">
            <a:avLst/>
          </a:prstGeom>
        </p:spPr>
      </p:pic>
      <p:pic>
        <p:nvPicPr>
          <p:cNvPr id="8" name="Picture 7">
            <a:extLst>
              <a:ext uri="{FF2B5EF4-FFF2-40B4-BE49-F238E27FC236}">
                <a16:creationId xmlns:a16="http://schemas.microsoft.com/office/drawing/2014/main" id="{2E0FBAD2-EFA5-1C83-4DF4-0001A619E9B1}"/>
              </a:ext>
            </a:extLst>
          </p:cNvPr>
          <p:cNvPicPr>
            <a:picLocks noChangeAspect="1"/>
          </p:cNvPicPr>
          <p:nvPr/>
        </p:nvPicPr>
        <p:blipFill rotWithShape="1">
          <a:blip r:embed="rId7">
            <a:extLst>
              <a:ext uri="{28A0092B-C50C-407E-A947-70E740481C1C}">
                <a14:useLocalDpi xmlns:a14="http://schemas.microsoft.com/office/drawing/2010/main" val="0"/>
              </a:ext>
            </a:extLst>
          </a:blip>
          <a:srcRect l="5873" t="3781" b="7040"/>
          <a:stretch/>
        </p:blipFill>
        <p:spPr>
          <a:xfrm>
            <a:off x="155517" y="4555327"/>
            <a:ext cx="3037705" cy="1737429"/>
          </a:xfrm>
          <a:prstGeom prst="rect">
            <a:avLst/>
          </a:prstGeom>
        </p:spPr>
      </p:pic>
      <p:sp>
        <p:nvSpPr>
          <p:cNvPr id="9" name="TextBox 8">
            <a:extLst>
              <a:ext uri="{FF2B5EF4-FFF2-40B4-BE49-F238E27FC236}">
                <a16:creationId xmlns:a16="http://schemas.microsoft.com/office/drawing/2014/main" id="{942F1045-D019-AE67-21C3-7220781AD9AC}"/>
              </a:ext>
            </a:extLst>
          </p:cNvPr>
          <p:cNvSpPr txBox="1"/>
          <p:nvPr/>
        </p:nvSpPr>
        <p:spPr>
          <a:xfrm>
            <a:off x="1524077" y="5091243"/>
            <a:ext cx="106265" cy="156622"/>
          </a:xfrm>
          <a:prstGeom prst="rect">
            <a:avLst/>
          </a:prstGeom>
          <a:solidFill>
            <a:schemeClr val="bg1"/>
          </a:solidFill>
        </p:spPr>
        <p:txBody>
          <a:bodyPr wrap="square" rtlCol="0" anchor="ctr" anchorCtr="0">
            <a:noAutofit/>
          </a:bodyPr>
          <a:lstStyle/>
          <a:p>
            <a:pPr algn="ctr"/>
            <a:r>
              <a:rPr lang="en-US" sz="1050" dirty="0"/>
              <a:t>1</a:t>
            </a:r>
          </a:p>
        </p:txBody>
      </p:sp>
      <p:sp>
        <p:nvSpPr>
          <p:cNvPr id="10" name="TextBox 9">
            <a:extLst>
              <a:ext uri="{FF2B5EF4-FFF2-40B4-BE49-F238E27FC236}">
                <a16:creationId xmlns:a16="http://schemas.microsoft.com/office/drawing/2014/main" id="{741E5026-B010-97B3-57D8-BECA73762275}"/>
              </a:ext>
            </a:extLst>
          </p:cNvPr>
          <p:cNvSpPr txBox="1"/>
          <p:nvPr/>
        </p:nvSpPr>
        <p:spPr>
          <a:xfrm>
            <a:off x="1509888" y="5316671"/>
            <a:ext cx="106265" cy="156622"/>
          </a:xfrm>
          <a:prstGeom prst="rect">
            <a:avLst/>
          </a:prstGeom>
          <a:solidFill>
            <a:schemeClr val="bg1"/>
          </a:solidFill>
        </p:spPr>
        <p:txBody>
          <a:bodyPr wrap="square" rtlCol="0" anchor="ctr" anchorCtr="0">
            <a:noAutofit/>
          </a:bodyPr>
          <a:lstStyle/>
          <a:p>
            <a:pPr algn="ctr"/>
            <a:r>
              <a:rPr lang="en-US" sz="1050" dirty="0"/>
              <a:t>0</a:t>
            </a:r>
          </a:p>
        </p:txBody>
      </p:sp>
      <p:sp>
        <p:nvSpPr>
          <p:cNvPr id="11" name="TextBox 10">
            <a:extLst>
              <a:ext uri="{FF2B5EF4-FFF2-40B4-BE49-F238E27FC236}">
                <a16:creationId xmlns:a16="http://schemas.microsoft.com/office/drawing/2014/main" id="{7D64C513-FA22-9027-4433-01987A0380F4}"/>
              </a:ext>
            </a:extLst>
          </p:cNvPr>
          <p:cNvSpPr txBox="1"/>
          <p:nvPr/>
        </p:nvSpPr>
        <p:spPr>
          <a:xfrm>
            <a:off x="1422124" y="5555881"/>
            <a:ext cx="106265" cy="156622"/>
          </a:xfrm>
          <a:prstGeom prst="rect">
            <a:avLst/>
          </a:prstGeom>
          <a:solidFill>
            <a:schemeClr val="bg1"/>
          </a:solidFill>
        </p:spPr>
        <p:txBody>
          <a:bodyPr wrap="square" rtlCol="0" anchor="ctr" anchorCtr="0">
            <a:noAutofit/>
          </a:bodyPr>
          <a:lstStyle/>
          <a:p>
            <a:pPr algn="ctr"/>
            <a:r>
              <a:rPr lang="en-US" sz="1050" dirty="0"/>
              <a:t>2</a:t>
            </a:r>
          </a:p>
        </p:txBody>
      </p:sp>
      <p:sp>
        <p:nvSpPr>
          <p:cNvPr id="12" name="TextBox 11">
            <a:extLst>
              <a:ext uri="{FF2B5EF4-FFF2-40B4-BE49-F238E27FC236}">
                <a16:creationId xmlns:a16="http://schemas.microsoft.com/office/drawing/2014/main" id="{BF99AB13-71A9-1CAE-AD74-7FE3CA123A1E}"/>
              </a:ext>
            </a:extLst>
          </p:cNvPr>
          <p:cNvSpPr txBox="1"/>
          <p:nvPr/>
        </p:nvSpPr>
        <p:spPr>
          <a:xfrm>
            <a:off x="155517" y="4278329"/>
            <a:ext cx="2838512" cy="246221"/>
          </a:xfrm>
          <a:prstGeom prst="rect">
            <a:avLst/>
          </a:prstGeom>
          <a:noFill/>
        </p:spPr>
        <p:txBody>
          <a:bodyPr wrap="square" rtlCol="0">
            <a:spAutoFit/>
          </a:bodyPr>
          <a:lstStyle/>
          <a:p>
            <a:r>
              <a:rPr lang="en-US" sz="1000" dirty="0"/>
              <a:t>Latent representation of melt pool dataset</a:t>
            </a:r>
          </a:p>
        </p:txBody>
      </p:sp>
      <p:pic>
        <p:nvPicPr>
          <p:cNvPr id="13" name="Picture 12">
            <a:extLst>
              <a:ext uri="{FF2B5EF4-FFF2-40B4-BE49-F238E27FC236}">
                <a16:creationId xmlns:a16="http://schemas.microsoft.com/office/drawing/2014/main" id="{256BA589-CA8F-E7B9-99D3-9A3050EE56DC}"/>
              </a:ext>
            </a:extLst>
          </p:cNvPr>
          <p:cNvPicPr>
            <a:picLocks noChangeAspect="1"/>
          </p:cNvPicPr>
          <p:nvPr/>
        </p:nvPicPr>
        <p:blipFill>
          <a:blip r:embed="rId8"/>
          <a:stretch>
            <a:fillRect/>
          </a:stretch>
        </p:blipFill>
        <p:spPr>
          <a:xfrm>
            <a:off x="3657225" y="4484577"/>
            <a:ext cx="3290110" cy="1989227"/>
          </a:xfrm>
          <a:prstGeom prst="rect">
            <a:avLst/>
          </a:prstGeom>
        </p:spPr>
      </p:pic>
      <p:sp>
        <p:nvSpPr>
          <p:cNvPr id="14" name="TextBox 13">
            <a:extLst>
              <a:ext uri="{FF2B5EF4-FFF2-40B4-BE49-F238E27FC236}">
                <a16:creationId xmlns:a16="http://schemas.microsoft.com/office/drawing/2014/main" id="{9883B817-FA4B-B2C8-6180-2A665E93049D}"/>
              </a:ext>
            </a:extLst>
          </p:cNvPr>
          <p:cNvSpPr txBox="1"/>
          <p:nvPr/>
        </p:nvSpPr>
        <p:spPr>
          <a:xfrm>
            <a:off x="3934643" y="4256016"/>
            <a:ext cx="2940671" cy="246221"/>
          </a:xfrm>
          <a:prstGeom prst="rect">
            <a:avLst/>
          </a:prstGeom>
          <a:noFill/>
        </p:spPr>
        <p:txBody>
          <a:bodyPr wrap="square" rtlCol="0">
            <a:spAutoFit/>
          </a:bodyPr>
          <a:lstStyle/>
          <a:p>
            <a:r>
              <a:rPr lang="en-US" sz="1000" dirty="0"/>
              <a:t>Latent representation of voltage &amp; XRF dataset</a:t>
            </a:r>
          </a:p>
        </p:txBody>
      </p:sp>
      <p:pic>
        <p:nvPicPr>
          <p:cNvPr id="15" name="Picture 14">
            <a:extLst>
              <a:ext uri="{FF2B5EF4-FFF2-40B4-BE49-F238E27FC236}">
                <a16:creationId xmlns:a16="http://schemas.microsoft.com/office/drawing/2014/main" id="{108AEDA4-A082-0F3D-8244-F3EDDC69C1BB}"/>
              </a:ext>
            </a:extLst>
          </p:cNvPr>
          <p:cNvPicPr>
            <a:picLocks noChangeAspect="1"/>
          </p:cNvPicPr>
          <p:nvPr/>
        </p:nvPicPr>
        <p:blipFill rotWithShape="1">
          <a:blip r:embed="rId9"/>
          <a:srcRect l="9407" b="11196"/>
          <a:stretch/>
        </p:blipFill>
        <p:spPr>
          <a:xfrm>
            <a:off x="7496861" y="4042586"/>
            <a:ext cx="4106560" cy="2431601"/>
          </a:xfrm>
          <a:prstGeom prst="rect">
            <a:avLst/>
          </a:prstGeom>
        </p:spPr>
      </p:pic>
      <p:sp>
        <p:nvSpPr>
          <p:cNvPr id="16" name="TextBox 15">
            <a:extLst>
              <a:ext uri="{FF2B5EF4-FFF2-40B4-BE49-F238E27FC236}">
                <a16:creationId xmlns:a16="http://schemas.microsoft.com/office/drawing/2014/main" id="{6036C028-8E42-93AD-AA08-FD813685D34A}"/>
              </a:ext>
            </a:extLst>
          </p:cNvPr>
          <p:cNvSpPr txBox="1"/>
          <p:nvPr/>
        </p:nvSpPr>
        <p:spPr>
          <a:xfrm>
            <a:off x="7712223" y="3872302"/>
            <a:ext cx="4529512" cy="246221"/>
          </a:xfrm>
          <a:prstGeom prst="rect">
            <a:avLst/>
          </a:prstGeom>
          <a:noFill/>
        </p:spPr>
        <p:txBody>
          <a:bodyPr wrap="square" rtlCol="0">
            <a:spAutoFit/>
          </a:bodyPr>
          <a:lstStyle/>
          <a:p>
            <a:r>
              <a:rPr lang="en-US" sz="1000" dirty="0"/>
              <a:t>Latent representation of </a:t>
            </a:r>
            <a:r>
              <a:rPr lang="en-US" sz="1000" dirty="0" err="1"/>
              <a:t>VDoS</a:t>
            </a:r>
            <a:r>
              <a:rPr lang="en-US" sz="1000" dirty="0"/>
              <a:t> dataset</a:t>
            </a:r>
          </a:p>
        </p:txBody>
      </p:sp>
      <p:sp>
        <p:nvSpPr>
          <p:cNvPr id="17" name="TextBox 16">
            <a:extLst>
              <a:ext uri="{FF2B5EF4-FFF2-40B4-BE49-F238E27FC236}">
                <a16:creationId xmlns:a16="http://schemas.microsoft.com/office/drawing/2014/main" id="{D203B9E4-3D61-348F-F9B3-604E958BA753}"/>
              </a:ext>
            </a:extLst>
          </p:cNvPr>
          <p:cNvSpPr txBox="1"/>
          <p:nvPr/>
        </p:nvSpPr>
        <p:spPr>
          <a:xfrm>
            <a:off x="769307" y="6450935"/>
            <a:ext cx="7824578" cy="369332"/>
          </a:xfrm>
          <a:prstGeom prst="rect">
            <a:avLst/>
          </a:prstGeom>
          <a:noFill/>
        </p:spPr>
        <p:txBody>
          <a:bodyPr wrap="none" rtlCol="0">
            <a:spAutoFit/>
          </a:bodyPr>
          <a:lstStyle/>
          <a:p>
            <a:r>
              <a:rPr lang="en-US" sz="900" dirty="0">
                <a:latin typeface="Open Sans" panose="020B0606030504020204" pitchFamily="34" charset="0"/>
              </a:rPr>
              <a:t>E. Walker, et. al.  “Unsupervised physics-informed disentanglement of multimodal data”, </a:t>
            </a:r>
            <a:r>
              <a:rPr lang="en-US" sz="900" i="1" dirty="0">
                <a:latin typeface="Open Sans" panose="020B0606030504020204" pitchFamily="34" charset="0"/>
              </a:rPr>
              <a:t>Foundations of Data Science</a:t>
            </a:r>
            <a:r>
              <a:rPr lang="en-US" sz="900" dirty="0">
                <a:latin typeface="Open Sans" panose="020B0606030504020204" pitchFamily="34" charset="0"/>
              </a:rPr>
              <a:t>, doi:10.3934/fods.2024019 </a:t>
            </a:r>
          </a:p>
          <a:p>
            <a:endParaRPr lang="en-US" sz="900" dirty="0">
              <a:latin typeface="Open Sans" panose="020B0606030504020204" pitchFamily="34" charset="0"/>
            </a:endParaRPr>
          </a:p>
        </p:txBody>
      </p:sp>
      <p:sp>
        <p:nvSpPr>
          <p:cNvPr id="18" name="TextBox 17">
            <a:extLst>
              <a:ext uri="{FF2B5EF4-FFF2-40B4-BE49-F238E27FC236}">
                <a16:creationId xmlns:a16="http://schemas.microsoft.com/office/drawing/2014/main" id="{C15065DF-6810-CEFF-6AC1-6F175DA0624E}"/>
              </a:ext>
            </a:extLst>
          </p:cNvPr>
          <p:cNvSpPr txBox="1"/>
          <p:nvPr/>
        </p:nvSpPr>
        <p:spPr>
          <a:xfrm>
            <a:off x="755416" y="6631983"/>
            <a:ext cx="11198900" cy="230832"/>
          </a:xfrm>
          <a:prstGeom prst="rect">
            <a:avLst/>
          </a:prstGeom>
          <a:noFill/>
        </p:spPr>
        <p:txBody>
          <a:bodyPr wrap="none" rtlCol="0">
            <a:spAutoFit/>
          </a:bodyPr>
          <a:lstStyle/>
          <a:p>
            <a:r>
              <a:rPr lang="en-US" sz="900" dirty="0">
                <a:latin typeface="Open Sans" panose="020B0606030504020204" pitchFamily="34" charset="0"/>
              </a:rPr>
              <a:t>N. Trask, C. Martinez, T. </a:t>
            </a:r>
            <a:r>
              <a:rPr lang="en-US" sz="900" dirty="0" err="1">
                <a:latin typeface="Open Sans" panose="020B0606030504020204" pitchFamily="34" charset="0"/>
              </a:rPr>
              <a:t>Shilt</a:t>
            </a:r>
            <a:r>
              <a:rPr lang="en-US" sz="900" dirty="0">
                <a:latin typeface="Open Sans" panose="020B0606030504020204" pitchFamily="34" charset="0"/>
              </a:rPr>
              <a:t>, E. Walker, K. Lee, A. Garland, D. Adams, J. Curry, M. </a:t>
            </a:r>
            <a:r>
              <a:rPr lang="en-US" sz="900" dirty="0" err="1">
                <a:latin typeface="Open Sans" panose="020B0606030504020204" pitchFamily="34" charset="0"/>
              </a:rPr>
              <a:t>Dugger</a:t>
            </a:r>
            <a:r>
              <a:rPr lang="en-US" sz="900" dirty="0">
                <a:latin typeface="Open Sans" panose="020B0606030504020204" pitchFamily="34" charset="0"/>
              </a:rPr>
              <a:t>, S. Larson, B. Boyce, “Unsupervised physics-informed disentanglement of multimodal materials data”, submitted 2023</a:t>
            </a:r>
          </a:p>
        </p:txBody>
      </p:sp>
      <p:sp>
        <p:nvSpPr>
          <p:cNvPr id="19" name="TextBox 18">
            <a:extLst>
              <a:ext uri="{FF2B5EF4-FFF2-40B4-BE49-F238E27FC236}">
                <a16:creationId xmlns:a16="http://schemas.microsoft.com/office/drawing/2014/main" id="{A138D061-AC7F-FF3A-5476-148CA1B0D5D0}"/>
              </a:ext>
            </a:extLst>
          </p:cNvPr>
          <p:cNvSpPr txBox="1"/>
          <p:nvPr/>
        </p:nvSpPr>
        <p:spPr>
          <a:xfrm rot="5400000">
            <a:off x="8718443" y="2654489"/>
            <a:ext cx="1994272" cy="246221"/>
          </a:xfrm>
          <a:prstGeom prst="rect">
            <a:avLst/>
          </a:prstGeom>
          <a:solidFill>
            <a:schemeClr val="bg1"/>
          </a:solidFill>
        </p:spPr>
        <p:txBody>
          <a:bodyPr wrap="square" rtlCol="0">
            <a:spAutoFit/>
          </a:bodyPr>
          <a:lstStyle/>
          <a:p>
            <a:r>
              <a:rPr lang="en-US" sz="1000" dirty="0"/>
              <a:t>Delamination resistance (LC2)</a:t>
            </a:r>
          </a:p>
        </p:txBody>
      </p:sp>
      <p:sp>
        <p:nvSpPr>
          <p:cNvPr id="20" name="TextBox 19">
            <a:extLst>
              <a:ext uri="{FF2B5EF4-FFF2-40B4-BE49-F238E27FC236}">
                <a16:creationId xmlns:a16="http://schemas.microsoft.com/office/drawing/2014/main" id="{8C237DC3-F454-248E-EA26-0E30FD29C4F5}"/>
              </a:ext>
            </a:extLst>
          </p:cNvPr>
          <p:cNvSpPr txBox="1"/>
          <p:nvPr/>
        </p:nvSpPr>
        <p:spPr>
          <a:xfrm rot="5400000">
            <a:off x="6202668" y="5347750"/>
            <a:ext cx="1796818" cy="246221"/>
          </a:xfrm>
          <a:prstGeom prst="rect">
            <a:avLst/>
          </a:prstGeom>
          <a:solidFill>
            <a:schemeClr val="bg1"/>
          </a:solidFill>
        </p:spPr>
        <p:txBody>
          <a:bodyPr wrap="square" rtlCol="0">
            <a:spAutoFit/>
          </a:bodyPr>
          <a:lstStyle/>
          <a:p>
            <a:r>
              <a:rPr lang="en-US" sz="1000" dirty="0"/>
              <a:t>XRF nickel peak height</a:t>
            </a:r>
          </a:p>
        </p:txBody>
      </p:sp>
      <p:sp>
        <p:nvSpPr>
          <p:cNvPr id="21" name="TextBox 20">
            <a:extLst>
              <a:ext uri="{FF2B5EF4-FFF2-40B4-BE49-F238E27FC236}">
                <a16:creationId xmlns:a16="http://schemas.microsoft.com/office/drawing/2014/main" id="{874E1F77-FE12-CED2-88FB-1D5F73722883}"/>
              </a:ext>
            </a:extLst>
          </p:cNvPr>
          <p:cNvSpPr txBox="1"/>
          <p:nvPr/>
        </p:nvSpPr>
        <p:spPr>
          <a:xfrm rot="5400000">
            <a:off x="2317393" y="5370075"/>
            <a:ext cx="1989226" cy="246221"/>
          </a:xfrm>
          <a:prstGeom prst="rect">
            <a:avLst/>
          </a:prstGeom>
          <a:solidFill>
            <a:schemeClr val="bg1"/>
          </a:solidFill>
        </p:spPr>
        <p:txBody>
          <a:bodyPr wrap="square" rtlCol="0">
            <a:spAutoFit/>
          </a:bodyPr>
          <a:lstStyle/>
          <a:p>
            <a:r>
              <a:rPr lang="en-US" sz="1000" dirty="0"/>
              <a:t>Normalized melt pool width</a:t>
            </a:r>
          </a:p>
        </p:txBody>
      </p:sp>
      <p:sp>
        <p:nvSpPr>
          <p:cNvPr id="22" name="TextBox 21">
            <a:extLst>
              <a:ext uri="{FF2B5EF4-FFF2-40B4-BE49-F238E27FC236}">
                <a16:creationId xmlns:a16="http://schemas.microsoft.com/office/drawing/2014/main" id="{D2F613E7-B682-BE7A-C324-E996EF04B7F8}"/>
              </a:ext>
            </a:extLst>
          </p:cNvPr>
          <p:cNvSpPr txBox="1"/>
          <p:nvPr/>
        </p:nvSpPr>
        <p:spPr>
          <a:xfrm rot="5400000">
            <a:off x="6127563" y="2733522"/>
            <a:ext cx="1741724" cy="246221"/>
          </a:xfrm>
          <a:prstGeom prst="rect">
            <a:avLst/>
          </a:prstGeom>
          <a:solidFill>
            <a:schemeClr val="bg1"/>
          </a:solidFill>
        </p:spPr>
        <p:txBody>
          <a:bodyPr wrap="square" rtlCol="0">
            <a:spAutoFit/>
          </a:bodyPr>
          <a:lstStyle/>
          <a:p>
            <a:r>
              <a:rPr lang="en-US" sz="1000" dirty="0"/>
              <a:t>Residual stress (MPa)</a:t>
            </a:r>
          </a:p>
        </p:txBody>
      </p:sp>
      <p:sp>
        <p:nvSpPr>
          <p:cNvPr id="23" name="TextBox 22">
            <a:extLst>
              <a:ext uri="{FF2B5EF4-FFF2-40B4-BE49-F238E27FC236}">
                <a16:creationId xmlns:a16="http://schemas.microsoft.com/office/drawing/2014/main" id="{B3E61777-662D-83D6-15A0-F3502D7D8E45}"/>
              </a:ext>
            </a:extLst>
          </p:cNvPr>
          <p:cNvSpPr txBox="1"/>
          <p:nvPr/>
        </p:nvSpPr>
        <p:spPr>
          <a:xfrm>
            <a:off x="9976979" y="1859154"/>
            <a:ext cx="1977337" cy="1754326"/>
          </a:xfrm>
          <a:prstGeom prst="rect">
            <a:avLst/>
          </a:prstGeom>
          <a:solidFill>
            <a:schemeClr val="accent2"/>
          </a:solidFill>
        </p:spPr>
        <p:txBody>
          <a:bodyPr wrap="square" rtlCol="0">
            <a:spAutoFit/>
          </a:bodyPr>
          <a:lstStyle/>
          <a:p>
            <a:r>
              <a:rPr lang="en-US" b="1" dirty="0">
                <a:solidFill>
                  <a:schemeClr val="bg1"/>
                </a:solidFill>
              </a:rPr>
              <a:t>Clusters are independent. How do we find </a:t>
            </a:r>
            <a:r>
              <a:rPr lang="en-US" b="1" i="1" dirty="0">
                <a:solidFill>
                  <a:schemeClr val="bg1"/>
                </a:solidFill>
              </a:rPr>
              <a:t>dependencies</a:t>
            </a:r>
            <a:r>
              <a:rPr lang="en-US" b="1" dirty="0">
                <a:solidFill>
                  <a:schemeClr val="bg1"/>
                </a:solidFill>
              </a:rPr>
              <a:t> among the features?</a:t>
            </a:r>
          </a:p>
        </p:txBody>
      </p:sp>
      <p:sp>
        <p:nvSpPr>
          <p:cNvPr id="24" name="TextBox 23">
            <a:extLst>
              <a:ext uri="{FF2B5EF4-FFF2-40B4-BE49-F238E27FC236}">
                <a16:creationId xmlns:a16="http://schemas.microsoft.com/office/drawing/2014/main" id="{3A4E3278-005A-44A2-578D-ACE8670FA769}"/>
              </a:ext>
            </a:extLst>
          </p:cNvPr>
          <p:cNvSpPr txBox="1"/>
          <p:nvPr/>
        </p:nvSpPr>
        <p:spPr>
          <a:xfrm>
            <a:off x="7020562" y="1519513"/>
            <a:ext cx="2863849" cy="246221"/>
          </a:xfrm>
          <a:prstGeom prst="rect">
            <a:avLst/>
          </a:prstGeom>
          <a:noFill/>
        </p:spPr>
        <p:txBody>
          <a:bodyPr wrap="square" rtlCol="0">
            <a:spAutoFit/>
          </a:bodyPr>
          <a:lstStyle/>
          <a:p>
            <a:r>
              <a:rPr lang="en-US" sz="1000" dirty="0"/>
              <a:t>Latent representation of adhesion dataset</a:t>
            </a:r>
          </a:p>
        </p:txBody>
      </p:sp>
    </p:spTree>
    <p:custDataLst>
      <p:tags r:id="rId1"/>
    </p:custDataLst>
    <p:extLst>
      <p:ext uri="{BB962C8B-B14F-4D97-AF65-F5344CB8AC3E}">
        <p14:creationId xmlns:p14="http://schemas.microsoft.com/office/powerpoint/2010/main" val="2970345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8A54BC-38C7-5EBF-B82A-EE4E3BAE293B}"/>
              </a:ext>
            </a:extLst>
          </p:cNvPr>
          <p:cNvSpPr>
            <a:spLocks noGrp="1"/>
          </p:cNvSpPr>
          <p:nvPr>
            <p:ph type="title"/>
          </p:nvPr>
        </p:nvSpPr>
        <p:spPr/>
        <p:txBody>
          <a:bodyPr/>
          <a:lstStyle/>
          <a:p>
            <a:r>
              <a:rPr lang="en-US" dirty="0"/>
              <a:t>The case for causality</a:t>
            </a:r>
          </a:p>
        </p:txBody>
      </p:sp>
      <p:pic>
        <p:nvPicPr>
          <p:cNvPr id="4" name="Content Placeholder 3">
            <a:extLst>
              <a:ext uri="{FF2B5EF4-FFF2-40B4-BE49-F238E27FC236}">
                <a16:creationId xmlns:a16="http://schemas.microsoft.com/office/drawing/2014/main" id="{9B7824FF-598B-609A-1945-583519D885D8}"/>
              </a:ext>
            </a:extLst>
          </p:cNvPr>
          <p:cNvPicPr>
            <a:picLocks noGrp="1" noChangeAspect="1"/>
          </p:cNvPicPr>
          <p:nvPr>
            <p:ph sz="quarter" idx="10"/>
          </p:nvPr>
        </p:nvPicPr>
        <p:blipFill>
          <a:blip r:embed="rId2">
            <a:extLst>
              <a:ext uri="{28A0092B-C50C-407E-A947-70E740481C1C}">
                <a14:useLocalDpi xmlns:a14="http://schemas.microsoft.com/office/drawing/2010/main" val="0"/>
              </a:ext>
            </a:extLst>
          </a:blip>
          <a:stretch>
            <a:fillRect/>
          </a:stretch>
        </p:blipFill>
        <p:spPr>
          <a:xfrm>
            <a:off x="2337594" y="2586868"/>
            <a:ext cx="7493000" cy="1651000"/>
          </a:xfrm>
          <a:prstGeom prst="rect">
            <a:avLst/>
          </a:prstGeom>
        </p:spPr>
      </p:pic>
    </p:spTree>
    <p:extLst>
      <p:ext uri="{BB962C8B-B14F-4D97-AF65-F5344CB8AC3E}">
        <p14:creationId xmlns:p14="http://schemas.microsoft.com/office/powerpoint/2010/main" val="300823291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C63FCF-8E7C-092D-DB2A-EEF326529A03}"/>
              </a:ext>
            </a:extLst>
          </p:cNvPr>
          <p:cNvSpPr>
            <a:spLocks noGrp="1"/>
          </p:cNvSpPr>
          <p:nvPr>
            <p:ph type="title"/>
          </p:nvPr>
        </p:nvSpPr>
        <p:spPr/>
        <p:txBody>
          <a:bodyPr/>
          <a:lstStyle/>
          <a:p>
            <a:r>
              <a:rPr lang="en-US" dirty="0">
                <a:ea typeface="Open Sans"/>
                <a:cs typeface="Open Sans"/>
              </a:rPr>
              <a:t>The case for causality</a:t>
            </a:r>
            <a:endParaRPr lang="en-US"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49EC302F-A0E6-9DB6-9807-5C7FF962DFF5}"/>
                  </a:ext>
                </a:extLst>
              </p:cNvPr>
              <p:cNvSpPr>
                <a:spLocks noGrp="1"/>
              </p:cNvSpPr>
              <p:nvPr>
                <p:ph sz="quarter" idx="10"/>
              </p:nvPr>
            </p:nvSpPr>
            <p:spPr>
              <a:xfrm>
                <a:off x="720725" y="1361542"/>
                <a:ext cx="7561427" cy="4702708"/>
              </a:xfrm>
            </p:spPr>
            <p:txBody>
              <a:bodyPr vert="horz" lIns="0" tIns="45720" rIns="0" bIns="45720" rtlCol="0" anchor="t">
                <a:normAutofit fontScale="92500"/>
              </a:bodyPr>
              <a:lstStyle/>
              <a:p>
                <a:pPr marL="0" indent="0">
                  <a:buNone/>
                </a:pPr>
                <a:r>
                  <a:rPr lang="en-US" b="1" dirty="0">
                    <a:ea typeface="Open Sans"/>
                    <a:cs typeface="Open Sans"/>
                  </a:rPr>
                  <a:t>Reichenbach's Common Cause Principle</a:t>
                </a:r>
              </a:p>
              <a:p>
                <a:pPr marL="0" indent="0">
                  <a:spcBef>
                    <a:spcPts val="0"/>
                  </a:spcBef>
                  <a:spcAft>
                    <a:spcPts val="0"/>
                  </a:spcAft>
                  <a:buNone/>
                </a:pPr>
                <a:r>
                  <a:rPr lang="en-US" dirty="0">
                    <a:ea typeface="Open Sans"/>
                    <a:cs typeface="Open Sans"/>
                  </a:rPr>
                  <a:t>If two random variables </a:t>
                </a:r>
                <a14:m>
                  <m:oMath xmlns:m="http://schemas.openxmlformats.org/officeDocument/2006/math">
                    <m:r>
                      <a:rPr lang="en-US" b="0" i="1" smtClean="0">
                        <a:latin typeface="Cambria Math" panose="02040503050406030204" pitchFamily="18" charset="0"/>
                        <a:ea typeface="Open Sans"/>
                        <a:cs typeface="Open Sans"/>
                      </a:rPr>
                      <m:t>𝑋</m:t>
                    </m:r>
                  </m:oMath>
                </a14:m>
                <a:r>
                  <a:rPr lang="en-US" dirty="0">
                    <a:ea typeface="Open Sans"/>
                    <a:cs typeface="Open Sans"/>
                  </a:rPr>
                  <a:t> and </a:t>
                </a:r>
                <a14:m>
                  <m:oMath xmlns:m="http://schemas.openxmlformats.org/officeDocument/2006/math">
                    <m:r>
                      <a:rPr lang="en-US" i="1" dirty="0" smtClean="0">
                        <a:latin typeface="Cambria Math" panose="02040503050406030204" pitchFamily="18" charset="0"/>
                        <a:ea typeface="Open Sans"/>
                        <a:cs typeface="Open Sans"/>
                      </a:rPr>
                      <m:t>𝑌</m:t>
                    </m:r>
                  </m:oMath>
                </a14:m>
                <a:r>
                  <a:rPr lang="en-US" dirty="0">
                    <a:ea typeface="Open Sans"/>
                    <a:cs typeface="Open Sans"/>
                  </a:rPr>
                  <a:t> are statistically dependent, then there exists a third variable </a:t>
                </a:r>
                <a14:m>
                  <m:oMath xmlns:m="http://schemas.openxmlformats.org/officeDocument/2006/math">
                    <m:r>
                      <a:rPr lang="en-US" i="1" dirty="0" smtClean="0">
                        <a:latin typeface="Cambria Math" panose="02040503050406030204" pitchFamily="18" charset="0"/>
                        <a:ea typeface="Open Sans"/>
                        <a:cs typeface="Open Sans"/>
                      </a:rPr>
                      <m:t>𝑍</m:t>
                    </m:r>
                  </m:oMath>
                </a14:m>
                <a:r>
                  <a:rPr lang="en-US" dirty="0">
                    <a:ea typeface="Open Sans"/>
                    <a:cs typeface="Open Sans"/>
                  </a:rPr>
                  <a:t> that causally influences both. </a:t>
                </a:r>
              </a:p>
              <a:p>
                <a:pPr marL="0" indent="0">
                  <a:spcBef>
                    <a:spcPts val="0"/>
                  </a:spcBef>
                  <a:spcAft>
                    <a:spcPts val="0"/>
                  </a:spcAft>
                  <a:buNone/>
                </a:pPr>
                <a:endParaRPr lang="en-US" dirty="0">
                  <a:ea typeface="Open Sans"/>
                  <a:cs typeface="Open Sans"/>
                </a:endParaRPr>
              </a:p>
              <a:p>
                <a:pPr marL="0" indent="0">
                  <a:spcBef>
                    <a:spcPts val="0"/>
                  </a:spcBef>
                  <a:spcAft>
                    <a:spcPts val="0"/>
                  </a:spcAft>
                  <a:buNone/>
                </a:pPr>
                <a:r>
                  <a:rPr lang="en-US" dirty="0">
                    <a:ea typeface="Open Sans"/>
                    <a:cs typeface="Open Sans"/>
                  </a:rPr>
                  <a:t>Furthermore, given </a:t>
                </a:r>
                <a14:m>
                  <m:oMath xmlns:m="http://schemas.openxmlformats.org/officeDocument/2006/math">
                    <m:r>
                      <a:rPr lang="en-US" i="1" dirty="0" smtClean="0">
                        <a:latin typeface="Cambria Math" panose="02040503050406030204" pitchFamily="18" charset="0"/>
                        <a:ea typeface="Open Sans"/>
                        <a:cs typeface="Open Sans"/>
                      </a:rPr>
                      <m:t>𝑍</m:t>
                    </m:r>
                    <m:r>
                      <a:rPr lang="en-US" i="1" dirty="0" smtClean="0">
                        <a:latin typeface="Cambria Math" panose="02040503050406030204" pitchFamily="18" charset="0"/>
                        <a:ea typeface="Open Sans"/>
                        <a:cs typeface="Open Sans"/>
                      </a:rPr>
                      <m:t>,</m:t>
                    </m:r>
                  </m:oMath>
                </a14:m>
                <a:r>
                  <a:rPr lang="en-US" dirty="0">
                    <a:ea typeface="Open Sans"/>
                    <a:cs typeface="Open Sans"/>
                  </a:rPr>
                  <a:t> </a:t>
                </a:r>
                <a14:m>
                  <m:oMath xmlns:m="http://schemas.openxmlformats.org/officeDocument/2006/math">
                    <m:r>
                      <a:rPr lang="en-US" i="1" dirty="0" smtClean="0">
                        <a:latin typeface="Cambria Math" panose="02040503050406030204" pitchFamily="18" charset="0"/>
                        <a:ea typeface="Open Sans"/>
                        <a:cs typeface="Open Sans"/>
                      </a:rPr>
                      <m:t>𝑋</m:t>
                    </m:r>
                  </m:oMath>
                </a14:m>
                <a:r>
                  <a:rPr lang="en-US" dirty="0">
                    <a:ea typeface="Open Sans"/>
                    <a:cs typeface="Open Sans"/>
                  </a:rPr>
                  <a:t> and </a:t>
                </a:r>
                <a14:m>
                  <m:oMath xmlns:m="http://schemas.openxmlformats.org/officeDocument/2006/math">
                    <m:r>
                      <a:rPr lang="en-US" i="1" dirty="0" smtClean="0">
                        <a:latin typeface="Cambria Math" panose="02040503050406030204" pitchFamily="18" charset="0"/>
                        <a:ea typeface="Open Sans"/>
                        <a:cs typeface="Open Sans"/>
                      </a:rPr>
                      <m:t>𝑌</m:t>
                    </m:r>
                  </m:oMath>
                </a14:m>
                <a:r>
                  <a:rPr lang="en-US" dirty="0">
                    <a:ea typeface="Open Sans"/>
                    <a:cs typeface="Open Sans"/>
                  </a:rPr>
                  <a:t> are independent, e.g. </a:t>
                </a:r>
                <a14:m>
                  <m:oMath xmlns:m="http://schemas.openxmlformats.org/officeDocument/2006/math">
                    <m:r>
                      <a:rPr lang="en-US" b="0" i="1" smtClean="0">
                        <a:latin typeface="Cambria Math" panose="02040503050406030204" pitchFamily="18" charset="0"/>
                        <a:ea typeface="Open Sans"/>
                        <a:cs typeface="Open Sans"/>
                      </a:rPr>
                      <m:t>𝑋</m:t>
                    </m:r>
                    <m:r>
                      <a:rPr lang="en-US" b="0" i="1" smtClean="0">
                        <a:latin typeface="Cambria Math" panose="02040503050406030204" pitchFamily="18" charset="0"/>
                        <a:ea typeface="Cambria Math" panose="02040503050406030204" pitchFamily="18" charset="0"/>
                        <a:cs typeface="Open Sans"/>
                      </a:rPr>
                      <m:t>⊥</m:t>
                    </m:r>
                    <m:r>
                      <a:rPr lang="en-US" b="0" i="1" smtClean="0">
                        <a:latin typeface="Cambria Math" panose="02040503050406030204" pitchFamily="18" charset="0"/>
                        <a:ea typeface="Cambria Math" panose="02040503050406030204" pitchFamily="18" charset="0"/>
                        <a:cs typeface="Open Sans"/>
                      </a:rPr>
                      <m:t>𝑌</m:t>
                    </m:r>
                    <m:r>
                      <a:rPr lang="en-US" b="0" i="1" smtClean="0">
                        <a:latin typeface="Cambria Math" panose="02040503050406030204" pitchFamily="18" charset="0"/>
                        <a:ea typeface="Cambria Math" panose="02040503050406030204" pitchFamily="18" charset="0"/>
                        <a:cs typeface="Open Sans"/>
                      </a:rPr>
                      <m:t>|</m:t>
                    </m:r>
                    <m:r>
                      <a:rPr lang="en-US" b="0" i="1" smtClean="0">
                        <a:latin typeface="Cambria Math" panose="02040503050406030204" pitchFamily="18" charset="0"/>
                        <a:ea typeface="Cambria Math" panose="02040503050406030204" pitchFamily="18" charset="0"/>
                        <a:cs typeface="Open Sans"/>
                      </a:rPr>
                      <m:t>𝑍</m:t>
                    </m:r>
                  </m:oMath>
                </a14:m>
                <a:endParaRPr lang="en-US" dirty="0"/>
              </a:p>
              <a:p>
                <a:pPr marL="0" indent="0">
                  <a:buNone/>
                </a:pPr>
                <a:r>
                  <a:rPr lang="en-US" dirty="0">
                    <a:ea typeface="Open Sans"/>
                    <a:cs typeface="Open Sans"/>
                  </a:rPr>
                  <a:t>Note: special cases when </a:t>
                </a:r>
                <a14:m>
                  <m:oMath xmlns:m="http://schemas.openxmlformats.org/officeDocument/2006/math">
                    <m:r>
                      <a:rPr lang="en-US" b="0" i="1" smtClean="0">
                        <a:latin typeface="Cambria Math" panose="02040503050406030204" pitchFamily="18" charset="0"/>
                        <a:ea typeface="Open Sans"/>
                        <a:cs typeface="Open Sans"/>
                      </a:rPr>
                      <m:t>𝑍</m:t>
                    </m:r>
                    <m:r>
                      <a:rPr lang="en-US" b="0" i="1" smtClean="0">
                        <a:latin typeface="Cambria Math" panose="02040503050406030204" pitchFamily="18" charset="0"/>
                        <a:ea typeface="Open Sans"/>
                        <a:cs typeface="Open Sans"/>
                      </a:rPr>
                      <m:t>=</m:t>
                    </m:r>
                    <m:r>
                      <a:rPr lang="en-US" b="0" i="1" smtClean="0">
                        <a:latin typeface="Cambria Math" panose="02040503050406030204" pitchFamily="18" charset="0"/>
                        <a:ea typeface="Open Sans"/>
                        <a:cs typeface="Open Sans"/>
                      </a:rPr>
                      <m:t>𝑋</m:t>
                    </m:r>
                  </m:oMath>
                </a14:m>
                <a:r>
                  <a:rPr lang="en-US" dirty="0">
                    <a:ea typeface="Open Sans"/>
                    <a:cs typeface="Open Sans"/>
                  </a:rPr>
                  <a:t> or </a:t>
                </a:r>
                <a14:m>
                  <m:oMath xmlns:m="http://schemas.openxmlformats.org/officeDocument/2006/math">
                    <m:r>
                      <a:rPr lang="en-US" b="0" i="1" smtClean="0">
                        <a:latin typeface="Cambria Math" panose="02040503050406030204" pitchFamily="18" charset="0"/>
                        <a:ea typeface="Open Sans"/>
                        <a:cs typeface="Open Sans"/>
                      </a:rPr>
                      <m:t>𝑍</m:t>
                    </m:r>
                    <m:r>
                      <a:rPr lang="en-US" b="0" i="1" smtClean="0">
                        <a:latin typeface="Cambria Math" panose="02040503050406030204" pitchFamily="18" charset="0"/>
                        <a:ea typeface="Open Sans"/>
                        <a:cs typeface="Open Sans"/>
                      </a:rPr>
                      <m:t>=</m:t>
                    </m:r>
                    <m:r>
                      <a:rPr lang="en-US" b="0" i="1" smtClean="0">
                        <a:latin typeface="Cambria Math" panose="02040503050406030204" pitchFamily="18" charset="0"/>
                        <a:ea typeface="Open Sans"/>
                        <a:cs typeface="Open Sans"/>
                      </a:rPr>
                      <m:t>𝑌</m:t>
                    </m:r>
                  </m:oMath>
                </a14:m>
                <a:endParaRPr lang="en-US" dirty="0">
                  <a:ea typeface="Open Sans"/>
                  <a:cs typeface="Open Sans"/>
                </a:endParaRPr>
              </a:p>
              <a:p>
                <a:pPr marL="0" indent="0">
                  <a:buNone/>
                </a:pPr>
                <a:endParaRPr lang="en-US" b="1" dirty="0">
                  <a:ea typeface="Open Sans"/>
                  <a:cs typeface="Open Sans"/>
                </a:endParaRPr>
              </a:p>
              <a:p>
                <a:pPr marL="0" indent="0">
                  <a:buNone/>
                </a:pPr>
                <a:endParaRPr lang="en-US" b="1" dirty="0">
                  <a:ea typeface="Open Sans"/>
                  <a:cs typeface="Open Sans"/>
                </a:endParaRPr>
              </a:p>
              <a:p>
                <a:pPr marL="0" indent="0">
                  <a:buNone/>
                </a:pPr>
                <a:r>
                  <a:rPr lang="en-US" b="1" dirty="0">
                    <a:ea typeface="Open Sans"/>
                    <a:cs typeface="Open Sans"/>
                  </a:rPr>
                  <a:t>Example: city elevation and average annual temperatures</a:t>
                </a:r>
                <a:endParaRPr lang="en-US" dirty="0"/>
              </a:p>
              <a:p>
                <a:pPr marL="0" indent="0">
                  <a:spcBef>
                    <a:spcPts val="0"/>
                  </a:spcBef>
                  <a:spcAft>
                    <a:spcPts val="0"/>
                  </a:spcAft>
                  <a:buNone/>
                </a:pPr>
                <a14:m>
                  <m:oMath xmlns:m="http://schemas.openxmlformats.org/officeDocument/2006/math">
                    <m:r>
                      <a:rPr lang="en-US" i="1" dirty="0" smtClean="0">
                        <a:latin typeface="Cambria Math" panose="02040503050406030204" pitchFamily="18" charset="0"/>
                        <a:ea typeface="Open Sans"/>
                        <a:cs typeface="Open Sans"/>
                      </a:rPr>
                      <m:t>𝐴</m:t>
                    </m:r>
                  </m:oMath>
                </a14:m>
                <a:r>
                  <a:rPr lang="en-US" dirty="0">
                    <a:ea typeface="Open Sans"/>
                    <a:cs typeface="Open Sans"/>
                  </a:rPr>
                  <a:t>: altitude</a:t>
                </a:r>
                <a:endParaRPr lang="en-US" dirty="0"/>
              </a:p>
              <a:p>
                <a:pPr marL="0" indent="0">
                  <a:spcBef>
                    <a:spcPts val="0"/>
                  </a:spcBef>
                  <a:spcAft>
                    <a:spcPts val="0"/>
                  </a:spcAft>
                  <a:buNone/>
                </a:pPr>
                <a14:m>
                  <m:oMath xmlns:m="http://schemas.openxmlformats.org/officeDocument/2006/math">
                    <m:r>
                      <a:rPr lang="en-US" i="1" dirty="0" smtClean="0">
                        <a:latin typeface="Cambria Math" panose="02040503050406030204" pitchFamily="18" charset="0"/>
                        <a:ea typeface="Open Sans"/>
                        <a:cs typeface="Open Sans"/>
                      </a:rPr>
                      <m:t>𝑇</m:t>
                    </m:r>
                  </m:oMath>
                </a14:m>
                <a:r>
                  <a:rPr lang="en-US" dirty="0">
                    <a:ea typeface="Open Sans"/>
                    <a:cs typeface="Open Sans"/>
                  </a:rPr>
                  <a:t>: average annual temperature</a:t>
                </a:r>
              </a:p>
              <a:p>
                <a:pPr marL="0" indent="0">
                  <a:buNone/>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𝑝</m:t>
                      </m:r>
                      <m:d>
                        <m:dPr>
                          <m:ctrlPr>
                            <a:rPr lang="en-US" b="0" i="1" smtClean="0">
                              <a:latin typeface="Cambria Math" panose="02040503050406030204" pitchFamily="18" charset="0"/>
                            </a:rPr>
                          </m:ctrlPr>
                        </m:dPr>
                        <m:e>
                          <m:r>
                            <a:rPr lang="en-US" b="0" i="1" smtClean="0">
                              <a:latin typeface="Cambria Math" panose="02040503050406030204" pitchFamily="18" charset="0"/>
                            </a:rPr>
                            <m:t>𝐴</m:t>
                          </m:r>
                          <m:r>
                            <a:rPr lang="en-US" b="0" i="1" smtClean="0">
                              <a:latin typeface="Cambria Math" panose="02040503050406030204" pitchFamily="18" charset="0"/>
                            </a:rPr>
                            <m:t>,</m:t>
                          </m:r>
                          <m:r>
                            <a:rPr lang="en-US" b="0" i="1" smtClean="0">
                              <a:latin typeface="Cambria Math" panose="02040503050406030204" pitchFamily="18" charset="0"/>
                            </a:rPr>
                            <m:t>𝑇</m:t>
                          </m:r>
                        </m:e>
                      </m:d>
                      <m:r>
                        <a:rPr lang="en-US" b="0" i="1" smtClean="0">
                          <a:latin typeface="Cambria Math" panose="02040503050406030204" pitchFamily="18" charset="0"/>
                        </a:rPr>
                        <m:t>=</m:t>
                      </m:r>
                      <m:r>
                        <a:rPr lang="en-US" b="0" i="1" smtClean="0">
                          <a:latin typeface="Cambria Math" panose="02040503050406030204" pitchFamily="18" charset="0"/>
                        </a:rPr>
                        <m:t>𝑝</m:t>
                      </m:r>
                      <m:d>
                        <m:dPr>
                          <m:ctrlPr>
                            <a:rPr lang="en-US" b="0" i="1" smtClean="0">
                              <a:latin typeface="Cambria Math" panose="02040503050406030204" pitchFamily="18" charset="0"/>
                            </a:rPr>
                          </m:ctrlPr>
                        </m:dPr>
                        <m:e>
                          <m:r>
                            <a:rPr lang="en-US" b="0" i="1" smtClean="0">
                              <a:latin typeface="Cambria Math" panose="02040503050406030204" pitchFamily="18" charset="0"/>
                            </a:rPr>
                            <m:t>𝐴</m:t>
                          </m:r>
                        </m:e>
                        <m:e>
                          <m:r>
                            <a:rPr lang="en-US" b="0" i="1" smtClean="0">
                              <a:latin typeface="Cambria Math" panose="02040503050406030204" pitchFamily="18" charset="0"/>
                            </a:rPr>
                            <m:t>𝑇</m:t>
                          </m:r>
                        </m:e>
                      </m:d>
                      <m:r>
                        <a:rPr lang="en-US" b="0" i="1" smtClean="0">
                          <a:latin typeface="Cambria Math" panose="02040503050406030204" pitchFamily="18" charset="0"/>
                        </a:rPr>
                        <m:t>𝑝</m:t>
                      </m:r>
                      <m:d>
                        <m:dPr>
                          <m:ctrlPr>
                            <a:rPr lang="en-US" b="0" i="1" smtClean="0">
                              <a:latin typeface="Cambria Math" panose="02040503050406030204" pitchFamily="18" charset="0"/>
                            </a:rPr>
                          </m:ctrlPr>
                        </m:dPr>
                        <m:e>
                          <m:r>
                            <a:rPr lang="en-US" b="0" i="1" smtClean="0">
                              <a:latin typeface="Cambria Math" panose="02040503050406030204" pitchFamily="18" charset="0"/>
                            </a:rPr>
                            <m:t>𝑇</m:t>
                          </m:r>
                        </m:e>
                      </m:d>
                    </m:oMath>
                  </m:oMathPara>
                </a14:m>
                <a:endParaRPr lang="en-US" b="0" dirty="0"/>
              </a:p>
              <a:p>
                <a:pPr marL="0" indent="0">
                  <a:buNone/>
                </a:pPr>
                <a14:m>
                  <m:oMathPara xmlns:m="http://schemas.openxmlformats.org/officeDocument/2006/math">
                    <m:oMathParaPr>
                      <m:jc m:val="centerGroup"/>
                    </m:oMathParaPr>
                    <m:oMath xmlns:m="http://schemas.openxmlformats.org/officeDocument/2006/math">
                      <m:r>
                        <a:rPr lang="en-US" b="0" i="1" smtClean="0">
                          <a:solidFill>
                            <a:schemeClr val="accent1"/>
                          </a:solidFill>
                          <a:latin typeface="Cambria Math" panose="02040503050406030204" pitchFamily="18" charset="0"/>
                        </a:rPr>
                        <m:t>𝑝</m:t>
                      </m:r>
                      <m:d>
                        <m:dPr>
                          <m:ctrlPr>
                            <a:rPr lang="en-US" b="0" i="1" smtClean="0">
                              <a:solidFill>
                                <a:schemeClr val="accent1"/>
                              </a:solidFill>
                              <a:latin typeface="Cambria Math" panose="02040503050406030204" pitchFamily="18" charset="0"/>
                            </a:rPr>
                          </m:ctrlPr>
                        </m:dPr>
                        <m:e>
                          <m:r>
                            <a:rPr lang="en-US" b="0" i="1" smtClean="0">
                              <a:solidFill>
                                <a:schemeClr val="accent1"/>
                              </a:solidFill>
                              <a:latin typeface="Cambria Math" panose="02040503050406030204" pitchFamily="18" charset="0"/>
                            </a:rPr>
                            <m:t>𝐴</m:t>
                          </m:r>
                          <m:r>
                            <a:rPr lang="en-US" b="0" i="1" smtClean="0">
                              <a:solidFill>
                                <a:schemeClr val="accent1"/>
                              </a:solidFill>
                              <a:latin typeface="Cambria Math" panose="02040503050406030204" pitchFamily="18" charset="0"/>
                            </a:rPr>
                            <m:t>,</m:t>
                          </m:r>
                          <m:r>
                            <a:rPr lang="en-US" b="0" i="1" smtClean="0">
                              <a:solidFill>
                                <a:schemeClr val="accent1"/>
                              </a:solidFill>
                              <a:latin typeface="Cambria Math" panose="02040503050406030204" pitchFamily="18" charset="0"/>
                            </a:rPr>
                            <m:t>𝑇</m:t>
                          </m:r>
                        </m:e>
                      </m:d>
                      <m:r>
                        <a:rPr lang="en-US" b="0" i="1" smtClean="0">
                          <a:solidFill>
                            <a:schemeClr val="accent1"/>
                          </a:solidFill>
                          <a:latin typeface="Cambria Math" panose="02040503050406030204" pitchFamily="18" charset="0"/>
                        </a:rPr>
                        <m:t>=</m:t>
                      </m:r>
                      <m:r>
                        <a:rPr lang="en-US" b="0" i="1" smtClean="0">
                          <a:solidFill>
                            <a:schemeClr val="accent1"/>
                          </a:solidFill>
                          <a:latin typeface="Cambria Math" panose="02040503050406030204" pitchFamily="18" charset="0"/>
                        </a:rPr>
                        <m:t>𝑝</m:t>
                      </m:r>
                      <m:d>
                        <m:dPr>
                          <m:ctrlPr>
                            <a:rPr lang="en-US" b="0" i="1" smtClean="0">
                              <a:solidFill>
                                <a:schemeClr val="accent1"/>
                              </a:solidFill>
                              <a:latin typeface="Cambria Math" panose="02040503050406030204" pitchFamily="18" charset="0"/>
                            </a:rPr>
                          </m:ctrlPr>
                        </m:dPr>
                        <m:e>
                          <m:r>
                            <a:rPr lang="en-US" b="0" i="1" smtClean="0">
                              <a:solidFill>
                                <a:schemeClr val="accent1"/>
                              </a:solidFill>
                              <a:latin typeface="Cambria Math" panose="02040503050406030204" pitchFamily="18" charset="0"/>
                            </a:rPr>
                            <m:t>𝑇</m:t>
                          </m:r>
                        </m:e>
                        <m:e>
                          <m:r>
                            <a:rPr lang="en-US" b="0" i="1" smtClean="0">
                              <a:solidFill>
                                <a:schemeClr val="accent1"/>
                              </a:solidFill>
                              <a:latin typeface="Cambria Math" panose="02040503050406030204" pitchFamily="18" charset="0"/>
                            </a:rPr>
                            <m:t>𝐴</m:t>
                          </m:r>
                        </m:e>
                      </m:d>
                      <m:r>
                        <a:rPr lang="en-US" b="0" i="1" smtClean="0">
                          <a:solidFill>
                            <a:schemeClr val="accent1"/>
                          </a:solidFill>
                          <a:latin typeface="Cambria Math" panose="02040503050406030204" pitchFamily="18" charset="0"/>
                        </a:rPr>
                        <m:t>𝑝</m:t>
                      </m:r>
                      <m:r>
                        <a:rPr lang="en-US" b="0" i="1" smtClean="0">
                          <a:solidFill>
                            <a:schemeClr val="accent1"/>
                          </a:solidFill>
                          <a:latin typeface="Cambria Math" panose="02040503050406030204" pitchFamily="18" charset="0"/>
                        </a:rPr>
                        <m:t>(</m:t>
                      </m:r>
                      <m:r>
                        <a:rPr lang="en-US" b="0" i="1" smtClean="0">
                          <a:solidFill>
                            <a:schemeClr val="accent1"/>
                          </a:solidFill>
                          <a:latin typeface="Cambria Math" panose="02040503050406030204" pitchFamily="18" charset="0"/>
                        </a:rPr>
                        <m:t>𝐴</m:t>
                      </m:r>
                      <m:r>
                        <a:rPr lang="en-US" b="0" i="1" smtClean="0">
                          <a:solidFill>
                            <a:schemeClr val="accent1"/>
                          </a:solidFill>
                          <a:latin typeface="Cambria Math" panose="02040503050406030204" pitchFamily="18" charset="0"/>
                        </a:rPr>
                        <m:t>)</m:t>
                      </m:r>
                    </m:oMath>
                  </m:oMathPara>
                </a14:m>
                <a:endParaRPr lang="en-US" dirty="0">
                  <a:solidFill>
                    <a:schemeClr val="accent1"/>
                  </a:solidFill>
                </a:endParaRPr>
              </a:p>
              <a:p>
                <a:pPr marL="0" indent="0">
                  <a:buNone/>
                </a:pPr>
                <a:endParaRPr lang="en-US" dirty="0"/>
              </a:p>
            </p:txBody>
          </p:sp>
        </mc:Choice>
        <mc:Fallback xmlns="">
          <p:sp>
            <p:nvSpPr>
              <p:cNvPr id="3" name="Content Placeholder 2">
                <a:extLst>
                  <a:ext uri="{FF2B5EF4-FFF2-40B4-BE49-F238E27FC236}">
                    <a16:creationId xmlns:a16="http://schemas.microsoft.com/office/drawing/2014/main" id="{49EC302F-A0E6-9DB6-9807-5C7FF962DFF5}"/>
                  </a:ext>
                </a:extLst>
              </p:cNvPr>
              <p:cNvSpPr>
                <a:spLocks noGrp="1" noRot="1" noChangeAspect="1" noMove="1" noResize="1" noEditPoints="1" noAdjustHandles="1" noChangeArrowheads="1" noChangeShapeType="1" noTextEdit="1"/>
              </p:cNvSpPr>
              <p:nvPr>
                <p:ph sz="quarter" idx="10"/>
              </p:nvPr>
            </p:nvSpPr>
            <p:spPr>
              <a:xfrm>
                <a:off x="720725" y="1361542"/>
                <a:ext cx="7561427" cy="4702708"/>
              </a:xfrm>
              <a:blipFill>
                <a:blip r:embed="rId2"/>
                <a:stretch>
                  <a:fillRect l="-1934" t="-648" r="-1692"/>
                </a:stretch>
              </a:blipFill>
            </p:spPr>
            <p:txBody>
              <a:bodyPr/>
              <a:lstStyle/>
              <a:p>
                <a:r>
                  <a:rPr lang="en-US">
                    <a:noFill/>
                  </a:rPr>
                  <a:t> </a:t>
                </a:r>
              </a:p>
            </p:txBody>
          </p:sp>
        </mc:Fallback>
      </mc:AlternateContent>
      <p:grpSp>
        <p:nvGrpSpPr>
          <p:cNvPr id="15" name="Group 14">
            <a:extLst>
              <a:ext uri="{FF2B5EF4-FFF2-40B4-BE49-F238E27FC236}">
                <a16:creationId xmlns:a16="http://schemas.microsoft.com/office/drawing/2014/main" id="{7FD976CE-C23E-4444-51BF-87A6D4A51986}"/>
              </a:ext>
            </a:extLst>
          </p:cNvPr>
          <p:cNvGrpSpPr/>
          <p:nvPr/>
        </p:nvGrpSpPr>
        <p:grpSpPr>
          <a:xfrm>
            <a:off x="8753222" y="1361542"/>
            <a:ext cx="2718053" cy="2206980"/>
            <a:chOff x="8807669" y="1505916"/>
            <a:chExt cx="2718053" cy="2206980"/>
          </a:xfrm>
        </p:grpSpPr>
        <p:sp>
          <p:nvSpPr>
            <p:cNvPr id="4" name="Oval 3">
              <a:extLst>
                <a:ext uri="{FF2B5EF4-FFF2-40B4-BE49-F238E27FC236}">
                  <a16:creationId xmlns:a16="http://schemas.microsoft.com/office/drawing/2014/main" id="{005DC1C3-A15C-C720-729D-21F53975443E}"/>
                </a:ext>
              </a:extLst>
            </p:cNvPr>
            <p:cNvSpPr/>
            <p:nvPr/>
          </p:nvSpPr>
          <p:spPr>
            <a:xfrm>
              <a:off x="8807669" y="2924620"/>
              <a:ext cx="788276" cy="788276"/>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t>X</a:t>
              </a:r>
            </a:p>
          </p:txBody>
        </p:sp>
        <p:sp>
          <p:nvSpPr>
            <p:cNvPr id="5" name="Oval 4">
              <a:extLst>
                <a:ext uri="{FF2B5EF4-FFF2-40B4-BE49-F238E27FC236}">
                  <a16:creationId xmlns:a16="http://schemas.microsoft.com/office/drawing/2014/main" id="{E9298ECD-E2CC-79F1-AE38-FF5FADD1A72C}"/>
                </a:ext>
              </a:extLst>
            </p:cNvPr>
            <p:cNvSpPr/>
            <p:nvPr/>
          </p:nvSpPr>
          <p:spPr>
            <a:xfrm>
              <a:off x="10737446" y="2924620"/>
              <a:ext cx="788276" cy="788276"/>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t>Y</a:t>
              </a:r>
            </a:p>
          </p:txBody>
        </p:sp>
        <p:sp>
          <p:nvSpPr>
            <p:cNvPr id="6" name="Oval 5">
              <a:extLst>
                <a:ext uri="{FF2B5EF4-FFF2-40B4-BE49-F238E27FC236}">
                  <a16:creationId xmlns:a16="http://schemas.microsoft.com/office/drawing/2014/main" id="{1F4A88EE-2823-C6E0-D63B-1B6FF3316D36}"/>
                </a:ext>
              </a:extLst>
            </p:cNvPr>
            <p:cNvSpPr/>
            <p:nvPr/>
          </p:nvSpPr>
          <p:spPr>
            <a:xfrm>
              <a:off x="9778216" y="1505916"/>
              <a:ext cx="788276" cy="788276"/>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Z</a:t>
              </a:r>
            </a:p>
          </p:txBody>
        </p:sp>
        <p:cxnSp>
          <p:nvCxnSpPr>
            <p:cNvPr id="8" name="Straight Arrow Connector 7">
              <a:extLst>
                <a:ext uri="{FF2B5EF4-FFF2-40B4-BE49-F238E27FC236}">
                  <a16:creationId xmlns:a16="http://schemas.microsoft.com/office/drawing/2014/main" id="{267D4859-52FC-CA73-004A-5876C5E2F152}"/>
                </a:ext>
              </a:extLst>
            </p:cNvPr>
            <p:cNvCxnSpPr>
              <a:stCxn id="6" idx="3"/>
              <a:endCxn id="4" idx="7"/>
            </p:cNvCxnSpPr>
            <p:nvPr/>
          </p:nvCxnSpPr>
          <p:spPr>
            <a:xfrm flipH="1">
              <a:off x="9480505" y="2178752"/>
              <a:ext cx="413151" cy="861308"/>
            </a:xfrm>
            <a:prstGeom prst="straightConnector1">
              <a:avLst/>
            </a:prstGeom>
            <a:ln w="38100">
              <a:prstDash val="dash"/>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2E29B14D-48A1-E78E-5EC1-72D0AA3AC3FD}"/>
                </a:ext>
              </a:extLst>
            </p:cNvPr>
            <p:cNvCxnSpPr>
              <a:cxnSpLocks/>
              <a:stCxn id="6" idx="5"/>
              <a:endCxn id="5" idx="1"/>
            </p:cNvCxnSpPr>
            <p:nvPr/>
          </p:nvCxnSpPr>
          <p:spPr>
            <a:xfrm>
              <a:off x="10451052" y="2178752"/>
              <a:ext cx="401834" cy="861308"/>
            </a:xfrm>
            <a:prstGeom prst="straightConnector1">
              <a:avLst/>
            </a:prstGeom>
            <a:ln w="38100">
              <a:prstDash val="dash"/>
              <a:tailEnd type="triangle"/>
            </a:ln>
          </p:spPr>
          <p:style>
            <a:lnRef idx="1">
              <a:schemeClr val="accent1"/>
            </a:lnRef>
            <a:fillRef idx="0">
              <a:schemeClr val="accent1"/>
            </a:fillRef>
            <a:effectRef idx="0">
              <a:schemeClr val="accent1"/>
            </a:effectRef>
            <a:fontRef idx="minor">
              <a:schemeClr val="tx1"/>
            </a:fontRef>
          </p:style>
        </p:cxnSp>
      </p:grpSp>
      <p:sp>
        <p:nvSpPr>
          <p:cNvPr id="16" name="Oval 15">
            <a:extLst>
              <a:ext uri="{FF2B5EF4-FFF2-40B4-BE49-F238E27FC236}">
                <a16:creationId xmlns:a16="http://schemas.microsoft.com/office/drawing/2014/main" id="{51760A51-DD54-FD4C-A33D-AD61585FC3C1}"/>
              </a:ext>
            </a:extLst>
          </p:cNvPr>
          <p:cNvSpPr/>
          <p:nvPr/>
        </p:nvSpPr>
        <p:spPr>
          <a:xfrm>
            <a:off x="8753222" y="4995932"/>
            <a:ext cx="788276" cy="788276"/>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t>A</a:t>
            </a:r>
          </a:p>
        </p:txBody>
      </p:sp>
      <p:sp>
        <p:nvSpPr>
          <p:cNvPr id="17" name="Oval 16">
            <a:extLst>
              <a:ext uri="{FF2B5EF4-FFF2-40B4-BE49-F238E27FC236}">
                <a16:creationId xmlns:a16="http://schemas.microsoft.com/office/drawing/2014/main" id="{6D5C0E69-B319-C838-E21F-28C1FB1BDF23}"/>
              </a:ext>
            </a:extLst>
          </p:cNvPr>
          <p:cNvSpPr/>
          <p:nvPr/>
        </p:nvSpPr>
        <p:spPr>
          <a:xfrm>
            <a:off x="10675917" y="4995932"/>
            <a:ext cx="788276" cy="788276"/>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t>T</a:t>
            </a:r>
          </a:p>
        </p:txBody>
      </p:sp>
      <p:cxnSp>
        <p:nvCxnSpPr>
          <p:cNvPr id="19" name="Straight Arrow Connector 18">
            <a:extLst>
              <a:ext uri="{FF2B5EF4-FFF2-40B4-BE49-F238E27FC236}">
                <a16:creationId xmlns:a16="http://schemas.microsoft.com/office/drawing/2014/main" id="{1A941688-EA2F-24E4-9308-60A285969925}"/>
              </a:ext>
            </a:extLst>
          </p:cNvPr>
          <p:cNvCxnSpPr>
            <a:cxnSpLocks/>
            <a:stCxn id="16" idx="6"/>
            <a:endCxn id="17" idx="2"/>
          </p:cNvCxnSpPr>
          <p:nvPr/>
        </p:nvCxnSpPr>
        <p:spPr>
          <a:xfrm>
            <a:off x="9541498" y="5390070"/>
            <a:ext cx="1134419" cy="0"/>
          </a:xfrm>
          <a:prstGeom prst="straightConnector1">
            <a:avLst/>
          </a:prstGeom>
          <a:ln w="38100">
            <a:prstDash val="solid"/>
            <a:tailEnd type="triangle"/>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0ABB3E48-2D85-A531-4B43-6A283B57B27B}"/>
              </a:ext>
            </a:extLst>
          </p:cNvPr>
          <p:cNvSpPr txBox="1"/>
          <p:nvPr/>
        </p:nvSpPr>
        <p:spPr>
          <a:xfrm>
            <a:off x="902368" y="6349820"/>
            <a:ext cx="10936706" cy="369332"/>
          </a:xfrm>
          <a:prstGeom prst="rect">
            <a:avLst/>
          </a:prstGeom>
          <a:noFill/>
        </p:spPr>
        <p:txBody>
          <a:bodyPr wrap="square" rtlCol="0">
            <a:spAutoFit/>
          </a:bodyPr>
          <a:lstStyle/>
          <a:p>
            <a:r>
              <a:rPr lang="en-US" i="1"/>
              <a:t>Elements of Causal Inference: Foundations and Learning Algorithms</a:t>
            </a:r>
            <a:r>
              <a:rPr lang="en-US"/>
              <a:t>, Peters, </a:t>
            </a:r>
            <a:r>
              <a:rPr lang="en-US" err="1"/>
              <a:t>Janzing</a:t>
            </a:r>
            <a:r>
              <a:rPr lang="en-US"/>
              <a:t>, &amp; </a:t>
            </a:r>
            <a:r>
              <a:rPr lang="en-US" err="1"/>
              <a:t>Schölkopf</a:t>
            </a:r>
            <a:r>
              <a:rPr lang="en-US"/>
              <a:t> (2017)</a:t>
            </a:r>
            <a:endParaRPr lang="en-US" i="1"/>
          </a:p>
        </p:txBody>
      </p:sp>
    </p:spTree>
    <p:extLst>
      <p:ext uri="{BB962C8B-B14F-4D97-AF65-F5344CB8AC3E}">
        <p14:creationId xmlns:p14="http://schemas.microsoft.com/office/powerpoint/2010/main" val="103758494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92BF3D-67A8-A13A-751E-327193DA97CB}"/>
              </a:ext>
            </a:extLst>
          </p:cNvPr>
          <p:cNvSpPr>
            <a:spLocks noGrp="1"/>
          </p:cNvSpPr>
          <p:nvPr>
            <p:ph type="title"/>
          </p:nvPr>
        </p:nvSpPr>
        <p:spPr>
          <a:xfrm>
            <a:off x="196691" y="46529"/>
            <a:ext cx="11250772" cy="447391"/>
          </a:xfrm>
        </p:spPr>
        <p:txBody>
          <a:bodyPr>
            <a:noAutofit/>
          </a:bodyPr>
          <a:lstStyle/>
          <a:p>
            <a:r>
              <a:rPr lang="en-US" sz="3600" dirty="0"/>
              <a:t>Directed acyclic graphs (DAGs) encode dependencies on nodes </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B3AFDC8F-44C9-34C7-2B88-59080B847D51}"/>
                  </a:ext>
                </a:extLst>
              </p:cNvPr>
              <p:cNvSpPr>
                <a:spLocks noGrp="1"/>
              </p:cNvSpPr>
              <p:nvPr>
                <p:ph sz="quarter" idx="10"/>
              </p:nvPr>
            </p:nvSpPr>
            <p:spPr>
              <a:xfrm>
                <a:off x="720725" y="4371301"/>
                <a:ext cx="10726738" cy="1825299"/>
              </a:xfrm>
            </p:spPr>
            <p:txBody>
              <a:bodyPr>
                <a:normAutofit fontScale="92500" lnSpcReduction="10000"/>
              </a:bodyPr>
              <a:lstStyle/>
              <a:p>
                <a:r>
                  <a:rPr lang="en-US" dirty="0"/>
                  <a:t>Each node (feature) is a random variable</a:t>
                </a:r>
              </a:p>
              <a:p>
                <a:r>
                  <a:rPr lang="en-US" dirty="0"/>
                  <a:t> </a:t>
                </a:r>
                <a14:m>
                  <m:oMath xmlns:m="http://schemas.openxmlformats.org/officeDocument/2006/math">
                    <m:r>
                      <a:rPr lang="en-US" i="1">
                        <a:solidFill>
                          <a:schemeClr val="accent1"/>
                        </a:solidFill>
                        <a:latin typeface="Cambria Math" panose="02040503050406030204" pitchFamily="18" charset="0"/>
                      </a:rPr>
                      <m:t>𝑃𝑎</m:t>
                    </m:r>
                    <m:d>
                      <m:dPr>
                        <m:ctrlPr>
                          <a:rPr lang="en-US" i="1">
                            <a:solidFill>
                              <a:schemeClr val="accent1"/>
                            </a:solidFill>
                            <a:latin typeface="Cambria Math" panose="02040503050406030204" pitchFamily="18" charset="0"/>
                          </a:rPr>
                        </m:ctrlPr>
                      </m:dPr>
                      <m:e>
                        <m:r>
                          <a:rPr lang="en-US" i="1">
                            <a:solidFill>
                              <a:schemeClr val="accent1"/>
                            </a:solidFill>
                            <a:latin typeface="Cambria Math" panose="02040503050406030204" pitchFamily="18" charset="0"/>
                          </a:rPr>
                          <m:t>𝐾</m:t>
                        </m:r>
                      </m:e>
                    </m:d>
                    <m:r>
                      <a:rPr lang="en-US" i="1">
                        <a:solidFill>
                          <a:schemeClr val="accent1"/>
                        </a:solidFill>
                        <a:latin typeface="Cambria Math" panose="02040503050406030204" pitchFamily="18" charset="0"/>
                      </a:rPr>
                      <m:t>=</m:t>
                    </m:r>
                    <m:r>
                      <m:rPr>
                        <m:lit/>
                      </m:rPr>
                      <a:rPr lang="en-US" i="1">
                        <a:solidFill>
                          <a:schemeClr val="accent1"/>
                        </a:solidFill>
                        <a:latin typeface="Cambria Math" panose="02040503050406030204" pitchFamily="18" charset="0"/>
                      </a:rPr>
                      <m:t>{</m:t>
                    </m:r>
                    <m:r>
                      <a:rPr lang="en-US" i="1">
                        <a:solidFill>
                          <a:schemeClr val="accent1"/>
                        </a:solidFill>
                        <a:latin typeface="Cambria Math" panose="02040503050406030204" pitchFamily="18" charset="0"/>
                      </a:rPr>
                      <m:t>𝐽</m:t>
                    </m:r>
                    <m:r>
                      <a:rPr lang="en-US" i="1">
                        <a:solidFill>
                          <a:schemeClr val="accent1"/>
                        </a:solidFill>
                        <a:latin typeface="Cambria Math" panose="02040503050406030204" pitchFamily="18" charset="0"/>
                      </a:rPr>
                      <m:t> | </m:t>
                    </m:r>
                    <m:r>
                      <a:rPr lang="en-US" i="1">
                        <a:solidFill>
                          <a:schemeClr val="accent1"/>
                        </a:solidFill>
                        <a:latin typeface="Cambria Math" panose="02040503050406030204" pitchFamily="18" charset="0"/>
                      </a:rPr>
                      <m:t>𝐽</m:t>
                    </m:r>
                    <m:r>
                      <a:rPr lang="en-US" i="1">
                        <a:solidFill>
                          <a:schemeClr val="accent1"/>
                        </a:solidFill>
                        <a:latin typeface="Cambria Math" panose="02040503050406030204" pitchFamily="18" charset="0"/>
                        <a:ea typeface="Cambria Math" panose="02040503050406030204" pitchFamily="18" charset="0"/>
                      </a:rPr>
                      <m:t>→</m:t>
                    </m:r>
                    <m:r>
                      <a:rPr lang="en-US" i="1">
                        <a:solidFill>
                          <a:schemeClr val="accent1"/>
                        </a:solidFill>
                        <a:latin typeface="Cambria Math" panose="02040503050406030204" pitchFamily="18" charset="0"/>
                        <a:ea typeface="Cambria Math" panose="02040503050406030204" pitchFamily="18" charset="0"/>
                      </a:rPr>
                      <m:t>𝐾</m:t>
                    </m:r>
                    <m:r>
                      <m:rPr>
                        <m:lit/>
                      </m:rPr>
                      <a:rPr lang="en-US" i="1">
                        <a:solidFill>
                          <a:schemeClr val="accent1"/>
                        </a:solidFill>
                        <a:latin typeface="Cambria Math" panose="02040503050406030204" pitchFamily="18" charset="0"/>
                      </a:rPr>
                      <m:t>}</m:t>
                    </m:r>
                  </m:oMath>
                </a14:m>
                <a:r>
                  <a:rPr lang="en-US" dirty="0"/>
                  <a:t> is the set of parents of node </a:t>
                </a:r>
                <a14:m>
                  <m:oMath xmlns:m="http://schemas.openxmlformats.org/officeDocument/2006/math">
                    <m:r>
                      <a:rPr lang="en-US" i="1">
                        <a:latin typeface="Cambria Math" panose="02040503050406030204" pitchFamily="18" charset="0"/>
                      </a:rPr>
                      <m:t>𝐾</m:t>
                    </m:r>
                  </m:oMath>
                </a14:m>
                <a:r>
                  <a:rPr lang="en-US" dirty="0"/>
                  <a:t> </a:t>
                </a:r>
              </a:p>
              <a:p>
                <a:r>
                  <a:rPr lang="en-US" dirty="0"/>
                  <a:t>Dependency structure given a </a:t>
                </a:r>
                <a:r>
                  <a:rPr lang="en-US" b="1" dirty="0">
                    <a:solidFill>
                      <a:schemeClr val="accent1"/>
                    </a:solidFill>
                  </a:rPr>
                  <a:t>DAG</a:t>
                </a:r>
                <a:r>
                  <a:rPr lang="en-US" dirty="0"/>
                  <a:t> and the </a:t>
                </a:r>
                <a:r>
                  <a:rPr lang="en-US" b="1" dirty="0">
                    <a:solidFill>
                      <a:schemeClr val="accent1"/>
                    </a:solidFill>
                  </a:rPr>
                  <a:t>Markov factorization property</a:t>
                </a:r>
                <a:r>
                  <a:rPr lang="en-US" dirty="0"/>
                  <a:t>:</a:t>
                </a:r>
              </a:p>
              <a:p>
                <a:pPr marL="0" indent="0" algn="ctr">
                  <a:buNone/>
                </a:pPr>
                <a:r>
                  <a:rPr lang="en-US" dirty="0"/>
                  <a:t> </a:t>
                </a:r>
                <a14:m>
                  <m:oMath xmlns:m="http://schemas.openxmlformats.org/officeDocument/2006/math">
                    <m:r>
                      <a:rPr lang="en-US" b="1" i="1">
                        <a:solidFill>
                          <a:schemeClr val="accent1"/>
                        </a:solidFill>
                        <a:latin typeface="Cambria Math" panose="02040503050406030204" pitchFamily="18" charset="0"/>
                      </a:rPr>
                      <m:t>𝒑</m:t>
                    </m:r>
                    <m:d>
                      <m:dPr>
                        <m:ctrlPr>
                          <a:rPr lang="en-US" b="1" i="1">
                            <a:solidFill>
                              <a:schemeClr val="accent1"/>
                            </a:solidFill>
                            <a:latin typeface="Cambria Math" panose="02040503050406030204" pitchFamily="18" charset="0"/>
                          </a:rPr>
                        </m:ctrlPr>
                      </m:dPr>
                      <m:e>
                        <m:sSub>
                          <m:sSubPr>
                            <m:ctrlPr>
                              <a:rPr lang="en-US" b="1" i="1">
                                <a:solidFill>
                                  <a:schemeClr val="accent1"/>
                                </a:solidFill>
                                <a:latin typeface="Cambria Math" panose="02040503050406030204" pitchFamily="18" charset="0"/>
                              </a:rPr>
                            </m:ctrlPr>
                          </m:sSubPr>
                          <m:e>
                            <m:r>
                              <a:rPr lang="en-US" b="1" i="1">
                                <a:solidFill>
                                  <a:schemeClr val="accent1"/>
                                </a:solidFill>
                                <a:latin typeface="Cambria Math" panose="02040503050406030204" pitchFamily="18" charset="0"/>
                              </a:rPr>
                              <m:t>𝑵</m:t>
                            </m:r>
                          </m:e>
                          <m:sub>
                            <m:r>
                              <a:rPr lang="en-US" b="1" i="1">
                                <a:solidFill>
                                  <a:schemeClr val="accent1"/>
                                </a:solidFill>
                                <a:latin typeface="Cambria Math" panose="02040503050406030204" pitchFamily="18" charset="0"/>
                              </a:rPr>
                              <m:t>𝟏</m:t>
                            </m:r>
                          </m:sub>
                        </m:sSub>
                        <m:r>
                          <a:rPr lang="en-US" b="1" i="1">
                            <a:solidFill>
                              <a:schemeClr val="accent1"/>
                            </a:solidFill>
                            <a:latin typeface="Cambria Math" panose="02040503050406030204" pitchFamily="18" charset="0"/>
                          </a:rPr>
                          <m:t>,…, </m:t>
                        </m:r>
                        <m:sSub>
                          <m:sSubPr>
                            <m:ctrlPr>
                              <a:rPr lang="en-US" b="1" i="1">
                                <a:solidFill>
                                  <a:schemeClr val="accent1"/>
                                </a:solidFill>
                                <a:latin typeface="Cambria Math" panose="02040503050406030204" pitchFamily="18" charset="0"/>
                              </a:rPr>
                            </m:ctrlPr>
                          </m:sSubPr>
                          <m:e>
                            <m:r>
                              <a:rPr lang="en-US" b="1" i="1">
                                <a:solidFill>
                                  <a:schemeClr val="accent1"/>
                                </a:solidFill>
                                <a:latin typeface="Cambria Math" panose="02040503050406030204" pitchFamily="18" charset="0"/>
                              </a:rPr>
                              <m:t>𝑵</m:t>
                            </m:r>
                          </m:e>
                          <m:sub>
                            <m:r>
                              <a:rPr lang="en-US" b="1" i="1">
                                <a:solidFill>
                                  <a:schemeClr val="accent1"/>
                                </a:solidFill>
                                <a:latin typeface="Cambria Math" panose="02040503050406030204" pitchFamily="18" charset="0"/>
                              </a:rPr>
                              <m:t>𝑫</m:t>
                            </m:r>
                          </m:sub>
                        </m:sSub>
                      </m:e>
                    </m:d>
                    <m:r>
                      <a:rPr lang="en-US" b="1" i="1">
                        <a:solidFill>
                          <a:schemeClr val="accent1"/>
                        </a:solidFill>
                        <a:latin typeface="Cambria Math" panose="02040503050406030204" pitchFamily="18" charset="0"/>
                      </a:rPr>
                      <m:t>=</m:t>
                    </m:r>
                    <m:nary>
                      <m:naryPr>
                        <m:chr m:val="∏"/>
                        <m:ctrlPr>
                          <a:rPr lang="en-US" b="1" i="1">
                            <a:solidFill>
                              <a:schemeClr val="accent1"/>
                            </a:solidFill>
                            <a:latin typeface="Cambria Math" panose="02040503050406030204" pitchFamily="18" charset="0"/>
                          </a:rPr>
                        </m:ctrlPr>
                      </m:naryPr>
                      <m:sub>
                        <m:r>
                          <m:rPr>
                            <m:brk m:alnAt="23"/>
                          </m:rPr>
                          <a:rPr lang="en-US" b="1" i="1">
                            <a:solidFill>
                              <a:schemeClr val="accent1"/>
                            </a:solidFill>
                            <a:latin typeface="Cambria Math" panose="02040503050406030204" pitchFamily="18" charset="0"/>
                          </a:rPr>
                          <m:t>𝒊</m:t>
                        </m:r>
                        <m:r>
                          <a:rPr lang="en-US" b="1" i="1">
                            <a:solidFill>
                              <a:schemeClr val="accent1"/>
                            </a:solidFill>
                            <a:latin typeface="Cambria Math" panose="02040503050406030204" pitchFamily="18" charset="0"/>
                          </a:rPr>
                          <m:t>=</m:t>
                        </m:r>
                        <m:r>
                          <a:rPr lang="en-US" b="1" i="1">
                            <a:solidFill>
                              <a:schemeClr val="accent1"/>
                            </a:solidFill>
                            <a:latin typeface="Cambria Math" panose="02040503050406030204" pitchFamily="18" charset="0"/>
                          </a:rPr>
                          <m:t>𝟏</m:t>
                        </m:r>
                      </m:sub>
                      <m:sup>
                        <m:r>
                          <a:rPr lang="en-US" b="1" i="1">
                            <a:solidFill>
                              <a:schemeClr val="accent1"/>
                            </a:solidFill>
                            <a:latin typeface="Cambria Math" panose="02040503050406030204" pitchFamily="18" charset="0"/>
                          </a:rPr>
                          <m:t>𝑫</m:t>
                        </m:r>
                      </m:sup>
                      <m:e>
                        <m:r>
                          <a:rPr lang="en-US" b="1" i="1">
                            <a:solidFill>
                              <a:schemeClr val="accent1"/>
                            </a:solidFill>
                            <a:latin typeface="Cambria Math" panose="02040503050406030204" pitchFamily="18" charset="0"/>
                          </a:rPr>
                          <m:t>𝒑</m:t>
                        </m:r>
                        <m:r>
                          <a:rPr lang="en-US" b="1" i="1">
                            <a:solidFill>
                              <a:schemeClr val="accent1"/>
                            </a:solidFill>
                            <a:latin typeface="Cambria Math" panose="02040503050406030204" pitchFamily="18" charset="0"/>
                          </a:rPr>
                          <m:t>(</m:t>
                        </m:r>
                        <m:sSub>
                          <m:sSubPr>
                            <m:ctrlPr>
                              <a:rPr lang="en-US" b="1" i="1">
                                <a:solidFill>
                                  <a:schemeClr val="accent1"/>
                                </a:solidFill>
                                <a:latin typeface="Cambria Math" panose="02040503050406030204" pitchFamily="18" charset="0"/>
                              </a:rPr>
                            </m:ctrlPr>
                          </m:sSubPr>
                          <m:e>
                            <m:r>
                              <a:rPr lang="en-US" b="1" i="1">
                                <a:solidFill>
                                  <a:schemeClr val="accent1"/>
                                </a:solidFill>
                                <a:latin typeface="Cambria Math" panose="02040503050406030204" pitchFamily="18" charset="0"/>
                              </a:rPr>
                              <m:t>𝑵</m:t>
                            </m:r>
                          </m:e>
                          <m:sub>
                            <m:r>
                              <a:rPr lang="en-US" b="1" i="1">
                                <a:solidFill>
                                  <a:schemeClr val="accent1"/>
                                </a:solidFill>
                                <a:latin typeface="Cambria Math" panose="02040503050406030204" pitchFamily="18" charset="0"/>
                              </a:rPr>
                              <m:t>𝒊</m:t>
                            </m:r>
                          </m:sub>
                        </m:sSub>
                        <m:r>
                          <a:rPr lang="en-US" b="1" i="1">
                            <a:solidFill>
                              <a:schemeClr val="accent1"/>
                            </a:solidFill>
                            <a:latin typeface="Cambria Math" panose="02040503050406030204" pitchFamily="18" charset="0"/>
                          </a:rPr>
                          <m:t>|</m:t>
                        </m:r>
                        <m:r>
                          <a:rPr lang="en-US" b="1" i="1">
                            <a:solidFill>
                              <a:schemeClr val="accent1"/>
                            </a:solidFill>
                            <a:latin typeface="Cambria Math" panose="02040503050406030204" pitchFamily="18" charset="0"/>
                          </a:rPr>
                          <m:t>𝑷𝒂</m:t>
                        </m:r>
                        <m:d>
                          <m:dPr>
                            <m:ctrlPr>
                              <a:rPr lang="en-US" b="1" i="1">
                                <a:solidFill>
                                  <a:schemeClr val="accent1"/>
                                </a:solidFill>
                                <a:latin typeface="Cambria Math" panose="02040503050406030204" pitchFamily="18" charset="0"/>
                              </a:rPr>
                            </m:ctrlPr>
                          </m:dPr>
                          <m:e>
                            <m:sSub>
                              <m:sSubPr>
                                <m:ctrlPr>
                                  <a:rPr lang="en-US" b="1" i="1">
                                    <a:solidFill>
                                      <a:schemeClr val="accent1"/>
                                    </a:solidFill>
                                    <a:latin typeface="Cambria Math" panose="02040503050406030204" pitchFamily="18" charset="0"/>
                                  </a:rPr>
                                </m:ctrlPr>
                              </m:sSubPr>
                              <m:e>
                                <m:r>
                                  <a:rPr lang="en-US" b="1" i="1">
                                    <a:solidFill>
                                      <a:schemeClr val="accent1"/>
                                    </a:solidFill>
                                    <a:latin typeface="Cambria Math" panose="02040503050406030204" pitchFamily="18" charset="0"/>
                                  </a:rPr>
                                  <m:t>𝑵</m:t>
                                </m:r>
                              </m:e>
                              <m:sub>
                                <m:r>
                                  <a:rPr lang="en-US" b="1" i="1">
                                    <a:solidFill>
                                      <a:schemeClr val="accent1"/>
                                    </a:solidFill>
                                    <a:latin typeface="Cambria Math" panose="02040503050406030204" pitchFamily="18" charset="0"/>
                                  </a:rPr>
                                  <m:t>𝒊</m:t>
                                </m:r>
                              </m:sub>
                            </m:sSub>
                          </m:e>
                        </m:d>
                        <m:r>
                          <a:rPr lang="en-US" b="1" i="1">
                            <a:solidFill>
                              <a:schemeClr val="accent1"/>
                            </a:solidFill>
                            <a:latin typeface="Cambria Math" panose="02040503050406030204" pitchFamily="18" charset="0"/>
                          </a:rPr>
                          <m:t>)</m:t>
                        </m:r>
                      </m:e>
                    </m:nary>
                  </m:oMath>
                </a14:m>
                <a:endParaRPr lang="en-US" b="1" dirty="0">
                  <a:solidFill>
                    <a:schemeClr val="accent1"/>
                  </a:solidFill>
                </a:endParaRPr>
              </a:p>
              <a:p>
                <a:pPr marL="0" indent="0">
                  <a:buNone/>
                </a:pPr>
                <a:endParaRPr lang="en-US" dirty="0"/>
              </a:p>
            </p:txBody>
          </p:sp>
        </mc:Choice>
        <mc:Fallback xmlns="">
          <p:sp>
            <p:nvSpPr>
              <p:cNvPr id="3" name="Content Placeholder 2">
                <a:extLst>
                  <a:ext uri="{FF2B5EF4-FFF2-40B4-BE49-F238E27FC236}">
                    <a16:creationId xmlns:a16="http://schemas.microsoft.com/office/drawing/2014/main" id="{B3AFDC8F-44C9-34C7-2B88-59080B847D51}"/>
                  </a:ext>
                </a:extLst>
              </p:cNvPr>
              <p:cNvSpPr>
                <a:spLocks noGrp="1" noRot="1" noChangeAspect="1" noMove="1" noResize="1" noEditPoints="1" noAdjustHandles="1" noChangeArrowheads="1" noChangeShapeType="1" noTextEdit="1"/>
              </p:cNvSpPr>
              <p:nvPr>
                <p:ph sz="quarter" idx="10"/>
              </p:nvPr>
            </p:nvSpPr>
            <p:spPr>
              <a:xfrm>
                <a:off x="720725" y="4371301"/>
                <a:ext cx="10726738" cy="1825299"/>
              </a:xfrm>
              <a:blipFill>
                <a:blip r:embed="rId3"/>
                <a:stretch>
                  <a:fillRect l="-1182" t="-3448" b="-30345"/>
                </a:stretch>
              </a:blipFill>
            </p:spPr>
            <p:txBody>
              <a:bodyPr/>
              <a:lstStyle/>
              <a:p>
                <a:r>
                  <a:rPr lang="en-US">
                    <a:noFill/>
                  </a:rPr>
                  <a:t> </a:t>
                </a:r>
              </a:p>
            </p:txBody>
          </p:sp>
        </mc:Fallback>
      </mc:AlternateContent>
      <p:grpSp>
        <p:nvGrpSpPr>
          <p:cNvPr id="4" name="Group 3">
            <a:extLst>
              <a:ext uri="{FF2B5EF4-FFF2-40B4-BE49-F238E27FC236}">
                <a16:creationId xmlns:a16="http://schemas.microsoft.com/office/drawing/2014/main" id="{8179A9E5-66A1-8FB8-6632-3F634345B552}"/>
              </a:ext>
            </a:extLst>
          </p:cNvPr>
          <p:cNvGrpSpPr/>
          <p:nvPr/>
        </p:nvGrpSpPr>
        <p:grpSpPr>
          <a:xfrm>
            <a:off x="1458075" y="1483205"/>
            <a:ext cx="8716174" cy="2294715"/>
            <a:chOff x="1458075" y="1483205"/>
            <a:chExt cx="8716174" cy="2294715"/>
          </a:xfrm>
        </p:grpSpPr>
        <p:sp>
          <p:nvSpPr>
            <p:cNvPr id="14" name="Oval 13">
              <a:extLst>
                <a:ext uri="{FF2B5EF4-FFF2-40B4-BE49-F238E27FC236}">
                  <a16:creationId xmlns:a16="http://schemas.microsoft.com/office/drawing/2014/main" id="{A2343904-5567-4B73-0EEF-4922D556DB68}"/>
                </a:ext>
              </a:extLst>
            </p:cNvPr>
            <p:cNvSpPr/>
            <p:nvPr/>
          </p:nvSpPr>
          <p:spPr>
            <a:xfrm>
              <a:off x="4005473" y="2989644"/>
              <a:ext cx="788276" cy="788276"/>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t>C</a:t>
              </a:r>
            </a:p>
          </p:txBody>
        </p:sp>
        <p:sp>
          <p:nvSpPr>
            <p:cNvPr id="15" name="Oval 14">
              <a:extLst>
                <a:ext uri="{FF2B5EF4-FFF2-40B4-BE49-F238E27FC236}">
                  <a16:creationId xmlns:a16="http://schemas.microsoft.com/office/drawing/2014/main" id="{033E7B24-D6EE-D8E0-51E7-F67A8B6394AD}"/>
                </a:ext>
              </a:extLst>
            </p:cNvPr>
            <p:cNvSpPr/>
            <p:nvPr/>
          </p:nvSpPr>
          <p:spPr>
            <a:xfrm>
              <a:off x="4005473" y="1483205"/>
              <a:ext cx="788276" cy="788276"/>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t>B</a:t>
              </a:r>
            </a:p>
          </p:txBody>
        </p:sp>
        <p:sp>
          <p:nvSpPr>
            <p:cNvPr id="16" name="Oval 15">
              <a:extLst>
                <a:ext uri="{FF2B5EF4-FFF2-40B4-BE49-F238E27FC236}">
                  <a16:creationId xmlns:a16="http://schemas.microsoft.com/office/drawing/2014/main" id="{3E2D290F-C333-AD34-CA9D-9391357C32A8}"/>
                </a:ext>
              </a:extLst>
            </p:cNvPr>
            <p:cNvSpPr/>
            <p:nvPr/>
          </p:nvSpPr>
          <p:spPr>
            <a:xfrm>
              <a:off x="1458075" y="2363268"/>
              <a:ext cx="788276" cy="788276"/>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t>A</a:t>
              </a:r>
            </a:p>
          </p:txBody>
        </p:sp>
        <p:cxnSp>
          <p:nvCxnSpPr>
            <p:cNvPr id="17" name="Straight Arrow Connector 16">
              <a:extLst>
                <a:ext uri="{FF2B5EF4-FFF2-40B4-BE49-F238E27FC236}">
                  <a16:creationId xmlns:a16="http://schemas.microsoft.com/office/drawing/2014/main" id="{5CD9F889-E4A4-CB90-FB04-EA419EB00935}"/>
                </a:ext>
              </a:extLst>
            </p:cNvPr>
            <p:cNvCxnSpPr>
              <a:cxnSpLocks/>
              <a:stCxn id="16" idx="6"/>
              <a:endCxn id="14" idx="2"/>
            </p:cNvCxnSpPr>
            <p:nvPr/>
          </p:nvCxnSpPr>
          <p:spPr>
            <a:xfrm>
              <a:off x="2246351" y="2757406"/>
              <a:ext cx="1759122" cy="626376"/>
            </a:xfrm>
            <a:prstGeom prst="straightConnector1">
              <a:avLst/>
            </a:prstGeom>
            <a:ln w="38100">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6EED401F-E3AE-092A-EB6B-6948DA081EF7}"/>
                </a:ext>
              </a:extLst>
            </p:cNvPr>
            <p:cNvCxnSpPr>
              <a:cxnSpLocks/>
              <a:stCxn id="16" idx="6"/>
              <a:endCxn id="15" idx="2"/>
            </p:cNvCxnSpPr>
            <p:nvPr/>
          </p:nvCxnSpPr>
          <p:spPr>
            <a:xfrm flipV="1">
              <a:off x="2246351" y="1877343"/>
              <a:ext cx="1759122" cy="880063"/>
            </a:xfrm>
            <a:prstGeom prst="straightConnector1">
              <a:avLst/>
            </a:prstGeom>
            <a:ln w="38100">
              <a:prstDash val="solid"/>
              <a:tailEnd type="triangle"/>
            </a:ln>
          </p:spPr>
          <p:style>
            <a:lnRef idx="1">
              <a:schemeClr val="accent1"/>
            </a:lnRef>
            <a:fillRef idx="0">
              <a:schemeClr val="accent1"/>
            </a:fillRef>
            <a:effectRef idx="0">
              <a:schemeClr val="accent1"/>
            </a:effectRef>
            <a:fontRef idx="minor">
              <a:schemeClr val="tx1"/>
            </a:fontRef>
          </p:style>
        </p:cxnSp>
        <p:sp>
          <p:nvSpPr>
            <p:cNvPr id="32" name="Oval 31">
              <a:extLst>
                <a:ext uri="{FF2B5EF4-FFF2-40B4-BE49-F238E27FC236}">
                  <a16:creationId xmlns:a16="http://schemas.microsoft.com/office/drawing/2014/main" id="{0B706C6B-00EF-C35D-8588-0648A4BA9B5C}"/>
                </a:ext>
              </a:extLst>
            </p:cNvPr>
            <p:cNvSpPr/>
            <p:nvPr/>
          </p:nvSpPr>
          <p:spPr>
            <a:xfrm>
              <a:off x="6552871" y="1923236"/>
              <a:ext cx="788276" cy="788276"/>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t>D</a:t>
              </a:r>
            </a:p>
          </p:txBody>
        </p:sp>
        <p:sp>
          <p:nvSpPr>
            <p:cNvPr id="33" name="Oval 32">
              <a:extLst>
                <a:ext uri="{FF2B5EF4-FFF2-40B4-BE49-F238E27FC236}">
                  <a16:creationId xmlns:a16="http://schemas.microsoft.com/office/drawing/2014/main" id="{EA02B453-134A-2F3E-7D8F-7DAA107D30BA}"/>
                </a:ext>
              </a:extLst>
            </p:cNvPr>
            <p:cNvSpPr/>
            <p:nvPr/>
          </p:nvSpPr>
          <p:spPr>
            <a:xfrm>
              <a:off x="9385973" y="1926625"/>
              <a:ext cx="788276" cy="788276"/>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t>E</a:t>
              </a:r>
            </a:p>
          </p:txBody>
        </p:sp>
        <p:cxnSp>
          <p:nvCxnSpPr>
            <p:cNvPr id="34" name="Straight Arrow Connector 33">
              <a:extLst>
                <a:ext uri="{FF2B5EF4-FFF2-40B4-BE49-F238E27FC236}">
                  <a16:creationId xmlns:a16="http://schemas.microsoft.com/office/drawing/2014/main" id="{D13BC252-2987-4ED6-7F79-3F64A7E7F9CF}"/>
                </a:ext>
              </a:extLst>
            </p:cNvPr>
            <p:cNvCxnSpPr>
              <a:cxnSpLocks/>
              <a:stCxn id="15" idx="6"/>
              <a:endCxn id="32" idx="2"/>
            </p:cNvCxnSpPr>
            <p:nvPr/>
          </p:nvCxnSpPr>
          <p:spPr>
            <a:xfrm>
              <a:off x="4793749" y="1877343"/>
              <a:ext cx="1759122" cy="440031"/>
            </a:xfrm>
            <a:prstGeom prst="straightConnector1">
              <a:avLst/>
            </a:prstGeom>
            <a:ln w="38100">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B4560240-21F4-4C5B-3181-696F51D6CA12}"/>
                </a:ext>
              </a:extLst>
            </p:cNvPr>
            <p:cNvCxnSpPr>
              <a:cxnSpLocks/>
              <a:stCxn id="16" idx="6"/>
              <a:endCxn id="32" idx="2"/>
            </p:cNvCxnSpPr>
            <p:nvPr/>
          </p:nvCxnSpPr>
          <p:spPr>
            <a:xfrm flipV="1">
              <a:off x="2246351" y="2317374"/>
              <a:ext cx="4306520" cy="440032"/>
            </a:xfrm>
            <a:prstGeom prst="straightConnector1">
              <a:avLst/>
            </a:prstGeom>
            <a:ln w="38100">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B9DB95E7-4CAB-FC13-50C9-5E2B8B4C8F3D}"/>
                </a:ext>
              </a:extLst>
            </p:cNvPr>
            <p:cNvCxnSpPr>
              <a:cxnSpLocks/>
              <a:stCxn id="32" idx="6"/>
              <a:endCxn id="33" idx="2"/>
            </p:cNvCxnSpPr>
            <p:nvPr/>
          </p:nvCxnSpPr>
          <p:spPr>
            <a:xfrm>
              <a:off x="7341147" y="2317374"/>
              <a:ext cx="2044826" cy="3389"/>
            </a:xfrm>
            <a:prstGeom prst="straightConnector1">
              <a:avLst/>
            </a:prstGeom>
            <a:ln w="38100">
              <a:prstDash val="solid"/>
              <a:tailEnd type="triangle"/>
            </a:ln>
          </p:spPr>
          <p:style>
            <a:lnRef idx="1">
              <a:schemeClr val="accent1"/>
            </a:lnRef>
            <a:fillRef idx="0">
              <a:schemeClr val="accent1"/>
            </a:fillRef>
            <a:effectRef idx="0">
              <a:schemeClr val="accent1"/>
            </a:effectRef>
            <a:fontRef idx="minor">
              <a:schemeClr val="tx1"/>
            </a:fontRef>
          </p:style>
        </p:cxnSp>
      </p:grpSp>
      <p:grpSp>
        <p:nvGrpSpPr>
          <p:cNvPr id="20" name="Group 3"/>
          <p:cNvGrpSpPr/>
          <p:nvPr/>
        </p:nvGrpSpPr>
        <p:grpSpPr>
          <a:xfrm>
            <a:off x="1458075" y="1483205"/>
            <a:ext cx="8716174" cy="2294715"/>
            <a:chOff x="1458075" y="1483205"/>
            <a:chExt cx="8716174" cy="2294715"/>
          </a:xfrm>
        </p:grpSpPr>
        <p:sp>
          <p:nvSpPr>
            <p:cNvPr id="5" name="Oval 13">
              <a:extLst>
                <a:ext uri="{FF2B5EF4-FFF2-40B4-BE49-F238E27FC236}">
                  <a16:creationId xmlns:a16="http://schemas.microsoft.com/office/drawing/2014/main" id="{A2343904-5567-4B73-0EEF-4922D556DB68}"/>
                </a:ext>
              </a:extLst>
            </p:cNvPr>
            <p:cNvSpPr/>
            <p:nvPr/>
          </p:nvSpPr>
          <p:spPr>
            <a:xfrm>
              <a:off x="4005473" y="2989644"/>
              <a:ext cx="788276" cy="788276"/>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t>N</a:t>
              </a:r>
              <a:r>
                <a:rPr lang="en-US" b="1" baseline="-25000"/>
                <a:t>3</a:t>
              </a:r>
              <a:endParaRPr lang="en-US" b="1"/>
            </a:p>
          </p:txBody>
        </p:sp>
        <p:sp>
          <p:nvSpPr>
            <p:cNvPr id="6" name="Oval 14">
              <a:extLst>
                <a:ext uri="{FF2B5EF4-FFF2-40B4-BE49-F238E27FC236}">
                  <a16:creationId xmlns:a16="http://schemas.microsoft.com/office/drawing/2014/main" id="{033E7B24-D6EE-D8E0-51E7-F67A8B6394AD}"/>
                </a:ext>
              </a:extLst>
            </p:cNvPr>
            <p:cNvSpPr/>
            <p:nvPr/>
          </p:nvSpPr>
          <p:spPr>
            <a:xfrm>
              <a:off x="4005473" y="1483205"/>
              <a:ext cx="788276" cy="788276"/>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t>N</a:t>
              </a:r>
              <a:r>
                <a:rPr lang="en-US" b="1" baseline="-25000"/>
                <a:t>2</a:t>
              </a:r>
              <a:endParaRPr lang="en-US" b="1"/>
            </a:p>
          </p:txBody>
        </p:sp>
        <p:sp>
          <p:nvSpPr>
            <p:cNvPr id="7" name="Oval 15">
              <a:extLst>
                <a:ext uri="{FF2B5EF4-FFF2-40B4-BE49-F238E27FC236}">
                  <a16:creationId xmlns:a16="http://schemas.microsoft.com/office/drawing/2014/main" id="{3E2D290F-C333-AD34-CA9D-9391357C32A8}"/>
                </a:ext>
              </a:extLst>
            </p:cNvPr>
            <p:cNvSpPr/>
            <p:nvPr/>
          </p:nvSpPr>
          <p:spPr>
            <a:xfrm>
              <a:off x="1458075" y="2363268"/>
              <a:ext cx="788276" cy="788276"/>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t>N</a:t>
              </a:r>
              <a:r>
                <a:rPr lang="en-US" b="1" baseline="-25000"/>
                <a:t>1</a:t>
              </a:r>
              <a:endParaRPr lang="en-US" b="1"/>
            </a:p>
          </p:txBody>
        </p:sp>
        <p:cxnSp>
          <p:nvCxnSpPr>
            <p:cNvPr id="8" name="Straight Arrow Connector 16">
              <a:extLst>
                <a:ext uri="{FF2B5EF4-FFF2-40B4-BE49-F238E27FC236}">
                  <a16:creationId xmlns:a16="http://schemas.microsoft.com/office/drawing/2014/main" id="{5CD9F889-E4A4-CB90-FB04-EA419EB00935}"/>
                </a:ext>
              </a:extLst>
            </p:cNvPr>
            <p:cNvCxnSpPr>
              <a:cxnSpLocks/>
              <a:stCxn id="7" idx="6"/>
              <a:endCxn id="5" idx="2"/>
            </p:cNvCxnSpPr>
            <p:nvPr/>
          </p:nvCxnSpPr>
          <p:spPr>
            <a:xfrm>
              <a:off x="2246351" y="2757406"/>
              <a:ext cx="1759122" cy="626376"/>
            </a:xfrm>
            <a:prstGeom prst="straightConnector1">
              <a:avLst/>
            </a:prstGeom>
            <a:ln w="38100">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17">
              <a:extLst>
                <a:ext uri="{FF2B5EF4-FFF2-40B4-BE49-F238E27FC236}">
                  <a16:creationId xmlns:a16="http://schemas.microsoft.com/office/drawing/2014/main" id="{6EED401F-E3AE-092A-EB6B-6948DA081EF7}"/>
                </a:ext>
              </a:extLst>
            </p:cNvPr>
            <p:cNvCxnSpPr>
              <a:cxnSpLocks/>
              <a:stCxn id="7" idx="6"/>
              <a:endCxn id="6" idx="2"/>
            </p:cNvCxnSpPr>
            <p:nvPr/>
          </p:nvCxnSpPr>
          <p:spPr>
            <a:xfrm flipV="1">
              <a:off x="2246351" y="1877343"/>
              <a:ext cx="1759122" cy="880063"/>
            </a:xfrm>
            <a:prstGeom prst="straightConnector1">
              <a:avLst/>
            </a:prstGeom>
            <a:ln w="38100">
              <a:prstDash val="solid"/>
              <a:tailEnd type="triangle"/>
            </a:ln>
          </p:spPr>
          <p:style>
            <a:lnRef idx="1">
              <a:schemeClr val="accent1"/>
            </a:lnRef>
            <a:fillRef idx="0">
              <a:schemeClr val="accent1"/>
            </a:fillRef>
            <a:effectRef idx="0">
              <a:schemeClr val="accent1"/>
            </a:effectRef>
            <a:fontRef idx="minor">
              <a:schemeClr val="tx1"/>
            </a:fontRef>
          </p:style>
        </p:cxnSp>
        <p:sp>
          <p:nvSpPr>
            <p:cNvPr id="10" name="Oval 31">
              <a:extLst>
                <a:ext uri="{FF2B5EF4-FFF2-40B4-BE49-F238E27FC236}">
                  <a16:creationId xmlns:a16="http://schemas.microsoft.com/office/drawing/2014/main" id="{0B706C6B-00EF-C35D-8588-0648A4BA9B5C}"/>
                </a:ext>
              </a:extLst>
            </p:cNvPr>
            <p:cNvSpPr/>
            <p:nvPr/>
          </p:nvSpPr>
          <p:spPr>
            <a:xfrm>
              <a:off x="6552871" y="1923236"/>
              <a:ext cx="788276" cy="788276"/>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t>N</a:t>
              </a:r>
              <a:r>
                <a:rPr lang="en-US" b="1" baseline="-25000"/>
                <a:t>4</a:t>
              </a:r>
              <a:endParaRPr lang="en-US" b="1"/>
            </a:p>
          </p:txBody>
        </p:sp>
        <p:sp>
          <p:nvSpPr>
            <p:cNvPr id="11" name="Oval 32">
              <a:extLst>
                <a:ext uri="{FF2B5EF4-FFF2-40B4-BE49-F238E27FC236}">
                  <a16:creationId xmlns:a16="http://schemas.microsoft.com/office/drawing/2014/main" id="{EA02B453-134A-2F3E-7D8F-7DAA107D30BA}"/>
                </a:ext>
              </a:extLst>
            </p:cNvPr>
            <p:cNvSpPr/>
            <p:nvPr/>
          </p:nvSpPr>
          <p:spPr>
            <a:xfrm>
              <a:off x="9385973" y="1926625"/>
              <a:ext cx="788276" cy="788276"/>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t>N</a:t>
              </a:r>
              <a:r>
                <a:rPr lang="en-US" b="1" baseline="-25000"/>
                <a:t>5</a:t>
              </a:r>
              <a:endParaRPr lang="en-US" b="1"/>
            </a:p>
          </p:txBody>
        </p:sp>
        <p:cxnSp>
          <p:nvCxnSpPr>
            <p:cNvPr id="12" name="Straight Arrow Connector 33">
              <a:extLst>
                <a:ext uri="{FF2B5EF4-FFF2-40B4-BE49-F238E27FC236}">
                  <a16:creationId xmlns:a16="http://schemas.microsoft.com/office/drawing/2014/main" id="{D13BC252-2987-4ED6-7F79-3F64A7E7F9CF}"/>
                </a:ext>
              </a:extLst>
            </p:cNvPr>
            <p:cNvCxnSpPr>
              <a:cxnSpLocks/>
              <a:stCxn id="6" idx="6"/>
              <a:endCxn id="10" idx="2"/>
            </p:cNvCxnSpPr>
            <p:nvPr/>
          </p:nvCxnSpPr>
          <p:spPr>
            <a:xfrm>
              <a:off x="4793749" y="1877343"/>
              <a:ext cx="1759122" cy="440031"/>
            </a:xfrm>
            <a:prstGeom prst="straightConnector1">
              <a:avLst/>
            </a:prstGeom>
            <a:ln w="38100">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36">
              <a:extLst>
                <a:ext uri="{FF2B5EF4-FFF2-40B4-BE49-F238E27FC236}">
                  <a16:creationId xmlns:a16="http://schemas.microsoft.com/office/drawing/2014/main" id="{B4560240-21F4-4C5B-3181-696F51D6CA12}"/>
                </a:ext>
              </a:extLst>
            </p:cNvPr>
            <p:cNvCxnSpPr>
              <a:cxnSpLocks/>
              <a:stCxn id="7" idx="6"/>
              <a:endCxn id="10" idx="2"/>
            </p:cNvCxnSpPr>
            <p:nvPr/>
          </p:nvCxnSpPr>
          <p:spPr>
            <a:xfrm flipV="1">
              <a:off x="2246351" y="2317374"/>
              <a:ext cx="4306520" cy="440032"/>
            </a:xfrm>
            <a:prstGeom prst="straightConnector1">
              <a:avLst/>
            </a:prstGeom>
            <a:ln w="38100">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41">
              <a:extLst>
                <a:ext uri="{FF2B5EF4-FFF2-40B4-BE49-F238E27FC236}">
                  <a16:creationId xmlns:a16="http://schemas.microsoft.com/office/drawing/2014/main" id="{B9DB95E7-4CAB-FC13-50C9-5E2B8B4C8F3D}"/>
                </a:ext>
              </a:extLst>
            </p:cNvPr>
            <p:cNvCxnSpPr>
              <a:cxnSpLocks/>
              <a:stCxn id="10" idx="6"/>
              <a:endCxn id="11" idx="2"/>
            </p:cNvCxnSpPr>
            <p:nvPr/>
          </p:nvCxnSpPr>
          <p:spPr>
            <a:xfrm>
              <a:off x="7341147" y="2317374"/>
              <a:ext cx="2044826" cy="3389"/>
            </a:xfrm>
            <a:prstGeom prst="straightConnector1">
              <a:avLst/>
            </a:prstGeom>
            <a:ln w="38100">
              <a:prstDash val="solid"/>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65549136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 name="Picture 68">
            <a:extLst>
              <a:ext uri="{FF2B5EF4-FFF2-40B4-BE49-F238E27FC236}">
                <a16:creationId xmlns:a16="http://schemas.microsoft.com/office/drawing/2014/main" id="{D6D49B3B-8C03-418E-110D-5D33DA1EC143}"/>
              </a:ext>
            </a:extLst>
          </p:cNvPr>
          <p:cNvPicPr>
            <a:picLocks noChangeAspect="1"/>
          </p:cNvPicPr>
          <p:nvPr/>
        </p:nvPicPr>
        <p:blipFill rotWithShape="1">
          <a:blip r:embed="rId3"/>
          <a:srcRect l="3262" t="2204" r="932" b="4209"/>
          <a:stretch/>
        </p:blipFill>
        <p:spPr>
          <a:xfrm>
            <a:off x="4925714" y="2555481"/>
            <a:ext cx="2860515" cy="1693744"/>
          </a:xfrm>
          <a:prstGeom prst="rect">
            <a:avLst/>
          </a:prstGeom>
        </p:spPr>
      </p:pic>
      <p:sp>
        <p:nvSpPr>
          <p:cNvPr id="2" name="Title 1">
            <a:extLst>
              <a:ext uri="{FF2B5EF4-FFF2-40B4-BE49-F238E27FC236}">
                <a16:creationId xmlns:a16="http://schemas.microsoft.com/office/drawing/2014/main" id="{6AE0226E-7B61-59A3-97D3-C4797BE9A365}"/>
              </a:ext>
            </a:extLst>
          </p:cNvPr>
          <p:cNvSpPr>
            <a:spLocks noGrp="1"/>
          </p:cNvSpPr>
          <p:nvPr>
            <p:ph type="title"/>
          </p:nvPr>
        </p:nvSpPr>
        <p:spPr>
          <a:xfrm>
            <a:off x="81587" y="357526"/>
            <a:ext cx="11951073" cy="447391"/>
          </a:xfrm>
        </p:spPr>
        <p:txBody>
          <a:bodyPr>
            <a:normAutofit fontScale="90000"/>
          </a:bodyPr>
          <a:lstStyle/>
          <a:p>
            <a:r>
              <a:rPr lang="en-US" dirty="0" err="1"/>
              <a:t>pimaDAG</a:t>
            </a:r>
            <a:r>
              <a:rPr lang="en-US" dirty="0"/>
              <a:t>: incorporating dependency structure in PIMA via DAGs</a:t>
            </a:r>
          </a:p>
        </p:txBody>
      </p:sp>
      <p:cxnSp>
        <p:nvCxnSpPr>
          <p:cNvPr id="5" name="Straight Connector 4">
            <a:extLst>
              <a:ext uri="{FF2B5EF4-FFF2-40B4-BE49-F238E27FC236}">
                <a16:creationId xmlns:a16="http://schemas.microsoft.com/office/drawing/2014/main" id="{DBF16F0C-A75B-A632-9FD6-B03B87B72E4D}"/>
              </a:ext>
            </a:extLst>
          </p:cNvPr>
          <p:cNvCxnSpPr>
            <a:cxnSpLocks/>
          </p:cNvCxnSpPr>
          <p:nvPr/>
        </p:nvCxnSpPr>
        <p:spPr>
          <a:xfrm>
            <a:off x="3930488" y="3930751"/>
            <a:ext cx="291522"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6" name="Straight Connector 5">
            <a:extLst>
              <a:ext uri="{FF2B5EF4-FFF2-40B4-BE49-F238E27FC236}">
                <a16:creationId xmlns:a16="http://schemas.microsoft.com/office/drawing/2014/main" id="{7BC2AC73-A385-0DC6-9F0C-DE11489B11FA}"/>
              </a:ext>
            </a:extLst>
          </p:cNvPr>
          <p:cNvCxnSpPr>
            <a:cxnSpLocks/>
            <a:endCxn id="8" idx="2"/>
          </p:cNvCxnSpPr>
          <p:nvPr/>
        </p:nvCxnSpPr>
        <p:spPr>
          <a:xfrm>
            <a:off x="1939951" y="2400183"/>
            <a:ext cx="345660" cy="3"/>
          </a:xfrm>
          <a:prstGeom prst="line">
            <a:avLst/>
          </a:prstGeom>
        </p:spPr>
        <p:style>
          <a:lnRef idx="2">
            <a:schemeClr val="accent1"/>
          </a:lnRef>
          <a:fillRef idx="0">
            <a:schemeClr val="accent1"/>
          </a:fillRef>
          <a:effectRef idx="1">
            <a:schemeClr val="accent1"/>
          </a:effectRef>
          <a:fontRef idx="minor">
            <a:schemeClr val="tx1"/>
          </a:fontRef>
        </p:style>
      </p:cxnSp>
      <p:sp>
        <p:nvSpPr>
          <p:cNvPr id="7" name="Rectangle 6">
            <a:extLst>
              <a:ext uri="{FF2B5EF4-FFF2-40B4-BE49-F238E27FC236}">
                <a16:creationId xmlns:a16="http://schemas.microsoft.com/office/drawing/2014/main" id="{AE8554CE-E44A-4C52-A139-8B77A5EDDB2B}"/>
              </a:ext>
            </a:extLst>
          </p:cNvPr>
          <p:cNvSpPr/>
          <p:nvPr/>
        </p:nvSpPr>
        <p:spPr>
          <a:xfrm>
            <a:off x="293041" y="1636057"/>
            <a:ext cx="1646910" cy="3052500"/>
          </a:xfrm>
          <a:prstGeom prst="rect">
            <a:avLst/>
          </a:prstGeom>
          <a:noFill/>
          <a:ln w="571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a:p>
        </p:txBody>
      </p:sp>
      <p:sp>
        <p:nvSpPr>
          <p:cNvPr id="8" name="Trapezoid 7">
            <a:extLst>
              <a:ext uri="{FF2B5EF4-FFF2-40B4-BE49-F238E27FC236}">
                <a16:creationId xmlns:a16="http://schemas.microsoft.com/office/drawing/2014/main" id="{24030AD6-512E-04CD-9E9A-AF2386F7BC55}"/>
              </a:ext>
            </a:extLst>
          </p:cNvPr>
          <p:cNvSpPr/>
          <p:nvPr/>
        </p:nvSpPr>
        <p:spPr>
          <a:xfrm rot="5400000">
            <a:off x="2316212" y="1856038"/>
            <a:ext cx="1027091" cy="1088293"/>
          </a:xfrm>
          <a:prstGeom prst="trapezoid">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vert="vert270" rtlCol="0" anchor="ctr"/>
          <a:lstStyle/>
          <a:p>
            <a:pPr algn="ctr"/>
            <a:r>
              <a:rPr lang="en-US" sz="1100" b="1">
                <a:solidFill>
                  <a:schemeClr val="tx1"/>
                </a:solidFill>
              </a:rPr>
              <a:t>Encoder</a:t>
            </a:r>
          </a:p>
        </p:txBody>
      </p:sp>
      <p:sp>
        <p:nvSpPr>
          <p:cNvPr id="9" name="Trapezoid 8">
            <a:extLst>
              <a:ext uri="{FF2B5EF4-FFF2-40B4-BE49-F238E27FC236}">
                <a16:creationId xmlns:a16="http://schemas.microsoft.com/office/drawing/2014/main" id="{CF018E86-1ADD-3253-F96D-335E143649F8}"/>
              </a:ext>
            </a:extLst>
          </p:cNvPr>
          <p:cNvSpPr/>
          <p:nvPr/>
        </p:nvSpPr>
        <p:spPr>
          <a:xfrm rot="5400000">
            <a:off x="2316213" y="3386605"/>
            <a:ext cx="1027091" cy="1088293"/>
          </a:xfrm>
          <a:prstGeom prst="trapezoid">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vert="vert270" rtlCol="0" anchor="ctr"/>
          <a:lstStyle/>
          <a:p>
            <a:pPr algn="ctr"/>
            <a:r>
              <a:rPr lang="en-US" sz="1100" b="1">
                <a:solidFill>
                  <a:schemeClr val="tx1"/>
                </a:solidFill>
              </a:rPr>
              <a:t>Encoder</a:t>
            </a:r>
            <a:endParaRPr lang="en-US" sz="1100"/>
          </a:p>
        </p:txBody>
      </p:sp>
      <p:sp>
        <p:nvSpPr>
          <p:cNvPr id="10" name="TextBox 9">
            <a:extLst>
              <a:ext uri="{FF2B5EF4-FFF2-40B4-BE49-F238E27FC236}">
                <a16:creationId xmlns:a16="http://schemas.microsoft.com/office/drawing/2014/main" id="{855EE912-AC20-27C1-4C4E-635EFDC49464}"/>
              </a:ext>
            </a:extLst>
          </p:cNvPr>
          <p:cNvSpPr txBox="1"/>
          <p:nvPr/>
        </p:nvSpPr>
        <p:spPr>
          <a:xfrm rot="16200000">
            <a:off x="3221255" y="2215124"/>
            <a:ext cx="1077996" cy="370120"/>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1200" b="1"/>
              <a:t>N(μ</a:t>
            </a:r>
            <a:r>
              <a:rPr lang="en-US" sz="1200" b="1" baseline="-25000"/>
              <a:t>1</a:t>
            </a:r>
            <a:r>
              <a:rPr lang="en-US" sz="1200" b="1"/>
              <a:t>,Σ</a:t>
            </a:r>
            <a:r>
              <a:rPr lang="en-US" sz="1200" b="1" baseline="-25000"/>
              <a:t>1</a:t>
            </a:r>
            <a:r>
              <a:rPr lang="en-US" sz="1200" b="1"/>
              <a:t>)</a:t>
            </a:r>
          </a:p>
        </p:txBody>
      </p:sp>
      <p:sp>
        <p:nvSpPr>
          <p:cNvPr id="11" name="TextBox 10">
            <a:extLst>
              <a:ext uri="{FF2B5EF4-FFF2-40B4-BE49-F238E27FC236}">
                <a16:creationId xmlns:a16="http://schemas.microsoft.com/office/drawing/2014/main" id="{141B5A07-CE48-FAA6-45BE-63CA01ED3227}"/>
              </a:ext>
            </a:extLst>
          </p:cNvPr>
          <p:cNvSpPr txBox="1"/>
          <p:nvPr/>
        </p:nvSpPr>
        <p:spPr>
          <a:xfrm rot="16200000">
            <a:off x="3221255" y="3736413"/>
            <a:ext cx="1077996" cy="370120"/>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1200" b="1"/>
              <a:t>N(μ</a:t>
            </a:r>
            <a:r>
              <a:rPr lang="en-US" sz="1200" b="1" baseline="-25000"/>
              <a:t>2</a:t>
            </a:r>
            <a:r>
              <a:rPr lang="en-US" sz="1200" b="1"/>
              <a:t>,Σ</a:t>
            </a:r>
            <a:r>
              <a:rPr lang="en-US" sz="1200" b="1" baseline="-25000"/>
              <a:t>2</a:t>
            </a:r>
            <a:r>
              <a:rPr lang="en-US" sz="1200" b="1"/>
              <a:t>)</a:t>
            </a:r>
          </a:p>
        </p:txBody>
      </p:sp>
      <p:sp>
        <p:nvSpPr>
          <p:cNvPr id="12" name="TextBox 11">
            <a:extLst>
              <a:ext uri="{FF2B5EF4-FFF2-40B4-BE49-F238E27FC236}">
                <a16:creationId xmlns:a16="http://schemas.microsoft.com/office/drawing/2014/main" id="{35AF01B4-EDFA-87E2-9847-82EC463C024A}"/>
              </a:ext>
            </a:extLst>
          </p:cNvPr>
          <p:cNvSpPr txBox="1"/>
          <p:nvPr/>
        </p:nvSpPr>
        <p:spPr>
          <a:xfrm rot="16200000">
            <a:off x="4193807" y="2977247"/>
            <a:ext cx="1077996" cy="370120"/>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1200" b="1"/>
              <a:t>N(</a:t>
            </a:r>
            <a:r>
              <a:rPr lang="en-US" sz="1200" b="1" err="1"/>
              <a:t>μ,Σ</a:t>
            </a:r>
            <a:r>
              <a:rPr lang="en-US" sz="1200" b="1"/>
              <a:t>)</a:t>
            </a:r>
          </a:p>
        </p:txBody>
      </p:sp>
      <p:sp>
        <p:nvSpPr>
          <p:cNvPr id="13" name="Oval 12">
            <a:extLst>
              <a:ext uri="{FF2B5EF4-FFF2-40B4-BE49-F238E27FC236}">
                <a16:creationId xmlns:a16="http://schemas.microsoft.com/office/drawing/2014/main" id="{9CB291FD-4933-D407-B84C-04619AC7E86E}"/>
              </a:ext>
            </a:extLst>
          </p:cNvPr>
          <p:cNvSpPr/>
          <p:nvPr/>
        </p:nvSpPr>
        <p:spPr>
          <a:xfrm>
            <a:off x="3985410" y="2961493"/>
            <a:ext cx="418900" cy="389675"/>
          </a:xfrm>
          <a:prstGeom prst="ellipse">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a:p>
          <a:p>
            <a:pPr algn="ctr"/>
            <a:endParaRPr lang="en-US"/>
          </a:p>
        </p:txBody>
      </p:sp>
      <p:pic>
        <p:nvPicPr>
          <p:cNvPr id="14" name="Picture 13">
            <a:extLst>
              <a:ext uri="{FF2B5EF4-FFF2-40B4-BE49-F238E27FC236}">
                <a16:creationId xmlns:a16="http://schemas.microsoft.com/office/drawing/2014/main" id="{FE94B143-A145-ACB8-319D-86D1098876E5}"/>
              </a:ext>
            </a:extLst>
          </p:cNvPr>
          <p:cNvPicPr>
            <a:picLocks noChangeAspect="1"/>
          </p:cNvPicPr>
          <p:nvPr/>
        </p:nvPicPr>
        <p:blipFill>
          <a:blip r:embed="rId4"/>
          <a:stretch>
            <a:fillRect/>
          </a:stretch>
        </p:blipFill>
        <p:spPr>
          <a:xfrm>
            <a:off x="4084558" y="3048948"/>
            <a:ext cx="220603" cy="202698"/>
          </a:xfrm>
          <a:prstGeom prst="rect">
            <a:avLst/>
          </a:prstGeom>
        </p:spPr>
      </p:pic>
      <p:sp>
        <p:nvSpPr>
          <p:cNvPr id="15" name="Oval 14">
            <a:extLst>
              <a:ext uri="{FF2B5EF4-FFF2-40B4-BE49-F238E27FC236}">
                <a16:creationId xmlns:a16="http://schemas.microsoft.com/office/drawing/2014/main" id="{53C409BB-BC65-1061-A627-72FF90182604}"/>
              </a:ext>
            </a:extLst>
          </p:cNvPr>
          <p:cNvSpPr/>
          <p:nvPr/>
        </p:nvSpPr>
        <p:spPr>
          <a:xfrm>
            <a:off x="7780292" y="2977787"/>
            <a:ext cx="418900" cy="389675"/>
          </a:xfrm>
          <a:prstGeom prst="ellipse">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en-US">
                <a:solidFill>
                  <a:schemeClr val="tx1"/>
                </a:solidFill>
              </a:rPr>
              <a:t>z</a:t>
            </a:r>
          </a:p>
        </p:txBody>
      </p:sp>
      <p:cxnSp>
        <p:nvCxnSpPr>
          <p:cNvPr id="16" name="Straight Connector 15">
            <a:extLst>
              <a:ext uri="{FF2B5EF4-FFF2-40B4-BE49-F238E27FC236}">
                <a16:creationId xmlns:a16="http://schemas.microsoft.com/office/drawing/2014/main" id="{7CD657C9-F7A1-9C01-7232-08966B4B9772}"/>
              </a:ext>
            </a:extLst>
          </p:cNvPr>
          <p:cNvCxnSpPr>
            <a:cxnSpLocks/>
          </p:cNvCxnSpPr>
          <p:nvPr/>
        </p:nvCxnSpPr>
        <p:spPr>
          <a:xfrm>
            <a:off x="1939951" y="3961166"/>
            <a:ext cx="345660" cy="3"/>
          </a:xfrm>
          <a:prstGeom prst="line">
            <a:avLst/>
          </a:prstGeom>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id="{BDB95016-592E-2D86-E392-19F68FDCC9E4}"/>
              </a:ext>
            </a:extLst>
          </p:cNvPr>
          <p:cNvCxnSpPr>
            <a:cxnSpLocks/>
            <a:endCxn id="10" idx="0"/>
          </p:cNvCxnSpPr>
          <p:nvPr/>
        </p:nvCxnSpPr>
        <p:spPr>
          <a:xfrm>
            <a:off x="3380727" y="2400183"/>
            <a:ext cx="194466"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id="{C4CD041D-30E5-3340-EA12-6DB4A782E88B}"/>
              </a:ext>
            </a:extLst>
          </p:cNvPr>
          <p:cNvCxnSpPr>
            <a:cxnSpLocks/>
          </p:cNvCxnSpPr>
          <p:nvPr/>
        </p:nvCxnSpPr>
        <p:spPr>
          <a:xfrm>
            <a:off x="3373905" y="3936516"/>
            <a:ext cx="194466"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9" name="Straight Connector 18">
            <a:extLst>
              <a:ext uri="{FF2B5EF4-FFF2-40B4-BE49-F238E27FC236}">
                <a16:creationId xmlns:a16="http://schemas.microsoft.com/office/drawing/2014/main" id="{30DE4E04-BA3F-ED07-8815-61AF779600EB}"/>
              </a:ext>
            </a:extLst>
          </p:cNvPr>
          <p:cNvCxnSpPr>
            <a:cxnSpLocks/>
            <a:endCxn id="13" idx="4"/>
          </p:cNvCxnSpPr>
          <p:nvPr/>
        </p:nvCxnSpPr>
        <p:spPr>
          <a:xfrm flipH="1" flipV="1">
            <a:off x="4194860" y="3351168"/>
            <a:ext cx="12159" cy="579583"/>
          </a:xfrm>
          <a:prstGeom prst="line">
            <a:avLst/>
          </a:prstGeom>
        </p:spPr>
        <p:style>
          <a:lnRef idx="2">
            <a:schemeClr val="accent1"/>
          </a:lnRef>
          <a:fillRef idx="0">
            <a:schemeClr val="accent1"/>
          </a:fillRef>
          <a:effectRef idx="1">
            <a:schemeClr val="accent1"/>
          </a:effectRef>
          <a:fontRef idx="minor">
            <a:schemeClr val="tx1"/>
          </a:fontRef>
        </p:style>
      </p:cxnSp>
      <p:cxnSp>
        <p:nvCxnSpPr>
          <p:cNvPr id="20" name="Straight Connector 19">
            <a:extLst>
              <a:ext uri="{FF2B5EF4-FFF2-40B4-BE49-F238E27FC236}">
                <a16:creationId xmlns:a16="http://schemas.microsoft.com/office/drawing/2014/main" id="{7DF44B2D-5881-7063-0357-758CB788BAA9}"/>
              </a:ext>
            </a:extLst>
          </p:cNvPr>
          <p:cNvCxnSpPr>
            <a:cxnSpLocks/>
          </p:cNvCxnSpPr>
          <p:nvPr/>
        </p:nvCxnSpPr>
        <p:spPr>
          <a:xfrm flipV="1">
            <a:off x="4194860" y="2406950"/>
            <a:ext cx="0" cy="539161"/>
          </a:xfrm>
          <a:prstGeom prst="line">
            <a:avLst/>
          </a:prstGeom>
        </p:spPr>
        <p:style>
          <a:lnRef idx="2">
            <a:schemeClr val="accent1"/>
          </a:lnRef>
          <a:fillRef idx="0">
            <a:schemeClr val="accent1"/>
          </a:fillRef>
          <a:effectRef idx="1">
            <a:schemeClr val="accent1"/>
          </a:effectRef>
          <a:fontRef idx="minor">
            <a:schemeClr val="tx1"/>
          </a:fontRef>
        </p:style>
      </p:cxnSp>
      <p:cxnSp>
        <p:nvCxnSpPr>
          <p:cNvPr id="21" name="Straight Connector 20">
            <a:extLst>
              <a:ext uri="{FF2B5EF4-FFF2-40B4-BE49-F238E27FC236}">
                <a16:creationId xmlns:a16="http://schemas.microsoft.com/office/drawing/2014/main" id="{6527EEF0-61F5-3263-6AD2-8023A7F37C0C}"/>
              </a:ext>
            </a:extLst>
          </p:cNvPr>
          <p:cNvCxnSpPr>
            <a:cxnSpLocks/>
          </p:cNvCxnSpPr>
          <p:nvPr/>
        </p:nvCxnSpPr>
        <p:spPr>
          <a:xfrm>
            <a:off x="3945313" y="2414133"/>
            <a:ext cx="23768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2" name="Straight Connector 21">
            <a:extLst>
              <a:ext uri="{FF2B5EF4-FFF2-40B4-BE49-F238E27FC236}">
                <a16:creationId xmlns:a16="http://schemas.microsoft.com/office/drawing/2014/main" id="{F68B9060-3A73-6BA0-412E-F52567799023}"/>
              </a:ext>
            </a:extLst>
          </p:cNvPr>
          <p:cNvCxnSpPr>
            <a:cxnSpLocks/>
            <a:stCxn id="13" idx="6"/>
            <a:endCxn id="12" idx="0"/>
          </p:cNvCxnSpPr>
          <p:nvPr/>
        </p:nvCxnSpPr>
        <p:spPr>
          <a:xfrm>
            <a:off x="4404309" y="3156331"/>
            <a:ext cx="143436" cy="5974"/>
          </a:xfrm>
          <a:prstGeom prst="line">
            <a:avLst/>
          </a:prstGeom>
        </p:spPr>
        <p:style>
          <a:lnRef idx="2">
            <a:schemeClr val="accent1"/>
          </a:lnRef>
          <a:fillRef idx="0">
            <a:schemeClr val="accent1"/>
          </a:fillRef>
          <a:effectRef idx="1">
            <a:schemeClr val="accent1"/>
          </a:effectRef>
          <a:fontRef idx="minor">
            <a:schemeClr val="tx1"/>
          </a:fontRef>
        </p:style>
      </p:cxnSp>
      <p:cxnSp>
        <p:nvCxnSpPr>
          <p:cNvPr id="23" name="Straight Connector 22">
            <a:extLst>
              <a:ext uri="{FF2B5EF4-FFF2-40B4-BE49-F238E27FC236}">
                <a16:creationId xmlns:a16="http://schemas.microsoft.com/office/drawing/2014/main" id="{67878BA2-3D1B-EC00-4056-494CC608A80F}"/>
              </a:ext>
            </a:extLst>
          </p:cNvPr>
          <p:cNvCxnSpPr>
            <a:cxnSpLocks/>
          </p:cNvCxnSpPr>
          <p:nvPr/>
        </p:nvCxnSpPr>
        <p:spPr>
          <a:xfrm>
            <a:off x="7636856" y="3150356"/>
            <a:ext cx="143436" cy="5974"/>
          </a:xfrm>
          <a:prstGeom prst="line">
            <a:avLst/>
          </a:prstGeom>
        </p:spPr>
        <p:style>
          <a:lnRef idx="2">
            <a:schemeClr val="accent1"/>
          </a:lnRef>
          <a:fillRef idx="0">
            <a:schemeClr val="accent1"/>
          </a:fillRef>
          <a:effectRef idx="1">
            <a:schemeClr val="accent1"/>
          </a:effectRef>
          <a:fontRef idx="minor">
            <a:schemeClr val="tx1"/>
          </a:fontRef>
        </p:style>
      </p:cxnSp>
      <p:sp>
        <p:nvSpPr>
          <p:cNvPr id="24" name="Oval 23">
            <a:extLst>
              <a:ext uri="{FF2B5EF4-FFF2-40B4-BE49-F238E27FC236}">
                <a16:creationId xmlns:a16="http://schemas.microsoft.com/office/drawing/2014/main" id="{4BAC704F-F21B-7D69-51B8-8CE884EF1102}"/>
              </a:ext>
            </a:extLst>
          </p:cNvPr>
          <p:cNvSpPr/>
          <p:nvPr/>
        </p:nvSpPr>
        <p:spPr>
          <a:xfrm>
            <a:off x="7780292" y="3786804"/>
            <a:ext cx="418900" cy="389675"/>
          </a:xfrm>
          <a:prstGeom prst="ellipse">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en-US">
                <a:solidFill>
                  <a:schemeClr val="tx1"/>
                </a:solidFill>
              </a:rPr>
              <a:t>c</a:t>
            </a:r>
          </a:p>
        </p:txBody>
      </p:sp>
      <p:sp>
        <p:nvSpPr>
          <p:cNvPr id="25" name="Trapezoid 24">
            <a:extLst>
              <a:ext uri="{FF2B5EF4-FFF2-40B4-BE49-F238E27FC236}">
                <a16:creationId xmlns:a16="http://schemas.microsoft.com/office/drawing/2014/main" id="{97CD60DA-1F0A-9064-2905-F41FE632D361}"/>
              </a:ext>
            </a:extLst>
          </p:cNvPr>
          <p:cNvSpPr/>
          <p:nvPr/>
        </p:nvSpPr>
        <p:spPr>
          <a:xfrm rot="16200000">
            <a:off x="8702941" y="1854726"/>
            <a:ext cx="1027091" cy="1088293"/>
          </a:xfrm>
          <a:prstGeom prst="trapezoid">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vert="vert" rtlCol="0" anchor="ctr"/>
          <a:lstStyle/>
          <a:p>
            <a:pPr algn="ctr"/>
            <a:r>
              <a:rPr lang="en-US" sz="1100" b="1">
                <a:solidFill>
                  <a:schemeClr val="tx1"/>
                </a:solidFill>
              </a:rPr>
              <a:t>Decoder</a:t>
            </a:r>
          </a:p>
        </p:txBody>
      </p:sp>
      <p:cxnSp>
        <p:nvCxnSpPr>
          <p:cNvPr id="26" name="Straight Connector 25">
            <a:extLst>
              <a:ext uri="{FF2B5EF4-FFF2-40B4-BE49-F238E27FC236}">
                <a16:creationId xmlns:a16="http://schemas.microsoft.com/office/drawing/2014/main" id="{AC8D9F56-A465-4E53-D09E-FD21320E47D3}"/>
              </a:ext>
            </a:extLst>
          </p:cNvPr>
          <p:cNvCxnSpPr>
            <a:cxnSpLocks/>
            <a:stCxn id="24" idx="7"/>
            <a:endCxn id="25" idx="0"/>
          </p:cNvCxnSpPr>
          <p:nvPr/>
        </p:nvCxnSpPr>
        <p:spPr>
          <a:xfrm flipV="1">
            <a:off x="8137845" y="2398872"/>
            <a:ext cx="534495" cy="1445000"/>
          </a:xfrm>
          <a:prstGeom prst="line">
            <a:avLst/>
          </a:prstGeom>
        </p:spPr>
        <p:style>
          <a:lnRef idx="2">
            <a:schemeClr val="accent1"/>
          </a:lnRef>
          <a:fillRef idx="0">
            <a:schemeClr val="accent1"/>
          </a:fillRef>
          <a:effectRef idx="1">
            <a:schemeClr val="accent1"/>
          </a:effectRef>
          <a:fontRef idx="minor">
            <a:schemeClr val="tx1"/>
          </a:fontRef>
        </p:style>
      </p:cxnSp>
      <p:cxnSp>
        <p:nvCxnSpPr>
          <p:cNvPr id="27" name="Straight Connector 26">
            <a:extLst>
              <a:ext uri="{FF2B5EF4-FFF2-40B4-BE49-F238E27FC236}">
                <a16:creationId xmlns:a16="http://schemas.microsoft.com/office/drawing/2014/main" id="{9C4B32F0-119D-F797-8D4D-19B2F8C0B81F}"/>
              </a:ext>
            </a:extLst>
          </p:cNvPr>
          <p:cNvCxnSpPr>
            <a:cxnSpLocks/>
            <a:stCxn id="25" idx="0"/>
            <a:endCxn id="15" idx="6"/>
          </p:cNvCxnSpPr>
          <p:nvPr/>
        </p:nvCxnSpPr>
        <p:spPr>
          <a:xfrm flipH="1">
            <a:off x="8199191" y="2398872"/>
            <a:ext cx="473148" cy="773753"/>
          </a:xfrm>
          <a:prstGeom prst="line">
            <a:avLst/>
          </a:prstGeom>
        </p:spPr>
        <p:style>
          <a:lnRef idx="2">
            <a:schemeClr val="accent1"/>
          </a:lnRef>
          <a:fillRef idx="0">
            <a:schemeClr val="accent1"/>
          </a:fillRef>
          <a:effectRef idx="1">
            <a:schemeClr val="accent1"/>
          </a:effectRef>
          <a:fontRef idx="minor">
            <a:schemeClr val="tx1"/>
          </a:fontRef>
        </p:style>
      </p:cxnSp>
      <p:cxnSp>
        <p:nvCxnSpPr>
          <p:cNvPr id="28" name="Straight Connector 27">
            <a:extLst>
              <a:ext uri="{FF2B5EF4-FFF2-40B4-BE49-F238E27FC236}">
                <a16:creationId xmlns:a16="http://schemas.microsoft.com/office/drawing/2014/main" id="{B6C20DD3-3147-9E99-F4BD-96BE47AFC046}"/>
              </a:ext>
            </a:extLst>
          </p:cNvPr>
          <p:cNvCxnSpPr>
            <a:cxnSpLocks/>
            <a:stCxn id="29" idx="1"/>
            <a:endCxn id="15" idx="6"/>
          </p:cNvCxnSpPr>
          <p:nvPr/>
        </p:nvCxnSpPr>
        <p:spPr>
          <a:xfrm flipH="1" flipV="1">
            <a:off x="8199191" y="3172625"/>
            <a:ext cx="458339" cy="828646"/>
          </a:xfrm>
          <a:prstGeom prst="line">
            <a:avLst/>
          </a:prstGeom>
        </p:spPr>
        <p:style>
          <a:lnRef idx="2">
            <a:schemeClr val="accent1"/>
          </a:lnRef>
          <a:fillRef idx="0">
            <a:schemeClr val="accent1"/>
          </a:fillRef>
          <a:effectRef idx="1">
            <a:schemeClr val="accent1"/>
          </a:effectRef>
          <a:fontRef idx="minor">
            <a:schemeClr val="tx1"/>
          </a:fontRef>
        </p:style>
      </p:cxnSp>
      <p:sp>
        <p:nvSpPr>
          <p:cNvPr id="29" name="Rectangle 28">
            <a:extLst>
              <a:ext uri="{FF2B5EF4-FFF2-40B4-BE49-F238E27FC236}">
                <a16:creationId xmlns:a16="http://schemas.microsoft.com/office/drawing/2014/main" id="{87AB9486-2502-3F12-6D6B-685EE21CB0DB}"/>
              </a:ext>
            </a:extLst>
          </p:cNvPr>
          <p:cNvSpPr/>
          <p:nvPr/>
        </p:nvSpPr>
        <p:spPr>
          <a:xfrm>
            <a:off x="8657531" y="3577474"/>
            <a:ext cx="1088293" cy="847594"/>
          </a:xfrm>
          <a:prstGeom prst="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1100" b="1">
                <a:solidFill>
                  <a:schemeClr val="tx1"/>
                </a:solidFill>
              </a:rPr>
              <a:t>Expert</a:t>
            </a:r>
          </a:p>
          <a:p>
            <a:pPr algn="ctr"/>
            <a:r>
              <a:rPr lang="en-US" sz="1100" b="1">
                <a:solidFill>
                  <a:schemeClr val="tx1"/>
                </a:solidFill>
              </a:rPr>
              <a:t>Physics</a:t>
            </a:r>
          </a:p>
          <a:p>
            <a:pPr algn="ctr"/>
            <a:r>
              <a:rPr lang="en-US" sz="1100" b="1">
                <a:solidFill>
                  <a:schemeClr val="tx1"/>
                </a:solidFill>
              </a:rPr>
              <a:t>Model</a:t>
            </a:r>
          </a:p>
        </p:txBody>
      </p:sp>
      <p:sp>
        <p:nvSpPr>
          <p:cNvPr id="30" name="TextBox 29">
            <a:extLst>
              <a:ext uri="{FF2B5EF4-FFF2-40B4-BE49-F238E27FC236}">
                <a16:creationId xmlns:a16="http://schemas.microsoft.com/office/drawing/2014/main" id="{3780FF32-F478-8A71-B7DA-F2FBB0DE8C11}"/>
              </a:ext>
            </a:extLst>
          </p:cNvPr>
          <p:cNvSpPr txBox="1"/>
          <p:nvPr/>
        </p:nvSpPr>
        <p:spPr>
          <a:xfrm>
            <a:off x="0" y="4746575"/>
            <a:ext cx="2232992" cy="334034"/>
          </a:xfrm>
          <a:prstGeom prst="rect">
            <a:avLst/>
          </a:prstGeom>
          <a:noFill/>
        </p:spPr>
        <p:txBody>
          <a:bodyPr wrap="square">
            <a:spAutoFit/>
          </a:bodyPr>
          <a:lstStyle/>
          <a:p>
            <a:pPr algn="ctr"/>
            <a:r>
              <a:rPr lang="en-US" sz="1100" b="1">
                <a:solidFill>
                  <a:schemeClr val="tx1"/>
                </a:solidFill>
              </a:rPr>
              <a:t>Multimodal Data</a:t>
            </a:r>
            <a:endParaRPr lang="en-US" sz="1100"/>
          </a:p>
        </p:txBody>
      </p:sp>
      <p:sp>
        <p:nvSpPr>
          <p:cNvPr id="31" name="Rectangle 30">
            <a:extLst>
              <a:ext uri="{FF2B5EF4-FFF2-40B4-BE49-F238E27FC236}">
                <a16:creationId xmlns:a16="http://schemas.microsoft.com/office/drawing/2014/main" id="{14B52B26-6915-2A14-3759-465D850CD44E}"/>
              </a:ext>
            </a:extLst>
          </p:cNvPr>
          <p:cNvSpPr/>
          <p:nvPr/>
        </p:nvSpPr>
        <p:spPr>
          <a:xfrm>
            <a:off x="10239409" y="1643810"/>
            <a:ext cx="1646910" cy="3052500"/>
          </a:xfrm>
          <a:prstGeom prst="rect">
            <a:avLst/>
          </a:prstGeom>
          <a:noFill/>
          <a:ln w="571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a:p>
        </p:txBody>
      </p:sp>
      <p:cxnSp>
        <p:nvCxnSpPr>
          <p:cNvPr id="32" name="Straight Connector 31">
            <a:extLst>
              <a:ext uri="{FF2B5EF4-FFF2-40B4-BE49-F238E27FC236}">
                <a16:creationId xmlns:a16="http://schemas.microsoft.com/office/drawing/2014/main" id="{98CB443E-C197-88FF-789E-2EB6F6243E0E}"/>
              </a:ext>
            </a:extLst>
          </p:cNvPr>
          <p:cNvCxnSpPr>
            <a:cxnSpLocks/>
            <a:stCxn id="29" idx="3"/>
          </p:cNvCxnSpPr>
          <p:nvPr/>
        </p:nvCxnSpPr>
        <p:spPr>
          <a:xfrm>
            <a:off x="9745824" y="4001271"/>
            <a:ext cx="493584"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3" name="Straight Connector 32">
            <a:extLst>
              <a:ext uri="{FF2B5EF4-FFF2-40B4-BE49-F238E27FC236}">
                <a16:creationId xmlns:a16="http://schemas.microsoft.com/office/drawing/2014/main" id="{B1C20B80-42E2-B7E4-BD78-3F32704C8478}"/>
              </a:ext>
            </a:extLst>
          </p:cNvPr>
          <p:cNvCxnSpPr>
            <a:cxnSpLocks/>
            <a:stCxn id="25" idx="2"/>
          </p:cNvCxnSpPr>
          <p:nvPr/>
        </p:nvCxnSpPr>
        <p:spPr>
          <a:xfrm>
            <a:off x="9760633" y="2398872"/>
            <a:ext cx="507933" cy="0"/>
          </a:xfrm>
          <a:prstGeom prst="line">
            <a:avLst/>
          </a:prstGeom>
        </p:spPr>
        <p:style>
          <a:lnRef idx="2">
            <a:schemeClr val="accent1"/>
          </a:lnRef>
          <a:fillRef idx="0">
            <a:schemeClr val="accent1"/>
          </a:fillRef>
          <a:effectRef idx="1">
            <a:schemeClr val="accent1"/>
          </a:effectRef>
          <a:fontRef idx="minor">
            <a:schemeClr val="tx1"/>
          </a:fontRef>
        </p:style>
      </p:cxnSp>
      <p:sp>
        <p:nvSpPr>
          <p:cNvPr id="34" name="TextBox 33">
            <a:extLst>
              <a:ext uri="{FF2B5EF4-FFF2-40B4-BE49-F238E27FC236}">
                <a16:creationId xmlns:a16="http://schemas.microsoft.com/office/drawing/2014/main" id="{69415F36-C888-AC23-FBA6-4B9CED019D28}"/>
              </a:ext>
            </a:extLst>
          </p:cNvPr>
          <p:cNvSpPr txBox="1"/>
          <p:nvPr/>
        </p:nvSpPr>
        <p:spPr>
          <a:xfrm>
            <a:off x="9933055" y="4773163"/>
            <a:ext cx="2232992" cy="334034"/>
          </a:xfrm>
          <a:prstGeom prst="rect">
            <a:avLst/>
          </a:prstGeom>
          <a:noFill/>
        </p:spPr>
        <p:txBody>
          <a:bodyPr wrap="square">
            <a:spAutoFit/>
          </a:bodyPr>
          <a:lstStyle/>
          <a:p>
            <a:pPr algn="ctr"/>
            <a:r>
              <a:rPr lang="en-US" sz="1100" b="1">
                <a:solidFill>
                  <a:schemeClr val="tx1"/>
                </a:solidFill>
              </a:rPr>
              <a:t>Prediction</a:t>
            </a:r>
            <a:endParaRPr lang="en-US" sz="1100"/>
          </a:p>
        </p:txBody>
      </p:sp>
      <p:pic>
        <p:nvPicPr>
          <p:cNvPr id="39" name="Picture 38">
            <a:extLst>
              <a:ext uri="{FF2B5EF4-FFF2-40B4-BE49-F238E27FC236}">
                <a16:creationId xmlns:a16="http://schemas.microsoft.com/office/drawing/2014/main" id="{61C9C07C-8A05-15AC-B820-B9A9118C1361}"/>
              </a:ext>
            </a:extLst>
          </p:cNvPr>
          <p:cNvPicPr>
            <a:picLocks noChangeAspect="1"/>
          </p:cNvPicPr>
          <p:nvPr/>
        </p:nvPicPr>
        <p:blipFill rotWithShape="1">
          <a:blip r:embed="rId5"/>
          <a:srcRect l="13343" t="5412" r="3232" b="9838"/>
          <a:stretch/>
        </p:blipFill>
        <p:spPr>
          <a:xfrm>
            <a:off x="392990" y="1725301"/>
            <a:ext cx="1033909" cy="963112"/>
          </a:xfrm>
          <a:prstGeom prst="rect">
            <a:avLst/>
          </a:prstGeom>
          <a:ln w="38100">
            <a:solidFill>
              <a:srgbClr val="002060"/>
            </a:solidFill>
          </a:ln>
        </p:spPr>
      </p:pic>
      <p:pic>
        <p:nvPicPr>
          <p:cNvPr id="40" name="Picture 39">
            <a:extLst>
              <a:ext uri="{FF2B5EF4-FFF2-40B4-BE49-F238E27FC236}">
                <a16:creationId xmlns:a16="http://schemas.microsoft.com/office/drawing/2014/main" id="{3371D7F0-069C-81B1-24FE-8CAF5C08D643}"/>
              </a:ext>
            </a:extLst>
          </p:cNvPr>
          <p:cNvPicPr>
            <a:picLocks noChangeAspect="1"/>
          </p:cNvPicPr>
          <p:nvPr/>
        </p:nvPicPr>
        <p:blipFill rotWithShape="1">
          <a:blip r:embed="rId6"/>
          <a:srcRect l="14299" t="4659" r="4179" b="13077"/>
          <a:stretch/>
        </p:blipFill>
        <p:spPr>
          <a:xfrm>
            <a:off x="605953" y="1903969"/>
            <a:ext cx="1010333" cy="934878"/>
          </a:xfrm>
          <a:prstGeom prst="rect">
            <a:avLst/>
          </a:prstGeom>
          <a:ln w="38100">
            <a:solidFill>
              <a:srgbClr val="002060"/>
            </a:solidFill>
          </a:ln>
        </p:spPr>
      </p:pic>
      <p:pic>
        <p:nvPicPr>
          <p:cNvPr id="41" name="Picture 40">
            <a:extLst>
              <a:ext uri="{FF2B5EF4-FFF2-40B4-BE49-F238E27FC236}">
                <a16:creationId xmlns:a16="http://schemas.microsoft.com/office/drawing/2014/main" id="{588350DA-43B2-A1F2-2256-E2E1E3E9B2E3}"/>
              </a:ext>
            </a:extLst>
          </p:cNvPr>
          <p:cNvPicPr>
            <a:picLocks noChangeAspect="1"/>
          </p:cNvPicPr>
          <p:nvPr/>
        </p:nvPicPr>
        <p:blipFill rotWithShape="1">
          <a:blip r:embed="rId7"/>
          <a:srcRect l="13587" t="4243" r="2989" b="11009"/>
          <a:stretch/>
        </p:blipFill>
        <p:spPr>
          <a:xfrm>
            <a:off x="795341" y="2112687"/>
            <a:ext cx="1033909" cy="963112"/>
          </a:xfrm>
          <a:prstGeom prst="rect">
            <a:avLst/>
          </a:prstGeom>
          <a:ln w="38100">
            <a:solidFill>
              <a:srgbClr val="002060"/>
            </a:solidFill>
          </a:ln>
        </p:spPr>
      </p:pic>
      <p:pic>
        <p:nvPicPr>
          <p:cNvPr id="42" name="Picture 41">
            <a:extLst>
              <a:ext uri="{FF2B5EF4-FFF2-40B4-BE49-F238E27FC236}">
                <a16:creationId xmlns:a16="http://schemas.microsoft.com/office/drawing/2014/main" id="{7500F634-698C-7CAC-BBE8-48ABD30A7396}"/>
              </a:ext>
            </a:extLst>
          </p:cNvPr>
          <p:cNvPicPr>
            <a:picLocks noChangeAspect="1"/>
          </p:cNvPicPr>
          <p:nvPr/>
        </p:nvPicPr>
        <p:blipFill rotWithShape="1">
          <a:blip r:embed="rId8"/>
          <a:srcRect l="10200" t="4731" r="4611" b="8922"/>
          <a:stretch/>
        </p:blipFill>
        <p:spPr>
          <a:xfrm>
            <a:off x="417161" y="3234085"/>
            <a:ext cx="1412088" cy="1366593"/>
          </a:xfrm>
          <a:prstGeom prst="rect">
            <a:avLst/>
          </a:prstGeom>
          <a:ln w="38100">
            <a:solidFill>
              <a:srgbClr val="002060"/>
            </a:solidFill>
          </a:ln>
        </p:spPr>
      </p:pic>
      <p:pic>
        <p:nvPicPr>
          <p:cNvPr id="51" name="Picture 50">
            <a:extLst>
              <a:ext uri="{FF2B5EF4-FFF2-40B4-BE49-F238E27FC236}">
                <a16:creationId xmlns:a16="http://schemas.microsoft.com/office/drawing/2014/main" id="{B03100D8-22DE-B0E6-6B3C-7048718CCC14}"/>
              </a:ext>
            </a:extLst>
          </p:cNvPr>
          <p:cNvPicPr>
            <a:picLocks noChangeAspect="1"/>
          </p:cNvPicPr>
          <p:nvPr/>
        </p:nvPicPr>
        <p:blipFill>
          <a:blip r:embed="rId9"/>
          <a:stretch>
            <a:fillRect/>
          </a:stretch>
        </p:blipFill>
        <p:spPr>
          <a:xfrm>
            <a:off x="10415132" y="3230274"/>
            <a:ext cx="1328372" cy="1372052"/>
          </a:xfrm>
          <a:prstGeom prst="rect">
            <a:avLst/>
          </a:prstGeom>
          <a:ln w="38100">
            <a:solidFill>
              <a:srgbClr val="002060"/>
            </a:solidFill>
          </a:ln>
        </p:spPr>
      </p:pic>
      <p:pic>
        <p:nvPicPr>
          <p:cNvPr id="52" name="Picture 51">
            <a:extLst>
              <a:ext uri="{FF2B5EF4-FFF2-40B4-BE49-F238E27FC236}">
                <a16:creationId xmlns:a16="http://schemas.microsoft.com/office/drawing/2014/main" id="{8DB56027-E7D8-C9F6-6EFC-5DF265F3194B}"/>
              </a:ext>
            </a:extLst>
          </p:cNvPr>
          <p:cNvPicPr>
            <a:picLocks noChangeAspect="1"/>
          </p:cNvPicPr>
          <p:nvPr/>
        </p:nvPicPr>
        <p:blipFill rotWithShape="1">
          <a:blip r:embed="rId5"/>
          <a:srcRect l="13343" t="5412" r="3232" b="9838"/>
          <a:stretch/>
        </p:blipFill>
        <p:spPr>
          <a:xfrm>
            <a:off x="10361446" y="1726390"/>
            <a:ext cx="1033909" cy="963112"/>
          </a:xfrm>
          <a:prstGeom prst="rect">
            <a:avLst/>
          </a:prstGeom>
          <a:ln w="38100">
            <a:solidFill>
              <a:srgbClr val="002060"/>
            </a:solidFill>
          </a:ln>
        </p:spPr>
      </p:pic>
      <p:pic>
        <p:nvPicPr>
          <p:cNvPr id="53" name="Picture 52">
            <a:extLst>
              <a:ext uri="{FF2B5EF4-FFF2-40B4-BE49-F238E27FC236}">
                <a16:creationId xmlns:a16="http://schemas.microsoft.com/office/drawing/2014/main" id="{D941D296-9E4D-56FF-CBC9-3F538FF10172}"/>
              </a:ext>
            </a:extLst>
          </p:cNvPr>
          <p:cNvPicPr>
            <a:picLocks noChangeAspect="1"/>
          </p:cNvPicPr>
          <p:nvPr/>
        </p:nvPicPr>
        <p:blipFill rotWithShape="1">
          <a:blip r:embed="rId6"/>
          <a:srcRect l="14299" t="4659" r="4179" b="13077"/>
          <a:stretch/>
        </p:blipFill>
        <p:spPr>
          <a:xfrm>
            <a:off x="10574409" y="1905058"/>
            <a:ext cx="1010333" cy="934878"/>
          </a:xfrm>
          <a:prstGeom prst="rect">
            <a:avLst/>
          </a:prstGeom>
          <a:ln w="38100">
            <a:solidFill>
              <a:srgbClr val="002060"/>
            </a:solidFill>
          </a:ln>
        </p:spPr>
      </p:pic>
      <p:pic>
        <p:nvPicPr>
          <p:cNvPr id="54" name="Picture 53">
            <a:extLst>
              <a:ext uri="{FF2B5EF4-FFF2-40B4-BE49-F238E27FC236}">
                <a16:creationId xmlns:a16="http://schemas.microsoft.com/office/drawing/2014/main" id="{1384EBB6-2EC9-527A-671B-A716C23C1D6A}"/>
              </a:ext>
            </a:extLst>
          </p:cNvPr>
          <p:cNvPicPr>
            <a:picLocks noChangeAspect="1"/>
          </p:cNvPicPr>
          <p:nvPr/>
        </p:nvPicPr>
        <p:blipFill rotWithShape="1">
          <a:blip r:embed="rId7"/>
          <a:srcRect l="13587" t="4243" r="2989" b="11009"/>
          <a:stretch/>
        </p:blipFill>
        <p:spPr>
          <a:xfrm>
            <a:off x="10763797" y="2113776"/>
            <a:ext cx="1033909" cy="963112"/>
          </a:xfrm>
          <a:prstGeom prst="rect">
            <a:avLst/>
          </a:prstGeom>
          <a:ln w="38100">
            <a:solidFill>
              <a:srgbClr val="002060"/>
            </a:solidFill>
          </a:ln>
        </p:spPr>
      </p:pic>
      <p:pic>
        <p:nvPicPr>
          <p:cNvPr id="67" name="Picture 66">
            <a:extLst>
              <a:ext uri="{FF2B5EF4-FFF2-40B4-BE49-F238E27FC236}">
                <a16:creationId xmlns:a16="http://schemas.microsoft.com/office/drawing/2014/main" id="{006AD5F6-DCE1-DCCE-F9EC-0D6175D58DEE}"/>
              </a:ext>
            </a:extLst>
          </p:cNvPr>
          <p:cNvPicPr>
            <a:picLocks noChangeAspect="1"/>
          </p:cNvPicPr>
          <p:nvPr/>
        </p:nvPicPr>
        <p:blipFill>
          <a:blip r:embed="rId10"/>
          <a:stretch>
            <a:fillRect/>
          </a:stretch>
        </p:blipFill>
        <p:spPr>
          <a:xfrm rot="21400712">
            <a:off x="4529696" y="1200215"/>
            <a:ext cx="2984170" cy="1692545"/>
          </a:xfrm>
          <a:prstGeom prst="rect">
            <a:avLst/>
          </a:prstGeom>
        </p:spPr>
      </p:pic>
      <p:sp>
        <p:nvSpPr>
          <p:cNvPr id="72" name="TextBox 71">
            <a:extLst>
              <a:ext uri="{FF2B5EF4-FFF2-40B4-BE49-F238E27FC236}">
                <a16:creationId xmlns:a16="http://schemas.microsoft.com/office/drawing/2014/main" id="{1BF6B59B-A847-7E77-1B85-FA75AD54F869}"/>
              </a:ext>
            </a:extLst>
          </p:cNvPr>
          <p:cNvSpPr txBox="1"/>
          <p:nvPr/>
        </p:nvSpPr>
        <p:spPr>
          <a:xfrm>
            <a:off x="1939951" y="4865954"/>
            <a:ext cx="8532196" cy="923330"/>
          </a:xfrm>
          <a:prstGeom prst="rect">
            <a:avLst/>
          </a:prstGeom>
          <a:noFill/>
        </p:spPr>
        <p:txBody>
          <a:bodyPr wrap="square" rtlCol="0">
            <a:spAutoFit/>
          </a:bodyPr>
          <a:lstStyle/>
          <a:p>
            <a:pPr marL="285750" indent="-285750">
              <a:buFont typeface="Arial" panose="020B0604020202020204" pitchFamily="34" charset="0"/>
              <a:buChar char="•"/>
            </a:pPr>
            <a:r>
              <a:rPr lang="en-US" dirty="0"/>
              <a:t>Variational autoencoder (VAE) with a latent </a:t>
            </a:r>
            <a:r>
              <a:rPr lang="en-US" b="1" dirty="0">
                <a:solidFill>
                  <a:schemeClr val="accent2"/>
                </a:solidFill>
              </a:rPr>
              <a:t>Gaussian mixture prior</a:t>
            </a:r>
          </a:p>
          <a:p>
            <a:pPr marL="285750" indent="-285750">
              <a:buFont typeface="Arial" panose="020B0604020202020204" pitchFamily="34" charset="0"/>
              <a:buChar char="•"/>
            </a:pPr>
            <a:r>
              <a:rPr lang="en-US" dirty="0"/>
              <a:t>Trainable </a:t>
            </a:r>
            <a:r>
              <a:rPr lang="en-US" b="1" dirty="0">
                <a:solidFill>
                  <a:schemeClr val="accent2"/>
                </a:solidFill>
              </a:rPr>
              <a:t>directed acyclic graph </a:t>
            </a:r>
            <a:r>
              <a:rPr lang="en-US" dirty="0"/>
              <a:t>(DAG) which defines mixture probabilities</a:t>
            </a:r>
          </a:p>
          <a:p>
            <a:pPr marL="285750" indent="-285750">
              <a:buFont typeface="Arial" panose="020B0604020202020204" pitchFamily="34" charset="0"/>
              <a:buChar char="•"/>
            </a:pPr>
            <a:r>
              <a:rPr lang="en-US" dirty="0"/>
              <a:t>Joint training of VAE and DAG through a</a:t>
            </a:r>
            <a:r>
              <a:rPr lang="en-US" b="1" dirty="0">
                <a:solidFill>
                  <a:schemeClr val="accent1"/>
                </a:solidFill>
              </a:rPr>
              <a:t> single, tractable loss function</a:t>
            </a:r>
          </a:p>
        </p:txBody>
      </p:sp>
      <p:sp>
        <p:nvSpPr>
          <p:cNvPr id="3" name="TextBox 2">
            <a:extLst>
              <a:ext uri="{FF2B5EF4-FFF2-40B4-BE49-F238E27FC236}">
                <a16:creationId xmlns:a16="http://schemas.microsoft.com/office/drawing/2014/main" id="{72898F68-DF67-4678-F5EC-F8FD231161DE}"/>
              </a:ext>
            </a:extLst>
          </p:cNvPr>
          <p:cNvSpPr txBox="1"/>
          <p:nvPr/>
        </p:nvSpPr>
        <p:spPr>
          <a:xfrm>
            <a:off x="1464943" y="6498872"/>
            <a:ext cx="9262114" cy="246221"/>
          </a:xfrm>
          <a:prstGeom prst="rect">
            <a:avLst/>
          </a:prstGeom>
          <a:noFill/>
        </p:spPr>
        <p:txBody>
          <a:bodyPr wrap="square" rtlCol="0">
            <a:spAutoFit/>
          </a:bodyPr>
          <a:lstStyle/>
          <a:p>
            <a:r>
              <a:rPr lang="en-US" sz="1000" dirty="0"/>
              <a:t>E. Walker (SNL), J. Actor (SNL), C. Martinez (SNL), N. Trask (UPenn), “Causal disentanglement of multimodal data”, 2023. </a:t>
            </a:r>
            <a:r>
              <a:rPr lang="en-US" sz="1000" b="0" i="0" u="none" strike="noStrike" dirty="0">
                <a:effectLst/>
                <a:latin typeface="Lucida Grande" panose="020B0600040502020204" pitchFamily="34" charset="0"/>
                <a:hlinkClick r:id="rId11"/>
              </a:rPr>
              <a:t>arXiv:2310.18471v2</a:t>
            </a:r>
            <a:endParaRPr lang="en-US" sz="1000" dirty="0"/>
          </a:p>
        </p:txBody>
      </p:sp>
    </p:spTree>
    <p:extLst>
      <p:ext uri="{BB962C8B-B14F-4D97-AF65-F5344CB8AC3E}">
        <p14:creationId xmlns:p14="http://schemas.microsoft.com/office/powerpoint/2010/main" val="288278321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0CD055-0556-65B7-065B-C068130B2127}"/>
              </a:ext>
            </a:extLst>
          </p:cNvPr>
          <p:cNvSpPr>
            <a:spLocks noGrp="1"/>
          </p:cNvSpPr>
          <p:nvPr>
            <p:ph type="title"/>
          </p:nvPr>
        </p:nvSpPr>
        <p:spPr/>
        <p:txBody>
          <a:bodyPr/>
          <a:lstStyle/>
          <a:p>
            <a:r>
              <a:rPr lang="en-US" dirty="0"/>
              <a:t>Incorporating a DAG into a VAE</a:t>
            </a:r>
          </a:p>
        </p:txBody>
      </p:sp>
      <p:sp>
        <p:nvSpPr>
          <p:cNvPr id="3" name="Content Placeholder 2">
            <a:extLst>
              <a:ext uri="{FF2B5EF4-FFF2-40B4-BE49-F238E27FC236}">
                <a16:creationId xmlns:a16="http://schemas.microsoft.com/office/drawing/2014/main" id="{99137E80-D2E6-4D06-E51F-8F7FE7E38206}"/>
              </a:ext>
            </a:extLst>
          </p:cNvPr>
          <p:cNvSpPr>
            <a:spLocks noGrp="1"/>
          </p:cNvSpPr>
          <p:nvPr>
            <p:ph sz="quarter" idx="10"/>
          </p:nvPr>
        </p:nvSpPr>
        <p:spPr/>
        <p:txBody>
          <a:bodyPr/>
          <a:lstStyle/>
          <a:p>
            <a:r>
              <a:rPr lang="en-US" dirty="0"/>
              <a:t>A node in a DAG is a categorical variable (represents an attribute)</a:t>
            </a:r>
          </a:p>
          <a:p>
            <a:r>
              <a:rPr lang="en-US" dirty="0"/>
              <a:t>Each category in a node represents a different attribute realization</a:t>
            </a:r>
          </a:p>
          <a:p>
            <a:r>
              <a:rPr lang="en-US" dirty="0"/>
              <a:t>Choose the </a:t>
            </a:r>
            <a:r>
              <a:rPr lang="en-US" b="1" dirty="0">
                <a:solidFill>
                  <a:schemeClr val="accent1"/>
                </a:solidFill>
              </a:rPr>
              <a:t>number of nodes </a:t>
            </a:r>
            <a:r>
              <a:rPr lang="en-US" dirty="0"/>
              <a:t>in the DAG and the </a:t>
            </a:r>
            <a:r>
              <a:rPr lang="en-US" b="1" dirty="0">
                <a:solidFill>
                  <a:schemeClr val="accent1"/>
                </a:solidFill>
              </a:rPr>
              <a:t>number of categories </a:t>
            </a:r>
            <a:r>
              <a:rPr lang="en-US" dirty="0"/>
              <a:t>per node</a:t>
            </a:r>
          </a:p>
          <a:p>
            <a:pPr marL="0" indent="0">
              <a:buNone/>
            </a:pPr>
            <a:r>
              <a:rPr lang="en-US" dirty="0"/>
              <a:t>Example:</a:t>
            </a:r>
          </a:p>
          <a:p>
            <a:r>
              <a:rPr lang="en-US" dirty="0"/>
              <a:t>Dataset consists of images of red and green circles of different size and center shifts </a:t>
            </a:r>
          </a:p>
          <a:p>
            <a:r>
              <a:rPr lang="en-US" dirty="0"/>
              <a:t>Might choose a graph with 3 nodes, each with two categories</a:t>
            </a:r>
          </a:p>
        </p:txBody>
      </p:sp>
      <p:sp>
        <p:nvSpPr>
          <p:cNvPr id="5" name="Oval 4">
            <a:extLst>
              <a:ext uri="{FF2B5EF4-FFF2-40B4-BE49-F238E27FC236}">
                <a16:creationId xmlns:a16="http://schemas.microsoft.com/office/drawing/2014/main" id="{EDEAC383-E249-98F0-D447-0C025EF3BF91}"/>
              </a:ext>
            </a:extLst>
          </p:cNvPr>
          <p:cNvSpPr/>
          <p:nvPr/>
        </p:nvSpPr>
        <p:spPr>
          <a:xfrm>
            <a:off x="4994011" y="4583427"/>
            <a:ext cx="1653924" cy="1123100"/>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ctr">
              <a:buFont typeface="Arial" panose="020B0604020202020204" pitchFamily="34" charset="0"/>
              <a:buChar char="•"/>
            </a:pPr>
            <a:r>
              <a:rPr lang="en-US" b="1"/>
              <a:t>red</a:t>
            </a:r>
          </a:p>
          <a:p>
            <a:pPr marL="285750" indent="-285750" algn="ctr">
              <a:buFont typeface="Arial" panose="020B0604020202020204" pitchFamily="34" charset="0"/>
              <a:buChar char="•"/>
            </a:pPr>
            <a:r>
              <a:rPr lang="en-US" b="1"/>
              <a:t>green</a:t>
            </a:r>
          </a:p>
        </p:txBody>
      </p:sp>
      <p:sp>
        <p:nvSpPr>
          <p:cNvPr id="6" name="Oval 5">
            <a:extLst>
              <a:ext uri="{FF2B5EF4-FFF2-40B4-BE49-F238E27FC236}">
                <a16:creationId xmlns:a16="http://schemas.microsoft.com/office/drawing/2014/main" id="{D227A09F-0762-110A-8C66-DBFA90510960}"/>
              </a:ext>
            </a:extLst>
          </p:cNvPr>
          <p:cNvSpPr/>
          <p:nvPr/>
        </p:nvSpPr>
        <p:spPr>
          <a:xfrm>
            <a:off x="2811745" y="5526310"/>
            <a:ext cx="1653924" cy="1123100"/>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285750" indent="-285750" algn="ctr">
              <a:buFont typeface="Arial" panose="020B0604020202020204" pitchFamily="34" charset="0"/>
              <a:buChar char="•"/>
            </a:pPr>
            <a:r>
              <a:rPr lang="en-US" b="1"/>
              <a:t>large</a:t>
            </a:r>
          </a:p>
          <a:p>
            <a:pPr marL="285750" indent="-285750" algn="ctr">
              <a:buFont typeface="Arial" panose="020B0604020202020204" pitchFamily="34" charset="0"/>
              <a:buChar char="•"/>
            </a:pPr>
            <a:r>
              <a:rPr lang="en-US" b="1"/>
              <a:t>small </a:t>
            </a:r>
          </a:p>
          <a:p>
            <a:pPr algn="ctr"/>
            <a:endParaRPr lang="en-US" b="1"/>
          </a:p>
          <a:p>
            <a:pPr marL="285750" indent="-285750" algn="ctr">
              <a:buFont typeface="Arial" panose="020B0604020202020204" pitchFamily="34" charset="0"/>
              <a:buChar char="•"/>
            </a:pPr>
            <a:endParaRPr lang="en-US" b="1"/>
          </a:p>
        </p:txBody>
      </p:sp>
      <p:sp>
        <p:nvSpPr>
          <p:cNvPr id="9" name="Oval 8">
            <a:extLst>
              <a:ext uri="{FF2B5EF4-FFF2-40B4-BE49-F238E27FC236}">
                <a16:creationId xmlns:a16="http://schemas.microsoft.com/office/drawing/2014/main" id="{784FE63C-D4E8-7948-11CD-044537C2FC22}"/>
              </a:ext>
            </a:extLst>
          </p:cNvPr>
          <p:cNvSpPr/>
          <p:nvPr/>
        </p:nvSpPr>
        <p:spPr>
          <a:xfrm>
            <a:off x="7289275" y="5526310"/>
            <a:ext cx="1653924" cy="1123100"/>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ctr">
              <a:buFont typeface="Arial" panose="020B0604020202020204" pitchFamily="34" charset="0"/>
              <a:buChar char="•"/>
            </a:pPr>
            <a:r>
              <a:rPr lang="en-US" b="1"/>
              <a:t>left</a:t>
            </a:r>
          </a:p>
          <a:p>
            <a:pPr marL="285750" indent="-285750" algn="ctr">
              <a:buFont typeface="Arial" panose="020B0604020202020204" pitchFamily="34" charset="0"/>
              <a:buChar char="•"/>
            </a:pPr>
            <a:r>
              <a:rPr lang="en-US" b="1"/>
              <a:t>right</a:t>
            </a:r>
          </a:p>
        </p:txBody>
      </p:sp>
      <p:cxnSp>
        <p:nvCxnSpPr>
          <p:cNvPr id="10" name="Straight Arrow Connector 9">
            <a:extLst>
              <a:ext uri="{FF2B5EF4-FFF2-40B4-BE49-F238E27FC236}">
                <a16:creationId xmlns:a16="http://schemas.microsoft.com/office/drawing/2014/main" id="{FA9AF937-E434-7A83-5439-65C02C537872}"/>
              </a:ext>
            </a:extLst>
          </p:cNvPr>
          <p:cNvCxnSpPr>
            <a:cxnSpLocks/>
            <a:stCxn id="5" idx="6"/>
            <a:endCxn id="9" idx="1"/>
          </p:cNvCxnSpPr>
          <p:nvPr/>
        </p:nvCxnSpPr>
        <p:spPr>
          <a:xfrm>
            <a:off x="6647935" y="5144977"/>
            <a:ext cx="883552" cy="545807"/>
          </a:xfrm>
          <a:prstGeom prst="straightConnector1">
            <a:avLst/>
          </a:prstGeom>
          <a:ln w="38100">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3CDFE1EF-8BC0-0D2B-3C17-534AB714F8E0}"/>
              </a:ext>
            </a:extLst>
          </p:cNvPr>
          <p:cNvCxnSpPr>
            <a:cxnSpLocks/>
            <a:stCxn id="6" idx="6"/>
            <a:endCxn id="9" idx="2"/>
          </p:cNvCxnSpPr>
          <p:nvPr/>
        </p:nvCxnSpPr>
        <p:spPr>
          <a:xfrm>
            <a:off x="4465669" y="6087860"/>
            <a:ext cx="2823606" cy="0"/>
          </a:xfrm>
          <a:prstGeom prst="straightConnector1">
            <a:avLst/>
          </a:prstGeom>
          <a:ln w="38100">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3E3994BB-8373-554C-7AA9-6E1AAAB3A507}"/>
              </a:ext>
            </a:extLst>
          </p:cNvPr>
          <p:cNvCxnSpPr>
            <a:cxnSpLocks/>
            <a:stCxn id="5" idx="2"/>
            <a:endCxn id="6" idx="7"/>
          </p:cNvCxnSpPr>
          <p:nvPr/>
        </p:nvCxnSpPr>
        <p:spPr>
          <a:xfrm flipH="1">
            <a:off x="4223457" y="5144977"/>
            <a:ext cx="770554" cy="545807"/>
          </a:xfrm>
          <a:prstGeom prst="straightConnector1">
            <a:avLst/>
          </a:prstGeom>
          <a:ln w="38100">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3F3E5C02-5BF3-3861-ACDA-73A0E16561D5}"/>
              </a:ext>
            </a:extLst>
          </p:cNvPr>
          <p:cNvSpPr txBox="1"/>
          <p:nvPr/>
        </p:nvSpPr>
        <p:spPr>
          <a:xfrm>
            <a:off x="2962886" y="5093269"/>
            <a:ext cx="880065" cy="400110"/>
          </a:xfrm>
          <a:prstGeom prst="rect">
            <a:avLst/>
          </a:prstGeom>
          <a:noFill/>
        </p:spPr>
        <p:txBody>
          <a:bodyPr wrap="square" rtlCol="0">
            <a:spAutoFit/>
          </a:bodyPr>
          <a:lstStyle/>
          <a:p>
            <a:r>
              <a:rPr lang="en-US" sz="2000" b="1">
                <a:solidFill>
                  <a:schemeClr val="accent1"/>
                </a:solidFill>
              </a:rPr>
              <a:t>Size</a:t>
            </a:r>
            <a:endParaRPr lang="en-US" sz="2000">
              <a:solidFill>
                <a:schemeClr val="accent1"/>
              </a:solidFill>
            </a:endParaRPr>
          </a:p>
        </p:txBody>
      </p:sp>
      <p:sp>
        <p:nvSpPr>
          <p:cNvPr id="33" name="TextBox 32">
            <a:extLst>
              <a:ext uri="{FF2B5EF4-FFF2-40B4-BE49-F238E27FC236}">
                <a16:creationId xmlns:a16="http://schemas.microsoft.com/office/drawing/2014/main" id="{6B4659D0-1FAA-94CE-1FB7-371B711C2426}"/>
              </a:ext>
            </a:extLst>
          </p:cNvPr>
          <p:cNvSpPr txBox="1"/>
          <p:nvPr/>
        </p:nvSpPr>
        <p:spPr>
          <a:xfrm>
            <a:off x="5475427" y="4182054"/>
            <a:ext cx="880065" cy="400110"/>
          </a:xfrm>
          <a:prstGeom prst="rect">
            <a:avLst/>
          </a:prstGeom>
          <a:noFill/>
        </p:spPr>
        <p:txBody>
          <a:bodyPr wrap="square" rtlCol="0">
            <a:spAutoFit/>
          </a:bodyPr>
          <a:lstStyle/>
          <a:p>
            <a:r>
              <a:rPr lang="en-US" sz="2000" b="1">
                <a:solidFill>
                  <a:schemeClr val="accent1"/>
                </a:solidFill>
              </a:rPr>
              <a:t>Color</a:t>
            </a:r>
            <a:endParaRPr lang="en-US" sz="2000">
              <a:solidFill>
                <a:schemeClr val="accent1"/>
              </a:solidFill>
            </a:endParaRPr>
          </a:p>
        </p:txBody>
      </p:sp>
      <p:sp>
        <p:nvSpPr>
          <p:cNvPr id="34" name="TextBox 33">
            <a:extLst>
              <a:ext uri="{FF2B5EF4-FFF2-40B4-BE49-F238E27FC236}">
                <a16:creationId xmlns:a16="http://schemas.microsoft.com/office/drawing/2014/main" id="{A638E0E6-913A-9FE8-8E1C-2CF2ADB30509}"/>
              </a:ext>
            </a:extLst>
          </p:cNvPr>
          <p:cNvSpPr txBox="1"/>
          <p:nvPr/>
        </p:nvSpPr>
        <p:spPr>
          <a:xfrm>
            <a:off x="7886515" y="5083229"/>
            <a:ext cx="1056684" cy="400110"/>
          </a:xfrm>
          <a:prstGeom prst="rect">
            <a:avLst/>
          </a:prstGeom>
          <a:noFill/>
        </p:spPr>
        <p:txBody>
          <a:bodyPr wrap="square" rtlCol="0">
            <a:spAutoFit/>
          </a:bodyPr>
          <a:lstStyle/>
          <a:p>
            <a:r>
              <a:rPr lang="en-US" sz="2000" b="1">
                <a:solidFill>
                  <a:schemeClr val="accent1"/>
                </a:solidFill>
              </a:rPr>
              <a:t>Center</a:t>
            </a:r>
            <a:endParaRPr lang="en-US" sz="2000">
              <a:solidFill>
                <a:schemeClr val="accent1"/>
              </a:solidFill>
            </a:endParaRPr>
          </a:p>
        </p:txBody>
      </p:sp>
    </p:spTree>
    <p:extLst>
      <p:ext uri="{BB962C8B-B14F-4D97-AF65-F5344CB8AC3E}">
        <p14:creationId xmlns:p14="http://schemas.microsoft.com/office/powerpoint/2010/main" val="110389194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787D30-4E71-9929-60A5-722FC0E19761}"/>
              </a:ext>
            </a:extLst>
          </p:cNvPr>
          <p:cNvSpPr>
            <a:spLocks noGrp="1"/>
          </p:cNvSpPr>
          <p:nvPr>
            <p:ph type="title"/>
          </p:nvPr>
        </p:nvSpPr>
        <p:spPr/>
        <p:txBody>
          <a:bodyPr/>
          <a:lstStyle/>
          <a:p>
            <a:r>
              <a:rPr lang="en-US" dirty="0"/>
              <a:t>Incorporating DAG structure into VAE ELBO</a:t>
            </a:r>
          </a:p>
        </p:txBody>
      </p:sp>
      <p:pic>
        <p:nvPicPr>
          <p:cNvPr id="18" name="Content Placeholder 17">
            <a:extLst>
              <a:ext uri="{FF2B5EF4-FFF2-40B4-BE49-F238E27FC236}">
                <a16:creationId xmlns:a16="http://schemas.microsoft.com/office/drawing/2014/main" id="{8390B82E-4C17-5A2B-B584-6A5DD0E6F2A0}"/>
              </a:ext>
            </a:extLst>
          </p:cNvPr>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1454244" y="4052680"/>
            <a:ext cx="3367138" cy="2228679"/>
          </a:xfrm>
        </p:spPr>
      </p:pic>
      <p:grpSp>
        <p:nvGrpSpPr>
          <p:cNvPr id="13" name="Group 12">
            <a:extLst>
              <a:ext uri="{FF2B5EF4-FFF2-40B4-BE49-F238E27FC236}">
                <a16:creationId xmlns:a16="http://schemas.microsoft.com/office/drawing/2014/main" id="{56E44A74-7D58-1677-C055-C54B239D5539}"/>
              </a:ext>
            </a:extLst>
          </p:cNvPr>
          <p:cNvGrpSpPr/>
          <p:nvPr/>
        </p:nvGrpSpPr>
        <p:grpSpPr>
          <a:xfrm>
            <a:off x="720649" y="2552615"/>
            <a:ext cx="5106131" cy="944269"/>
            <a:chOff x="2625746" y="4941150"/>
            <a:chExt cx="7939078" cy="933065"/>
          </a:xfrm>
        </p:grpSpPr>
        <p:sp>
          <p:nvSpPr>
            <p:cNvPr id="5" name="Oval 4">
              <a:extLst>
                <a:ext uri="{FF2B5EF4-FFF2-40B4-BE49-F238E27FC236}">
                  <a16:creationId xmlns:a16="http://schemas.microsoft.com/office/drawing/2014/main" id="{80FE3C83-BE2A-FECB-AECF-B4B209CE7137}"/>
                </a:ext>
              </a:extLst>
            </p:cNvPr>
            <p:cNvSpPr/>
            <p:nvPr/>
          </p:nvSpPr>
          <p:spPr>
            <a:xfrm>
              <a:off x="3263689" y="4941150"/>
              <a:ext cx="1653924" cy="933065"/>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285750" indent="-285750" algn="ctr">
                <a:buFont typeface="Arial" panose="020B0604020202020204" pitchFamily="34" charset="0"/>
                <a:buChar char="•"/>
              </a:pPr>
              <a:r>
                <a:rPr lang="en-US" b="1" dirty="0"/>
                <a:t>A</a:t>
              </a:r>
              <a:r>
                <a:rPr lang="en-US" b="1" baseline="-25000" dirty="0"/>
                <a:t>1</a:t>
              </a:r>
              <a:endParaRPr lang="en-US" b="1" dirty="0"/>
            </a:p>
            <a:p>
              <a:pPr marL="285750" indent="-285750" algn="ctr">
                <a:buFont typeface="Arial" panose="020B0604020202020204" pitchFamily="34" charset="0"/>
                <a:buChar char="•"/>
              </a:pPr>
              <a:r>
                <a:rPr lang="en-US" b="1" dirty="0"/>
                <a:t>A</a:t>
              </a:r>
              <a:r>
                <a:rPr lang="en-US" b="1" baseline="-25000" dirty="0"/>
                <a:t>2</a:t>
              </a:r>
              <a:r>
                <a:rPr lang="en-US" b="1" dirty="0"/>
                <a:t> </a:t>
              </a:r>
            </a:p>
          </p:txBody>
        </p:sp>
        <p:sp>
          <p:nvSpPr>
            <p:cNvPr id="6" name="Oval 5">
              <a:extLst>
                <a:ext uri="{FF2B5EF4-FFF2-40B4-BE49-F238E27FC236}">
                  <a16:creationId xmlns:a16="http://schemas.microsoft.com/office/drawing/2014/main" id="{DA48281B-CEA2-95EA-7052-44F67D24155C}"/>
                </a:ext>
              </a:extLst>
            </p:cNvPr>
            <p:cNvSpPr/>
            <p:nvPr/>
          </p:nvSpPr>
          <p:spPr>
            <a:xfrm>
              <a:off x="7741219" y="4941150"/>
              <a:ext cx="1653924" cy="933065"/>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ctr">
                <a:buFont typeface="Arial" panose="020B0604020202020204" pitchFamily="34" charset="0"/>
                <a:buChar char="•"/>
              </a:pPr>
              <a:r>
                <a:rPr lang="en-US" b="1"/>
                <a:t>B</a:t>
              </a:r>
              <a:r>
                <a:rPr lang="en-US" b="1" baseline="-25000"/>
                <a:t>1</a:t>
              </a:r>
              <a:endParaRPr lang="en-US" b="1"/>
            </a:p>
            <a:p>
              <a:pPr marL="285750" indent="-285750" algn="ctr">
                <a:buFont typeface="Arial" panose="020B0604020202020204" pitchFamily="34" charset="0"/>
                <a:buChar char="•"/>
              </a:pPr>
              <a:r>
                <a:rPr lang="en-US" b="1"/>
                <a:t>B</a:t>
              </a:r>
              <a:r>
                <a:rPr lang="en-US" b="1" baseline="-25000"/>
                <a:t>2</a:t>
              </a:r>
              <a:endParaRPr lang="en-US" b="1"/>
            </a:p>
          </p:txBody>
        </p:sp>
        <p:cxnSp>
          <p:nvCxnSpPr>
            <p:cNvPr id="8" name="Straight Arrow Connector 7">
              <a:extLst>
                <a:ext uri="{FF2B5EF4-FFF2-40B4-BE49-F238E27FC236}">
                  <a16:creationId xmlns:a16="http://schemas.microsoft.com/office/drawing/2014/main" id="{B5605E12-5292-8FAE-FE34-D2EF6372C228}"/>
                </a:ext>
              </a:extLst>
            </p:cNvPr>
            <p:cNvCxnSpPr>
              <a:cxnSpLocks/>
              <a:stCxn id="5" idx="6"/>
              <a:endCxn id="6" idx="2"/>
            </p:cNvCxnSpPr>
            <p:nvPr/>
          </p:nvCxnSpPr>
          <p:spPr>
            <a:xfrm>
              <a:off x="4917613" y="5407682"/>
              <a:ext cx="2823606" cy="0"/>
            </a:xfrm>
            <a:prstGeom prst="straightConnector1">
              <a:avLst/>
            </a:prstGeom>
            <a:ln w="38100">
              <a:prstDash val="dash"/>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0DB32B52-A390-7B97-D5A3-A2B317FEB058}"/>
                </a:ext>
              </a:extLst>
            </p:cNvPr>
            <p:cNvSpPr txBox="1"/>
            <p:nvPr/>
          </p:nvSpPr>
          <p:spPr>
            <a:xfrm>
              <a:off x="2625746" y="5217528"/>
              <a:ext cx="880064" cy="380307"/>
            </a:xfrm>
            <a:prstGeom prst="rect">
              <a:avLst/>
            </a:prstGeom>
            <a:noFill/>
          </p:spPr>
          <p:txBody>
            <a:bodyPr wrap="square" rtlCol="0">
              <a:spAutoFit/>
            </a:bodyPr>
            <a:lstStyle/>
            <a:p>
              <a:r>
                <a:rPr lang="en-US" sz="2000" b="1" dirty="0">
                  <a:solidFill>
                    <a:schemeClr val="accent1"/>
                  </a:solidFill>
                </a:rPr>
                <a:t>A</a:t>
              </a:r>
              <a:endParaRPr lang="en-US" sz="2000" dirty="0">
                <a:solidFill>
                  <a:schemeClr val="accent1"/>
                </a:solidFill>
              </a:endParaRPr>
            </a:p>
          </p:txBody>
        </p:sp>
        <p:sp>
          <p:nvSpPr>
            <p:cNvPr id="12" name="TextBox 11">
              <a:extLst>
                <a:ext uri="{FF2B5EF4-FFF2-40B4-BE49-F238E27FC236}">
                  <a16:creationId xmlns:a16="http://schemas.microsoft.com/office/drawing/2014/main" id="{CD1A9075-4BC8-1C10-A1BE-46DBB211885A}"/>
                </a:ext>
              </a:extLst>
            </p:cNvPr>
            <p:cNvSpPr txBox="1"/>
            <p:nvPr/>
          </p:nvSpPr>
          <p:spPr>
            <a:xfrm>
              <a:off x="9508141" y="5217529"/>
              <a:ext cx="1056683" cy="380307"/>
            </a:xfrm>
            <a:prstGeom prst="rect">
              <a:avLst/>
            </a:prstGeom>
            <a:noFill/>
          </p:spPr>
          <p:txBody>
            <a:bodyPr wrap="square" rtlCol="0">
              <a:spAutoFit/>
            </a:bodyPr>
            <a:lstStyle/>
            <a:p>
              <a:r>
                <a:rPr lang="en-US" sz="2000" b="1" dirty="0">
                  <a:solidFill>
                    <a:schemeClr val="accent1"/>
                  </a:solidFill>
                </a:rPr>
                <a:t>B</a:t>
              </a:r>
              <a:endParaRPr lang="en-US" sz="2000" dirty="0">
                <a:solidFill>
                  <a:schemeClr val="accent1"/>
                </a:solidFill>
              </a:endParaRPr>
            </a:p>
          </p:txBody>
        </p:sp>
      </p:grpSp>
      <p:sp>
        <p:nvSpPr>
          <p:cNvPr id="19" name="TextBox 18">
            <a:extLst>
              <a:ext uri="{FF2B5EF4-FFF2-40B4-BE49-F238E27FC236}">
                <a16:creationId xmlns:a16="http://schemas.microsoft.com/office/drawing/2014/main" id="{7DB32EC4-1E13-4DCF-2536-FED886411345}"/>
              </a:ext>
            </a:extLst>
          </p:cNvPr>
          <p:cNvSpPr txBox="1"/>
          <p:nvPr/>
        </p:nvSpPr>
        <p:spPr>
          <a:xfrm>
            <a:off x="2195850" y="3301920"/>
            <a:ext cx="1664197" cy="369332"/>
          </a:xfrm>
          <a:prstGeom prst="rect">
            <a:avLst/>
          </a:prstGeom>
          <a:noFill/>
        </p:spPr>
        <p:txBody>
          <a:bodyPr wrap="square" rtlCol="0">
            <a:spAutoFit/>
          </a:bodyPr>
          <a:lstStyle/>
          <a:p>
            <a:r>
              <a:rPr lang="en-US" b="1" dirty="0"/>
              <a:t>Learned DAG</a:t>
            </a:r>
          </a:p>
        </p:txBody>
      </p:sp>
      <p:sp>
        <p:nvSpPr>
          <p:cNvPr id="20" name="TextBox 19">
            <a:extLst>
              <a:ext uri="{FF2B5EF4-FFF2-40B4-BE49-F238E27FC236}">
                <a16:creationId xmlns:a16="http://schemas.microsoft.com/office/drawing/2014/main" id="{6C4932DE-9043-5F57-3375-0679550F600B}"/>
              </a:ext>
            </a:extLst>
          </p:cNvPr>
          <p:cNvSpPr txBox="1"/>
          <p:nvPr/>
        </p:nvSpPr>
        <p:spPr>
          <a:xfrm>
            <a:off x="1003662" y="6309567"/>
            <a:ext cx="4302946" cy="369332"/>
          </a:xfrm>
          <a:prstGeom prst="rect">
            <a:avLst/>
          </a:prstGeom>
          <a:noFill/>
        </p:spPr>
        <p:txBody>
          <a:bodyPr wrap="square" rtlCol="0">
            <a:spAutoFit/>
          </a:bodyPr>
          <a:lstStyle/>
          <a:p>
            <a:r>
              <a:rPr lang="en-US" b="1" dirty="0"/>
              <a:t>Latent space structured by the DAG</a:t>
            </a:r>
          </a:p>
        </p:txBody>
      </p:sp>
      <p:sp>
        <p:nvSpPr>
          <p:cNvPr id="21" name="TextBox 20">
            <a:extLst>
              <a:ext uri="{FF2B5EF4-FFF2-40B4-BE49-F238E27FC236}">
                <a16:creationId xmlns:a16="http://schemas.microsoft.com/office/drawing/2014/main" id="{FA1F8986-D9AA-0634-835E-4508F49918C0}"/>
              </a:ext>
            </a:extLst>
          </p:cNvPr>
          <p:cNvSpPr txBox="1"/>
          <p:nvPr/>
        </p:nvSpPr>
        <p:spPr>
          <a:xfrm>
            <a:off x="3468030" y="4208137"/>
            <a:ext cx="930306" cy="369332"/>
          </a:xfrm>
          <a:prstGeom prst="rect">
            <a:avLst/>
          </a:prstGeom>
          <a:solidFill>
            <a:schemeClr val="bg1"/>
          </a:solidFill>
        </p:spPr>
        <p:txBody>
          <a:bodyPr wrap="square" rtlCol="0">
            <a:spAutoFit/>
          </a:bodyPr>
          <a:lstStyle/>
          <a:p>
            <a:r>
              <a:rPr lang="en-US" dirty="0"/>
              <a:t>(A</a:t>
            </a:r>
            <a:r>
              <a:rPr lang="en-US" baseline="-25000" dirty="0"/>
              <a:t>1</a:t>
            </a:r>
            <a:r>
              <a:rPr lang="en-US" dirty="0"/>
              <a:t>, B</a:t>
            </a:r>
            <a:r>
              <a:rPr lang="en-US" baseline="-25000" dirty="0"/>
              <a:t>2</a:t>
            </a:r>
            <a:r>
              <a:rPr lang="en-US" dirty="0"/>
              <a:t>)</a:t>
            </a:r>
          </a:p>
        </p:txBody>
      </p:sp>
      <p:sp>
        <p:nvSpPr>
          <p:cNvPr id="22" name="TextBox 21">
            <a:extLst>
              <a:ext uri="{FF2B5EF4-FFF2-40B4-BE49-F238E27FC236}">
                <a16:creationId xmlns:a16="http://schemas.microsoft.com/office/drawing/2014/main" id="{B108117A-1E4D-7D82-E12C-BD31BD50960B}"/>
              </a:ext>
            </a:extLst>
          </p:cNvPr>
          <p:cNvSpPr txBox="1"/>
          <p:nvPr/>
        </p:nvSpPr>
        <p:spPr>
          <a:xfrm>
            <a:off x="535349" y="5395341"/>
            <a:ext cx="1104272" cy="369332"/>
          </a:xfrm>
          <a:prstGeom prst="rect">
            <a:avLst/>
          </a:prstGeom>
          <a:solidFill>
            <a:schemeClr val="bg1"/>
          </a:solidFill>
        </p:spPr>
        <p:txBody>
          <a:bodyPr wrap="square" rtlCol="0">
            <a:spAutoFit/>
          </a:bodyPr>
          <a:lstStyle/>
          <a:p>
            <a:r>
              <a:rPr lang="en-US" dirty="0"/>
              <a:t>(A</a:t>
            </a:r>
            <a:r>
              <a:rPr lang="en-US" baseline="-25000" dirty="0"/>
              <a:t>2</a:t>
            </a:r>
            <a:r>
              <a:rPr lang="en-US" dirty="0"/>
              <a:t>, B</a:t>
            </a:r>
            <a:r>
              <a:rPr lang="en-US" baseline="-25000" dirty="0"/>
              <a:t>2</a:t>
            </a:r>
            <a:r>
              <a:rPr lang="en-US" dirty="0"/>
              <a:t>)</a:t>
            </a:r>
          </a:p>
        </p:txBody>
      </p:sp>
      <p:sp>
        <p:nvSpPr>
          <p:cNvPr id="23" name="TextBox 22">
            <a:extLst>
              <a:ext uri="{FF2B5EF4-FFF2-40B4-BE49-F238E27FC236}">
                <a16:creationId xmlns:a16="http://schemas.microsoft.com/office/drawing/2014/main" id="{B4CF35ED-FA68-5BB4-EE90-B7CBA550761D}"/>
              </a:ext>
            </a:extLst>
          </p:cNvPr>
          <p:cNvSpPr txBox="1"/>
          <p:nvPr/>
        </p:nvSpPr>
        <p:spPr>
          <a:xfrm>
            <a:off x="905953" y="4321877"/>
            <a:ext cx="930306" cy="369332"/>
          </a:xfrm>
          <a:prstGeom prst="rect">
            <a:avLst/>
          </a:prstGeom>
          <a:solidFill>
            <a:schemeClr val="bg1"/>
          </a:solidFill>
        </p:spPr>
        <p:txBody>
          <a:bodyPr wrap="square" rtlCol="0">
            <a:spAutoFit/>
          </a:bodyPr>
          <a:lstStyle/>
          <a:p>
            <a:r>
              <a:rPr lang="en-US"/>
              <a:t>(A</a:t>
            </a:r>
            <a:r>
              <a:rPr lang="en-US" baseline="-25000"/>
              <a:t>1</a:t>
            </a:r>
            <a:r>
              <a:rPr lang="en-US"/>
              <a:t>, B</a:t>
            </a:r>
            <a:r>
              <a:rPr lang="en-US" baseline="-25000"/>
              <a:t>1</a:t>
            </a:r>
            <a:r>
              <a:rPr lang="en-US"/>
              <a:t>)</a:t>
            </a:r>
          </a:p>
        </p:txBody>
      </p:sp>
      <p:sp>
        <p:nvSpPr>
          <p:cNvPr id="24" name="TextBox 23">
            <a:extLst>
              <a:ext uri="{FF2B5EF4-FFF2-40B4-BE49-F238E27FC236}">
                <a16:creationId xmlns:a16="http://schemas.microsoft.com/office/drawing/2014/main" id="{047A7892-7B6A-7D86-8409-4D0D63340382}"/>
              </a:ext>
            </a:extLst>
          </p:cNvPr>
          <p:cNvSpPr txBox="1"/>
          <p:nvPr/>
        </p:nvSpPr>
        <p:spPr>
          <a:xfrm>
            <a:off x="4379943" y="5624546"/>
            <a:ext cx="930306" cy="369332"/>
          </a:xfrm>
          <a:prstGeom prst="rect">
            <a:avLst/>
          </a:prstGeom>
          <a:solidFill>
            <a:schemeClr val="bg1"/>
          </a:solidFill>
        </p:spPr>
        <p:txBody>
          <a:bodyPr wrap="square" rtlCol="0">
            <a:spAutoFit/>
          </a:bodyPr>
          <a:lstStyle/>
          <a:p>
            <a:r>
              <a:rPr lang="en-US" dirty="0"/>
              <a:t>(A</a:t>
            </a:r>
            <a:r>
              <a:rPr lang="en-US" baseline="-25000" dirty="0"/>
              <a:t>2</a:t>
            </a:r>
            <a:r>
              <a:rPr lang="en-US" dirty="0"/>
              <a:t>, B</a:t>
            </a:r>
            <a:r>
              <a:rPr lang="en-US" baseline="-25000" dirty="0"/>
              <a:t>1</a:t>
            </a:r>
            <a:r>
              <a:rPr lang="en-US" dirty="0"/>
              <a:t>)</a:t>
            </a:r>
          </a:p>
        </p:txBody>
      </p:sp>
      <p:cxnSp>
        <p:nvCxnSpPr>
          <p:cNvPr id="26" name="Straight Arrow Connector 25">
            <a:extLst>
              <a:ext uri="{FF2B5EF4-FFF2-40B4-BE49-F238E27FC236}">
                <a16:creationId xmlns:a16="http://schemas.microsoft.com/office/drawing/2014/main" id="{A0EF940B-CA34-95D8-A94B-B144730109B6}"/>
              </a:ext>
            </a:extLst>
          </p:cNvPr>
          <p:cNvCxnSpPr>
            <a:cxnSpLocks/>
          </p:cNvCxnSpPr>
          <p:nvPr/>
        </p:nvCxnSpPr>
        <p:spPr>
          <a:xfrm>
            <a:off x="1727361" y="4571414"/>
            <a:ext cx="779555" cy="0"/>
          </a:xfrm>
          <a:prstGeom prst="straightConnector1">
            <a:avLst/>
          </a:prstGeom>
          <a:ln w="28575">
            <a:solidFill>
              <a:srgbClr val="000000"/>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6E09EA10-4E21-BD25-D16A-5A0A4A162028}"/>
              </a:ext>
            </a:extLst>
          </p:cNvPr>
          <p:cNvCxnSpPr>
            <a:cxnSpLocks/>
            <a:stCxn id="24" idx="1"/>
          </p:cNvCxnSpPr>
          <p:nvPr/>
        </p:nvCxnSpPr>
        <p:spPr>
          <a:xfrm flipH="1">
            <a:off x="3564082" y="5809212"/>
            <a:ext cx="815861" cy="0"/>
          </a:xfrm>
          <a:prstGeom prst="straightConnector1">
            <a:avLst/>
          </a:prstGeom>
          <a:ln w="28575">
            <a:solidFill>
              <a:srgbClr val="000000"/>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B79D8A47-729E-54F1-4D7A-93E9A3441853}"/>
              </a:ext>
            </a:extLst>
          </p:cNvPr>
          <p:cNvCxnSpPr>
            <a:cxnSpLocks/>
          </p:cNvCxnSpPr>
          <p:nvPr/>
        </p:nvCxnSpPr>
        <p:spPr>
          <a:xfrm flipV="1">
            <a:off x="1430530" y="5288193"/>
            <a:ext cx="971813" cy="277418"/>
          </a:xfrm>
          <a:prstGeom prst="straightConnector1">
            <a:avLst/>
          </a:prstGeom>
          <a:ln w="28575">
            <a:solidFill>
              <a:srgbClr val="000000"/>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A50D5E68-07CE-64DB-7151-48C1D83B2466}"/>
              </a:ext>
            </a:extLst>
          </p:cNvPr>
          <p:cNvCxnSpPr>
            <a:cxnSpLocks/>
            <a:stCxn id="21" idx="2"/>
          </p:cNvCxnSpPr>
          <p:nvPr/>
        </p:nvCxnSpPr>
        <p:spPr>
          <a:xfrm flipH="1">
            <a:off x="3860047" y="4577469"/>
            <a:ext cx="73136" cy="337431"/>
          </a:xfrm>
          <a:prstGeom prst="straightConnector1">
            <a:avLst/>
          </a:prstGeom>
          <a:ln w="28575">
            <a:solidFill>
              <a:srgbClr val="00000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7" name="Content Placeholder 2">
                <a:extLst>
                  <a:ext uri="{FF2B5EF4-FFF2-40B4-BE49-F238E27FC236}">
                    <a16:creationId xmlns:a16="http://schemas.microsoft.com/office/drawing/2014/main" id="{D84BB409-038F-8C70-8088-959DCB6D1601}"/>
                  </a:ext>
                </a:extLst>
              </p:cNvPr>
              <p:cNvSpPr txBox="1">
                <a:spLocks/>
              </p:cNvSpPr>
              <p:nvPr/>
            </p:nvSpPr>
            <p:spPr>
              <a:xfrm>
                <a:off x="720725" y="1247241"/>
                <a:ext cx="10671382" cy="4702708"/>
              </a:xfrm>
              <a:prstGeom prst="rect">
                <a:avLst/>
              </a:prstGeom>
            </p:spPr>
            <p:txBody>
              <a:bodyPr vert="horz" lIns="0" tIns="45720" rIns="0" bIns="45720" rtlCol="0" anchor="t">
                <a:normAutofit/>
              </a:bodyPr>
              <a:lstStyle>
                <a:lvl1pPr marL="225425" indent="-225425" algn="l" defTabSz="914354" rtl="0" eaLnBrk="1" latinLnBrk="0" hangingPunct="1">
                  <a:lnSpc>
                    <a:spcPct val="100000"/>
                  </a:lnSpc>
                  <a:spcBef>
                    <a:spcPts val="1200"/>
                  </a:spcBef>
                  <a:spcAft>
                    <a:spcPts val="200"/>
                  </a:spcAft>
                  <a:buClrTx/>
                  <a:buSzPct val="100000"/>
                  <a:buFont typeface="Wingdings" panose="05000000000000000000" pitchFamily="2" charset="2"/>
                  <a:buChar char="§"/>
                  <a:tabLst/>
                  <a:defRPr sz="2000" b="0" i="0" kern="1200">
                    <a:solidFill>
                      <a:schemeClr val="tx1"/>
                    </a:solidFill>
                    <a:latin typeface="+mn-lt"/>
                    <a:ea typeface="Open Sans" panose="020B0606030504020204" pitchFamily="34" charset="0"/>
                    <a:cs typeface="Open Sans" panose="020B0606030504020204" pitchFamily="34" charset="0"/>
                  </a:defRPr>
                </a:lvl1pPr>
                <a:lvl2pPr marL="384029" indent="-182870" algn="l" defTabSz="914354" rtl="0" eaLnBrk="1" latinLnBrk="0" hangingPunct="1">
                  <a:lnSpc>
                    <a:spcPct val="100000"/>
                  </a:lnSpc>
                  <a:spcBef>
                    <a:spcPts val="200"/>
                  </a:spcBef>
                  <a:spcAft>
                    <a:spcPts val="400"/>
                  </a:spcAft>
                  <a:buClrTx/>
                  <a:buFont typeface="Wingdings" panose="05000000000000000000" pitchFamily="2" charset="2"/>
                  <a:buChar char="§"/>
                  <a:tabLst/>
                  <a:defRPr sz="1800" b="0" i="0" kern="1200">
                    <a:solidFill>
                      <a:schemeClr val="tx1"/>
                    </a:solidFill>
                    <a:latin typeface="+mn-lt"/>
                    <a:ea typeface="Open Sans" panose="020B0606030504020204" pitchFamily="34" charset="0"/>
                    <a:cs typeface="Open Sans" panose="020B0606030504020204" pitchFamily="34" charset="0"/>
                  </a:defRPr>
                </a:lvl2pPr>
                <a:lvl3pPr marL="566900" indent="-182870" algn="l" defTabSz="914354" rtl="0" eaLnBrk="1" latinLnBrk="0" hangingPunct="1">
                  <a:lnSpc>
                    <a:spcPct val="100000"/>
                  </a:lnSpc>
                  <a:spcBef>
                    <a:spcPts val="200"/>
                  </a:spcBef>
                  <a:spcAft>
                    <a:spcPts val="400"/>
                  </a:spcAft>
                  <a:buClrTx/>
                  <a:buFont typeface="Wingdings" panose="05000000000000000000" pitchFamily="2" charset="2"/>
                  <a:buChar char="§"/>
                  <a:tabLst/>
                  <a:defRPr sz="1400" b="0" i="0" kern="1200">
                    <a:solidFill>
                      <a:schemeClr val="tx1"/>
                    </a:solidFill>
                    <a:latin typeface="+mn-lt"/>
                    <a:ea typeface="Open Sans" panose="020B0606030504020204" pitchFamily="34" charset="0"/>
                    <a:cs typeface="Open Sans" panose="020B0606030504020204" pitchFamily="34" charset="0"/>
                  </a:defRPr>
                </a:lvl3pPr>
                <a:lvl4pPr marL="749771" indent="-182870" algn="l" defTabSz="914354" rtl="0" eaLnBrk="1" latinLnBrk="0" hangingPunct="1">
                  <a:lnSpc>
                    <a:spcPct val="100000"/>
                  </a:lnSpc>
                  <a:spcBef>
                    <a:spcPts val="200"/>
                  </a:spcBef>
                  <a:spcAft>
                    <a:spcPts val="400"/>
                  </a:spcAft>
                  <a:buClrTx/>
                  <a:buFont typeface="Wingdings" panose="05000000000000000000" pitchFamily="2" charset="2"/>
                  <a:buChar char="§"/>
                  <a:tabLst/>
                  <a:defRPr sz="1400" b="0" i="0" kern="1200">
                    <a:solidFill>
                      <a:schemeClr val="tx1"/>
                    </a:solidFill>
                    <a:latin typeface="+mn-lt"/>
                    <a:ea typeface="Open Sans" panose="020B0606030504020204" pitchFamily="34" charset="0"/>
                    <a:cs typeface="Open Sans" panose="020B0606030504020204" pitchFamily="34" charset="0"/>
                  </a:defRPr>
                </a:lvl4pPr>
                <a:lvl5pPr marL="932642" indent="-182870" algn="l" defTabSz="914354" rtl="0" eaLnBrk="1" latinLnBrk="0" hangingPunct="1">
                  <a:lnSpc>
                    <a:spcPct val="100000"/>
                  </a:lnSpc>
                  <a:spcBef>
                    <a:spcPts val="200"/>
                  </a:spcBef>
                  <a:spcAft>
                    <a:spcPts val="400"/>
                  </a:spcAft>
                  <a:buClrTx/>
                  <a:buFont typeface="Wingdings" panose="05000000000000000000" pitchFamily="2" charset="2"/>
                  <a:buChar char="§"/>
                  <a:tabLst/>
                  <a:defRPr sz="1400" b="0" i="0" kern="1200">
                    <a:solidFill>
                      <a:schemeClr val="tx1"/>
                    </a:solidFill>
                    <a:latin typeface="+mn-lt"/>
                    <a:ea typeface="Open Sans" panose="020B0606030504020204" pitchFamily="34" charset="0"/>
                    <a:cs typeface="Open Sans" panose="020B0606030504020204" pitchFamily="34" charset="0"/>
                  </a:defRPr>
                </a:lvl5pPr>
                <a:lvl6pPr marL="1099946" indent="-228589" algn="l" defTabSz="914354"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299936" indent="-228589" algn="l" defTabSz="914354"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499925" indent="-228589" algn="l" defTabSz="914354"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699916" indent="-228589" algn="l" defTabSz="914354"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spcBef>
                    <a:spcPts val="0"/>
                  </a:spcBef>
                  <a:spcAft>
                    <a:spcPts val="0"/>
                  </a:spcAft>
                </a:pPr>
                <a:r>
                  <a:rPr lang="en-US" dirty="0">
                    <a:ea typeface="Open Sans"/>
                    <a:cs typeface="Open Sans"/>
                  </a:rPr>
                  <a:t>Each node is a categorical random variable </a:t>
                </a:r>
              </a:p>
              <a:p>
                <a:pPr>
                  <a:spcBef>
                    <a:spcPts val="0"/>
                  </a:spcBef>
                  <a:spcAft>
                    <a:spcPts val="0"/>
                  </a:spcAft>
                </a:pPr>
                <a:r>
                  <a:rPr lang="en-US" dirty="0">
                    <a:ea typeface="Open Sans"/>
                    <a:cs typeface="Open Sans"/>
                  </a:rPr>
                  <a:t>Latent space clusters identified with realizations of DAG nodes</a:t>
                </a:r>
              </a:p>
              <a:p>
                <a:pPr>
                  <a:spcBef>
                    <a:spcPts val="0"/>
                  </a:spcBef>
                  <a:spcAft>
                    <a:spcPts val="0"/>
                  </a:spcAft>
                </a:pPr>
                <a:r>
                  <a:rPr lang="en-US" dirty="0">
                    <a:ea typeface="Open Sans"/>
                    <a:cs typeface="Open Sans"/>
                  </a:rPr>
                  <a:t>Probability of each cluster is DAG-dependent, i.e. </a:t>
                </a:r>
                <a14:m>
                  <m:oMath xmlns:m="http://schemas.openxmlformats.org/officeDocument/2006/math">
                    <m:r>
                      <a:rPr lang="en-US" b="1" i="1" smtClean="0">
                        <a:solidFill>
                          <a:schemeClr val="accent1"/>
                        </a:solidFill>
                        <a:latin typeface="Cambria Math" panose="02040503050406030204" pitchFamily="18" charset="0"/>
                      </a:rPr>
                      <m:t>𝒑</m:t>
                    </m:r>
                    <m:d>
                      <m:dPr>
                        <m:ctrlPr>
                          <a:rPr lang="en-US" b="1" i="1">
                            <a:solidFill>
                              <a:schemeClr val="accent1"/>
                            </a:solidFill>
                            <a:latin typeface="Cambria Math" panose="02040503050406030204" pitchFamily="18" charset="0"/>
                          </a:rPr>
                        </m:ctrlPr>
                      </m:dPr>
                      <m:e>
                        <m:sSub>
                          <m:sSubPr>
                            <m:ctrlPr>
                              <a:rPr lang="en-US" b="1" i="1">
                                <a:solidFill>
                                  <a:schemeClr val="accent1"/>
                                </a:solidFill>
                                <a:latin typeface="Cambria Math" panose="02040503050406030204" pitchFamily="18" charset="0"/>
                              </a:rPr>
                            </m:ctrlPr>
                          </m:sSubPr>
                          <m:e>
                            <m:r>
                              <a:rPr lang="en-US" b="1" i="1">
                                <a:solidFill>
                                  <a:schemeClr val="accent1"/>
                                </a:solidFill>
                                <a:latin typeface="Cambria Math" panose="02040503050406030204" pitchFamily="18" charset="0"/>
                              </a:rPr>
                              <m:t>𝑵</m:t>
                            </m:r>
                          </m:e>
                          <m:sub>
                            <m:r>
                              <a:rPr lang="en-US" b="1" i="1">
                                <a:solidFill>
                                  <a:schemeClr val="accent1"/>
                                </a:solidFill>
                                <a:latin typeface="Cambria Math" panose="02040503050406030204" pitchFamily="18" charset="0"/>
                              </a:rPr>
                              <m:t>𝟏</m:t>
                            </m:r>
                          </m:sub>
                        </m:sSub>
                        <m:r>
                          <a:rPr lang="en-US" b="1" i="1">
                            <a:solidFill>
                              <a:schemeClr val="accent1"/>
                            </a:solidFill>
                            <a:latin typeface="Cambria Math" panose="02040503050406030204" pitchFamily="18" charset="0"/>
                          </a:rPr>
                          <m:t>,…, </m:t>
                        </m:r>
                        <m:sSub>
                          <m:sSubPr>
                            <m:ctrlPr>
                              <a:rPr lang="en-US" b="1" i="1">
                                <a:solidFill>
                                  <a:schemeClr val="accent1"/>
                                </a:solidFill>
                                <a:latin typeface="Cambria Math" panose="02040503050406030204" pitchFamily="18" charset="0"/>
                              </a:rPr>
                            </m:ctrlPr>
                          </m:sSubPr>
                          <m:e>
                            <m:r>
                              <a:rPr lang="en-US" b="1" i="1">
                                <a:solidFill>
                                  <a:schemeClr val="accent1"/>
                                </a:solidFill>
                                <a:latin typeface="Cambria Math" panose="02040503050406030204" pitchFamily="18" charset="0"/>
                              </a:rPr>
                              <m:t>𝑵</m:t>
                            </m:r>
                          </m:e>
                          <m:sub>
                            <m:r>
                              <a:rPr lang="en-US" b="1" i="1">
                                <a:solidFill>
                                  <a:schemeClr val="accent1"/>
                                </a:solidFill>
                                <a:latin typeface="Cambria Math" panose="02040503050406030204" pitchFamily="18" charset="0"/>
                              </a:rPr>
                              <m:t>𝑫</m:t>
                            </m:r>
                          </m:sub>
                        </m:sSub>
                      </m:e>
                    </m:d>
                    <m:r>
                      <a:rPr lang="en-US" b="1" i="1">
                        <a:solidFill>
                          <a:schemeClr val="accent1"/>
                        </a:solidFill>
                        <a:latin typeface="Cambria Math" panose="02040503050406030204" pitchFamily="18" charset="0"/>
                      </a:rPr>
                      <m:t>=</m:t>
                    </m:r>
                    <m:nary>
                      <m:naryPr>
                        <m:chr m:val="∏"/>
                        <m:ctrlPr>
                          <a:rPr lang="en-US" b="1" i="1">
                            <a:solidFill>
                              <a:schemeClr val="accent1"/>
                            </a:solidFill>
                            <a:latin typeface="Cambria Math" panose="02040503050406030204" pitchFamily="18" charset="0"/>
                          </a:rPr>
                        </m:ctrlPr>
                      </m:naryPr>
                      <m:sub>
                        <m:r>
                          <m:rPr>
                            <m:brk m:alnAt="23"/>
                          </m:rPr>
                          <a:rPr lang="en-US" b="1" i="1">
                            <a:solidFill>
                              <a:schemeClr val="accent1"/>
                            </a:solidFill>
                            <a:latin typeface="Cambria Math" panose="02040503050406030204" pitchFamily="18" charset="0"/>
                          </a:rPr>
                          <m:t>𝒊</m:t>
                        </m:r>
                        <m:r>
                          <a:rPr lang="en-US" b="1" i="1">
                            <a:solidFill>
                              <a:schemeClr val="accent1"/>
                            </a:solidFill>
                            <a:latin typeface="Cambria Math" panose="02040503050406030204" pitchFamily="18" charset="0"/>
                          </a:rPr>
                          <m:t>=</m:t>
                        </m:r>
                        <m:r>
                          <a:rPr lang="en-US" b="1" i="1">
                            <a:solidFill>
                              <a:schemeClr val="accent1"/>
                            </a:solidFill>
                            <a:latin typeface="Cambria Math" panose="02040503050406030204" pitchFamily="18" charset="0"/>
                          </a:rPr>
                          <m:t>𝟏</m:t>
                        </m:r>
                      </m:sub>
                      <m:sup>
                        <m:r>
                          <a:rPr lang="en-US" b="1" i="1">
                            <a:solidFill>
                              <a:schemeClr val="accent1"/>
                            </a:solidFill>
                            <a:latin typeface="Cambria Math" panose="02040503050406030204" pitchFamily="18" charset="0"/>
                          </a:rPr>
                          <m:t>𝑫</m:t>
                        </m:r>
                      </m:sup>
                      <m:e>
                        <m:r>
                          <a:rPr lang="en-US" b="1" i="1">
                            <a:solidFill>
                              <a:schemeClr val="accent1"/>
                            </a:solidFill>
                            <a:latin typeface="Cambria Math" panose="02040503050406030204" pitchFamily="18" charset="0"/>
                          </a:rPr>
                          <m:t>𝒑</m:t>
                        </m:r>
                        <m:r>
                          <a:rPr lang="en-US" b="1" i="1">
                            <a:solidFill>
                              <a:schemeClr val="accent1"/>
                            </a:solidFill>
                            <a:latin typeface="Cambria Math" panose="02040503050406030204" pitchFamily="18" charset="0"/>
                          </a:rPr>
                          <m:t>(</m:t>
                        </m:r>
                        <m:sSub>
                          <m:sSubPr>
                            <m:ctrlPr>
                              <a:rPr lang="en-US" b="1" i="1">
                                <a:solidFill>
                                  <a:schemeClr val="accent1"/>
                                </a:solidFill>
                                <a:latin typeface="Cambria Math" panose="02040503050406030204" pitchFamily="18" charset="0"/>
                              </a:rPr>
                            </m:ctrlPr>
                          </m:sSubPr>
                          <m:e>
                            <m:r>
                              <a:rPr lang="en-US" b="1" i="1">
                                <a:solidFill>
                                  <a:schemeClr val="accent1"/>
                                </a:solidFill>
                                <a:latin typeface="Cambria Math" panose="02040503050406030204" pitchFamily="18" charset="0"/>
                              </a:rPr>
                              <m:t>𝑵</m:t>
                            </m:r>
                          </m:e>
                          <m:sub>
                            <m:r>
                              <a:rPr lang="en-US" b="1" i="1">
                                <a:solidFill>
                                  <a:schemeClr val="accent1"/>
                                </a:solidFill>
                                <a:latin typeface="Cambria Math" panose="02040503050406030204" pitchFamily="18" charset="0"/>
                              </a:rPr>
                              <m:t>𝒊</m:t>
                            </m:r>
                          </m:sub>
                        </m:sSub>
                        <m:r>
                          <a:rPr lang="en-US" b="1" i="1">
                            <a:solidFill>
                              <a:schemeClr val="accent1"/>
                            </a:solidFill>
                            <a:latin typeface="Cambria Math" panose="02040503050406030204" pitchFamily="18" charset="0"/>
                          </a:rPr>
                          <m:t>|</m:t>
                        </m:r>
                        <m:r>
                          <a:rPr lang="en-US" b="1" i="1">
                            <a:solidFill>
                              <a:schemeClr val="accent1"/>
                            </a:solidFill>
                            <a:latin typeface="Cambria Math" panose="02040503050406030204" pitchFamily="18" charset="0"/>
                          </a:rPr>
                          <m:t>𝑷𝒂</m:t>
                        </m:r>
                        <m:d>
                          <m:dPr>
                            <m:ctrlPr>
                              <a:rPr lang="en-US" b="1" i="1">
                                <a:solidFill>
                                  <a:schemeClr val="accent1"/>
                                </a:solidFill>
                                <a:latin typeface="Cambria Math" panose="02040503050406030204" pitchFamily="18" charset="0"/>
                              </a:rPr>
                            </m:ctrlPr>
                          </m:dPr>
                          <m:e>
                            <m:sSub>
                              <m:sSubPr>
                                <m:ctrlPr>
                                  <a:rPr lang="en-US" b="1" i="1">
                                    <a:solidFill>
                                      <a:schemeClr val="accent1"/>
                                    </a:solidFill>
                                    <a:latin typeface="Cambria Math" panose="02040503050406030204" pitchFamily="18" charset="0"/>
                                  </a:rPr>
                                </m:ctrlPr>
                              </m:sSubPr>
                              <m:e>
                                <m:r>
                                  <a:rPr lang="en-US" b="1" i="1">
                                    <a:solidFill>
                                      <a:schemeClr val="accent1"/>
                                    </a:solidFill>
                                    <a:latin typeface="Cambria Math" panose="02040503050406030204" pitchFamily="18" charset="0"/>
                                  </a:rPr>
                                  <m:t>𝑵</m:t>
                                </m:r>
                              </m:e>
                              <m:sub>
                                <m:r>
                                  <a:rPr lang="en-US" b="1" i="1">
                                    <a:solidFill>
                                      <a:schemeClr val="accent1"/>
                                    </a:solidFill>
                                    <a:latin typeface="Cambria Math" panose="02040503050406030204" pitchFamily="18" charset="0"/>
                                  </a:rPr>
                                  <m:t>𝒊</m:t>
                                </m:r>
                              </m:sub>
                            </m:sSub>
                          </m:e>
                        </m:d>
                        <m:r>
                          <a:rPr lang="en-US" b="1" i="1">
                            <a:solidFill>
                              <a:schemeClr val="accent1"/>
                            </a:solidFill>
                            <a:latin typeface="Cambria Math" panose="02040503050406030204" pitchFamily="18" charset="0"/>
                          </a:rPr>
                          <m:t>)</m:t>
                        </m:r>
                      </m:e>
                    </m:nary>
                  </m:oMath>
                </a14:m>
                <a:endParaRPr lang="en-US" dirty="0"/>
              </a:p>
            </p:txBody>
          </p:sp>
        </mc:Choice>
        <mc:Fallback xmlns="">
          <p:sp>
            <p:nvSpPr>
              <p:cNvPr id="7" name="Content Placeholder 2">
                <a:extLst>
                  <a:ext uri="{FF2B5EF4-FFF2-40B4-BE49-F238E27FC236}">
                    <a16:creationId xmlns:a16="http://schemas.microsoft.com/office/drawing/2014/main" id="{D84BB409-038F-8C70-8088-959DCB6D1601}"/>
                  </a:ext>
                </a:extLst>
              </p:cNvPr>
              <p:cNvSpPr txBox="1">
                <a:spLocks noRot="1" noChangeAspect="1" noMove="1" noResize="1" noEditPoints="1" noAdjustHandles="1" noChangeArrowheads="1" noChangeShapeType="1" noTextEdit="1"/>
              </p:cNvSpPr>
              <p:nvPr/>
            </p:nvSpPr>
            <p:spPr>
              <a:xfrm>
                <a:off x="720725" y="1247241"/>
                <a:ext cx="10671382" cy="4702708"/>
              </a:xfrm>
              <a:prstGeom prst="rect">
                <a:avLst/>
              </a:prstGeom>
              <a:blipFill>
                <a:blip r:embed="rId4"/>
                <a:stretch>
                  <a:fillRect l="-1306" t="-809"/>
                </a:stretch>
              </a:blipFill>
            </p:spPr>
            <p:txBody>
              <a:bodyPr/>
              <a:lstStyle/>
              <a:p>
                <a:r>
                  <a:rPr lang="en-US">
                    <a:noFill/>
                  </a:rPr>
                  <a:t> </a:t>
                </a:r>
              </a:p>
            </p:txBody>
          </p:sp>
        </mc:Fallback>
      </mc:AlternateContent>
      <p:pic>
        <p:nvPicPr>
          <p:cNvPr id="36" name="Picture 35">
            <a:extLst>
              <a:ext uri="{FF2B5EF4-FFF2-40B4-BE49-F238E27FC236}">
                <a16:creationId xmlns:a16="http://schemas.microsoft.com/office/drawing/2014/main" id="{FF9FD409-F68E-D153-547C-4FEBBDB24608}"/>
              </a:ext>
            </a:extLst>
          </p:cNvPr>
          <p:cNvPicPr>
            <a:picLocks noChangeAspect="1"/>
          </p:cNvPicPr>
          <p:nvPr/>
        </p:nvPicPr>
        <p:blipFill rotWithShape="1">
          <a:blip r:embed="rId5"/>
          <a:srcRect r="39081" b="32292"/>
          <a:stretch/>
        </p:blipFill>
        <p:spPr>
          <a:xfrm>
            <a:off x="6657216" y="2861085"/>
            <a:ext cx="4734891" cy="811348"/>
          </a:xfrm>
          <a:prstGeom prst="rect">
            <a:avLst/>
          </a:prstGeom>
        </p:spPr>
      </p:pic>
      <mc:AlternateContent xmlns:mc="http://schemas.openxmlformats.org/markup-compatibility/2006" xmlns:a14="http://schemas.microsoft.com/office/drawing/2010/main">
        <mc:Choice Requires="a14">
          <p:sp>
            <p:nvSpPr>
              <p:cNvPr id="37" name="TextBox 36">
                <a:extLst>
                  <a:ext uri="{FF2B5EF4-FFF2-40B4-BE49-F238E27FC236}">
                    <a16:creationId xmlns:a16="http://schemas.microsoft.com/office/drawing/2014/main" id="{5D3E2B61-CB3B-981B-6E2E-350B32EE22DF}"/>
                  </a:ext>
                </a:extLst>
              </p:cNvPr>
              <p:cNvSpPr txBox="1"/>
              <p:nvPr/>
            </p:nvSpPr>
            <p:spPr>
              <a:xfrm>
                <a:off x="6943465" y="3798353"/>
                <a:ext cx="5078896" cy="923330"/>
              </a:xfrm>
              <a:prstGeom prst="rect">
                <a:avLst/>
              </a:prstGeom>
              <a:noFill/>
            </p:spPr>
            <p:txBody>
              <a:bodyPr wrap="square" rtlCol="0">
                <a:spAutoFit/>
              </a:bodyPr>
              <a:lstStyle/>
              <a:p>
                <a14:m>
                  <m:oMath xmlns:m="http://schemas.openxmlformats.org/officeDocument/2006/math">
                    <m:r>
                      <a:rPr lang="en-US" b="0" i="1" smtClean="0">
                        <a:latin typeface="Cambria Math" panose="02040503050406030204" pitchFamily="18" charset="0"/>
                      </a:rPr>
                      <m:t>𝑋</m:t>
                    </m:r>
                  </m:oMath>
                </a14:m>
                <a:r>
                  <a:rPr lang="en-US" dirty="0"/>
                  <a:t>: input data</a:t>
                </a:r>
              </a:p>
              <a:p>
                <a14:m>
                  <m:oMath xmlns:m="http://schemas.openxmlformats.org/officeDocument/2006/math">
                    <m:r>
                      <a:rPr lang="en-US" b="0" i="1" smtClean="0">
                        <a:latin typeface="Cambria Math" panose="02040503050406030204" pitchFamily="18" charset="0"/>
                      </a:rPr>
                      <m:t>𝑍</m:t>
                    </m:r>
                  </m:oMath>
                </a14:m>
                <a:r>
                  <a:rPr lang="en-US" dirty="0"/>
                  <a:t>: latent space</a:t>
                </a:r>
              </a:p>
              <a:p>
                <a14:m>
                  <m:oMath xmlns:m="http://schemas.openxmlformats.org/officeDocument/2006/math">
                    <m:r>
                      <a:rPr lang="en-US" b="0" i="1" smtClean="0">
                        <a:latin typeface="Cambria Math" panose="02040503050406030204" pitchFamily="18" charset="0"/>
                        <a:ea typeface="Cambria Math" panose="02040503050406030204" pitchFamily="18" charset="0"/>
                      </a:rPr>
                      <m:t>𝐶</m:t>
                    </m:r>
                  </m:oMath>
                </a14:m>
                <a:r>
                  <a:rPr lang="en-US" dirty="0"/>
                  <a:t>: Categorical for Gaussian Mixture</a:t>
                </a:r>
              </a:p>
            </p:txBody>
          </p:sp>
        </mc:Choice>
        <mc:Fallback xmlns="">
          <p:sp>
            <p:nvSpPr>
              <p:cNvPr id="37" name="TextBox 36">
                <a:extLst>
                  <a:ext uri="{FF2B5EF4-FFF2-40B4-BE49-F238E27FC236}">
                    <a16:creationId xmlns:a16="http://schemas.microsoft.com/office/drawing/2014/main" id="{5D3E2B61-CB3B-981B-6E2E-350B32EE22DF}"/>
                  </a:ext>
                </a:extLst>
              </p:cNvPr>
              <p:cNvSpPr txBox="1">
                <a:spLocks noRot="1" noChangeAspect="1" noMove="1" noResize="1" noEditPoints="1" noAdjustHandles="1" noChangeArrowheads="1" noChangeShapeType="1" noTextEdit="1"/>
              </p:cNvSpPr>
              <p:nvPr/>
            </p:nvSpPr>
            <p:spPr>
              <a:xfrm>
                <a:off x="6943465" y="3798353"/>
                <a:ext cx="5078896" cy="923330"/>
              </a:xfrm>
              <a:prstGeom prst="rect">
                <a:avLst/>
              </a:prstGeom>
              <a:blipFill>
                <a:blip r:embed="rId6"/>
                <a:stretch>
                  <a:fillRect t="-2740" b="-9589"/>
                </a:stretch>
              </a:blipFill>
            </p:spPr>
            <p:txBody>
              <a:bodyPr/>
              <a:lstStyle/>
              <a:p>
                <a:r>
                  <a:rPr lang="en-US">
                    <a:noFill/>
                  </a:rPr>
                  <a:t> </a:t>
                </a:r>
              </a:p>
            </p:txBody>
          </p:sp>
        </mc:Fallback>
      </mc:AlternateContent>
      <p:pic>
        <p:nvPicPr>
          <p:cNvPr id="38" name="Picture 37">
            <a:extLst>
              <a:ext uri="{FF2B5EF4-FFF2-40B4-BE49-F238E27FC236}">
                <a16:creationId xmlns:a16="http://schemas.microsoft.com/office/drawing/2014/main" id="{7DBCC31B-5FCA-D6BB-46BD-569E014BA9DA}"/>
              </a:ext>
            </a:extLst>
          </p:cNvPr>
          <p:cNvPicPr>
            <a:picLocks noChangeAspect="1"/>
          </p:cNvPicPr>
          <p:nvPr/>
        </p:nvPicPr>
        <p:blipFill>
          <a:blip r:embed="rId7"/>
          <a:stretch>
            <a:fillRect/>
          </a:stretch>
        </p:blipFill>
        <p:spPr>
          <a:xfrm>
            <a:off x="6413173" y="5028257"/>
            <a:ext cx="5346575" cy="811348"/>
          </a:xfrm>
          <a:prstGeom prst="rect">
            <a:avLst/>
          </a:prstGeom>
        </p:spPr>
      </p:pic>
      <mc:AlternateContent xmlns:mc="http://schemas.openxmlformats.org/markup-compatibility/2006" xmlns:a14="http://schemas.microsoft.com/office/drawing/2010/main">
        <mc:Choice Requires="a14">
          <p:sp>
            <p:nvSpPr>
              <p:cNvPr id="39" name="TextBox 38">
                <a:extLst>
                  <a:ext uri="{FF2B5EF4-FFF2-40B4-BE49-F238E27FC236}">
                    <a16:creationId xmlns:a16="http://schemas.microsoft.com/office/drawing/2014/main" id="{E1B2E53D-9DDF-A1A8-CCB1-82A5D4DDF958}"/>
                  </a:ext>
                </a:extLst>
              </p:cNvPr>
              <p:cNvSpPr txBox="1"/>
              <p:nvPr/>
            </p:nvSpPr>
            <p:spPr>
              <a:xfrm>
                <a:off x="6705957" y="6142859"/>
                <a:ext cx="4278607"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1" i="1" smtClean="0">
                          <a:solidFill>
                            <a:srgbClr val="FFC000"/>
                          </a:solidFill>
                          <a:latin typeface="Cambria Math" panose="02040503050406030204" pitchFamily="18" charset="0"/>
                        </a:rPr>
                        <m:t>𝒑</m:t>
                      </m:r>
                      <m:d>
                        <m:dPr>
                          <m:ctrlPr>
                            <a:rPr lang="en-US" b="1" i="1" smtClean="0">
                              <a:solidFill>
                                <a:srgbClr val="FFC000"/>
                              </a:solidFill>
                              <a:latin typeface="Cambria Math" panose="02040503050406030204" pitchFamily="18" charset="0"/>
                            </a:rPr>
                          </m:ctrlPr>
                        </m:dPr>
                        <m:e>
                          <m:sSub>
                            <m:sSubPr>
                              <m:ctrlPr>
                                <a:rPr lang="en-US" b="1" i="1" smtClean="0">
                                  <a:solidFill>
                                    <a:srgbClr val="FFC000"/>
                                  </a:solidFill>
                                  <a:latin typeface="Cambria Math" panose="02040503050406030204" pitchFamily="18" charset="0"/>
                                </a:rPr>
                              </m:ctrlPr>
                            </m:sSubPr>
                            <m:e>
                              <m:r>
                                <a:rPr lang="en-US" b="1" i="1" smtClean="0">
                                  <a:solidFill>
                                    <a:srgbClr val="FFC000"/>
                                  </a:solidFill>
                                  <a:latin typeface="Cambria Math" panose="02040503050406030204" pitchFamily="18" charset="0"/>
                                </a:rPr>
                                <m:t>𝑨</m:t>
                              </m:r>
                            </m:e>
                            <m:sub>
                              <m:r>
                                <a:rPr lang="en-US" b="1" i="1" smtClean="0">
                                  <a:solidFill>
                                    <a:srgbClr val="FFC000"/>
                                  </a:solidFill>
                                  <a:latin typeface="Cambria Math" panose="02040503050406030204" pitchFamily="18" charset="0"/>
                                </a:rPr>
                                <m:t>𝟏</m:t>
                              </m:r>
                            </m:sub>
                          </m:sSub>
                          <m:r>
                            <a:rPr lang="en-US" b="1" i="1" smtClean="0">
                              <a:solidFill>
                                <a:srgbClr val="FFC000"/>
                              </a:solidFill>
                              <a:latin typeface="Cambria Math" panose="02040503050406030204" pitchFamily="18" charset="0"/>
                            </a:rPr>
                            <m:t>,</m:t>
                          </m:r>
                          <m:sSub>
                            <m:sSubPr>
                              <m:ctrlPr>
                                <a:rPr lang="en-US" b="1" i="1" smtClean="0">
                                  <a:solidFill>
                                    <a:srgbClr val="FFC000"/>
                                  </a:solidFill>
                                  <a:latin typeface="Cambria Math" panose="02040503050406030204" pitchFamily="18" charset="0"/>
                                </a:rPr>
                              </m:ctrlPr>
                            </m:sSubPr>
                            <m:e>
                              <m:r>
                                <a:rPr lang="en-US" b="1" i="1" smtClean="0">
                                  <a:solidFill>
                                    <a:srgbClr val="FFC000"/>
                                  </a:solidFill>
                                  <a:latin typeface="Cambria Math" panose="02040503050406030204" pitchFamily="18" charset="0"/>
                                </a:rPr>
                                <m:t>𝑩</m:t>
                              </m:r>
                            </m:e>
                            <m:sub>
                              <m:r>
                                <a:rPr lang="en-US" b="1" i="1" smtClean="0">
                                  <a:solidFill>
                                    <a:srgbClr val="FFC000"/>
                                  </a:solidFill>
                                  <a:latin typeface="Cambria Math" panose="02040503050406030204" pitchFamily="18" charset="0"/>
                                </a:rPr>
                                <m:t>𝟐</m:t>
                              </m:r>
                            </m:sub>
                          </m:sSub>
                        </m:e>
                      </m:d>
                      <m:r>
                        <a:rPr lang="en-US" b="0" i="1" smtClean="0">
                          <a:latin typeface="Cambria Math" panose="02040503050406030204" pitchFamily="18" charset="0"/>
                        </a:rPr>
                        <m:t>=</m:t>
                      </m:r>
                      <m:r>
                        <a:rPr lang="en-US" b="0" i="1" smtClean="0">
                          <a:latin typeface="Cambria Math" panose="02040503050406030204" pitchFamily="18" charset="0"/>
                        </a:rPr>
                        <m:t>𝑝</m:t>
                      </m:r>
                      <m:d>
                        <m:dPr>
                          <m:ctrlPr>
                            <a:rPr lang="en-US" b="0" i="1" smtClean="0">
                              <a:latin typeface="Cambria Math" panose="02040503050406030204" pitchFamily="18" charset="0"/>
                            </a:rPr>
                          </m:ctrlPr>
                        </m:dPr>
                        <m:e>
                          <m:r>
                            <a:rPr lang="en-US" b="0" i="1" smtClean="0">
                              <a:latin typeface="Cambria Math" panose="02040503050406030204" pitchFamily="18" charset="0"/>
                            </a:rPr>
                            <m:t>𝐵</m:t>
                          </m:r>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𝐵</m:t>
                              </m:r>
                            </m:e>
                            <m:sub>
                              <m:r>
                                <a:rPr lang="en-US" b="0" i="1" smtClean="0">
                                  <a:latin typeface="Cambria Math" panose="02040503050406030204" pitchFamily="18" charset="0"/>
                                </a:rPr>
                                <m:t>2</m:t>
                              </m:r>
                            </m:sub>
                          </m:sSub>
                        </m:e>
                      </m:d>
                      <m:r>
                        <a:rPr lang="en-US" b="0" i="1" smtClean="0">
                          <a:latin typeface="Cambria Math" panose="02040503050406030204" pitchFamily="18" charset="0"/>
                        </a:rPr>
                        <m:t>𝑝</m:t>
                      </m:r>
                      <m:d>
                        <m:dPr>
                          <m:endChr m:val="|"/>
                          <m:ctrlPr>
                            <a:rPr lang="en-US" b="0" i="1" smtClean="0">
                              <a:latin typeface="Cambria Math" panose="02040503050406030204" pitchFamily="18" charset="0"/>
                            </a:rPr>
                          </m:ctrlPr>
                        </m:dPr>
                        <m:e>
                          <m:r>
                            <a:rPr lang="en-US" b="0" i="1" smtClean="0">
                              <a:latin typeface="Cambria Math" panose="02040503050406030204" pitchFamily="18" charset="0"/>
                            </a:rPr>
                            <m:t>𝐴</m:t>
                          </m:r>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𝐴</m:t>
                              </m:r>
                            </m:e>
                            <m:sub>
                              <m:r>
                                <a:rPr lang="en-US" b="0" i="1" smtClean="0">
                                  <a:latin typeface="Cambria Math" panose="02040503050406030204" pitchFamily="18" charset="0"/>
                                </a:rPr>
                                <m:t>1</m:t>
                              </m:r>
                            </m:sub>
                          </m:sSub>
                        </m:e>
                      </m:d>
                      <m:r>
                        <a:rPr lang="en-US" b="0" i="1" smtClean="0">
                          <a:latin typeface="Cambria Math" panose="02040503050406030204" pitchFamily="18" charset="0"/>
                        </a:rPr>
                        <m:t>𝐵</m:t>
                      </m:r>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𝐵</m:t>
                          </m:r>
                        </m:e>
                        <m:sub>
                          <m:r>
                            <a:rPr lang="en-US" b="0" i="1" smtClean="0">
                              <a:latin typeface="Cambria Math" panose="02040503050406030204" pitchFamily="18" charset="0"/>
                            </a:rPr>
                            <m:t>2</m:t>
                          </m:r>
                        </m:sub>
                      </m:sSub>
                      <m:r>
                        <a:rPr lang="en-US" b="0" i="1" smtClean="0">
                          <a:latin typeface="Cambria Math" panose="02040503050406030204" pitchFamily="18" charset="0"/>
                        </a:rPr>
                        <m:t>)</m:t>
                      </m:r>
                    </m:oMath>
                  </m:oMathPara>
                </a14:m>
                <a:endParaRPr lang="en-US" dirty="0"/>
              </a:p>
            </p:txBody>
          </p:sp>
        </mc:Choice>
        <mc:Fallback xmlns="">
          <p:sp>
            <p:nvSpPr>
              <p:cNvPr id="39" name="TextBox 38">
                <a:extLst>
                  <a:ext uri="{FF2B5EF4-FFF2-40B4-BE49-F238E27FC236}">
                    <a16:creationId xmlns:a16="http://schemas.microsoft.com/office/drawing/2014/main" id="{E1B2E53D-9DDF-A1A8-CCB1-82A5D4DDF958}"/>
                  </a:ext>
                </a:extLst>
              </p:cNvPr>
              <p:cNvSpPr txBox="1">
                <a:spLocks noRot="1" noChangeAspect="1" noMove="1" noResize="1" noEditPoints="1" noAdjustHandles="1" noChangeArrowheads="1" noChangeShapeType="1" noTextEdit="1"/>
              </p:cNvSpPr>
              <p:nvPr/>
            </p:nvSpPr>
            <p:spPr>
              <a:xfrm>
                <a:off x="6705957" y="6142859"/>
                <a:ext cx="4278607" cy="276999"/>
              </a:xfrm>
              <a:prstGeom prst="rect">
                <a:avLst/>
              </a:prstGeom>
              <a:blipFill>
                <a:blip r:embed="rId8"/>
                <a:stretch>
                  <a:fillRect b="-34783"/>
                </a:stretch>
              </a:blipFill>
            </p:spPr>
            <p:txBody>
              <a:bodyPr/>
              <a:lstStyle/>
              <a:p>
                <a:r>
                  <a:rPr lang="en-US">
                    <a:noFill/>
                  </a:rPr>
                  <a:t> </a:t>
                </a:r>
              </a:p>
            </p:txBody>
          </p:sp>
        </mc:Fallback>
      </mc:AlternateContent>
      <p:cxnSp>
        <p:nvCxnSpPr>
          <p:cNvPr id="41" name="Straight Connector 40">
            <a:extLst>
              <a:ext uri="{FF2B5EF4-FFF2-40B4-BE49-F238E27FC236}">
                <a16:creationId xmlns:a16="http://schemas.microsoft.com/office/drawing/2014/main" id="{A6030388-8FF1-7DE5-D035-69E5015A692E}"/>
              </a:ext>
            </a:extLst>
          </p:cNvPr>
          <p:cNvCxnSpPr>
            <a:cxnSpLocks/>
            <a:endCxn id="39" idx="1"/>
          </p:cNvCxnSpPr>
          <p:nvPr/>
        </p:nvCxnSpPr>
        <p:spPr>
          <a:xfrm>
            <a:off x="4520045" y="5028257"/>
            <a:ext cx="2185912" cy="1253102"/>
          </a:xfrm>
          <a:prstGeom prst="line">
            <a:avLst/>
          </a:prstGeom>
          <a:ln w="28575">
            <a:solidFill>
              <a:srgbClr val="FFC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337076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A685E7-C222-6EF2-1243-A1F10729B3A7}"/>
              </a:ext>
            </a:extLst>
          </p:cNvPr>
          <p:cNvSpPr>
            <a:spLocks noGrp="1"/>
          </p:cNvSpPr>
          <p:nvPr>
            <p:ph type="title"/>
          </p:nvPr>
        </p:nvSpPr>
        <p:spPr/>
        <p:txBody>
          <a:bodyPr/>
          <a:lstStyle/>
          <a:p>
            <a:r>
              <a:rPr lang="en-US" dirty="0">
                <a:ea typeface="Open Sans"/>
                <a:cs typeface="Open Sans"/>
              </a:rPr>
              <a:t>The data avalanche: multimodal data streams</a:t>
            </a:r>
            <a:endParaRPr lang="en-US" dirty="0"/>
          </a:p>
        </p:txBody>
      </p:sp>
      <p:pic>
        <p:nvPicPr>
          <p:cNvPr id="6" name="Picture 5">
            <a:extLst>
              <a:ext uri="{FF2B5EF4-FFF2-40B4-BE49-F238E27FC236}">
                <a16:creationId xmlns:a16="http://schemas.microsoft.com/office/drawing/2014/main" id="{04735CFD-E5F9-97B5-73B8-C79B65788AD9}"/>
              </a:ext>
            </a:extLst>
          </p:cNvPr>
          <p:cNvPicPr>
            <a:picLocks noChangeAspect="1"/>
          </p:cNvPicPr>
          <p:nvPr/>
        </p:nvPicPr>
        <p:blipFill>
          <a:blip r:embed="rId2">
            <a:alphaModFix amt="85000"/>
          </a:blip>
          <a:stretch>
            <a:fillRect/>
          </a:stretch>
        </p:blipFill>
        <p:spPr>
          <a:xfrm>
            <a:off x="7663039" y="1448980"/>
            <a:ext cx="3528321" cy="2050648"/>
          </a:xfrm>
          <a:prstGeom prst="rect">
            <a:avLst/>
          </a:prstGeom>
          <a:ln w="38100">
            <a:noFill/>
          </a:ln>
        </p:spPr>
      </p:pic>
      <p:sp>
        <p:nvSpPr>
          <p:cNvPr id="7" name="Title 1">
            <a:extLst>
              <a:ext uri="{FF2B5EF4-FFF2-40B4-BE49-F238E27FC236}">
                <a16:creationId xmlns:a16="http://schemas.microsoft.com/office/drawing/2014/main" id="{F960B3DC-AA2D-AD35-B37A-39DF69A513D9}"/>
              </a:ext>
            </a:extLst>
          </p:cNvPr>
          <p:cNvSpPr txBox="1">
            <a:spLocks/>
          </p:cNvSpPr>
          <p:nvPr/>
        </p:nvSpPr>
        <p:spPr>
          <a:xfrm>
            <a:off x="954031" y="1033216"/>
            <a:ext cx="11738052" cy="577569"/>
          </a:xfrm>
          <a:prstGeom prst="rect">
            <a:avLst/>
          </a:prstGeom>
        </p:spPr>
        <p:txBody>
          <a:bodyPr vert="horz" lIns="91440" tIns="45720" rIns="91440" bIns="45720" rtlCol="0" anchor="t">
            <a:noAutofit/>
          </a:bodyPr>
          <a:lstStyle>
            <a:lvl1pPr algn="l" defTabSz="914354" rtl="0" eaLnBrk="1" latinLnBrk="0" hangingPunct="1">
              <a:lnSpc>
                <a:spcPct val="85000"/>
              </a:lnSpc>
              <a:spcBef>
                <a:spcPct val="0"/>
              </a:spcBef>
              <a:buNone/>
              <a:defRPr sz="2800" b="0" i="0" kern="1200" spc="100" baseline="0">
                <a:solidFill>
                  <a:schemeClr val="bg1"/>
                </a:solidFill>
                <a:latin typeface="Gill Sans MT" charset="0"/>
                <a:ea typeface="Gill Sans MT" charset="0"/>
                <a:cs typeface="Gill Sans MT" charset="0"/>
              </a:defRPr>
            </a:lvl1pPr>
          </a:lstStyle>
          <a:p>
            <a:r>
              <a:rPr lang="en-US" u="sng" spc="0">
                <a:ln w="0"/>
                <a:solidFill>
                  <a:schemeClr val="tx1"/>
                </a:solidFill>
                <a:effectLst>
                  <a:outerShdw blurRad="38100" dist="19050" dir="2700000" algn="tl" rotWithShape="0">
                    <a:schemeClr val="dk1">
                      <a:alpha val="40000"/>
                    </a:schemeClr>
                  </a:outerShdw>
                </a:effectLst>
              </a:rPr>
              <a:t>Pre-process</a:t>
            </a:r>
            <a:r>
              <a:rPr lang="en-US" spc="0">
                <a:ln w="0"/>
                <a:solidFill>
                  <a:schemeClr val="tx1"/>
                </a:solidFill>
                <a:effectLst>
                  <a:outerShdw blurRad="38100" dist="19050" dir="2700000" algn="tl" rotWithShape="0">
                    <a:schemeClr val="dk1">
                      <a:alpha val="40000"/>
                    </a:schemeClr>
                  </a:outerShdw>
                </a:effectLst>
              </a:rPr>
              <a:t>		            </a:t>
            </a:r>
            <a:r>
              <a:rPr lang="en-US" u="sng" spc="0">
                <a:ln w="0"/>
                <a:solidFill>
                  <a:schemeClr val="tx1"/>
                </a:solidFill>
                <a:effectLst>
                  <a:outerShdw blurRad="38100" dist="19050" dir="2700000" algn="tl" rotWithShape="0">
                    <a:schemeClr val="dk1">
                      <a:alpha val="40000"/>
                    </a:schemeClr>
                  </a:outerShdw>
                </a:effectLst>
              </a:rPr>
              <a:t>In-process</a:t>
            </a:r>
            <a:r>
              <a:rPr lang="en-US" spc="0">
                <a:ln w="0"/>
                <a:solidFill>
                  <a:schemeClr val="tx1"/>
                </a:solidFill>
                <a:effectLst>
                  <a:outerShdw blurRad="38100" dist="19050" dir="2700000" algn="tl" rotWithShape="0">
                    <a:schemeClr val="dk1">
                      <a:alpha val="40000"/>
                    </a:schemeClr>
                  </a:outerShdw>
                </a:effectLst>
              </a:rPr>
              <a:t>	 	            </a:t>
            </a:r>
            <a:r>
              <a:rPr lang="en-US" u="sng" spc="0">
                <a:ln w="0"/>
                <a:solidFill>
                  <a:schemeClr val="tx1"/>
                </a:solidFill>
                <a:effectLst>
                  <a:outerShdw blurRad="38100" dist="19050" dir="2700000" algn="tl" rotWithShape="0">
                    <a:schemeClr val="dk1">
                      <a:alpha val="40000"/>
                    </a:schemeClr>
                  </a:outerShdw>
                </a:effectLst>
              </a:rPr>
              <a:t>Post-process</a:t>
            </a:r>
          </a:p>
        </p:txBody>
      </p:sp>
      <p:pic>
        <p:nvPicPr>
          <p:cNvPr id="8" name="Picture 7">
            <a:extLst>
              <a:ext uri="{FF2B5EF4-FFF2-40B4-BE49-F238E27FC236}">
                <a16:creationId xmlns:a16="http://schemas.microsoft.com/office/drawing/2014/main" id="{1D15E936-5933-AFDE-8C1D-F07108C869C6}"/>
              </a:ext>
            </a:extLst>
          </p:cNvPr>
          <p:cNvPicPr>
            <a:picLocks noChangeAspect="1"/>
          </p:cNvPicPr>
          <p:nvPr/>
        </p:nvPicPr>
        <p:blipFill>
          <a:blip r:embed="rId3">
            <a:alphaModFix amt="84000"/>
          </a:blip>
          <a:stretch>
            <a:fillRect/>
          </a:stretch>
        </p:blipFill>
        <p:spPr>
          <a:xfrm>
            <a:off x="797111" y="2532776"/>
            <a:ext cx="2716693" cy="1575894"/>
          </a:xfrm>
          <a:prstGeom prst="rect">
            <a:avLst/>
          </a:prstGeom>
          <a:ln w="38100">
            <a:noFill/>
          </a:ln>
        </p:spPr>
      </p:pic>
      <p:pic>
        <p:nvPicPr>
          <p:cNvPr id="9" name="Picture 8">
            <a:extLst>
              <a:ext uri="{FF2B5EF4-FFF2-40B4-BE49-F238E27FC236}">
                <a16:creationId xmlns:a16="http://schemas.microsoft.com/office/drawing/2014/main" id="{C9FF0B84-1B2F-F2EC-717A-C3CA19E6D4FC}"/>
              </a:ext>
            </a:extLst>
          </p:cNvPr>
          <p:cNvPicPr>
            <a:picLocks noChangeAspect="1"/>
          </p:cNvPicPr>
          <p:nvPr/>
        </p:nvPicPr>
        <p:blipFill rotWithShape="1">
          <a:blip r:embed="rId4">
            <a:alphaModFix amt="85000"/>
          </a:blip>
          <a:srcRect r="19386"/>
          <a:stretch/>
        </p:blipFill>
        <p:spPr>
          <a:xfrm>
            <a:off x="4053489" y="1450154"/>
            <a:ext cx="3069865" cy="2492557"/>
          </a:xfrm>
          <a:prstGeom prst="rect">
            <a:avLst/>
          </a:prstGeom>
          <a:ln w="28575">
            <a:noFill/>
          </a:ln>
        </p:spPr>
      </p:pic>
      <p:pic>
        <p:nvPicPr>
          <p:cNvPr id="10" name="Image" descr="Image">
            <a:extLst>
              <a:ext uri="{FF2B5EF4-FFF2-40B4-BE49-F238E27FC236}">
                <a16:creationId xmlns:a16="http://schemas.microsoft.com/office/drawing/2014/main" id="{4FAEEBE6-0FE9-038A-AC89-3A31479CF6B6}"/>
              </a:ext>
            </a:extLst>
          </p:cNvPr>
          <p:cNvPicPr>
            <a:picLocks noChangeAspect="1"/>
          </p:cNvPicPr>
          <p:nvPr/>
        </p:nvPicPr>
        <p:blipFill rotWithShape="1">
          <a:blip r:embed="rId5">
            <a:alphaModFix amt="84000"/>
          </a:blip>
          <a:srcRect l="50880" t="1067" r="1979" b="84307"/>
          <a:stretch/>
        </p:blipFill>
        <p:spPr>
          <a:xfrm>
            <a:off x="656878" y="4731945"/>
            <a:ext cx="2972786" cy="1440622"/>
          </a:xfrm>
          <a:prstGeom prst="rect">
            <a:avLst/>
          </a:prstGeom>
          <a:ln w="38100">
            <a:noFill/>
          </a:ln>
        </p:spPr>
      </p:pic>
      <p:sp>
        <p:nvSpPr>
          <p:cNvPr id="11" name="Title 1">
            <a:extLst>
              <a:ext uri="{FF2B5EF4-FFF2-40B4-BE49-F238E27FC236}">
                <a16:creationId xmlns:a16="http://schemas.microsoft.com/office/drawing/2014/main" id="{DCE4FD44-44E8-D944-C5D8-9BEAE3E79F88}"/>
              </a:ext>
            </a:extLst>
          </p:cNvPr>
          <p:cNvSpPr txBox="1">
            <a:spLocks/>
          </p:cNvSpPr>
          <p:nvPr/>
        </p:nvSpPr>
        <p:spPr>
          <a:xfrm>
            <a:off x="977254" y="6203860"/>
            <a:ext cx="4353405" cy="577569"/>
          </a:xfrm>
          <a:prstGeom prst="rect">
            <a:avLst/>
          </a:prstGeom>
        </p:spPr>
        <p:txBody>
          <a:bodyPr vert="horz" lIns="91440" tIns="45720" rIns="91440" bIns="45720" rtlCol="0" anchor="t">
            <a:noAutofit/>
          </a:bodyPr>
          <a:lstStyle>
            <a:lvl1pPr algn="l" defTabSz="914354" rtl="0" eaLnBrk="1" latinLnBrk="0" hangingPunct="1">
              <a:lnSpc>
                <a:spcPct val="85000"/>
              </a:lnSpc>
              <a:spcBef>
                <a:spcPct val="0"/>
              </a:spcBef>
              <a:buNone/>
              <a:defRPr sz="2800" b="0" i="0" kern="1200" spc="100" baseline="0">
                <a:solidFill>
                  <a:schemeClr val="bg1"/>
                </a:solidFill>
                <a:latin typeface="Gill Sans MT" charset="0"/>
                <a:ea typeface="Gill Sans MT" charset="0"/>
                <a:cs typeface="Gill Sans MT" charset="0"/>
              </a:defRPr>
            </a:lvl1pPr>
          </a:lstStyle>
          <a:p>
            <a:r>
              <a:rPr lang="en-US" sz="2000" spc="0">
                <a:ln w="0"/>
                <a:solidFill>
                  <a:schemeClr val="tx1"/>
                </a:solidFill>
                <a:effectLst>
                  <a:outerShdw blurRad="38100" dist="19050" dir="2700000" algn="tl" rotWithShape="0">
                    <a:schemeClr val="dk1">
                      <a:alpha val="40000"/>
                    </a:schemeClr>
                  </a:outerShdw>
                </a:effectLst>
              </a:rPr>
              <a:t>High-fidelity mod/sim</a:t>
            </a:r>
          </a:p>
        </p:txBody>
      </p:sp>
      <p:sp>
        <p:nvSpPr>
          <p:cNvPr id="12" name="Title 1">
            <a:extLst>
              <a:ext uri="{FF2B5EF4-FFF2-40B4-BE49-F238E27FC236}">
                <a16:creationId xmlns:a16="http://schemas.microsoft.com/office/drawing/2014/main" id="{42F2058A-E26C-04B1-3DCC-274DF9CF684E}"/>
              </a:ext>
            </a:extLst>
          </p:cNvPr>
          <p:cNvSpPr txBox="1">
            <a:spLocks/>
          </p:cNvSpPr>
          <p:nvPr/>
        </p:nvSpPr>
        <p:spPr>
          <a:xfrm>
            <a:off x="4747108" y="3818343"/>
            <a:ext cx="4353405" cy="577569"/>
          </a:xfrm>
          <a:prstGeom prst="rect">
            <a:avLst/>
          </a:prstGeom>
        </p:spPr>
        <p:txBody>
          <a:bodyPr vert="horz" lIns="91440" tIns="45720" rIns="91440" bIns="45720" rtlCol="0" anchor="t">
            <a:noAutofit/>
          </a:bodyPr>
          <a:lstStyle>
            <a:lvl1pPr algn="l" defTabSz="914354" rtl="0" eaLnBrk="1" latinLnBrk="0" hangingPunct="1">
              <a:lnSpc>
                <a:spcPct val="85000"/>
              </a:lnSpc>
              <a:spcBef>
                <a:spcPct val="0"/>
              </a:spcBef>
              <a:buNone/>
              <a:defRPr sz="2800" b="0" i="0" kern="1200" spc="100" baseline="0">
                <a:solidFill>
                  <a:schemeClr val="bg1"/>
                </a:solidFill>
                <a:latin typeface="Gill Sans MT" charset="0"/>
                <a:ea typeface="Gill Sans MT" charset="0"/>
                <a:cs typeface="Gill Sans MT" charset="0"/>
              </a:defRPr>
            </a:lvl1pPr>
          </a:lstStyle>
          <a:p>
            <a:r>
              <a:rPr lang="en-US" sz="2000" spc="0">
                <a:ln w="0"/>
                <a:solidFill>
                  <a:schemeClr val="tx1"/>
                </a:solidFill>
                <a:effectLst>
                  <a:outerShdw blurRad="38100" dist="19050" dir="2700000" algn="tl" rotWithShape="0">
                    <a:schemeClr val="dk1">
                      <a:alpha val="40000"/>
                    </a:schemeClr>
                  </a:outerShdw>
                </a:effectLst>
              </a:rPr>
              <a:t>Time-series data</a:t>
            </a:r>
          </a:p>
        </p:txBody>
      </p:sp>
      <p:sp>
        <p:nvSpPr>
          <p:cNvPr id="13" name="Title 1">
            <a:extLst>
              <a:ext uri="{FF2B5EF4-FFF2-40B4-BE49-F238E27FC236}">
                <a16:creationId xmlns:a16="http://schemas.microsoft.com/office/drawing/2014/main" id="{CD1EA407-692A-C0F6-F4BD-0AD1BE57A00C}"/>
              </a:ext>
            </a:extLst>
          </p:cNvPr>
          <p:cNvSpPr txBox="1">
            <a:spLocks/>
          </p:cNvSpPr>
          <p:nvPr/>
        </p:nvSpPr>
        <p:spPr>
          <a:xfrm>
            <a:off x="7780490" y="3592403"/>
            <a:ext cx="4353405" cy="577569"/>
          </a:xfrm>
          <a:prstGeom prst="rect">
            <a:avLst/>
          </a:prstGeom>
        </p:spPr>
        <p:txBody>
          <a:bodyPr vert="horz" lIns="91440" tIns="45720" rIns="91440" bIns="45720" rtlCol="0" anchor="t">
            <a:noAutofit/>
          </a:bodyPr>
          <a:lstStyle>
            <a:lvl1pPr algn="l" defTabSz="914354" rtl="0" eaLnBrk="1" latinLnBrk="0" hangingPunct="1">
              <a:lnSpc>
                <a:spcPct val="85000"/>
              </a:lnSpc>
              <a:spcBef>
                <a:spcPct val="0"/>
              </a:spcBef>
              <a:buNone/>
              <a:defRPr sz="2800" b="0" i="0" kern="1200" spc="100" baseline="0">
                <a:solidFill>
                  <a:schemeClr val="bg1"/>
                </a:solidFill>
                <a:latin typeface="Gill Sans MT" charset="0"/>
                <a:ea typeface="Gill Sans MT" charset="0"/>
                <a:cs typeface="Gill Sans MT" charset="0"/>
              </a:defRPr>
            </a:lvl1pPr>
          </a:lstStyle>
          <a:p>
            <a:r>
              <a:rPr lang="en-US" sz="2000" spc="0">
                <a:ln w="0"/>
                <a:solidFill>
                  <a:schemeClr val="tx1"/>
                </a:solidFill>
                <a:effectLst>
                  <a:outerShdw blurRad="38100" dist="19050" dir="2700000" algn="tl" rotWithShape="0">
                    <a:schemeClr val="dk1">
                      <a:alpha val="40000"/>
                    </a:schemeClr>
                  </a:outerShdw>
                </a:effectLst>
              </a:rPr>
              <a:t>Microscopy &amp; Characterization</a:t>
            </a:r>
          </a:p>
        </p:txBody>
      </p:sp>
      <p:pic>
        <p:nvPicPr>
          <p:cNvPr id="14" name="Picture 2" descr="C:\Users\nargiba\Documents\03. presentations\2015 Mexico Thin Films Conf\slides\maps.png">
            <a:extLst>
              <a:ext uri="{FF2B5EF4-FFF2-40B4-BE49-F238E27FC236}">
                <a16:creationId xmlns:a16="http://schemas.microsoft.com/office/drawing/2014/main" id="{640212C2-92EF-7DFC-B502-1A806CF809D2}"/>
              </a:ext>
            </a:extLst>
          </p:cNvPr>
          <p:cNvPicPr>
            <a:picLocks noChangeAspect="1" noChangeArrowheads="1"/>
          </p:cNvPicPr>
          <p:nvPr/>
        </p:nvPicPr>
        <p:blipFill rotWithShape="1">
          <a:blip r:embed="rId6">
            <a:alphaModFix amt="84000"/>
            <a:extLst>
              <a:ext uri="{28A0092B-C50C-407E-A947-70E740481C1C}">
                <a14:useLocalDpi xmlns:a14="http://schemas.microsoft.com/office/drawing/2010/main" val="0"/>
              </a:ext>
            </a:extLst>
          </a:blip>
          <a:srcRect l="52037" t="4201" b="1899"/>
          <a:stretch/>
        </p:blipFill>
        <p:spPr bwMode="auto">
          <a:xfrm>
            <a:off x="7867093" y="4222690"/>
            <a:ext cx="3243703" cy="1889981"/>
          </a:xfrm>
          <a:prstGeom prst="rect">
            <a:avLst/>
          </a:prstGeom>
          <a:ln w="38100">
            <a:noFill/>
          </a:ln>
          <a:extLst>
            <a:ext uri="{909E8E84-426E-40dd-AFC4-6F175D3DCCD1}">
              <a14:hiddenFill xmlns="" xmlns:a14="http://schemas.microsoft.com/office/drawing/2010/main">
                <a:solidFill>
                  <a:srgbClr val="FFFFFF"/>
                </a:solidFill>
              </a14:hiddenFill>
            </a:ext>
          </a:extLst>
        </p:spPr>
      </p:pic>
      <p:sp>
        <p:nvSpPr>
          <p:cNvPr id="15" name="Title 1">
            <a:extLst>
              <a:ext uri="{FF2B5EF4-FFF2-40B4-BE49-F238E27FC236}">
                <a16:creationId xmlns:a16="http://schemas.microsoft.com/office/drawing/2014/main" id="{3459BF5B-6D82-30FC-F6BC-723CBBE8221B}"/>
              </a:ext>
            </a:extLst>
          </p:cNvPr>
          <p:cNvSpPr txBox="1">
            <a:spLocks/>
          </p:cNvSpPr>
          <p:nvPr/>
        </p:nvSpPr>
        <p:spPr>
          <a:xfrm>
            <a:off x="7311884" y="6137439"/>
            <a:ext cx="4230630" cy="577569"/>
          </a:xfrm>
          <a:prstGeom prst="rect">
            <a:avLst/>
          </a:prstGeom>
        </p:spPr>
        <p:txBody>
          <a:bodyPr vert="horz" lIns="91440" tIns="45720" rIns="91440" bIns="45720" rtlCol="0" anchor="t">
            <a:noAutofit/>
          </a:bodyPr>
          <a:lstStyle>
            <a:lvl1pPr algn="l" defTabSz="914354" rtl="0" eaLnBrk="1" latinLnBrk="0" hangingPunct="1">
              <a:lnSpc>
                <a:spcPct val="85000"/>
              </a:lnSpc>
              <a:spcBef>
                <a:spcPct val="0"/>
              </a:spcBef>
              <a:buNone/>
              <a:defRPr sz="2800" b="0" i="0" kern="1200" spc="100" baseline="0">
                <a:solidFill>
                  <a:schemeClr val="bg1"/>
                </a:solidFill>
                <a:latin typeface="Gill Sans MT" charset="0"/>
                <a:ea typeface="Gill Sans MT" charset="0"/>
                <a:cs typeface="Gill Sans MT" charset="0"/>
              </a:defRPr>
            </a:lvl1pPr>
          </a:lstStyle>
          <a:p>
            <a:pPr algn="ctr"/>
            <a:r>
              <a:rPr lang="en-US" sz="2000" spc="0">
                <a:ln w="0"/>
                <a:solidFill>
                  <a:schemeClr val="tx1"/>
                </a:solidFill>
                <a:effectLst>
                  <a:outerShdw blurRad="38100" dist="19050" dir="2700000" algn="tl" rotWithShape="0">
                    <a:schemeClr val="dk1">
                      <a:alpha val="40000"/>
                    </a:schemeClr>
                  </a:outerShdw>
                </a:effectLst>
              </a:rPr>
              <a:t>Property/Performance/Aging Measurements</a:t>
            </a:r>
          </a:p>
        </p:txBody>
      </p:sp>
      <p:sp>
        <p:nvSpPr>
          <p:cNvPr id="16" name="Title 1">
            <a:extLst>
              <a:ext uri="{FF2B5EF4-FFF2-40B4-BE49-F238E27FC236}">
                <a16:creationId xmlns:a16="http://schemas.microsoft.com/office/drawing/2014/main" id="{CDA868CB-25F4-A071-0060-BCF17B344EF1}"/>
              </a:ext>
            </a:extLst>
          </p:cNvPr>
          <p:cNvSpPr txBox="1">
            <a:spLocks/>
          </p:cNvSpPr>
          <p:nvPr/>
        </p:nvSpPr>
        <p:spPr>
          <a:xfrm>
            <a:off x="3990005" y="6286956"/>
            <a:ext cx="3196832" cy="577569"/>
          </a:xfrm>
          <a:prstGeom prst="rect">
            <a:avLst/>
          </a:prstGeom>
        </p:spPr>
        <p:txBody>
          <a:bodyPr vert="horz" lIns="91440" tIns="45720" rIns="91440" bIns="45720" rtlCol="0" anchor="t">
            <a:noAutofit/>
          </a:bodyPr>
          <a:lstStyle>
            <a:lvl1pPr algn="l" defTabSz="914354" rtl="0" eaLnBrk="1" latinLnBrk="0" hangingPunct="1">
              <a:lnSpc>
                <a:spcPct val="85000"/>
              </a:lnSpc>
              <a:spcBef>
                <a:spcPct val="0"/>
              </a:spcBef>
              <a:buNone/>
              <a:defRPr sz="2800" b="0" i="0" kern="1200" spc="100" baseline="0">
                <a:solidFill>
                  <a:schemeClr val="bg1"/>
                </a:solidFill>
                <a:latin typeface="Gill Sans MT" charset="0"/>
                <a:ea typeface="Gill Sans MT" charset="0"/>
                <a:cs typeface="Gill Sans MT" charset="0"/>
              </a:defRPr>
            </a:lvl1pPr>
          </a:lstStyle>
          <a:p>
            <a:pPr algn="ctr"/>
            <a:r>
              <a:rPr lang="en-US" sz="2000" spc="0">
                <a:ln w="0"/>
                <a:solidFill>
                  <a:schemeClr val="tx1"/>
                </a:solidFill>
                <a:effectLst>
                  <a:outerShdw blurRad="38100" dist="19050" dir="2700000" algn="tl" rotWithShape="0">
                    <a:schemeClr val="dk1">
                      <a:alpha val="40000"/>
                    </a:schemeClr>
                  </a:outerShdw>
                </a:effectLst>
              </a:rPr>
              <a:t>In-situ characterization</a:t>
            </a:r>
          </a:p>
        </p:txBody>
      </p:sp>
      <p:sp>
        <p:nvSpPr>
          <p:cNvPr id="17" name="Title 1">
            <a:extLst>
              <a:ext uri="{FF2B5EF4-FFF2-40B4-BE49-F238E27FC236}">
                <a16:creationId xmlns:a16="http://schemas.microsoft.com/office/drawing/2014/main" id="{A8996CE4-C792-F176-4E84-051E9965A542}"/>
              </a:ext>
            </a:extLst>
          </p:cNvPr>
          <p:cNvSpPr txBox="1">
            <a:spLocks/>
          </p:cNvSpPr>
          <p:nvPr/>
        </p:nvSpPr>
        <p:spPr>
          <a:xfrm>
            <a:off x="498392" y="4077463"/>
            <a:ext cx="3263265" cy="577569"/>
          </a:xfrm>
          <a:prstGeom prst="rect">
            <a:avLst/>
          </a:prstGeom>
        </p:spPr>
        <p:txBody>
          <a:bodyPr vert="horz" lIns="91440" tIns="45720" rIns="91440" bIns="45720" rtlCol="0" anchor="t">
            <a:noAutofit/>
          </a:bodyPr>
          <a:lstStyle>
            <a:lvl1pPr algn="l" defTabSz="914354" rtl="0" eaLnBrk="1" latinLnBrk="0" hangingPunct="1">
              <a:lnSpc>
                <a:spcPct val="85000"/>
              </a:lnSpc>
              <a:spcBef>
                <a:spcPct val="0"/>
              </a:spcBef>
              <a:buNone/>
              <a:defRPr sz="2800" b="0" i="0" kern="1200" spc="100" baseline="0">
                <a:solidFill>
                  <a:schemeClr val="bg1"/>
                </a:solidFill>
                <a:latin typeface="Gill Sans MT" charset="0"/>
                <a:ea typeface="Gill Sans MT" charset="0"/>
                <a:cs typeface="Gill Sans MT" charset="0"/>
              </a:defRPr>
            </a:lvl1pPr>
          </a:lstStyle>
          <a:p>
            <a:pPr algn="r"/>
            <a:r>
              <a:rPr lang="en-US" sz="2000" spc="0">
                <a:ln w="0"/>
                <a:solidFill>
                  <a:schemeClr val="tx1"/>
                </a:solidFill>
                <a:effectLst>
                  <a:outerShdw blurRad="38100" dist="19050" dir="2700000" algn="tl" rotWithShape="0">
                    <a:schemeClr val="dk1">
                      <a:alpha val="40000"/>
                    </a:schemeClr>
                  </a:outerShdw>
                </a:effectLst>
              </a:rPr>
              <a:t>Precursor characterization</a:t>
            </a:r>
          </a:p>
        </p:txBody>
      </p:sp>
      <p:pic>
        <p:nvPicPr>
          <p:cNvPr id="18" name="Picture 17" descr="Text&#10;&#10;Description automatically generated">
            <a:extLst>
              <a:ext uri="{FF2B5EF4-FFF2-40B4-BE49-F238E27FC236}">
                <a16:creationId xmlns:a16="http://schemas.microsoft.com/office/drawing/2014/main" id="{A89DCA7F-27F9-778F-DCEB-C774B858B47B}"/>
              </a:ext>
            </a:extLst>
          </p:cNvPr>
          <p:cNvPicPr>
            <a:picLocks noChangeAspect="1"/>
          </p:cNvPicPr>
          <p:nvPr/>
        </p:nvPicPr>
        <p:blipFill>
          <a:blip r:embed="rId7">
            <a:alphaModFix amt="84000"/>
          </a:blip>
          <a:stretch>
            <a:fillRect/>
          </a:stretch>
        </p:blipFill>
        <p:spPr>
          <a:xfrm>
            <a:off x="882915" y="1530322"/>
            <a:ext cx="2677848" cy="748222"/>
          </a:xfrm>
          <a:prstGeom prst="rect">
            <a:avLst/>
          </a:prstGeom>
          <a:ln w="38100">
            <a:noFill/>
          </a:ln>
        </p:spPr>
      </p:pic>
      <p:pic>
        <p:nvPicPr>
          <p:cNvPr id="19" name="Picture 2" descr="Machine learning based quantification of synchrotron radiation-induced x-ray  fluorescence measurements—a case study">
            <a:extLst>
              <a:ext uri="{FF2B5EF4-FFF2-40B4-BE49-F238E27FC236}">
                <a16:creationId xmlns:a16="http://schemas.microsoft.com/office/drawing/2014/main" id="{06D8DB78-EDD9-B138-65A2-D14E94A4D5F6}"/>
              </a:ext>
            </a:extLst>
          </p:cNvPr>
          <p:cNvPicPr>
            <a:picLocks noChangeAspect="1" noChangeArrowheads="1"/>
          </p:cNvPicPr>
          <p:nvPr/>
        </p:nvPicPr>
        <p:blipFill>
          <a:blip r:embed="rId8">
            <a:alphaModFix amt="85000"/>
            <a:extLst>
              <a:ext uri="{28A0092B-C50C-407E-A947-70E740481C1C}">
                <a14:useLocalDpi xmlns:a14="http://schemas.microsoft.com/office/drawing/2010/main" val="0"/>
              </a:ext>
            </a:extLst>
          </a:blip>
          <a:srcRect/>
          <a:stretch>
            <a:fillRect/>
          </a:stretch>
        </p:blipFill>
        <p:spPr bwMode="auto">
          <a:xfrm>
            <a:off x="4053489" y="4222690"/>
            <a:ext cx="3094141" cy="2032973"/>
          </a:xfrm>
          <a:prstGeom prst="rect">
            <a:avLst/>
          </a:prstGeom>
          <a:ln w="38100">
            <a:noFill/>
          </a:ln>
          <a:extLst>
            <a:ext uri="{909E8E84-426E-40DD-AFC4-6F175D3DCCD1}">
              <a14:hiddenFill xmlns:a14="http://schemas.microsoft.com/office/drawing/2010/main">
                <a:solidFill>
                  <a:srgbClr val="FFFFFF"/>
                </a:solidFill>
              </a14:hiddenFill>
            </a:ext>
          </a:extLst>
        </p:spPr>
      </p:pic>
      <p:sp>
        <p:nvSpPr>
          <p:cNvPr id="3" name="Rounded Rectangle 2">
            <a:extLst>
              <a:ext uri="{FF2B5EF4-FFF2-40B4-BE49-F238E27FC236}">
                <a16:creationId xmlns:a16="http://schemas.microsoft.com/office/drawing/2014/main" id="{0962BF04-2327-772D-B3F0-8CA1E961EABC}"/>
              </a:ext>
            </a:extLst>
          </p:cNvPr>
          <p:cNvSpPr/>
          <p:nvPr/>
        </p:nvSpPr>
        <p:spPr>
          <a:xfrm>
            <a:off x="2745347" y="2510165"/>
            <a:ext cx="7036904" cy="2297641"/>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dirty="0"/>
              <a:t>What features are important? </a:t>
            </a:r>
          </a:p>
          <a:p>
            <a:pPr algn="ctr"/>
            <a:r>
              <a:rPr lang="en-US" sz="3600" dirty="0"/>
              <a:t>How are the features related?</a:t>
            </a:r>
          </a:p>
        </p:txBody>
      </p:sp>
    </p:spTree>
    <p:extLst>
      <p:ext uri="{BB962C8B-B14F-4D97-AF65-F5344CB8AC3E}">
        <p14:creationId xmlns:p14="http://schemas.microsoft.com/office/powerpoint/2010/main" val="283340868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54FE05-C5C9-BF7A-81A1-0D9540B36A9D}"/>
              </a:ext>
            </a:extLst>
          </p:cNvPr>
          <p:cNvSpPr>
            <a:spLocks noGrp="1"/>
          </p:cNvSpPr>
          <p:nvPr>
            <p:ph type="title"/>
          </p:nvPr>
        </p:nvSpPr>
        <p:spPr/>
        <p:txBody>
          <a:bodyPr/>
          <a:lstStyle/>
          <a:p>
            <a:r>
              <a:rPr lang="en-US"/>
              <a:t>Incorporating a DAG into PIMA ELBO</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90B6111F-54F3-51CF-08E0-F8721EF5F9B4}"/>
                  </a:ext>
                </a:extLst>
              </p:cNvPr>
              <p:cNvSpPr>
                <a:spLocks noGrp="1"/>
              </p:cNvSpPr>
              <p:nvPr>
                <p:ph sz="quarter" idx="10"/>
              </p:nvPr>
            </p:nvSpPr>
            <p:spPr>
              <a:xfrm>
                <a:off x="720724" y="1361542"/>
                <a:ext cx="5375275" cy="4702708"/>
              </a:xfrm>
            </p:spPr>
            <p:txBody>
              <a:bodyPr>
                <a:normAutofit/>
              </a:bodyPr>
              <a:lstStyle/>
              <a:p>
                <a:pPr marL="0" indent="0">
                  <a:buNone/>
                </a:pPr>
                <a14:m>
                  <m:oMath xmlns:m="http://schemas.openxmlformats.org/officeDocument/2006/math">
                    <m:r>
                      <a:rPr lang="en-US" b="1" i="1" smtClean="0">
                        <a:latin typeface="Cambria Math" panose="02040503050406030204" pitchFamily="18" charset="0"/>
                      </a:rPr>
                      <m:t>𝑿</m:t>
                    </m:r>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𝑋</m:t>
                        </m:r>
                      </m:e>
                      <m:sub>
                        <m:r>
                          <a:rPr lang="en-US" b="0" i="1" smtClean="0">
                            <a:latin typeface="Cambria Math" panose="02040503050406030204" pitchFamily="18" charset="0"/>
                          </a:rPr>
                          <m:t>1</m:t>
                        </m:r>
                      </m:sub>
                    </m:sSub>
                    <m:r>
                      <a:rPr lang="en-US" b="0" i="1" smtClean="0">
                        <a:latin typeface="Cambria Math" panose="02040503050406030204" pitchFamily="18" charset="0"/>
                      </a:rPr>
                      <m:t>, …, </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𝑋</m:t>
                        </m:r>
                      </m:e>
                      <m:sub>
                        <m:r>
                          <a:rPr lang="en-US" b="0" i="1" smtClean="0">
                            <a:latin typeface="Cambria Math" panose="02040503050406030204" pitchFamily="18" charset="0"/>
                          </a:rPr>
                          <m:t>𝐷</m:t>
                        </m:r>
                      </m:sub>
                    </m:sSub>
                  </m:oMath>
                </a14:m>
                <a:r>
                  <a:rPr lang="en-US"/>
                  <a:t>: modalities</a:t>
                </a:r>
              </a:p>
              <a:p>
                <a:pPr marL="0" indent="0">
                  <a:buNone/>
                </a:pPr>
                <a14:m>
                  <m:oMath xmlns:m="http://schemas.openxmlformats.org/officeDocument/2006/math">
                    <m:r>
                      <a:rPr lang="en-US" b="0" i="1" smtClean="0">
                        <a:latin typeface="Cambria Math" panose="02040503050406030204" pitchFamily="18" charset="0"/>
                      </a:rPr>
                      <m:t>𝑍</m:t>
                    </m:r>
                  </m:oMath>
                </a14:m>
                <a:r>
                  <a:rPr lang="en-US"/>
                  <a:t>: latent space</a:t>
                </a:r>
              </a:p>
              <a:p>
                <a:pPr marL="0" indent="0">
                  <a:buNone/>
                </a:pPr>
                <a14:m>
                  <m:oMath xmlns:m="http://schemas.openxmlformats.org/officeDocument/2006/math">
                    <m:r>
                      <a:rPr lang="en-US" b="0" i="1" smtClean="0">
                        <a:latin typeface="Cambria Math" panose="02040503050406030204" pitchFamily="18" charset="0"/>
                      </a:rPr>
                      <m:t>𝑐</m:t>
                    </m:r>
                  </m:oMath>
                </a14:m>
                <a:r>
                  <a:rPr lang="en-US"/>
                  <a:t>: categorical variable for Gaussian mixture</a:t>
                </a:r>
              </a:p>
              <a:p>
                <a:pPr marL="0" indent="0">
                  <a:buNone/>
                </a:pPr>
                <a:endParaRPr lang="en-US"/>
              </a:p>
              <a:p>
                <a:pPr marL="0" indent="0">
                  <a:buNone/>
                </a:pPr>
                <a:r>
                  <a:rPr lang="en-US"/>
                  <a:t>Prior separability assumptions:</a:t>
                </a:r>
                <a:endParaRPr lang="en-US" b="0" i="1">
                  <a:latin typeface="Cambria Math" panose="02040503050406030204" pitchFamily="18" charset="0"/>
                </a:endParaRPr>
              </a:p>
              <a:p>
                <a:pPr marL="0" indent="0">
                  <a:buNone/>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𝑝</m:t>
                      </m:r>
                      <m:d>
                        <m:dPr>
                          <m:ctrlPr>
                            <a:rPr lang="en-US" b="0" i="1" smtClean="0">
                              <a:latin typeface="Cambria Math" panose="02040503050406030204" pitchFamily="18" charset="0"/>
                            </a:rPr>
                          </m:ctrlPr>
                        </m:dPr>
                        <m:e>
                          <m:r>
                            <a:rPr lang="en-US" b="1" i="1" smtClean="0">
                              <a:latin typeface="Cambria Math" panose="02040503050406030204" pitchFamily="18" charset="0"/>
                            </a:rPr>
                            <m:t>𝑿</m:t>
                          </m:r>
                          <m:r>
                            <a:rPr lang="en-US" b="0" i="1" smtClean="0">
                              <a:latin typeface="Cambria Math" panose="02040503050406030204" pitchFamily="18" charset="0"/>
                            </a:rPr>
                            <m:t>,</m:t>
                          </m:r>
                          <m:r>
                            <a:rPr lang="en-US" b="0" i="1" smtClean="0">
                              <a:latin typeface="Cambria Math" panose="02040503050406030204" pitchFamily="18" charset="0"/>
                            </a:rPr>
                            <m:t>𝑍</m:t>
                          </m:r>
                          <m:r>
                            <a:rPr lang="en-US" b="0" i="1" smtClean="0">
                              <a:latin typeface="Cambria Math" panose="02040503050406030204" pitchFamily="18" charset="0"/>
                            </a:rPr>
                            <m:t>,</m:t>
                          </m:r>
                          <m:r>
                            <a:rPr lang="en-US" b="0" i="1" smtClean="0">
                              <a:latin typeface="Cambria Math" panose="02040503050406030204" pitchFamily="18" charset="0"/>
                            </a:rPr>
                            <m:t>𝑐</m:t>
                          </m:r>
                        </m:e>
                      </m:d>
                      <m:r>
                        <a:rPr lang="en-US" b="0" i="1" smtClean="0">
                          <a:latin typeface="Cambria Math" panose="02040503050406030204" pitchFamily="18" charset="0"/>
                        </a:rPr>
                        <m:t>=</m:t>
                      </m:r>
                      <m:r>
                        <a:rPr lang="en-US" i="1">
                          <a:latin typeface="Cambria Math" panose="02040503050406030204" pitchFamily="18" charset="0"/>
                        </a:rPr>
                        <m:t>𝑝</m:t>
                      </m:r>
                      <m:d>
                        <m:dPr>
                          <m:ctrlPr>
                            <a:rPr lang="en-US" i="1">
                              <a:latin typeface="Cambria Math" panose="02040503050406030204" pitchFamily="18" charset="0"/>
                            </a:rPr>
                          </m:ctrlPr>
                        </m:dPr>
                        <m:e>
                          <m:r>
                            <a:rPr lang="en-US" i="1">
                              <a:latin typeface="Cambria Math" panose="02040503050406030204" pitchFamily="18" charset="0"/>
                            </a:rPr>
                            <m:t>𝑐</m:t>
                          </m:r>
                        </m:e>
                      </m:d>
                      <m:r>
                        <a:rPr lang="en-US" i="1">
                          <a:latin typeface="Cambria Math" panose="02040503050406030204" pitchFamily="18" charset="0"/>
                        </a:rPr>
                        <m:t>𝑝</m:t>
                      </m:r>
                      <m:d>
                        <m:dPr>
                          <m:ctrlPr>
                            <a:rPr lang="en-US" i="1">
                              <a:latin typeface="Cambria Math" panose="02040503050406030204" pitchFamily="18" charset="0"/>
                            </a:rPr>
                          </m:ctrlPr>
                        </m:dPr>
                        <m:e>
                          <m:r>
                            <a:rPr lang="en-US" i="1">
                              <a:latin typeface="Cambria Math" panose="02040503050406030204" pitchFamily="18" charset="0"/>
                            </a:rPr>
                            <m:t>𝑍</m:t>
                          </m:r>
                        </m:e>
                        <m:e>
                          <m:r>
                            <a:rPr lang="en-US" i="1">
                              <a:latin typeface="Cambria Math" panose="02040503050406030204" pitchFamily="18" charset="0"/>
                            </a:rPr>
                            <m:t>𝑐</m:t>
                          </m:r>
                        </m:e>
                      </m:d>
                      <m:nary>
                        <m:naryPr>
                          <m:chr m:val="∏"/>
                          <m:limLoc m:val="subSup"/>
                          <m:ctrlPr>
                            <a:rPr lang="en-US" b="0" i="1" smtClean="0">
                              <a:latin typeface="Cambria Math" panose="02040503050406030204" pitchFamily="18" charset="0"/>
                            </a:rPr>
                          </m:ctrlPr>
                        </m:naryPr>
                        <m:sub>
                          <m:r>
                            <m:rPr>
                              <m:brk m:alnAt="25"/>
                            </m:rPr>
                            <a:rPr lang="en-US" b="0" i="1" smtClean="0">
                              <a:latin typeface="Cambria Math" panose="02040503050406030204" pitchFamily="18" charset="0"/>
                            </a:rPr>
                            <m:t>𝑖</m:t>
                          </m:r>
                          <m:r>
                            <a:rPr lang="en-US" b="0" i="1" smtClean="0">
                              <a:latin typeface="Cambria Math" panose="02040503050406030204" pitchFamily="18" charset="0"/>
                            </a:rPr>
                            <m:t>=1</m:t>
                          </m:r>
                        </m:sub>
                        <m:sup>
                          <m:r>
                            <a:rPr lang="en-US" b="0" i="1" smtClean="0">
                              <a:latin typeface="Cambria Math" panose="02040503050406030204" pitchFamily="18" charset="0"/>
                            </a:rPr>
                            <m:t>𝐷</m:t>
                          </m:r>
                        </m:sup>
                        <m:e>
                          <m:r>
                            <a:rPr lang="en-US" b="0" i="1" smtClean="0">
                              <a:latin typeface="Cambria Math" panose="02040503050406030204" pitchFamily="18" charset="0"/>
                            </a:rPr>
                            <m:t>𝑝</m:t>
                          </m:r>
                          <m:d>
                            <m:dPr>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𝑋</m:t>
                                  </m:r>
                                </m:e>
                                <m:sub>
                                  <m:r>
                                    <a:rPr lang="en-US" b="0" i="1" smtClean="0">
                                      <a:latin typeface="Cambria Math" panose="02040503050406030204" pitchFamily="18" charset="0"/>
                                    </a:rPr>
                                    <m:t>𝑖</m:t>
                                  </m:r>
                                </m:sub>
                              </m:sSub>
                            </m:e>
                            <m:e>
                              <m:r>
                                <a:rPr lang="en-US" b="0" i="1" smtClean="0">
                                  <a:latin typeface="Cambria Math" panose="02040503050406030204" pitchFamily="18" charset="0"/>
                                </a:rPr>
                                <m:t>𝑍</m:t>
                              </m:r>
                              <m:r>
                                <a:rPr lang="en-US" b="0" i="1" smtClean="0">
                                  <a:latin typeface="Cambria Math" panose="02040503050406030204" pitchFamily="18" charset="0"/>
                                </a:rPr>
                                <m:t>,</m:t>
                              </m:r>
                              <m:r>
                                <a:rPr lang="en-US" b="0" i="1" smtClean="0">
                                  <a:latin typeface="Cambria Math" panose="02040503050406030204" pitchFamily="18" charset="0"/>
                                </a:rPr>
                                <m:t>𝑐</m:t>
                              </m:r>
                            </m:e>
                          </m:d>
                        </m:e>
                      </m:nary>
                    </m:oMath>
                  </m:oMathPara>
                </a14:m>
                <a:endParaRPr lang="en-US"/>
              </a:p>
              <a:p>
                <a:pPr marL="0" indent="0">
                  <a:buNone/>
                </a:pPr>
                <a:r>
                  <a:rPr lang="en-US"/>
                  <a:t>Posterior separability assumptions:</a:t>
                </a:r>
                <a:endParaRPr lang="en-US" b="0"/>
              </a:p>
              <a:p>
                <a:pPr marL="0" indent="0">
                  <a:buNone/>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𝑞</m:t>
                      </m:r>
                      <m:d>
                        <m:dPr>
                          <m:ctrlPr>
                            <a:rPr lang="en-US" b="0" i="1" smtClean="0">
                              <a:latin typeface="Cambria Math" panose="02040503050406030204" pitchFamily="18" charset="0"/>
                            </a:rPr>
                          </m:ctrlPr>
                        </m:dPr>
                        <m:e>
                          <m:r>
                            <a:rPr lang="en-US" b="0" i="1" smtClean="0">
                              <a:latin typeface="Cambria Math" panose="02040503050406030204" pitchFamily="18" charset="0"/>
                            </a:rPr>
                            <m:t>𝑍</m:t>
                          </m:r>
                          <m:r>
                            <a:rPr lang="en-US" b="0" i="1" smtClean="0">
                              <a:latin typeface="Cambria Math" panose="02040503050406030204" pitchFamily="18" charset="0"/>
                            </a:rPr>
                            <m:t>,</m:t>
                          </m:r>
                          <m:r>
                            <a:rPr lang="en-US" b="0" i="1" smtClean="0">
                              <a:latin typeface="Cambria Math" panose="02040503050406030204" pitchFamily="18" charset="0"/>
                            </a:rPr>
                            <m:t>𝑐</m:t>
                          </m:r>
                        </m:e>
                        <m:e>
                          <m:r>
                            <a:rPr lang="en-US" b="1" i="1" smtClean="0">
                              <a:latin typeface="Cambria Math" panose="02040503050406030204" pitchFamily="18" charset="0"/>
                            </a:rPr>
                            <m:t>𝑿</m:t>
                          </m:r>
                        </m:e>
                      </m:d>
                      <m:r>
                        <a:rPr lang="en-US" b="0" i="1" smtClean="0">
                          <a:latin typeface="Cambria Math" panose="02040503050406030204" pitchFamily="18" charset="0"/>
                        </a:rPr>
                        <m:t>=</m:t>
                      </m:r>
                      <m:r>
                        <a:rPr lang="en-US" b="0" i="1" smtClean="0">
                          <a:latin typeface="Cambria Math" panose="02040503050406030204" pitchFamily="18" charset="0"/>
                        </a:rPr>
                        <m:t>𝑞</m:t>
                      </m:r>
                      <m:d>
                        <m:dPr>
                          <m:ctrlPr>
                            <a:rPr lang="en-US" b="0" i="1" smtClean="0">
                              <a:latin typeface="Cambria Math" panose="02040503050406030204" pitchFamily="18" charset="0"/>
                            </a:rPr>
                          </m:ctrlPr>
                        </m:dPr>
                        <m:e>
                          <m:r>
                            <a:rPr lang="en-US" b="0" i="1" smtClean="0">
                              <a:latin typeface="Cambria Math" panose="02040503050406030204" pitchFamily="18" charset="0"/>
                            </a:rPr>
                            <m:t>𝑍</m:t>
                          </m:r>
                        </m:e>
                        <m:e>
                          <m:r>
                            <a:rPr lang="en-US" b="1" i="1" smtClean="0">
                              <a:latin typeface="Cambria Math" panose="02040503050406030204" pitchFamily="18" charset="0"/>
                            </a:rPr>
                            <m:t>𝑿</m:t>
                          </m:r>
                        </m:e>
                      </m:d>
                      <m:r>
                        <a:rPr lang="en-US" b="0" i="1" smtClean="0">
                          <a:latin typeface="Cambria Math" panose="02040503050406030204" pitchFamily="18" charset="0"/>
                        </a:rPr>
                        <m:t>𝑞</m:t>
                      </m:r>
                      <m:r>
                        <a:rPr lang="en-US" b="0" i="1" smtClean="0">
                          <a:latin typeface="Cambria Math" panose="02040503050406030204" pitchFamily="18" charset="0"/>
                        </a:rPr>
                        <m:t>(</m:t>
                      </m:r>
                      <m:r>
                        <a:rPr lang="en-US" b="0" i="1" smtClean="0">
                          <a:latin typeface="Cambria Math" panose="02040503050406030204" pitchFamily="18" charset="0"/>
                        </a:rPr>
                        <m:t>𝑐</m:t>
                      </m:r>
                      <m:r>
                        <a:rPr lang="en-US" b="1" i="1" smtClean="0">
                          <a:latin typeface="Cambria Math" panose="02040503050406030204" pitchFamily="18" charset="0"/>
                        </a:rPr>
                        <m:t>|</m:t>
                      </m:r>
                      <m:r>
                        <a:rPr lang="en-US" b="1" i="1" smtClean="0">
                          <a:latin typeface="Cambria Math" panose="02040503050406030204" pitchFamily="18" charset="0"/>
                        </a:rPr>
                        <m:t>𝑿</m:t>
                      </m:r>
                      <m:r>
                        <a:rPr lang="en-US" b="1" i="1" smtClean="0">
                          <a:latin typeface="Cambria Math" panose="02040503050406030204" pitchFamily="18" charset="0"/>
                        </a:rPr>
                        <m:t>)</m:t>
                      </m:r>
                      <m:r>
                        <a:rPr lang="en-US" b="0" i="1" smtClean="0">
                          <a:latin typeface="Cambria Math" panose="02040503050406030204" pitchFamily="18" charset="0"/>
                        </a:rPr>
                        <m:t> </m:t>
                      </m:r>
                    </m:oMath>
                  </m:oMathPara>
                </a14:m>
                <a:endParaRPr lang="en-US"/>
              </a:p>
              <a:p>
                <a:pPr marL="0" indent="0">
                  <a:buNone/>
                </a:pPr>
                <a:r>
                  <a:rPr lang="en-US"/>
                  <a:t>Gaussian mixture:</a:t>
                </a:r>
              </a:p>
              <a:p>
                <a:pPr marL="0" indent="0">
                  <a:buNone/>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𝑝</m:t>
                      </m:r>
                      <m:d>
                        <m:dPr>
                          <m:ctrlPr>
                            <a:rPr lang="en-US" b="0" i="1" smtClean="0">
                              <a:latin typeface="Cambria Math" panose="02040503050406030204" pitchFamily="18" charset="0"/>
                            </a:rPr>
                          </m:ctrlPr>
                        </m:dPr>
                        <m:e>
                          <m:r>
                            <a:rPr lang="en-US" b="0" i="1" smtClean="0">
                              <a:latin typeface="Cambria Math" panose="02040503050406030204" pitchFamily="18" charset="0"/>
                            </a:rPr>
                            <m:t>𝑐</m:t>
                          </m:r>
                        </m:e>
                      </m:d>
                      <m:r>
                        <a:rPr lang="en-US" b="0" i="1" smtClean="0">
                          <a:latin typeface="Cambria Math" panose="02040503050406030204" pitchFamily="18" charset="0"/>
                        </a:rPr>
                        <m:t>=</m:t>
                      </m:r>
                      <m:r>
                        <a:rPr lang="en-US" b="0" i="1" smtClean="0">
                          <a:latin typeface="Cambria Math" panose="02040503050406030204" pitchFamily="18" charset="0"/>
                        </a:rPr>
                        <m:t>𝐶𝑎𝑡</m:t>
                      </m:r>
                      <m:r>
                        <a:rPr lang="en-US" b="0" i="1" smtClean="0">
                          <a:latin typeface="Cambria Math" panose="02040503050406030204" pitchFamily="18" charset="0"/>
                        </a:rPr>
                        <m:t>(</m:t>
                      </m:r>
                      <m:r>
                        <a:rPr lang="en-US" b="0" i="1" smtClean="0">
                          <a:latin typeface="Cambria Math" panose="02040503050406030204" pitchFamily="18" charset="0"/>
                        </a:rPr>
                        <m:t>𝑐</m:t>
                      </m:r>
                      <m:r>
                        <a:rPr lang="en-US" b="0" i="1" smtClean="0">
                          <a:latin typeface="Cambria Math" panose="02040503050406030204" pitchFamily="18" charset="0"/>
                        </a:rPr>
                        <m:t>|</m:t>
                      </m:r>
                      <m:r>
                        <a:rPr lang="en-US" b="0" i="1" smtClean="0">
                          <a:latin typeface="Cambria Math" panose="02040503050406030204" pitchFamily="18" charset="0"/>
                        </a:rPr>
                        <m:t>𝜋</m:t>
                      </m:r>
                      <m:r>
                        <a:rPr lang="en-US" b="0" i="1" smtClean="0">
                          <a:latin typeface="Cambria Math" panose="02040503050406030204" pitchFamily="18" charset="0"/>
                        </a:rPr>
                        <m:t>)</m:t>
                      </m:r>
                    </m:oMath>
                  </m:oMathPara>
                </a14:m>
                <a:endParaRPr lang="en-US"/>
              </a:p>
            </p:txBody>
          </p:sp>
        </mc:Choice>
        <mc:Fallback xmlns="">
          <p:sp>
            <p:nvSpPr>
              <p:cNvPr id="3" name="Content Placeholder 2">
                <a:extLst>
                  <a:ext uri="{FF2B5EF4-FFF2-40B4-BE49-F238E27FC236}">
                    <a16:creationId xmlns:a16="http://schemas.microsoft.com/office/drawing/2014/main" id="{90B6111F-54F3-51CF-08E0-F8721EF5F9B4}"/>
                  </a:ext>
                </a:extLst>
              </p:cNvPr>
              <p:cNvSpPr>
                <a:spLocks noGrp="1" noRot="1" noChangeAspect="1" noMove="1" noResize="1" noEditPoints="1" noAdjustHandles="1" noChangeArrowheads="1" noChangeShapeType="1" noTextEdit="1"/>
              </p:cNvSpPr>
              <p:nvPr>
                <p:ph sz="quarter" idx="10"/>
              </p:nvPr>
            </p:nvSpPr>
            <p:spPr>
              <a:xfrm>
                <a:off x="720724" y="1361542"/>
                <a:ext cx="5375275" cy="4702708"/>
              </a:xfrm>
              <a:blipFill>
                <a:blip r:embed="rId2"/>
                <a:stretch>
                  <a:fillRect l="-2834" t="-51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Content Placeholder 2">
                <a:extLst>
                  <a:ext uri="{FF2B5EF4-FFF2-40B4-BE49-F238E27FC236}">
                    <a16:creationId xmlns:a16="http://schemas.microsoft.com/office/drawing/2014/main" id="{B1BA36C0-5D86-F0BF-D06D-5AA141CB8C7D}"/>
                  </a:ext>
                </a:extLst>
              </p:cNvPr>
              <p:cNvSpPr txBox="1">
                <a:spLocks/>
              </p:cNvSpPr>
              <p:nvPr/>
            </p:nvSpPr>
            <p:spPr>
              <a:xfrm>
                <a:off x="6231923" y="1361542"/>
                <a:ext cx="5828272" cy="4702708"/>
              </a:xfrm>
              <a:prstGeom prst="rect">
                <a:avLst/>
              </a:prstGeom>
            </p:spPr>
            <p:txBody>
              <a:bodyPr vert="horz" lIns="0" tIns="45720" rIns="0" bIns="45720" rtlCol="0">
                <a:normAutofit/>
              </a:bodyPr>
              <a:lstStyle>
                <a:lvl1pPr marL="225425" indent="-225425" algn="l" defTabSz="914354" rtl="0" eaLnBrk="1" latinLnBrk="0" hangingPunct="1">
                  <a:lnSpc>
                    <a:spcPct val="100000"/>
                  </a:lnSpc>
                  <a:spcBef>
                    <a:spcPts val="1200"/>
                  </a:spcBef>
                  <a:spcAft>
                    <a:spcPts val="200"/>
                  </a:spcAft>
                  <a:buClrTx/>
                  <a:buSzPct val="100000"/>
                  <a:buFont typeface="Wingdings" panose="05000000000000000000" pitchFamily="2" charset="2"/>
                  <a:buChar char="§"/>
                  <a:tabLst/>
                  <a:defRPr sz="2000" b="0" i="0" kern="1200">
                    <a:solidFill>
                      <a:schemeClr val="tx1"/>
                    </a:solidFill>
                    <a:latin typeface="+mn-lt"/>
                    <a:ea typeface="Open Sans" panose="020B0606030504020204" pitchFamily="34" charset="0"/>
                    <a:cs typeface="Open Sans" panose="020B0606030504020204" pitchFamily="34" charset="0"/>
                  </a:defRPr>
                </a:lvl1pPr>
                <a:lvl2pPr marL="384029" indent="-182870" algn="l" defTabSz="914354" rtl="0" eaLnBrk="1" latinLnBrk="0" hangingPunct="1">
                  <a:lnSpc>
                    <a:spcPct val="100000"/>
                  </a:lnSpc>
                  <a:spcBef>
                    <a:spcPts val="200"/>
                  </a:spcBef>
                  <a:spcAft>
                    <a:spcPts val="400"/>
                  </a:spcAft>
                  <a:buClrTx/>
                  <a:buFont typeface="Wingdings" panose="05000000000000000000" pitchFamily="2" charset="2"/>
                  <a:buChar char="§"/>
                  <a:tabLst/>
                  <a:defRPr sz="1800" b="0" i="0" kern="1200">
                    <a:solidFill>
                      <a:schemeClr val="tx1"/>
                    </a:solidFill>
                    <a:latin typeface="+mn-lt"/>
                    <a:ea typeface="Open Sans" panose="020B0606030504020204" pitchFamily="34" charset="0"/>
                    <a:cs typeface="Open Sans" panose="020B0606030504020204" pitchFamily="34" charset="0"/>
                  </a:defRPr>
                </a:lvl2pPr>
                <a:lvl3pPr marL="566900" indent="-182870" algn="l" defTabSz="914354" rtl="0" eaLnBrk="1" latinLnBrk="0" hangingPunct="1">
                  <a:lnSpc>
                    <a:spcPct val="100000"/>
                  </a:lnSpc>
                  <a:spcBef>
                    <a:spcPts val="200"/>
                  </a:spcBef>
                  <a:spcAft>
                    <a:spcPts val="400"/>
                  </a:spcAft>
                  <a:buClrTx/>
                  <a:buFont typeface="Wingdings" panose="05000000000000000000" pitchFamily="2" charset="2"/>
                  <a:buChar char="§"/>
                  <a:tabLst/>
                  <a:defRPr sz="1400" b="0" i="0" kern="1200">
                    <a:solidFill>
                      <a:schemeClr val="tx1"/>
                    </a:solidFill>
                    <a:latin typeface="+mn-lt"/>
                    <a:ea typeface="Open Sans" panose="020B0606030504020204" pitchFamily="34" charset="0"/>
                    <a:cs typeface="Open Sans" panose="020B0606030504020204" pitchFamily="34" charset="0"/>
                  </a:defRPr>
                </a:lvl3pPr>
                <a:lvl4pPr marL="749771" indent="-182870" algn="l" defTabSz="914354" rtl="0" eaLnBrk="1" latinLnBrk="0" hangingPunct="1">
                  <a:lnSpc>
                    <a:spcPct val="100000"/>
                  </a:lnSpc>
                  <a:spcBef>
                    <a:spcPts val="200"/>
                  </a:spcBef>
                  <a:spcAft>
                    <a:spcPts val="400"/>
                  </a:spcAft>
                  <a:buClrTx/>
                  <a:buFont typeface="Wingdings" panose="05000000000000000000" pitchFamily="2" charset="2"/>
                  <a:buChar char="§"/>
                  <a:tabLst/>
                  <a:defRPr sz="1400" b="0" i="0" kern="1200">
                    <a:solidFill>
                      <a:schemeClr val="tx1"/>
                    </a:solidFill>
                    <a:latin typeface="+mn-lt"/>
                    <a:ea typeface="Open Sans" panose="020B0606030504020204" pitchFamily="34" charset="0"/>
                    <a:cs typeface="Open Sans" panose="020B0606030504020204" pitchFamily="34" charset="0"/>
                  </a:defRPr>
                </a:lvl4pPr>
                <a:lvl5pPr marL="932642" indent="-182870" algn="l" defTabSz="914354" rtl="0" eaLnBrk="1" latinLnBrk="0" hangingPunct="1">
                  <a:lnSpc>
                    <a:spcPct val="100000"/>
                  </a:lnSpc>
                  <a:spcBef>
                    <a:spcPts val="200"/>
                  </a:spcBef>
                  <a:spcAft>
                    <a:spcPts val="400"/>
                  </a:spcAft>
                  <a:buClrTx/>
                  <a:buFont typeface="Wingdings" panose="05000000000000000000" pitchFamily="2" charset="2"/>
                  <a:buChar char="§"/>
                  <a:tabLst/>
                  <a:defRPr sz="1400" b="0" i="0" kern="1200">
                    <a:solidFill>
                      <a:schemeClr val="tx1"/>
                    </a:solidFill>
                    <a:latin typeface="+mn-lt"/>
                    <a:ea typeface="Open Sans" panose="020B0606030504020204" pitchFamily="34" charset="0"/>
                    <a:cs typeface="Open Sans" panose="020B0606030504020204" pitchFamily="34" charset="0"/>
                  </a:defRPr>
                </a:lvl5pPr>
                <a:lvl6pPr marL="1099946" indent="-228589" algn="l" defTabSz="914354"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299936" indent="-228589" algn="l" defTabSz="914354"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499925" indent="-228589" algn="l" defTabSz="914354"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699916" indent="-228589" algn="l" defTabSz="914354"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buNone/>
                </a:pPr>
                <a:r>
                  <a:rPr lang="en-US"/>
                  <a:t>ELBO:</a:t>
                </a:r>
              </a:p>
              <a:p>
                <a:pPr marL="0" indent="0">
                  <a:buNone/>
                </a:pPr>
                <a14:m>
                  <m:oMathPara xmlns:m="http://schemas.openxmlformats.org/officeDocument/2006/math">
                    <m:oMathParaPr>
                      <m:jc m:val="left"/>
                    </m:oMathParaPr>
                    <m:oMath xmlns:m="http://schemas.openxmlformats.org/officeDocument/2006/math">
                      <m:r>
                        <a:rPr lang="en-US" i="1" smtClean="0">
                          <a:latin typeface="Cambria Math" panose="02040503050406030204" pitchFamily="18" charset="0"/>
                          <a:ea typeface="Cambria Math" panose="02040503050406030204" pitchFamily="18" charset="0"/>
                        </a:rPr>
                        <m:t>ℒ</m:t>
                      </m:r>
                      <m:r>
                        <a:rPr lang="en-US" b="0" i="1" smtClean="0">
                          <a:latin typeface="Cambria Math" panose="02040503050406030204" pitchFamily="18" charset="0"/>
                          <a:ea typeface="Cambria Math" panose="02040503050406030204" pitchFamily="18" charset="0"/>
                        </a:rPr>
                        <m:t>=</m:t>
                      </m:r>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𝔼</m:t>
                          </m:r>
                        </m:e>
                        <m:sub>
                          <m:r>
                            <m:rPr>
                              <m:sty m:val="p"/>
                            </m:rPr>
                            <a:rPr lang="en-US" b="0" i="0" smtClean="0">
                              <a:latin typeface="Cambria Math" panose="02040503050406030204" pitchFamily="18" charset="0"/>
                              <a:ea typeface="Cambria Math" panose="02040503050406030204" pitchFamily="18" charset="0"/>
                            </a:rPr>
                            <m:t>q</m:t>
                          </m:r>
                          <m:r>
                            <a:rPr lang="en-US" b="0" i="0" smtClean="0">
                              <a:latin typeface="Cambria Math" panose="02040503050406030204" pitchFamily="18" charset="0"/>
                              <a:ea typeface="Cambria Math" panose="02040503050406030204" pitchFamily="18" charset="0"/>
                            </a:rPr>
                            <m:t>(</m:t>
                          </m:r>
                          <m:r>
                            <m:rPr>
                              <m:sty m:val="p"/>
                            </m:rPr>
                            <a:rPr lang="en-US" b="0" i="0" smtClean="0">
                              <a:latin typeface="Cambria Math" panose="02040503050406030204" pitchFamily="18" charset="0"/>
                              <a:ea typeface="Cambria Math" panose="02040503050406030204" pitchFamily="18" charset="0"/>
                            </a:rPr>
                            <m:t>Z</m:t>
                          </m:r>
                          <m:r>
                            <a:rPr lang="en-US" b="0" i="0" smtClean="0">
                              <a:latin typeface="Cambria Math" panose="02040503050406030204" pitchFamily="18" charset="0"/>
                              <a:ea typeface="Cambria Math" panose="02040503050406030204" pitchFamily="18" charset="0"/>
                            </a:rPr>
                            <m:t>,</m:t>
                          </m:r>
                          <m:r>
                            <m:rPr>
                              <m:sty m:val="p"/>
                            </m:rPr>
                            <a:rPr lang="en-US" b="0" i="0" smtClean="0">
                              <a:latin typeface="Cambria Math" panose="02040503050406030204" pitchFamily="18" charset="0"/>
                              <a:ea typeface="Cambria Math" panose="02040503050406030204" pitchFamily="18" charset="0"/>
                            </a:rPr>
                            <m:t>c</m:t>
                          </m:r>
                          <m:r>
                            <a:rPr lang="en-US" b="0" i="0" smtClean="0">
                              <a:latin typeface="Cambria Math" panose="02040503050406030204" pitchFamily="18" charset="0"/>
                              <a:ea typeface="Cambria Math" panose="02040503050406030204" pitchFamily="18" charset="0"/>
                            </a:rPr>
                            <m:t>|</m:t>
                          </m:r>
                          <m:r>
                            <a:rPr lang="en-US" b="1" i="1" smtClean="0">
                              <a:latin typeface="Cambria Math" panose="02040503050406030204" pitchFamily="18" charset="0"/>
                              <a:ea typeface="Cambria Math" panose="02040503050406030204" pitchFamily="18" charset="0"/>
                            </a:rPr>
                            <m:t>𝑿</m:t>
                          </m:r>
                          <m:r>
                            <a:rPr lang="en-US" b="0" i="1" smtClean="0">
                              <a:latin typeface="Cambria Math" panose="02040503050406030204" pitchFamily="18" charset="0"/>
                              <a:ea typeface="Cambria Math" panose="02040503050406030204" pitchFamily="18" charset="0"/>
                            </a:rPr>
                            <m:t>)</m:t>
                          </m:r>
                        </m:sub>
                      </m:sSub>
                      <m:d>
                        <m:dPr>
                          <m:begChr m:val="["/>
                          <m:endChr m:val="]"/>
                          <m:ctrlPr>
                            <a:rPr lang="en-US" b="0" i="1" smtClean="0">
                              <a:latin typeface="Cambria Math" panose="02040503050406030204" pitchFamily="18" charset="0"/>
                              <a:ea typeface="Cambria Math" panose="02040503050406030204" pitchFamily="18" charset="0"/>
                            </a:rPr>
                          </m:ctrlPr>
                        </m:dPr>
                        <m:e>
                          <m:func>
                            <m:funcPr>
                              <m:ctrlPr>
                                <a:rPr lang="en-US" i="1">
                                  <a:latin typeface="Cambria Math" panose="02040503050406030204" pitchFamily="18" charset="0"/>
                                  <a:ea typeface="Cambria Math" panose="02040503050406030204" pitchFamily="18" charset="0"/>
                                </a:rPr>
                              </m:ctrlPr>
                            </m:funcPr>
                            <m:fName>
                              <m:r>
                                <m:rPr>
                                  <m:sty m:val="p"/>
                                </m:rPr>
                                <a:rPr lang="en-US">
                                  <a:latin typeface="Cambria Math" panose="02040503050406030204" pitchFamily="18" charset="0"/>
                                  <a:ea typeface="Cambria Math" panose="02040503050406030204" pitchFamily="18" charset="0"/>
                                </a:rPr>
                                <m:t>log</m:t>
                              </m:r>
                            </m:fName>
                            <m:e>
                              <m:f>
                                <m:fPr>
                                  <m:ctrlPr>
                                    <a:rPr lang="en-US" i="1">
                                      <a:latin typeface="Cambria Math" panose="02040503050406030204" pitchFamily="18" charset="0"/>
                                      <a:ea typeface="Cambria Math" panose="02040503050406030204" pitchFamily="18" charset="0"/>
                                    </a:rPr>
                                  </m:ctrlPr>
                                </m:fPr>
                                <m:num>
                                  <m:r>
                                    <a:rPr lang="en-US" b="0" i="1" smtClean="0">
                                      <a:latin typeface="Cambria Math" panose="02040503050406030204" pitchFamily="18" charset="0"/>
                                      <a:ea typeface="Cambria Math" panose="02040503050406030204" pitchFamily="18" charset="0"/>
                                    </a:rPr>
                                    <m:t>𝑝</m:t>
                                  </m:r>
                                  <m:r>
                                    <a:rPr lang="en-US" b="1" i="1" smtClean="0">
                                      <a:latin typeface="Cambria Math" panose="02040503050406030204" pitchFamily="18" charset="0"/>
                                      <a:ea typeface="Cambria Math" panose="02040503050406030204" pitchFamily="18" charset="0"/>
                                    </a:rPr>
                                    <m:t>(</m:t>
                                  </m:r>
                                  <m:r>
                                    <a:rPr lang="en-US" b="1" i="1" smtClean="0">
                                      <a:latin typeface="Cambria Math" panose="02040503050406030204" pitchFamily="18" charset="0"/>
                                      <a:ea typeface="Cambria Math" panose="02040503050406030204" pitchFamily="18" charset="0"/>
                                    </a:rPr>
                                    <m:t>𝑿</m:t>
                                  </m:r>
                                  <m:r>
                                    <a:rPr lang="en-US" b="1"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𝑍</m:t>
                                  </m:r>
                                  <m:r>
                                    <a:rPr lang="en-US" b="0" i="1" smtClean="0">
                                      <a:latin typeface="Cambria Math" panose="02040503050406030204" pitchFamily="18" charset="0"/>
                                      <a:ea typeface="Cambria Math" panose="02040503050406030204" pitchFamily="18" charset="0"/>
                                    </a:rPr>
                                    <m:t>)</m:t>
                                  </m:r>
                                </m:num>
                                <m:den>
                                  <m:r>
                                    <a:rPr lang="en-US" b="0" i="1" smtClean="0">
                                      <a:latin typeface="Cambria Math" panose="02040503050406030204" pitchFamily="18" charset="0"/>
                                      <a:ea typeface="Cambria Math" panose="02040503050406030204" pitchFamily="18" charset="0"/>
                                    </a:rPr>
                                    <m:t>𝑞</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𝑍</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𝑐</m:t>
                                  </m:r>
                                  <m:r>
                                    <a:rPr lang="en-US" b="0" i="1" smtClean="0">
                                      <a:latin typeface="Cambria Math" panose="02040503050406030204" pitchFamily="18" charset="0"/>
                                      <a:ea typeface="Cambria Math" panose="02040503050406030204" pitchFamily="18" charset="0"/>
                                    </a:rPr>
                                    <m:t>|</m:t>
                                  </m:r>
                                  <m:r>
                                    <a:rPr lang="en-US" b="1" i="1" smtClean="0">
                                      <a:latin typeface="Cambria Math" panose="02040503050406030204" pitchFamily="18" charset="0"/>
                                      <a:ea typeface="Cambria Math" panose="02040503050406030204" pitchFamily="18" charset="0"/>
                                    </a:rPr>
                                    <m:t>𝑿</m:t>
                                  </m:r>
                                  <m:r>
                                    <a:rPr lang="en-US" b="0" i="1" smtClean="0">
                                      <a:latin typeface="Cambria Math" panose="02040503050406030204" pitchFamily="18" charset="0"/>
                                      <a:ea typeface="Cambria Math" panose="02040503050406030204" pitchFamily="18" charset="0"/>
                                    </a:rPr>
                                    <m:t>)</m:t>
                                  </m:r>
                                </m:den>
                              </m:f>
                            </m:e>
                          </m:func>
                        </m:e>
                      </m:d>
                    </m:oMath>
                  </m:oMathPara>
                </a14:m>
                <a:endParaRPr lang="en-US"/>
              </a:p>
              <a:p>
                <a:pPr marL="0" indent="0">
                  <a:buNone/>
                </a:pPr>
                <a:endParaRPr lang="en-US"/>
              </a:p>
              <a:p>
                <a:pPr marL="0" indent="0">
                  <a:buNone/>
                </a:pPr>
                <a14:m>
                  <m:oMath xmlns:m="http://schemas.openxmlformats.org/officeDocument/2006/math">
                    <m:r>
                      <a:rPr lang="en-US" i="1">
                        <a:latin typeface="Cambria Math" panose="02040503050406030204" pitchFamily="18" charset="0"/>
                        <a:ea typeface="Cambria Math" panose="02040503050406030204" pitchFamily="18" charset="0"/>
                      </a:rPr>
                      <m:t>ℒ</m:t>
                    </m:r>
                    <m:r>
                      <a:rPr lang="en-US" i="1">
                        <a:latin typeface="Cambria Math" panose="02040503050406030204" pitchFamily="18" charset="0"/>
                        <a:ea typeface="Cambria Math" panose="02040503050406030204" pitchFamily="18" charset="0"/>
                      </a:rPr>
                      <m:t> </m:t>
                    </m:r>
                  </m:oMath>
                </a14:m>
                <a:r>
                  <a:rPr lang="en-US">
                    <a:ea typeface="Cambria Math" panose="02040503050406030204" pitchFamily="18" charset="0"/>
                  </a:rPr>
                  <a:t>= </a:t>
                </a:r>
                <a14:m>
                  <m:oMath xmlns:m="http://schemas.openxmlformats.org/officeDocument/2006/math">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𝔼</m:t>
                        </m:r>
                      </m:e>
                      <m:sub>
                        <m:r>
                          <m:rPr>
                            <m:sty m:val="p"/>
                          </m:rPr>
                          <a:rPr lang="en-US">
                            <a:latin typeface="Cambria Math" panose="02040503050406030204" pitchFamily="18" charset="0"/>
                            <a:ea typeface="Cambria Math" panose="02040503050406030204" pitchFamily="18" charset="0"/>
                          </a:rPr>
                          <m:t>q</m:t>
                        </m:r>
                        <m:r>
                          <a:rPr lang="en-US">
                            <a:latin typeface="Cambria Math" panose="02040503050406030204" pitchFamily="18" charset="0"/>
                            <a:ea typeface="Cambria Math" panose="02040503050406030204" pitchFamily="18" charset="0"/>
                          </a:rPr>
                          <m:t>(</m:t>
                        </m:r>
                        <m:r>
                          <m:rPr>
                            <m:sty m:val="p"/>
                          </m:rPr>
                          <a:rPr lang="en-US">
                            <a:latin typeface="Cambria Math" panose="02040503050406030204" pitchFamily="18" charset="0"/>
                            <a:ea typeface="Cambria Math" panose="02040503050406030204" pitchFamily="18" charset="0"/>
                          </a:rPr>
                          <m:t>Z</m:t>
                        </m:r>
                        <m:r>
                          <a:rPr lang="en-US">
                            <a:latin typeface="Cambria Math" panose="02040503050406030204" pitchFamily="18" charset="0"/>
                            <a:ea typeface="Cambria Math" panose="02040503050406030204" pitchFamily="18" charset="0"/>
                          </a:rPr>
                          <m:t>,</m:t>
                        </m:r>
                        <m:r>
                          <m:rPr>
                            <m:sty m:val="p"/>
                          </m:rPr>
                          <a:rPr lang="en-US">
                            <a:latin typeface="Cambria Math" panose="02040503050406030204" pitchFamily="18" charset="0"/>
                            <a:ea typeface="Cambria Math" panose="02040503050406030204" pitchFamily="18" charset="0"/>
                          </a:rPr>
                          <m:t>c</m:t>
                        </m:r>
                        <m:r>
                          <a:rPr lang="en-US" b="1">
                            <a:latin typeface="Cambria Math" panose="02040503050406030204" pitchFamily="18" charset="0"/>
                            <a:ea typeface="Cambria Math" panose="02040503050406030204" pitchFamily="18" charset="0"/>
                          </a:rPr>
                          <m:t>|</m:t>
                        </m:r>
                        <m:r>
                          <a:rPr lang="en-US" b="1" i="1" smtClean="0">
                            <a:latin typeface="Cambria Math" panose="02040503050406030204" pitchFamily="18" charset="0"/>
                            <a:ea typeface="Cambria Math" panose="02040503050406030204" pitchFamily="18" charset="0"/>
                          </a:rPr>
                          <m:t>𝑿</m:t>
                        </m:r>
                        <m:r>
                          <a:rPr lang="en-US" b="1" i="1">
                            <a:latin typeface="Cambria Math" panose="02040503050406030204" pitchFamily="18" charset="0"/>
                            <a:ea typeface="Cambria Math" panose="02040503050406030204" pitchFamily="18" charset="0"/>
                          </a:rPr>
                          <m:t>)</m:t>
                        </m:r>
                      </m:sub>
                    </m:sSub>
                    <m:d>
                      <m:dPr>
                        <m:begChr m:val="["/>
                        <m:endChr m:val="]"/>
                        <m:ctrlPr>
                          <a:rPr lang="en-US" i="1" smtClean="0">
                            <a:latin typeface="Cambria Math" panose="02040503050406030204" pitchFamily="18" charset="0"/>
                            <a:ea typeface="Cambria Math" panose="02040503050406030204" pitchFamily="18" charset="0"/>
                          </a:rPr>
                        </m:ctrlPr>
                      </m:dPr>
                      <m:e>
                        <m:nary>
                          <m:naryPr>
                            <m:chr m:val="∑"/>
                            <m:ctrlPr>
                              <a:rPr lang="en-US" i="1" smtClean="0">
                                <a:latin typeface="Cambria Math" panose="02040503050406030204" pitchFamily="18" charset="0"/>
                                <a:ea typeface="Cambria Math" panose="02040503050406030204" pitchFamily="18" charset="0"/>
                              </a:rPr>
                            </m:ctrlPr>
                          </m:naryPr>
                          <m:sub>
                            <m:r>
                              <m:rPr>
                                <m:brk m:alnAt="23"/>
                              </m:rPr>
                              <a:rPr lang="en-US" b="0" i="1" smtClean="0">
                                <a:latin typeface="Cambria Math" panose="02040503050406030204" pitchFamily="18" charset="0"/>
                                <a:ea typeface="Cambria Math" panose="02040503050406030204" pitchFamily="18" charset="0"/>
                              </a:rPr>
                              <m:t>𝑖</m:t>
                            </m:r>
                            <m:r>
                              <a:rPr lang="en-US" b="0" i="1" smtClean="0">
                                <a:latin typeface="Cambria Math" panose="02040503050406030204" pitchFamily="18" charset="0"/>
                                <a:ea typeface="Cambria Math" panose="02040503050406030204" pitchFamily="18" charset="0"/>
                              </a:rPr>
                              <m:t>=1</m:t>
                            </m:r>
                          </m:sub>
                          <m:sup>
                            <m:r>
                              <a:rPr lang="en-US" b="0" i="1" smtClean="0">
                                <a:latin typeface="Cambria Math" panose="02040503050406030204" pitchFamily="18" charset="0"/>
                                <a:ea typeface="Cambria Math" panose="02040503050406030204" pitchFamily="18" charset="0"/>
                              </a:rPr>
                              <m:t>𝐷</m:t>
                            </m:r>
                          </m:sup>
                          <m:e>
                            <m:func>
                              <m:funcPr>
                                <m:ctrlPr>
                                  <a:rPr lang="en-US" i="1" smtClean="0">
                                    <a:latin typeface="Cambria Math" panose="02040503050406030204" pitchFamily="18" charset="0"/>
                                    <a:ea typeface="Cambria Math" panose="02040503050406030204" pitchFamily="18" charset="0"/>
                                  </a:rPr>
                                </m:ctrlPr>
                              </m:funcPr>
                              <m:fName>
                                <m:r>
                                  <m:rPr>
                                    <m:sty m:val="p"/>
                                  </m:rPr>
                                  <a:rPr lang="en-US" i="0" smtClean="0">
                                    <a:latin typeface="Cambria Math" panose="02040503050406030204" pitchFamily="18" charset="0"/>
                                    <a:ea typeface="Cambria Math" panose="02040503050406030204" pitchFamily="18" charset="0"/>
                                  </a:rPr>
                                  <m:t>log</m:t>
                                </m:r>
                              </m:fName>
                              <m:e>
                                <m:r>
                                  <a:rPr lang="en-US" b="0" i="1" smtClean="0">
                                    <a:latin typeface="Cambria Math" panose="02040503050406030204" pitchFamily="18" charset="0"/>
                                    <a:ea typeface="Cambria Math" panose="02040503050406030204" pitchFamily="18" charset="0"/>
                                  </a:rPr>
                                  <m:t>𝑝</m:t>
                                </m:r>
                                <m:r>
                                  <a:rPr lang="en-US" b="0" i="1" smtClean="0">
                                    <a:latin typeface="Cambria Math" panose="02040503050406030204" pitchFamily="18" charset="0"/>
                                    <a:ea typeface="Cambria Math" panose="02040503050406030204" pitchFamily="18" charset="0"/>
                                  </a:rPr>
                                  <m:t>(</m:t>
                                </m:r>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𝑋</m:t>
                                    </m:r>
                                  </m:e>
                                  <m:sub>
                                    <m:r>
                                      <a:rPr lang="en-US" b="0" i="1" smtClean="0">
                                        <a:latin typeface="Cambria Math" panose="02040503050406030204" pitchFamily="18" charset="0"/>
                                        <a:ea typeface="Cambria Math" panose="02040503050406030204" pitchFamily="18" charset="0"/>
                                      </a:rPr>
                                      <m:t>𝑖</m:t>
                                    </m:r>
                                  </m:sub>
                                </m:sSub>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𝑍</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𝑐</m:t>
                                </m:r>
                                <m:r>
                                  <a:rPr lang="en-US" b="0" i="1" smtClean="0">
                                    <a:latin typeface="Cambria Math" panose="02040503050406030204" pitchFamily="18" charset="0"/>
                                    <a:ea typeface="Cambria Math" panose="02040503050406030204" pitchFamily="18" charset="0"/>
                                  </a:rPr>
                                  <m:t>)</m:t>
                                </m:r>
                              </m:e>
                            </m:func>
                          </m:e>
                        </m:nary>
                      </m:e>
                    </m:d>
                  </m:oMath>
                </a14:m>
                <a:endParaRPr lang="en-US" b="0">
                  <a:ea typeface="Cambria Math" panose="02040503050406030204" pitchFamily="18" charset="0"/>
                </a:endParaRPr>
              </a:p>
              <a:p>
                <a:pPr marL="0" indent="0">
                  <a:buNone/>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m:t>
                      </m:r>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𝔼</m:t>
                          </m:r>
                        </m:e>
                        <m:sub>
                          <m:r>
                            <m:rPr>
                              <m:sty m:val="p"/>
                            </m:rPr>
                            <a:rPr lang="en-US">
                              <a:latin typeface="Cambria Math" panose="02040503050406030204" pitchFamily="18" charset="0"/>
                              <a:ea typeface="Cambria Math" panose="02040503050406030204" pitchFamily="18" charset="0"/>
                            </a:rPr>
                            <m:t>q</m:t>
                          </m:r>
                          <m:r>
                            <a:rPr lang="en-US">
                              <a:latin typeface="Cambria Math" panose="02040503050406030204" pitchFamily="18" charset="0"/>
                              <a:ea typeface="Cambria Math" panose="02040503050406030204" pitchFamily="18" charset="0"/>
                            </a:rPr>
                            <m:t>(</m:t>
                          </m:r>
                          <m:r>
                            <m:rPr>
                              <m:sty m:val="p"/>
                            </m:rPr>
                            <a:rPr lang="en-US">
                              <a:latin typeface="Cambria Math" panose="02040503050406030204" pitchFamily="18" charset="0"/>
                              <a:ea typeface="Cambria Math" panose="02040503050406030204" pitchFamily="18" charset="0"/>
                            </a:rPr>
                            <m:t>Z</m:t>
                          </m:r>
                          <m:r>
                            <a:rPr lang="en-US">
                              <a:latin typeface="Cambria Math" panose="02040503050406030204" pitchFamily="18" charset="0"/>
                              <a:ea typeface="Cambria Math" panose="02040503050406030204" pitchFamily="18" charset="0"/>
                            </a:rPr>
                            <m:t>,</m:t>
                          </m:r>
                          <m:r>
                            <m:rPr>
                              <m:sty m:val="p"/>
                            </m:rPr>
                            <a:rPr lang="en-US">
                              <a:latin typeface="Cambria Math" panose="02040503050406030204" pitchFamily="18" charset="0"/>
                              <a:ea typeface="Cambria Math" panose="02040503050406030204" pitchFamily="18" charset="0"/>
                            </a:rPr>
                            <m:t>c</m:t>
                          </m:r>
                          <m:r>
                            <a:rPr lang="en-US">
                              <a:latin typeface="Cambria Math" panose="02040503050406030204" pitchFamily="18" charset="0"/>
                              <a:ea typeface="Cambria Math" panose="02040503050406030204" pitchFamily="18" charset="0"/>
                            </a:rPr>
                            <m:t>|</m:t>
                          </m:r>
                          <m:r>
                            <a:rPr lang="en-US" b="1" i="1" smtClean="0">
                              <a:latin typeface="Cambria Math" panose="02040503050406030204" pitchFamily="18" charset="0"/>
                              <a:ea typeface="Cambria Math" panose="02040503050406030204" pitchFamily="18" charset="0"/>
                            </a:rPr>
                            <m:t>𝑿</m:t>
                          </m:r>
                          <m:r>
                            <a:rPr lang="en-US" i="1">
                              <a:latin typeface="Cambria Math" panose="02040503050406030204" pitchFamily="18" charset="0"/>
                              <a:ea typeface="Cambria Math" panose="02040503050406030204" pitchFamily="18" charset="0"/>
                            </a:rPr>
                            <m:t>)</m:t>
                          </m:r>
                        </m:sub>
                      </m:sSub>
                      <m:d>
                        <m:dPr>
                          <m:begChr m:val="["/>
                          <m:endChr m:val="]"/>
                          <m:ctrlPr>
                            <a:rPr lang="en-US" i="1" smtClean="0">
                              <a:latin typeface="Cambria Math" panose="02040503050406030204" pitchFamily="18" charset="0"/>
                              <a:ea typeface="Cambria Math" panose="02040503050406030204" pitchFamily="18" charset="0"/>
                            </a:rPr>
                          </m:ctrlPr>
                        </m:dPr>
                        <m:e>
                          <m:func>
                            <m:funcPr>
                              <m:ctrlPr>
                                <a:rPr lang="en-US" i="1" smtClean="0">
                                  <a:latin typeface="Cambria Math" panose="02040503050406030204" pitchFamily="18" charset="0"/>
                                  <a:ea typeface="Cambria Math" panose="02040503050406030204" pitchFamily="18" charset="0"/>
                                </a:rPr>
                              </m:ctrlPr>
                            </m:funcPr>
                            <m:fName>
                              <m:r>
                                <m:rPr>
                                  <m:sty m:val="p"/>
                                </m:rPr>
                                <a:rPr lang="en-US" i="0" smtClean="0">
                                  <a:latin typeface="Cambria Math" panose="02040503050406030204" pitchFamily="18" charset="0"/>
                                  <a:ea typeface="Cambria Math" panose="02040503050406030204" pitchFamily="18" charset="0"/>
                                </a:rPr>
                                <m:t>log</m:t>
                              </m:r>
                            </m:fName>
                            <m:e>
                              <m:r>
                                <a:rPr lang="en-US" b="0" i="1" smtClean="0">
                                  <a:latin typeface="Cambria Math" panose="02040503050406030204" pitchFamily="18" charset="0"/>
                                  <a:ea typeface="Cambria Math" panose="02040503050406030204" pitchFamily="18" charset="0"/>
                                </a:rPr>
                                <m:t>𝑝</m:t>
                              </m:r>
                              <m:d>
                                <m:dPr>
                                  <m:ctrlPr>
                                    <a:rPr lang="en-US" b="0" i="1" smtClean="0">
                                      <a:latin typeface="Cambria Math" panose="02040503050406030204" pitchFamily="18" charset="0"/>
                                      <a:ea typeface="Cambria Math" panose="02040503050406030204" pitchFamily="18" charset="0"/>
                                    </a:rPr>
                                  </m:ctrlPr>
                                </m:dPr>
                                <m:e>
                                  <m:r>
                                    <a:rPr lang="en-US" b="0" i="1" smtClean="0">
                                      <a:latin typeface="Cambria Math" panose="02040503050406030204" pitchFamily="18" charset="0"/>
                                      <a:ea typeface="Cambria Math" panose="02040503050406030204" pitchFamily="18" charset="0"/>
                                    </a:rPr>
                                    <m:t>𝑍</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𝑐</m:t>
                                  </m:r>
                                </m:e>
                              </m:d>
                              <m:r>
                                <a:rPr lang="en-US" b="0" i="1" smtClean="0">
                                  <a:latin typeface="Cambria Math" panose="02040503050406030204" pitchFamily="18" charset="0"/>
                                  <a:ea typeface="Cambria Math" panose="02040503050406030204" pitchFamily="18" charset="0"/>
                                </a:rPr>
                                <m:t>−</m:t>
                              </m:r>
                              <m:func>
                                <m:funcPr>
                                  <m:ctrlPr>
                                    <a:rPr lang="en-US" b="0" i="1" smtClean="0">
                                      <a:latin typeface="Cambria Math" panose="02040503050406030204" pitchFamily="18" charset="0"/>
                                      <a:ea typeface="Cambria Math" panose="02040503050406030204" pitchFamily="18" charset="0"/>
                                    </a:rPr>
                                  </m:ctrlPr>
                                </m:funcPr>
                                <m:fName>
                                  <m:r>
                                    <m:rPr>
                                      <m:sty m:val="p"/>
                                    </m:rPr>
                                    <a:rPr lang="en-US" b="0" i="0" smtClean="0">
                                      <a:latin typeface="Cambria Math" panose="02040503050406030204" pitchFamily="18" charset="0"/>
                                      <a:ea typeface="Cambria Math" panose="02040503050406030204" pitchFamily="18" charset="0"/>
                                    </a:rPr>
                                    <m:t>log</m:t>
                                  </m:r>
                                </m:fName>
                                <m:e>
                                  <m:r>
                                    <a:rPr lang="en-US" b="0" i="1" smtClean="0">
                                      <a:latin typeface="Cambria Math" panose="02040503050406030204" pitchFamily="18" charset="0"/>
                                      <a:ea typeface="Cambria Math" panose="02040503050406030204" pitchFamily="18" charset="0"/>
                                    </a:rPr>
                                    <m:t>𝑞</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𝑍</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𝑐</m:t>
                                  </m:r>
                                  <m:r>
                                    <a:rPr lang="en-US" b="0" i="1" smtClean="0">
                                      <a:latin typeface="Cambria Math" panose="02040503050406030204" pitchFamily="18" charset="0"/>
                                      <a:ea typeface="Cambria Math" panose="02040503050406030204" pitchFamily="18" charset="0"/>
                                    </a:rPr>
                                    <m:t>|</m:t>
                                  </m:r>
                                  <m:r>
                                    <a:rPr lang="en-US" b="1" i="1" smtClean="0">
                                      <a:latin typeface="Cambria Math" panose="02040503050406030204" pitchFamily="18" charset="0"/>
                                      <a:ea typeface="Cambria Math" panose="02040503050406030204" pitchFamily="18" charset="0"/>
                                    </a:rPr>
                                    <m:t>𝑿</m:t>
                                  </m:r>
                                  <m:r>
                                    <a:rPr lang="en-US" b="0" i="1" smtClean="0">
                                      <a:latin typeface="Cambria Math" panose="02040503050406030204" pitchFamily="18" charset="0"/>
                                      <a:ea typeface="Cambria Math" panose="02040503050406030204" pitchFamily="18" charset="0"/>
                                    </a:rPr>
                                    <m:t>)</m:t>
                                  </m:r>
                                </m:e>
                              </m:func>
                            </m:e>
                          </m:func>
                        </m:e>
                      </m:d>
                    </m:oMath>
                  </m:oMathPara>
                </a14:m>
                <a:endParaRPr lang="en-US"/>
              </a:p>
              <a:p>
                <a:pPr marL="0" indent="0">
                  <a:buNone/>
                </a:pPr>
                <a:endParaRPr lang="en-US"/>
              </a:p>
              <a:p>
                <a:pPr marL="0" indent="0">
                  <a:buNone/>
                </a:pPr>
                <a14:m>
                  <m:oMath xmlns:m="http://schemas.openxmlformats.org/officeDocument/2006/math">
                    <m:r>
                      <a:rPr lang="en-US" i="1">
                        <a:latin typeface="Cambria Math" panose="02040503050406030204" pitchFamily="18" charset="0"/>
                        <a:ea typeface="Cambria Math" panose="02040503050406030204" pitchFamily="18" charset="0"/>
                      </a:rPr>
                      <m:t>ℒ</m:t>
                    </m:r>
                  </m:oMath>
                </a14:m>
                <a:r>
                  <a:rPr lang="en-US"/>
                  <a:t>=</a:t>
                </a:r>
                <a:r>
                  <a:rPr lang="en-US">
                    <a:ea typeface="Cambria Math" panose="02040503050406030204" pitchFamily="18" charset="0"/>
                  </a:rPr>
                  <a:t> </a:t>
                </a:r>
                <a14:m>
                  <m:oMath xmlns:m="http://schemas.openxmlformats.org/officeDocument/2006/math">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𝔼</m:t>
                        </m:r>
                      </m:e>
                      <m:sub>
                        <m:r>
                          <m:rPr>
                            <m:sty m:val="p"/>
                          </m:rPr>
                          <a:rPr lang="en-US">
                            <a:latin typeface="Cambria Math" panose="02040503050406030204" pitchFamily="18" charset="0"/>
                            <a:ea typeface="Cambria Math" panose="02040503050406030204" pitchFamily="18" charset="0"/>
                          </a:rPr>
                          <m:t>q</m:t>
                        </m:r>
                        <m:r>
                          <a:rPr lang="en-US">
                            <a:latin typeface="Cambria Math" panose="02040503050406030204" pitchFamily="18" charset="0"/>
                            <a:ea typeface="Cambria Math" panose="02040503050406030204" pitchFamily="18" charset="0"/>
                          </a:rPr>
                          <m:t>(</m:t>
                        </m:r>
                        <m:r>
                          <m:rPr>
                            <m:sty m:val="p"/>
                          </m:rPr>
                          <a:rPr lang="en-US">
                            <a:latin typeface="Cambria Math" panose="02040503050406030204" pitchFamily="18" charset="0"/>
                            <a:ea typeface="Cambria Math" panose="02040503050406030204" pitchFamily="18" charset="0"/>
                          </a:rPr>
                          <m:t>Z</m:t>
                        </m:r>
                        <m:r>
                          <a:rPr lang="en-US">
                            <a:latin typeface="Cambria Math" panose="02040503050406030204" pitchFamily="18" charset="0"/>
                            <a:ea typeface="Cambria Math" panose="02040503050406030204" pitchFamily="18" charset="0"/>
                          </a:rPr>
                          <m:t>,</m:t>
                        </m:r>
                        <m:r>
                          <m:rPr>
                            <m:sty m:val="p"/>
                          </m:rPr>
                          <a:rPr lang="en-US">
                            <a:latin typeface="Cambria Math" panose="02040503050406030204" pitchFamily="18" charset="0"/>
                            <a:ea typeface="Cambria Math" panose="02040503050406030204" pitchFamily="18" charset="0"/>
                          </a:rPr>
                          <m:t>c</m:t>
                        </m:r>
                        <m:r>
                          <a:rPr lang="en-US">
                            <a:latin typeface="Cambria Math" panose="02040503050406030204" pitchFamily="18" charset="0"/>
                            <a:ea typeface="Cambria Math" panose="02040503050406030204" pitchFamily="18" charset="0"/>
                          </a:rPr>
                          <m:t>|</m:t>
                        </m:r>
                        <m:r>
                          <a:rPr lang="en-US" b="1" i="1" smtClean="0">
                            <a:latin typeface="Cambria Math" panose="02040503050406030204" pitchFamily="18" charset="0"/>
                            <a:ea typeface="Cambria Math" panose="02040503050406030204" pitchFamily="18" charset="0"/>
                          </a:rPr>
                          <m:t>𝑿</m:t>
                        </m:r>
                        <m:r>
                          <a:rPr lang="en-US" i="1">
                            <a:latin typeface="Cambria Math" panose="02040503050406030204" pitchFamily="18" charset="0"/>
                            <a:ea typeface="Cambria Math" panose="02040503050406030204" pitchFamily="18" charset="0"/>
                          </a:rPr>
                          <m:t>)</m:t>
                        </m:r>
                      </m:sub>
                    </m:sSub>
                    <m:d>
                      <m:dPr>
                        <m:begChr m:val="["/>
                        <m:endChr m:val="]"/>
                        <m:ctrlPr>
                          <a:rPr lang="en-US" i="1">
                            <a:latin typeface="Cambria Math" panose="02040503050406030204" pitchFamily="18" charset="0"/>
                            <a:ea typeface="Cambria Math" panose="02040503050406030204" pitchFamily="18" charset="0"/>
                          </a:rPr>
                        </m:ctrlPr>
                      </m:dPr>
                      <m:e>
                        <m:nary>
                          <m:naryPr>
                            <m:chr m:val="∑"/>
                            <m:ctrlPr>
                              <a:rPr lang="en-US" i="1">
                                <a:latin typeface="Cambria Math" panose="02040503050406030204" pitchFamily="18" charset="0"/>
                                <a:ea typeface="Cambria Math" panose="02040503050406030204" pitchFamily="18" charset="0"/>
                              </a:rPr>
                            </m:ctrlPr>
                          </m:naryPr>
                          <m:sub>
                            <m:r>
                              <m:rPr>
                                <m:brk m:alnAt="23"/>
                              </m:rPr>
                              <a:rPr lang="en-US" i="1">
                                <a:latin typeface="Cambria Math" panose="02040503050406030204" pitchFamily="18" charset="0"/>
                                <a:ea typeface="Cambria Math" panose="02040503050406030204" pitchFamily="18" charset="0"/>
                              </a:rPr>
                              <m:t>𝑖</m:t>
                            </m:r>
                            <m:r>
                              <a:rPr lang="en-US" i="1">
                                <a:latin typeface="Cambria Math" panose="02040503050406030204" pitchFamily="18" charset="0"/>
                                <a:ea typeface="Cambria Math" panose="02040503050406030204" pitchFamily="18" charset="0"/>
                              </a:rPr>
                              <m:t>=1</m:t>
                            </m:r>
                          </m:sub>
                          <m:sup>
                            <m:r>
                              <a:rPr lang="en-US" i="1">
                                <a:latin typeface="Cambria Math" panose="02040503050406030204" pitchFamily="18" charset="0"/>
                                <a:ea typeface="Cambria Math" panose="02040503050406030204" pitchFamily="18" charset="0"/>
                              </a:rPr>
                              <m:t>𝐷</m:t>
                            </m:r>
                          </m:sup>
                          <m:e>
                            <m:func>
                              <m:funcPr>
                                <m:ctrlPr>
                                  <a:rPr lang="en-US" i="1">
                                    <a:latin typeface="Cambria Math" panose="02040503050406030204" pitchFamily="18" charset="0"/>
                                    <a:ea typeface="Cambria Math" panose="02040503050406030204" pitchFamily="18" charset="0"/>
                                  </a:rPr>
                                </m:ctrlPr>
                              </m:funcPr>
                              <m:fName>
                                <m:r>
                                  <m:rPr>
                                    <m:sty m:val="p"/>
                                  </m:rPr>
                                  <a:rPr lang="en-US">
                                    <a:latin typeface="Cambria Math" panose="02040503050406030204" pitchFamily="18" charset="0"/>
                                    <a:ea typeface="Cambria Math" panose="02040503050406030204" pitchFamily="18" charset="0"/>
                                  </a:rPr>
                                  <m:t>log</m:t>
                                </m:r>
                              </m:fName>
                              <m:e>
                                <m:r>
                                  <a:rPr lang="en-US" i="1">
                                    <a:latin typeface="Cambria Math" panose="02040503050406030204" pitchFamily="18" charset="0"/>
                                    <a:ea typeface="Cambria Math" panose="02040503050406030204" pitchFamily="18" charset="0"/>
                                  </a:rPr>
                                  <m:t>𝑝</m:t>
                                </m:r>
                                <m:r>
                                  <a:rPr lang="en-US" i="1">
                                    <a:latin typeface="Cambria Math" panose="02040503050406030204" pitchFamily="18" charset="0"/>
                                    <a:ea typeface="Cambria Math" panose="02040503050406030204" pitchFamily="18" charset="0"/>
                                  </a:rPr>
                                  <m:t>(</m:t>
                                </m:r>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𝑋</m:t>
                                    </m:r>
                                  </m:e>
                                  <m:sub>
                                    <m:r>
                                      <a:rPr lang="en-US" i="1">
                                        <a:latin typeface="Cambria Math" panose="02040503050406030204" pitchFamily="18" charset="0"/>
                                        <a:ea typeface="Cambria Math" panose="02040503050406030204" pitchFamily="18" charset="0"/>
                                      </a:rPr>
                                      <m:t>𝑖</m:t>
                                    </m:r>
                                  </m:sub>
                                </m:sSub>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𝑍</m:t>
                                </m:r>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𝑐</m:t>
                                </m:r>
                                <m:r>
                                  <a:rPr lang="en-US" i="1">
                                    <a:latin typeface="Cambria Math" panose="02040503050406030204" pitchFamily="18" charset="0"/>
                                    <a:ea typeface="Cambria Math" panose="02040503050406030204" pitchFamily="18" charset="0"/>
                                  </a:rPr>
                                  <m:t>)</m:t>
                                </m:r>
                              </m:e>
                            </m:func>
                          </m:e>
                        </m:nary>
                      </m:e>
                    </m:d>
                    <m:r>
                      <a:rPr lang="en-US" b="0" i="1" smtClean="0">
                        <a:latin typeface="Cambria Math" panose="02040503050406030204" pitchFamily="18" charset="0"/>
                        <a:ea typeface="Cambria Math" panose="02040503050406030204" pitchFamily="18" charset="0"/>
                      </a:rPr>
                      <m:t> </m:t>
                    </m:r>
                  </m:oMath>
                </a14:m>
                <a:endParaRPr lang="en-US" b="0" i="1">
                  <a:latin typeface="Cambria Math" panose="02040503050406030204" pitchFamily="18" charset="0"/>
                  <a:ea typeface="Cambria Math" panose="02040503050406030204" pitchFamily="18" charset="0"/>
                </a:endParaRPr>
              </a:p>
              <a:p>
                <a:pPr marL="0" indent="0">
                  <a:buNone/>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𝐾</m:t>
                      </m:r>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𝐿</m:t>
                          </m:r>
                        </m:e>
                        <m:sub>
                          <m:r>
                            <a:rPr lang="en-US" b="0" i="1" smtClean="0">
                              <a:latin typeface="Cambria Math" panose="02040503050406030204" pitchFamily="18" charset="0"/>
                              <a:ea typeface="Cambria Math" panose="02040503050406030204" pitchFamily="18" charset="0"/>
                            </a:rPr>
                            <m:t>𝑞</m:t>
                          </m:r>
                          <m:d>
                            <m:dPr>
                              <m:ctrlPr>
                                <a:rPr lang="en-US" b="0" i="1" smtClean="0">
                                  <a:latin typeface="Cambria Math" panose="02040503050406030204" pitchFamily="18" charset="0"/>
                                  <a:ea typeface="Cambria Math" panose="02040503050406030204" pitchFamily="18" charset="0"/>
                                </a:rPr>
                              </m:ctrlPr>
                            </m:dPr>
                            <m:e>
                              <m:r>
                                <a:rPr lang="en-US" b="0" i="1" smtClean="0">
                                  <a:latin typeface="Cambria Math" panose="02040503050406030204" pitchFamily="18" charset="0"/>
                                  <a:ea typeface="Cambria Math" panose="02040503050406030204" pitchFamily="18" charset="0"/>
                                </a:rPr>
                                <m:t>𝑍</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𝑐</m:t>
                              </m:r>
                            </m:e>
                            <m:e>
                              <m:r>
                                <a:rPr lang="en-US" b="1" i="1" smtClean="0">
                                  <a:latin typeface="Cambria Math" panose="02040503050406030204" pitchFamily="18" charset="0"/>
                                  <a:ea typeface="Cambria Math" panose="02040503050406030204" pitchFamily="18" charset="0"/>
                                </a:rPr>
                                <m:t>𝑿</m:t>
                              </m:r>
                            </m:e>
                          </m:d>
                        </m:sub>
                      </m:sSub>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𝑞</m:t>
                      </m:r>
                      <m:d>
                        <m:dPr>
                          <m:ctrlPr>
                            <a:rPr lang="en-US" b="0" i="1" smtClean="0">
                              <a:latin typeface="Cambria Math" panose="02040503050406030204" pitchFamily="18" charset="0"/>
                              <a:ea typeface="Cambria Math" panose="02040503050406030204" pitchFamily="18" charset="0"/>
                            </a:rPr>
                          </m:ctrlPr>
                        </m:dPr>
                        <m:e>
                          <m:r>
                            <a:rPr lang="en-US" b="0" i="1" smtClean="0">
                              <a:latin typeface="Cambria Math" panose="02040503050406030204" pitchFamily="18" charset="0"/>
                              <a:ea typeface="Cambria Math" panose="02040503050406030204" pitchFamily="18" charset="0"/>
                            </a:rPr>
                            <m:t>𝑍</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𝑐</m:t>
                          </m:r>
                        </m:e>
                        <m:e>
                          <m:r>
                            <a:rPr lang="en-US" b="1" i="1" smtClean="0">
                              <a:latin typeface="Cambria Math" panose="02040503050406030204" pitchFamily="18" charset="0"/>
                              <a:ea typeface="Cambria Math" panose="02040503050406030204" pitchFamily="18" charset="0"/>
                            </a:rPr>
                            <m:t>𝑿</m:t>
                          </m:r>
                        </m:e>
                      </m:d>
                      <m:r>
                        <a:rPr lang="en-US" b="1" i="1">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𝑝</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𝑍</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𝑐</m:t>
                      </m:r>
                      <m:r>
                        <a:rPr lang="en-US" b="0" i="1" smtClean="0">
                          <a:latin typeface="Cambria Math" panose="02040503050406030204" pitchFamily="18" charset="0"/>
                          <a:ea typeface="Cambria Math" panose="02040503050406030204" pitchFamily="18" charset="0"/>
                        </a:rPr>
                        <m:t>))</m:t>
                      </m:r>
                    </m:oMath>
                  </m:oMathPara>
                </a14:m>
                <a:endParaRPr lang="en-US"/>
              </a:p>
            </p:txBody>
          </p:sp>
        </mc:Choice>
        <mc:Fallback xmlns="">
          <p:sp>
            <p:nvSpPr>
              <p:cNvPr id="4" name="Content Placeholder 2">
                <a:extLst>
                  <a:ext uri="{FF2B5EF4-FFF2-40B4-BE49-F238E27FC236}">
                    <a16:creationId xmlns:a16="http://schemas.microsoft.com/office/drawing/2014/main" id="{B1BA36C0-5D86-F0BF-D06D-5AA141CB8C7D}"/>
                  </a:ext>
                </a:extLst>
              </p:cNvPr>
              <p:cNvSpPr txBox="1">
                <a:spLocks noRot="1" noChangeAspect="1" noMove="1" noResize="1" noEditPoints="1" noAdjustHandles="1" noChangeArrowheads="1" noChangeShapeType="1" noTextEdit="1"/>
              </p:cNvSpPr>
              <p:nvPr/>
            </p:nvSpPr>
            <p:spPr>
              <a:xfrm>
                <a:off x="6231923" y="1361542"/>
                <a:ext cx="5828272" cy="4702708"/>
              </a:xfrm>
              <a:prstGeom prst="rect">
                <a:avLst/>
              </a:prstGeom>
              <a:blipFill>
                <a:blip r:embed="rId3"/>
                <a:stretch>
                  <a:fillRect l="-2615" t="-518"/>
                </a:stretch>
              </a:blipFill>
            </p:spPr>
            <p:txBody>
              <a:bodyPr/>
              <a:lstStyle/>
              <a:p>
                <a:r>
                  <a:rPr lang="en-US">
                    <a:noFill/>
                  </a:rPr>
                  <a:t> </a:t>
                </a:r>
              </a:p>
            </p:txBody>
          </p:sp>
        </mc:Fallback>
      </mc:AlternateContent>
    </p:spTree>
    <p:extLst>
      <p:ext uri="{BB962C8B-B14F-4D97-AF65-F5344CB8AC3E}">
        <p14:creationId xmlns:p14="http://schemas.microsoft.com/office/powerpoint/2010/main" val="54971600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54FE05-C5C9-BF7A-81A1-0D9540B36A9D}"/>
              </a:ext>
            </a:extLst>
          </p:cNvPr>
          <p:cNvSpPr>
            <a:spLocks noGrp="1"/>
          </p:cNvSpPr>
          <p:nvPr>
            <p:ph type="title"/>
          </p:nvPr>
        </p:nvSpPr>
        <p:spPr/>
        <p:txBody>
          <a:bodyPr/>
          <a:lstStyle/>
          <a:p>
            <a:r>
              <a:rPr lang="en-US"/>
              <a:t>Incorporating a DAG into PIMA ELBO</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90B6111F-54F3-51CF-08E0-F8721EF5F9B4}"/>
                  </a:ext>
                </a:extLst>
              </p:cNvPr>
              <p:cNvSpPr>
                <a:spLocks noGrp="1"/>
              </p:cNvSpPr>
              <p:nvPr>
                <p:ph sz="quarter" idx="10"/>
              </p:nvPr>
            </p:nvSpPr>
            <p:spPr>
              <a:xfrm>
                <a:off x="720724" y="1361542"/>
                <a:ext cx="5375275" cy="4702708"/>
              </a:xfrm>
            </p:spPr>
            <p:txBody>
              <a:bodyPr>
                <a:noAutofit/>
              </a:bodyPr>
              <a:lstStyle/>
              <a:p>
                <a:pPr marL="0" indent="0">
                  <a:buNone/>
                </a:pPr>
                <a14:m>
                  <m:oMath xmlns:m="http://schemas.openxmlformats.org/officeDocument/2006/math">
                    <m:r>
                      <a:rPr lang="en-US" b="1" i="1">
                        <a:latin typeface="Cambria Math" panose="02040503050406030204" pitchFamily="18" charset="0"/>
                      </a:rPr>
                      <m:t>𝑿</m:t>
                    </m:r>
                    <m:r>
                      <a:rPr lang="en-US" b="0" i="1">
                        <a:latin typeface="Cambria Math" panose="02040503050406030204" pitchFamily="18" charset="0"/>
                      </a:rPr>
                      <m:t>=</m:t>
                    </m:r>
                    <m:sSub>
                      <m:sSubPr>
                        <m:ctrlPr>
                          <a:rPr lang="en-US" b="0" i="1">
                            <a:latin typeface="Cambria Math" panose="02040503050406030204" pitchFamily="18" charset="0"/>
                          </a:rPr>
                        </m:ctrlPr>
                      </m:sSubPr>
                      <m:e>
                        <m:r>
                          <a:rPr lang="en-US" b="0" i="1">
                            <a:latin typeface="Cambria Math" panose="02040503050406030204" pitchFamily="18" charset="0"/>
                          </a:rPr>
                          <m:t>𝑋</m:t>
                        </m:r>
                      </m:e>
                      <m:sub>
                        <m:r>
                          <a:rPr lang="en-US" b="0" i="1">
                            <a:latin typeface="Cambria Math" panose="02040503050406030204" pitchFamily="18" charset="0"/>
                          </a:rPr>
                          <m:t>1</m:t>
                        </m:r>
                      </m:sub>
                    </m:sSub>
                    <m:r>
                      <a:rPr lang="en-US" b="0" i="1">
                        <a:latin typeface="Cambria Math" panose="02040503050406030204" pitchFamily="18" charset="0"/>
                      </a:rPr>
                      <m:t>, …, </m:t>
                    </m:r>
                    <m:sSub>
                      <m:sSubPr>
                        <m:ctrlPr>
                          <a:rPr lang="en-US" b="0" i="1">
                            <a:latin typeface="Cambria Math" panose="02040503050406030204" pitchFamily="18" charset="0"/>
                          </a:rPr>
                        </m:ctrlPr>
                      </m:sSubPr>
                      <m:e>
                        <m:r>
                          <a:rPr lang="en-US" b="0" i="1">
                            <a:latin typeface="Cambria Math" panose="02040503050406030204" pitchFamily="18" charset="0"/>
                          </a:rPr>
                          <m:t>𝑋</m:t>
                        </m:r>
                      </m:e>
                      <m:sub>
                        <m:r>
                          <a:rPr lang="en-US" b="0" i="1">
                            <a:latin typeface="Cambria Math" panose="02040503050406030204" pitchFamily="18" charset="0"/>
                          </a:rPr>
                          <m:t>𝐷</m:t>
                        </m:r>
                      </m:sub>
                    </m:sSub>
                  </m:oMath>
                </a14:m>
                <a:r>
                  <a:rPr lang="en-US"/>
                  <a:t>: modalities</a:t>
                </a:r>
              </a:p>
              <a:p>
                <a:pPr marL="0" indent="0">
                  <a:buNone/>
                </a:pPr>
                <a14:m>
                  <m:oMath xmlns:m="http://schemas.openxmlformats.org/officeDocument/2006/math">
                    <m:r>
                      <a:rPr lang="en-US" b="0" i="1">
                        <a:latin typeface="Cambria Math" panose="02040503050406030204" pitchFamily="18" charset="0"/>
                      </a:rPr>
                      <m:t>𝑍</m:t>
                    </m:r>
                  </m:oMath>
                </a14:m>
                <a:r>
                  <a:rPr lang="en-US"/>
                  <a:t>: latent space</a:t>
                </a:r>
              </a:p>
              <a:p>
                <a:pPr marL="0" indent="0">
                  <a:buNone/>
                </a:pPr>
                <a14:m>
                  <m:oMath xmlns:m="http://schemas.openxmlformats.org/officeDocument/2006/math">
                    <m:r>
                      <a:rPr lang="en-US" b="1" i="1">
                        <a:solidFill>
                          <a:schemeClr val="accent1"/>
                        </a:solidFill>
                        <a:latin typeface="Cambria Math" panose="02040503050406030204" pitchFamily="18" charset="0"/>
                      </a:rPr>
                      <m:t>𝑵</m:t>
                    </m:r>
                    <m:r>
                      <a:rPr lang="en-US" i="1">
                        <a:solidFill>
                          <a:schemeClr val="accent1"/>
                        </a:solidFill>
                        <a:latin typeface="Cambria Math" panose="02040503050406030204" pitchFamily="18" charset="0"/>
                      </a:rPr>
                      <m:t>=(</m:t>
                    </m:r>
                    <m:sSub>
                      <m:sSubPr>
                        <m:ctrlPr>
                          <a:rPr lang="en-US" i="1">
                            <a:solidFill>
                              <a:schemeClr val="accent1"/>
                            </a:solidFill>
                            <a:latin typeface="Cambria Math" panose="02040503050406030204" pitchFamily="18" charset="0"/>
                          </a:rPr>
                        </m:ctrlPr>
                      </m:sSubPr>
                      <m:e>
                        <m:r>
                          <a:rPr lang="en-US" i="1">
                            <a:solidFill>
                              <a:schemeClr val="accent1"/>
                            </a:solidFill>
                            <a:latin typeface="Cambria Math" panose="02040503050406030204" pitchFamily="18" charset="0"/>
                          </a:rPr>
                          <m:t>𝑁</m:t>
                        </m:r>
                      </m:e>
                      <m:sub>
                        <m:r>
                          <a:rPr lang="en-US" i="1">
                            <a:solidFill>
                              <a:schemeClr val="accent1"/>
                            </a:solidFill>
                            <a:latin typeface="Cambria Math" panose="02040503050406030204" pitchFamily="18" charset="0"/>
                          </a:rPr>
                          <m:t>1</m:t>
                        </m:r>
                      </m:sub>
                    </m:sSub>
                    <m:r>
                      <a:rPr lang="en-US" i="1">
                        <a:solidFill>
                          <a:schemeClr val="accent1"/>
                        </a:solidFill>
                        <a:latin typeface="Cambria Math" panose="02040503050406030204" pitchFamily="18" charset="0"/>
                      </a:rPr>
                      <m:t>,…, </m:t>
                    </m:r>
                    <m:sSub>
                      <m:sSubPr>
                        <m:ctrlPr>
                          <a:rPr lang="en-US" i="1">
                            <a:solidFill>
                              <a:schemeClr val="accent1"/>
                            </a:solidFill>
                            <a:latin typeface="Cambria Math" panose="02040503050406030204" pitchFamily="18" charset="0"/>
                          </a:rPr>
                        </m:ctrlPr>
                      </m:sSubPr>
                      <m:e>
                        <m:r>
                          <a:rPr lang="en-US" i="1">
                            <a:solidFill>
                              <a:schemeClr val="accent1"/>
                            </a:solidFill>
                            <a:latin typeface="Cambria Math" panose="02040503050406030204" pitchFamily="18" charset="0"/>
                          </a:rPr>
                          <m:t>𝑁</m:t>
                        </m:r>
                      </m:e>
                      <m:sub>
                        <m:r>
                          <a:rPr lang="en-US" i="1">
                            <a:solidFill>
                              <a:schemeClr val="accent1"/>
                            </a:solidFill>
                            <a:latin typeface="Cambria Math" panose="02040503050406030204" pitchFamily="18" charset="0"/>
                          </a:rPr>
                          <m:t>𝐿</m:t>
                        </m:r>
                      </m:sub>
                    </m:sSub>
                    <m:r>
                      <a:rPr lang="en-US" i="1">
                        <a:solidFill>
                          <a:schemeClr val="accent1"/>
                        </a:solidFill>
                        <a:latin typeface="Cambria Math" panose="02040503050406030204" pitchFamily="18" charset="0"/>
                      </a:rPr>
                      <m:t>)</m:t>
                    </m:r>
                  </m:oMath>
                </a14:m>
                <a:r>
                  <a:rPr lang="en-US">
                    <a:solidFill>
                      <a:schemeClr val="accent1"/>
                    </a:solidFill>
                  </a:rPr>
                  <a:t>: collection of nodes</a:t>
                </a:r>
              </a:p>
              <a:p>
                <a:pPr marL="0" indent="0">
                  <a:buNone/>
                </a:pPr>
                <a:endParaRPr lang="en-US">
                  <a:solidFill>
                    <a:schemeClr val="accent1"/>
                  </a:solidFill>
                </a:endParaRPr>
              </a:p>
              <a:p>
                <a:pPr marL="0" indent="0">
                  <a:buNone/>
                </a:pPr>
                <a:r>
                  <a:rPr lang="en-US"/>
                  <a:t>Prior separability assumptions:</a:t>
                </a:r>
                <a:endParaRPr lang="en-US" b="0" i="1">
                  <a:latin typeface="Cambria Math" panose="02040503050406030204" pitchFamily="18" charset="0"/>
                </a:endParaRPr>
              </a:p>
              <a:p>
                <a:pPr marL="0" indent="0">
                  <a:buNone/>
                </a:pPr>
                <a14:m>
                  <m:oMathPara xmlns:m="http://schemas.openxmlformats.org/officeDocument/2006/math">
                    <m:oMathParaPr>
                      <m:jc m:val="centerGroup"/>
                    </m:oMathParaPr>
                    <m:oMath xmlns:m="http://schemas.openxmlformats.org/officeDocument/2006/math">
                      <m:r>
                        <a:rPr lang="en-US" i="1">
                          <a:latin typeface="Cambria Math" panose="02040503050406030204" pitchFamily="18" charset="0"/>
                        </a:rPr>
                        <m:t>𝑝</m:t>
                      </m:r>
                      <m:d>
                        <m:dPr>
                          <m:ctrlPr>
                            <a:rPr lang="en-US" i="1">
                              <a:latin typeface="Cambria Math" panose="02040503050406030204" pitchFamily="18" charset="0"/>
                            </a:rPr>
                          </m:ctrlPr>
                        </m:dPr>
                        <m:e>
                          <m:r>
                            <a:rPr lang="en-US" b="1" i="1">
                              <a:latin typeface="Cambria Math" panose="02040503050406030204" pitchFamily="18" charset="0"/>
                            </a:rPr>
                            <m:t>𝑿</m:t>
                          </m:r>
                          <m:r>
                            <a:rPr lang="en-US" i="1">
                              <a:latin typeface="Cambria Math" panose="02040503050406030204" pitchFamily="18" charset="0"/>
                            </a:rPr>
                            <m:t>,</m:t>
                          </m:r>
                          <m:r>
                            <a:rPr lang="en-US" i="1">
                              <a:latin typeface="Cambria Math" panose="02040503050406030204" pitchFamily="18" charset="0"/>
                            </a:rPr>
                            <m:t>𝑍</m:t>
                          </m:r>
                          <m:r>
                            <a:rPr lang="en-US" i="1">
                              <a:latin typeface="Cambria Math" panose="02040503050406030204" pitchFamily="18" charset="0"/>
                            </a:rPr>
                            <m:t>,</m:t>
                          </m:r>
                          <m:r>
                            <a:rPr lang="en-US" b="1" i="1">
                              <a:latin typeface="Cambria Math" panose="02040503050406030204" pitchFamily="18" charset="0"/>
                            </a:rPr>
                            <m:t>𝑵</m:t>
                          </m:r>
                        </m:e>
                      </m:d>
                      <m:r>
                        <a:rPr lang="en-US" i="1">
                          <a:latin typeface="Cambria Math" panose="02040503050406030204" pitchFamily="18" charset="0"/>
                        </a:rPr>
                        <m:t>=</m:t>
                      </m:r>
                      <m:r>
                        <a:rPr lang="en-US" i="1">
                          <a:latin typeface="Cambria Math" panose="02040503050406030204" pitchFamily="18" charset="0"/>
                        </a:rPr>
                        <m:t>𝑝</m:t>
                      </m:r>
                      <m:d>
                        <m:dPr>
                          <m:ctrlPr>
                            <a:rPr lang="en-US" i="1">
                              <a:latin typeface="Cambria Math" panose="02040503050406030204" pitchFamily="18" charset="0"/>
                            </a:rPr>
                          </m:ctrlPr>
                        </m:dPr>
                        <m:e>
                          <m:r>
                            <a:rPr lang="en-US" b="1" i="1">
                              <a:latin typeface="Cambria Math" panose="02040503050406030204" pitchFamily="18" charset="0"/>
                            </a:rPr>
                            <m:t>𝑵</m:t>
                          </m:r>
                        </m:e>
                      </m:d>
                      <m:r>
                        <a:rPr lang="en-US" i="1">
                          <a:latin typeface="Cambria Math" panose="02040503050406030204" pitchFamily="18" charset="0"/>
                        </a:rPr>
                        <m:t>𝑝</m:t>
                      </m:r>
                      <m:d>
                        <m:dPr>
                          <m:ctrlPr>
                            <a:rPr lang="en-US" i="1">
                              <a:latin typeface="Cambria Math" panose="02040503050406030204" pitchFamily="18" charset="0"/>
                            </a:rPr>
                          </m:ctrlPr>
                        </m:dPr>
                        <m:e>
                          <m:r>
                            <a:rPr lang="en-US" i="1">
                              <a:latin typeface="Cambria Math" panose="02040503050406030204" pitchFamily="18" charset="0"/>
                            </a:rPr>
                            <m:t>𝑍</m:t>
                          </m:r>
                        </m:e>
                        <m:e>
                          <m:r>
                            <a:rPr lang="en-US" b="1" i="1">
                              <a:latin typeface="Cambria Math" panose="02040503050406030204" pitchFamily="18" charset="0"/>
                            </a:rPr>
                            <m:t>𝑵</m:t>
                          </m:r>
                        </m:e>
                      </m:d>
                      <m:nary>
                        <m:naryPr>
                          <m:chr m:val="∏"/>
                          <m:limLoc m:val="subSup"/>
                          <m:ctrlPr>
                            <a:rPr lang="en-US" i="1">
                              <a:latin typeface="Cambria Math" panose="02040503050406030204" pitchFamily="18" charset="0"/>
                            </a:rPr>
                          </m:ctrlPr>
                        </m:naryPr>
                        <m:sub>
                          <m:r>
                            <m:rPr>
                              <m:brk m:alnAt="25"/>
                            </m:rPr>
                            <a:rPr lang="en-US" i="1">
                              <a:latin typeface="Cambria Math" panose="02040503050406030204" pitchFamily="18" charset="0"/>
                            </a:rPr>
                            <m:t>𝑖</m:t>
                          </m:r>
                          <m:r>
                            <a:rPr lang="en-US" i="1">
                              <a:latin typeface="Cambria Math" panose="02040503050406030204" pitchFamily="18" charset="0"/>
                            </a:rPr>
                            <m:t>=1</m:t>
                          </m:r>
                        </m:sub>
                        <m:sup>
                          <m:r>
                            <a:rPr lang="en-US" i="1">
                              <a:latin typeface="Cambria Math" panose="02040503050406030204" pitchFamily="18" charset="0"/>
                            </a:rPr>
                            <m:t>𝐷</m:t>
                          </m:r>
                        </m:sup>
                        <m:e>
                          <m:r>
                            <a:rPr lang="en-US" i="1">
                              <a:latin typeface="Cambria Math" panose="02040503050406030204" pitchFamily="18" charset="0"/>
                            </a:rPr>
                            <m:t>𝑝</m:t>
                          </m:r>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𝑋</m:t>
                                  </m:r>
                                </m:e>
                                <m:sub>
                                  <m:r>
                                    <a:rPr lang="en-US" i="1">
                                      <a:latin typeface="Cambria Math" panose="02040503050406030204" pitchFamily="18" charset="0"/>
                                    </a:rPr>
                                    <m:t>𝑖</m:t>
                                  </m:r>
                                </m:sub>
                              </m:sSub>
                            </m:e>
                            <m:e>
                              <m:r>
                                <a:rPr lang="en-US" i="1">
                                  <a:latin typeface="Cambria Math" panose="02040503050406030204" pitchFamily="18" charset="0"/>
                                </a:rPr>
                                <m:t>𝑍</m:t>
                              </m:r>
                              <m:r>
                                <a:rPr lang="en-US" i="1">
                                  <a:latin typeface="Cambria Math" panose="02040503050406030204" pitchFamily="18" charset="0"/>
                                </a:rPr>
                                <m:t>,</m:t>
                              </m:r>
                              <m:r>
                                <a:rPr lang="en-US" b="1" i="1">
                                  <a:latin typeface="Cambria Math" panose="02040503050406030204" pitchFamily="18" charset="0"/>
                                </a:rPr>
                                <m:t>𝑵</m:t>
                              </m:r>
                            </m:e>
                          </m:d>
                        </m:e>
                      </m:nary>
                    </m:oMath>
                  </m:oMathPara>
                </a14:m>
                <a:endParaRPr lang="en-US"/>
              </a:p>
              <a:p>
                <a:pPr marL="0" indent="0">
                  <a:buNone/>
                </a:pPr>
                <a:r>
                  <a:rPr lang="en-US"/>
                  <a:t>Posterior separability assumptions:</a:t>
                </a:r>
                <a:endParaRPr lang="en-US" b="0"/>
              </a:p>
              <a:p>
                <a:pPr marL="0" indent="0">
                  <a:buNone/>
                </a:pPr>
                <a14:m>
                  <m:oMathPara xmlns:m="http://schemas.openxmlformats.org/officeDocument/2006/math">
                    <m:oMathParaPr>
                      <m:jc m:val="centerGroup"/>
                    </m:oMathParaPr>
                    <m:oMath xmlns:m="http://schemas.openxmlformats.org/officeDocument/2006/math">
                      <m:r>
                        <a:rPr lang="en-US" i="1">
                          <a:latin typeface="Cambria Math" panose="02040503050406030204" pitchFamily="18" charset="0"/>
                        </a:rPr>
                        <m:t>𝑞</m:t>
                      </m:r>
                      <m:d>
                        <m:dPr>
                          <m:ctrlPr>
                            <a:rPr lang="en-US" i="1">
                              <a:latin typeface="Cambria Math" panose="02040503050406030204" pitchFamily="18" charset="0"/>
                            </a:rPr>
                          </m:ctrlPr>
                        </m:dPr>
                        <m:e>
                          <m:r>
                            <a:rPr lang="en-US" i="1">
                              <a:latin typeface="Cambria Math" panose="02040503050406030204" pitchFamily="18" charset="0"/>
                            </a:rPr>
                            <m:t>𝑍</m:t>
                          </m:r>
                          <m:r>
                            <a:rPr lang="en-US" i="1">
                              <a:latin typeface="Cambria Math" panose="02040503050406030204" pitchFamily="18" charset="0"/>
                            </a:rPr>
                            <m:t>,</m:t>
                          </m:r>
                          <m:r>
                            <a:rPr lang="en-US" b="1" i="1">
                              <a:latin typeface="Cambria Math" panose="02040503050406030204" pitchFamily="18" charset="0"/>
                            </a:rPr>
                            <m:t>𝑵</m:t>
                          </m:r>
                        </m:e>
                        <m:e>
                          <m:r>
                            <a:rPr lang="en-US" b="1" i="1">
                              <a:latin typeface="Cambria Math" panose="02040503050406030204" pitchFamily="18" charset="0"/>
                            </a:rPr>
                            <m:t>𝑿</m:t>
                          </m:r>
                        </m:e>
                      </m:d>
                      <m:r>
                        <a:rPr lang="en-US" i="1">
                          <a:latin typeface="Cambria Math" panose="02040503050406030204" pitchFamily="18" charset="0"/>
                        </a:rPr>
                        <m:t>=</m:t>
                      </m:r>
                      <m:r>
                        <a:rPr lang="en-US" i="1">
                          <a:latin typeface="Cambria Math" panose="02040503050406030204" pitchFamily="18" charset="0"/>
                        </a:rPr>
                        <m:t>𝑞</m:t>
                      </m:r>
                      <m:d>
                        <m:dPr>
                          <m:ctrlPr>
                            <a:rPr lang="en-US" i="1">
                              <a:latin typeface="Cambria Math" panose="02040503050406030204" pitchFamily="18" charset="0"/>
                            </a:rPr>
                          </m:ctrlPr>
                        </m:dPr>
                        <m:e>
                          <m:r>
                            <a:rPr lang="en-US" i="1">
                              <a:latin typeface="Cambria Math" panose="02040503050406030204" pitchFamily="18" charset="0"/>
                            </a:rPr>
                            <m:t>𝑍</m:t>
                          </m:r>
                        </m:e>
                        <m:e>
                          <m:r>
                            <a:rPr lang="en-US" b="1" i="1">
                              <a:latin typeface="Cambria Math" panose="02040503050406030204" pitchFamily="18" charset="0"/>
                            </a:rPr>
                            <m:t>𝑿</m:t>
                          </m:r>
                        </m:e>
                      </m:d>
                      <m:r>
                        <a:rPr lang="en-US" i="1">
                          <a:latin typeface="Cambria Math" panose="02040503050406030204" pitchFamily="18" charset="0"/>
                        </a:rPr>
                        <m:t>𝑞</m:t>
                      </m:r>
                      <m:r>
                        <a:rPr lang="en-US" i="1">
                          <a:latin typeface="Cambria Math" panose="02040503050406030204" pitchFamily="18" charset="0"/>
                        </a:rPr>
                        <m:t>(</m:t>
                      </m:r>
                      <m:r>
                        <a:rPr lang="en-US" b="1" i="1">
                          <a:latin typeface="Cambria Math" panose="02040503050406030204" pitchFamily="18" charset="0"/>
                        </a:rPr>
                        <m:t>𝑵</m:t>
                      </m:r>
                      <m:r>
                        <a:rPr lang="en-US" b="1" i="1">
                          <a:latin typeface="Cambria Math" panose="02040503050406030204" pitchFamily="18" charset="0"/>
                        </a:rPr>
                        <m:t>|</m:t>
                      </m:r>
                      <m:r>
                        <a:rPr lang="en-US" b="1" i="1">
                          <a:latin typeface="Cambria Math" panose="02040503050406030204" pitchFamily="18" charset="0"/>
                        </a:rPr>
                        <m:t>𝑿</m:t>
                      </m:r>
                      <m:r>
                        <a:rPr lang="en-US" b="1" i="1">
                          <a:latin typeface="Cambria Math" panose="02040503050406030204" pitchFamily="18" charset="0"/>
                        </a:rPr>
                        <m:t>)</m:t>
                      </m:r>
                      <m:r>
                        <a:rPr lang="en-US" i="1">
                          <a:latin typeface="Cambria Math" panose="02040503050406030204" pitchFamily="18" charset="0"/>
                        </a:rPr>
                        <m:t> </m:t>
                      </m:r>
                    </m:oMath>
                  </m:oMathPara>
                </a14:m>
                <a:endParaRPr lang="en-US"/>
              </a:p>
              <a:p>
                <a:pPr marL="0" indent="0">
                  <a:buNone/>
                </a:pPr>
                <a:r>
                  <a:rPr lang="en-US"/>
                  <a:t>Gaussian mixture:</a:t>
                </a:r>
              </a:p>
              <a:p>
                <a:pPr marL="0" indent="0">
                  <a:buNone/>
                </a:pPr>
                <a14:m>
                  <m:oMathPara xmlns:m="http://schemas.openxmlformats.org/officeDocument/2006/math">
                    <m:oMathParaPr>
                      <m:jc m:val="centerGroup"/>
                    </m:oMathParaPr>
                    <m:oMath xmlns:m="http://schemas.openxmlformats.org/officeDocument/2006/math">
                      <m:r>
                        <a:rPr lang="en-US" i="1">
                          <a:solidFill>
                            <a:schemeClr val="accent1"/>
                          </a:solidFill>
                          <a:latin typeface="Cambria Math" panose="02040503050406030204" pitchFamily="18" charset="0"/>
                        </a:rPr>
                        <m:t>𝑝</m:t>
                      </m:r>
                      <m:d>
                        <m:dPr>
                          <m:ctrlPr>
                            <a:rPr lang="en-US" i="1">
                              <a:solidFill>
                                <a:schemeClr val="accent1"/>
                              </a:solidFill>
                              <a:latin typeface="Cambria Math" panose="02040503050406030204" pitchFamily="18" charset="0"/>
                            </a:rPr>
                          </m:ctrlPr>
                        </m:dPr>
                        <m:e>
                          <m:r>
                            <a:rPr lang="en-US" b="1" i="1">
                              <a:solidFill>
                                <a:schemeClr val="accent1"/>
                              </a:solidFill>
                              <a:latin typeface="Cambria Math" panose="02040503050406030204" pitchFamily="18" charset="0"/>
                            </a:rPr>
                            <m:t>𝑵</m:t>
                          </m:r>
                        </m:e>
                      </m:d>
                      <m:r>
                        <a:rPr lang="en-US" i="1">
                          <a:solidFill>
                            <a:schemeClr val="accent1"/>
                          </a:solidFill>
                          <a:latin typeface="Cambria Math" panose="02040503050406030204" pitchFamily="18" charset="0"/>
                        </a:rPr>
                        <m:t>=</m:t>
                      </m:r>
                      <m:nary>
                        <m:naryPr>
                          <m:chr m:val="∏"/>
                          <m:limLoc m:val="subSup"/>
                          <m:ctrlPr>
                            <a:rPr lang="en-US" i="1">
                              <a:solidFill>
                                <a:schemeClr val="accent1"/>
                              </a:solidFill>
                              <a:latin typeface="Cambria Math" panose="02040503050406030204" pitchFamily="18" charset="0"/>
                            </a:rPr>
                          </m:ctrlPr>
                        </m:naryPr>
                        <m:sub>
                          <m:r>
                            <m:rPr>
                              <m:brk m:alnAt="25"/>
                            </m:rPr>
                            <a:rPr lang="en-US" i="1">
                              <a:solidFill>
                                <a:schemeClr val="accent1"/>
                              </a:solidFill>
                              <a:latin typeface="Cambria Math" panose="02040503050406030204" pitchFamily="18" charset="0"/>
                            </a:rPr>
                            <m:t>ℓ</m:t>
                          </m:r>
                          <m:r>
                            <a:rPr lang="en-US" i="1">
                              <a:solidFill>
                                <a:schemeClr val="accent1"/>
                              </a:solidFill>
                              <a:latin typeface="Cambria Math" panose="02040503050406030204" pitchFamily="18" charset="0"/>
                            </a:rPr>
                            <m:t>=1</m:t>
                          </m:r>
                        </m:sub>
                        <m:sup>
                          <m:r>
                            <a:rPr lang="en-US" i="1">
                              <a:solidFill>
                                <a:schemeClr val="accent1"/>
                              </a:solidFill>
                              <a:latin typeface="Cambria Math" panose="02040503050406030204" pitchFamily="18" charset="0"/>
                            </a:rPr>
                            <m:t>𝐿</m:t>
                          </m:r>
                        </m:sup>
                        <m:e>
                          <m:r>
                            <a:rPr lang="en-US" i="1">
                              <a:solidFill>
                                <a:schemeClr val="accent1"/>
                              </a:solidFill>
                              <a:latin typeface="Cambria Math" panose="02040503050406030204" pitchFamily="18" charset="0"/>
                            </a:rPr>
                            <m:t>𝑝</m:t>
                          </m:r>
                          <m:r>
                            <a:rPr lang="en-US" i="1">
                              <a:solidFill>
                                <a:schemeClr val="accent1"/>
                              </a:solidFill>
                              <a:latin typeface="Cambria Math" panose="02040503050406030204" pitchFamily="18" charset="0"/>
                            </a:rPr>
                            <m:t>(</m:t>
                          </m:r>
                          <m:sSub>
                            <m:sSubPr>
                              <m:ctrlPr>
                                <a:rPr lang="en-US" i="1">
                                  <a:solidFill>
                                    <a:schemeClr val="accent1"/>
                                  </a:solidFill>
                                  <a:latin typeface="Cambria Math" panose="02040503050406030204" pitchFamily="18" charset="0"/>
                                </a:rPr>
                              </m:ctrlPr>
                            </m:sSubPr>
                            <m:e>
                              <m:r>
                                <a:rPr lang="en-US" i="1">
                                  <a:solidFill>
                                    <a:schemeClr val="accent1"/>
                                  </a:solidFill>
                                  <a:latin typeface="Cambria Math" panose="02040503050406030204" pitchFamily="18" charset="0"/>
                                </a:rPr>
                                <m:t>𝑁</m:t>
                              </m:r>
                            </m:e>
                            <m:sub>
                              <m:r>
                                <a:rPr lang="en-US" i="1">
                                  <a:solidFill>
                                    <a:schemeClr val="accent1"/>
                                  </a:solidFill>
                                  <a:latin typeface="Cambria Math" panose="02040503050406030204" pitchFamily="18" charset="0"/>
                                </a:rPr>
                                <m:t>ℓ</m:t>
                              </m:r>
                            </m:sub>
                          </m:sSub>
                          <m:r>
                            <a:rPr lang="en-US" i="1">
                              <a:solidFill>
                                <a:schemeClr val="accent1"/>
                              </a:solidFill>
                              <a:latin typeface="Cambria Math" panose="02040503050406030204" pitchFamily="18" charset="0"/>
                            </a:rPr>
                            <m:t>|</m:t>
                          </m:r>
                          <m:r>
                            <a:rPr lang="en-US" i="1">
                              <a:solidFill>
                                <a:schemeClr val="accent1"/>
                              </a:solidFill>
                              <a:latin typeface="Cambria Math" panose="02040503050406030204" pitchFamily="18" charset="0"/>
                            </a:rPr>
                            <m:t>𝑃𝑎</m:t>
                          </m:r>
                          <m:d>
                            <m:dPr>
                              <m:ctrlPr>
                                <a:rPr lang="en-US" i="1">
                                  <a:solidFill>
                                    <a:schemeClr val="accent1"/>
                                  </a:solidFill>
                                  <a:latin typeface="Cambria Math" panose="02040503050406030204" pitchFamily="18" charset="0"/>
                                </a:rPr>
                              </m:ctrlPr>
                            </m:dPr>
                            <m:e>
                              <m:sSub>
                                <m:sSubPr>
                                  <m:ctrlPr>
                                    <a:rPr lang="en-US" i="1">
                                      <a:solidFill>
                                        <a:schemeClr val="accent1"/>
                                      </a:solidFill>
                                      <a:latin typeface="Cambria Math" panose="02040503050406030204" pitchFamily="18" charset="0"/>
                                    </a:rPr>
                                  </m:ctrlPr>
                                </m:sSubPr>
                                <m:e>
                                  <m:r>
                                    <a:rPr lang="en-US" i="1">
                                      <a:solidFill>
                                        <a:schemeClr val="accent1"/>
                                      </a:solidFill>
                                      <a:latin typeface="Cambria Math" panose="02040503050406030204" pitchFamily="18" charset="0"/>
                                    </a:rPr>
                                    <m:t>𝑁</m:t>
                                  </m:r>
                                </m:e>
                                <m:sub>
                                  <m:r>
                                    <a:rPr lang="en-US" i="1">
                                      <a:solidFill>
                                        <a:schemeClr val="accent1"/>
                                      </a:solidFill>
                                      <a:latin typeface="Cambria Math" panose="02040503050406030204" pitchFamily="18" charset="0"/>
                                    </a:rPr>
                                    <m:t>ℓ</m:t>
                                  </m:r>
                                </m:sub>
                              </m:sSub>
                            </m:e>
                          </m:d>
                          <m:r>
                            <a:rPr lang="en-US" i="1">
                              <a:solidFill>
                                <a:schemeClr val="accent1"/>
                              </a:solidFill>
                              <a:latin typeface="Cambria Math" panose="02040503050406030204" pitchFamily="18" charset="0"/>
                            </a:rPr>
                            <m:t>)</m:t>
                          </m:r>
                        </m:e>
                      </m:nary>
                    </m:oMath>
                  </m:oMathPara>
                </a14:m>
                <a:endParaRPr lang="en-US"/>
              </a:p>
            </p:txBody>
          </p:sp>
        </mc:Choice>
        <mc:Fallback xmlns="">
          <p:sp>
            <p:nvSpPr>
              <p:cNvPr id="3" name="Content Placeholder 2">
                <a:extLst>
                  <a:ext uri="{FF2B5EF4-FFF2-40B4-BE49-F238E27FC236}">
                    <a16:creationId xmlns:a16="http://schemas.microsoft.com/office/drawing/2014/main" id="{90B6111F-54F3-51CF-08E0-F8721EF5F9B4}"/>
                  </a:ext>
                </a:extLst>
              </p:cNvPr>
              <p:cNvSpPr>
                <a:spLocks noGrp="1" noRot="1" noChangeAspect="1" noMove="1" noResize="1" noEditPoints="1" noAdjustHandles="1" noChangeArrowheads="1" noChangeShapeType="1" noTextEdit="1"/>
              </p:cNvSpPr>
              <p:nvPr>
                <p:ph sz="quarter" idx="10"/>
              </p:nvPr>
            </p:nvSpPr>
            <p:spPr>
              <a:xfrm>
                <a:off x="720724" y="1361542"/>
                <a:ext cx="5375275" cy="4702708"/>
              </a:xfrm>
              <a:blipFill>
                <a:blip r:embed="rId2"/>
                <a:stretch>
                  <a:fillRect l="-2834" t="-518" b="-375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Content Placeholder 2">
                <a:extLst>
                  <a:ext uri="{FF2B5EF4-FFF2-40B4-BE49-F238E27FC236}">
                    <a16:creationId xmlns:a16="http://schemas.microsoft.com/office/drawing/2014/main" id="{B1BA36C0-5D86-F0BF-D06D-5AA141CB8C7D}"/>
                  </a:ext>
                </a:extLst>
              </p:cNvPr>
              <p:cNvSpPr txBox="1">
                <a:spLocks/>
              </p:cNvSpPr>
              <p:nvPr/>
            </p:nvSpPr>
            <p:spPr>
              <a:xfrm>
                <a:off x="6231923" y="1361542"/>
                <a:ext cx="5828272" cy="4702708"/>
              </a:xfrm>
              <a:prstGeom prst="rect">
                <a:avLst/>
              </a:prstGeom>
            </p:spPr>
            <p:txBody>
              <a:bodyPr vert="horz" lIns="0" tIns="45720" rIns="0" bIns="45720" rtlCol="0">
                <a:normAutofit/>
              </a:bodyPr>
              <a:lstStyle>
                <a:lvl1pPr marL="225425" indent="-225425" algn="l" defTabSz="914354" rtl="0" eaLnBrk="1" latinLnBrk="0" hangingPunct="1">
                  <a:lnSpc>
                    <a:spcPct val="100000"/>
                  </a:lnSpc>
                  <a:spcBef>
                    <a:spcPts val="1200"/>
                  </a:spcBef>
                  <a:spcAft>
                    <a:spcPts val="200"/>
                  </a:spcAft>
                  <a:buClrTx/>
                  <a:buSzPct val="100000"/>
                  <a:buFont typeface="Wingdings" panose="05000000000000000000" pitchFamily="2" charset="2"/>
                  <a:buChar char="§"/>
                  <a:tabLst/>
                  <a:defRPr sz="2000" b="0" i="0" kern="1200">
                    <a:solidFill>
                      <a:schemeClr val="tx1"/>
                    </a:solidFill>
                    <a:latin typeface="+mn-lt"/>
                    <a:ea typeface="Open Sans" panose="020B0606030504020204" pitchFamily="34" charset="0"/>
                    <a:cs typeface="Open Sans" panose="020B0606030504020204" pitchFamily="34" charset="0"/>
                  </a:defRPr>
                </a:lvl1pPr>
                <a:lvl2pPr marL="384029" indent="-182870" algn="l" defTabSz="914354" rtl="0" eaLnBrk="1" latinLnBrk="0" hangingPunct="1">
                  <a:lnSpc>
                    <a:spcPct val="100000"/>
                  </a:lnSpc>
                  <a:spcBef>
                    <a:spcPts val="200"/>
                  </a:spcBef>
                  <a:spcAft>
                    <a:spcPts val="400"/>
                  </a:spcAft>
                  <a:buClrTx/>
                  <a:buFont typeface="Wingdings" panose="05000000000000000000" pitchFamily="2" charset="2"/>
                  <a:buChar char="§"/>
                  <a:tabLst/>
                  <a:defRPr sz="1800" b="0" i="0" kern="1200">
                    <a:solidFill>
                      <a:schemeClr val="tx1"/>
                    </a:solidFill>
                    <a:latin typeface="+mn-lt"/>
                    <a:ea typeface="Open Sans" panose="020B0606030504020204" pitchFamily="34" charset="0"/>
                    <a:cs typeface="Open Sans" panose="020B0606030504020204" pitchFamily="34" charset="0"/>
                  </a:defRPr>
                </a:lvl2pPr>
                <a:lvl3pPr marL="566900" indent="-182870" algn="l" defTabSz="914354" rtl="0" eaLnBrk="1" latinLnBrk="0" hangingPunct="1">
                  <a:lnSpc>
                    <a:spcPct val="100000"/>
                  </a:lnSpc>
                  <a:spcBef>
                    <a:spcPts val="200"/>
                  </a:spcBef>
                  <a:spcAft>
                    <a:spcPts val="400"/>
                  </a:spcAft>
                  <a:buClrTx/>
                  <a:buFont typeface="Wingdings" panose="05000000000000000000" pitchFamily="2" charset="2"/>
                  <a:buChar char="§"/>
                  <a:tabLst/>
                  <a:defRPr sz="1400" b="0" i="0" kern="1200">
                    <a:solidFill>
                      <a:schemeClr val="tx1"/>
                    </a:solidFill>
                    <a:latin typeface="+mn-lt"/>
                    <a:ea typeface="Open Sans" panose="020B0606030504020204" pitchFamily="34" charset="0"/>
                    <a:cs typeface="Open Sans" panose="020B0606030504020204" pitchFamily="34" charset="0"/>
                  </a:defRPr>
                </a:lvl3pPr>
                <a:lvl4pPr marL="749771" indent="-182870" algn="l" defTabSz="914354" rtl="0" eaLnBrk="1" latinLnBrk="0" hangingPunct="1">
                  <a:lnSpc>
                    <a:spcPct val="100000"/>
                  </a:lnSpc>
                  <a:spcBef>
                    <a:spcPts val="200"/>
                  </a:spcBef>
                  <a:spcAft>
                    <a:spcPts val="400"/>
                  </a:spcAft>
                  <a:buClrTx/>
                  <a:buFont typeface="Wingdings" panose="05000000000000000000" pitchFamily="2" charset="2"/>
                  <a:buChar char="§"/>
                  <a:tabLst/>
                  <a:defRPr sz="1400" b="0" i="0" kern="1200">
                    <a:solidFill>
                      <a:schemeClr val="tx1"/>
                    </a:solidFill>
                    <a:latin typeface="+mn-lt"/>
                    <a:ea typeface="Open Sans" panose="020B0606030504020204" pitchFamily="34" charset="0"/>
                    <a:cs typeface="Open Sans" panose="020B0606030504020204" pitchFamily="34" charset="0"/>
                  </a:defRPr>
                </a:lvl4pPr>
                <a:lvl5pPr marL="932642" indent="-182870" algn="l" defTabSz="914354" rtl="0" eaLnBrk="1" latinLnBrk="0" hangingPunct="1">
                  <a:lnSpc>
                    <a:spcPct val="100000"/>
                  </a:lnSpc>
                  <a:spcBef>
                    <a:spcPts val="200"/>
                  </a:spcBef>
                  <a:spcAft>
                    <a:spcPts val="400"/>
                  </a:spcAft>
                  <a:buClrTx/>
                  <a:buFont typeface="Wingdings" panose="05000000000000000000" pitchFamily="2" charset="2"/>
                  <a:buChar char="§"/>
                  <a:tabLst/>
                  <a:defRPr sz="1400" b="0" i="0" kern="1200">
                    <a:solidFill>
                      <a:schemeClr val="tx1"/>
                    </a:solidFill>
                    <a:latin typeface="+mn-lt"/>
                    <a:ea typeface="Open Sans" panose="020B0606030504020204" pitchFamily="34" charset="0"/>
                    <a:cs typeface="Open Sans" panose="020B0606030504020204" pitchFamily="34" charset="0"/>
                  </a:defRPr>
                </a:lvl5pPr>
                <a:lvl6pPr marL="1099946" indent="-228589" algn="l" defTabSz="914354"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299936" indent="-228589" algn="l" defTabSz="914354"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499925" indent="-228589" algn="l" defTabSz="914354"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699916" indent="-228589" algn="l" defTabSz="914354"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buNone/>
                </a:pPr>
                <a:r>
                  <a:rPr lang="en-US"/>
                  <a:t>ELBO:</a:t>
                </a:r>
              </a:p>
              <a:p>
                <a:pPr marL="0" indent="0">
                  <a:buNone/>
                </a:pPr>
                <a14:m>
                  <m:oMathPara xmlns:m="http://schemas.openxmlformats.org/officeDocument/2006/math">
                    <m:oMathParaPr>
                      <m:jc m:val="left"/>
                    </m:oMathParaPr>
                    <m:oMath xmlns:m="http://schemas.openxmlformats.org/officeDocument/2006/math">
                      <m:r>
                        <a:rPr lang="en-US" i="1" smtClean="0">
                          <a:latin typeface="Cambria Math" panose="02040503050406030204" pitchFamily="18" charset="0"/>
                          <a:ea typeface="Cambria Math" panose="02040503050406030204" pitchFamily="18" charset="0"/>
                        </a:rPr>
                        <m:t>ℒ</m:t>
                      </m:r>
                      <m:r>
                        <a:rPr lang="en-US" b="0" i="1" smtClean="0">
                          <a:latin typeface="Cambria Math" panose="02040503050406030204" pitchFamily="18" charset="0"/>
                          <a:ea typeface="Cambria Math" panose="02040503050406030204" pitchFamily="18" charset="0"/>
                        </a:rPr>
                        <m:t>=</m:t>
                      </m:r>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𝔼</m:t>
                          </m:r>
                        </m:e>
                        <m:sub>
                          <m:r>
                            <m:rPr>
                              <m:sty m:val="p"/>
                            </m:rPr>
                            <a:rPr lang="en-US" b="0" i="0" smtClean="0">
                              <a:latin typeface="Cambria Math" panose="02040503050406030204" pitchFamily="18" charset="0"/>
                              <a:ea typeface="Cambria Math" panose="02040503050406030204" pitchFamily="18" charset="0"/>
                            </a:rPr>
                            <m:t>q</m:t>
                          </m:r>
                          <m:r>
                            <a:rPr lang="en-US" b="0" i="0" smtClean="0">
                              <a:latin typeface="Cambria Math" panose="02040503050406030204" pitchFamily="18" charset="0"/>
                              <a:ea typeface="Cambria Math" panose="02040503050406030204" pitchFamily="18" charset="0"/>
                            </a:rPr>
                            <m:t>(</m:t>
                          </m:r>
                          <m:r>
                            <m:rPr>
                              <m:sty m:val="p"/>
                            </m:rPr>
                            <a:rPr lang="en-US" b="0" i="0" smtClean="0">
                              <a:latin typeface="Cambria Math" panose="02040503050406030204" pitchFamily="18" charset="0"/>
                              <a:ea typeface="Cambria Math" panose="02040503050406030204" pitchFamily="18" charset="0"/>
                            </a:rPr>
                            <m:t>Z</m:t>
                          </m:r>
                          <m:r>
                            <a:rPr lang="en-US" b="0" i="0" smtClean="0">
                              <a:latin typeface="Cambria Math" panose="02040503050406030204" pitchFamily="18" charset="0"/>
                              <a:ea typeface="Cambria Math" panose="02040503050406030204" pitchFamily="18" charset="0"/>
                            </a:rPr>
                            <m:t>,</m:t>
                          </m:r>
                          <m:r>
                            <m:rPr>
                              <m:sty m:val="p"/>
                            </m:rPr>
                            <a:rPr lang="en-US" b="0" i="0" smtClean="0">
                              <a:latin typeface="Cambria Math" panose="02040503050406030204" pitchFamily="18" charset="0"/>
                              <a:ea typeface="Cambria Math" panose="02040503050406030204" pitchFamily="18" charset="0"/>
                            </a:rPr>
                            <m:t>c</m:t>
                          </m:r>
                          <m:r>
                            <a:rPr lang="en-US" b="0" i="0" smtClean="0">
                              <a:latin typeface="Cambria Math" panose="02040503050406030204" pitchFamily="18" charset="0"/>
                              <a:ea typeface="Cambria Math" panose="02040503050406030204" pitchFamily="18" charset="0"/>
                            </a:rPr>
                            <m:t>|</m:t>
                          </m:r>
                          <m:r>
                            <a:rPr lang="en-US" b="1" i="1" smtClean="0">
                              <a:latin typeface="Cambria Math" panose="02040503050406030204" pitchFamily="18" charset="0"/>
                              <a:ea typeface="Cambria Math" panose="02040503050406030204" pitchFamily="18" charset="0"/>
                            </a:rPr>
                            <m:t>𝑿</m:t>
                          </m:r>
                          <m:r>
                            <a:rPr lang="en-US" b="0" i="1" smtClean="0">
                              <a:latin typeface="Cambria Math" panose="02040503050406030204" pitchFamily="18" charset="0"/>
                              <a:ea typeface="Cambria Math" panose="02040503050406030204" pitchFamily="18" charset="0"/>
                            </a:rPr>
                            <m:t>)</m:t>
                          </m:r>
                        </m:sub>
                      </m:sSub>
                      <m:d>
                        <m:dPr>
                          <m:begChr m:val="["/>
                          <m:endChr m:val="]"/>
                          <m:ctrlPr>
                            <a:rPr lang="en-US" b="0" i="1" smtClean="0">
                              <a:latin typeface="Cambria Math" panose="02040503050406030204" pitchFamily="18" charset="0"/>
                              <a:ea typeface="Cambria Math" panose="02040503050406030204" pitchFamily="18" charset="0"/>
                            </a:rPr>
                          </m:ctrlPr>
                        </m:dPr>
                        <m:e>
                          <m:func>
                            <m:funcPr>
                              <m:ctrlPr>
                                <a:rPr lang="en-US" i="1">
                                  <a:latin typeface="Cambria Math" panose="02040503050406030204" pitchFamily="18" charset="0"/>
                                  <a:ea typeface="Cambria Math" panose="02040503050406030204" pitchFamily="18" charset="0"/>
                                </a:rPr>
                              </m:ctrlPr>
                            </m:funcPr>
                            <m:fName>
                              <m:r>
                                <m:rPr>
                                  <m:sty m:val="p"/>
                                </m:rPr>
                                <a:rPr lang="en-US">
                                  <a:latin typeface="Cambria Math" panose="02040503050406030204" pitchFamily="18" charset="0"/>
                                  <a:ea typeface="Cambria Math" panose="02040503050406030204" pitchFamily="18" charset="0"/>
                                </a:rPr>
                                <m:t>log</m:t>
                              </m:r>
                            </m:fName>
                            <m:e>
                              <m:f>
                                <m:fPr>
                                  <m:ctrlPr>
                                    <a:rPr lang="en-US" i="1">
                                      <a:latin typeface="Cambria Math" panose="02040503050406030204" pitchFamily="18" charset="0"/>
                                      <a:ea typeface="Cambria Math" panose="02040503050406030204" pitchFamily="18" charset="0"/>
                                    </a:rPr>
                                  </m:ctrlPr>
                                </m:fPr>
                                <m:num>
                                  <m:r>
                                    <a:rPr lang="en-US" b="0" i="1" smtClean="0">
                                      <a:latin typeface="Cambria Math" panose="02040503050406030204" pitchFamily="18" charset="0"/>
                                      <a:ea typeface="Cambria Math" panose="02040503050406030204" pitchFamily="18" charset="0"/>
                                    </a:rPr>
                                    <m:t>𝑝</m:t>
                                  </m:r>
                                  <m:r>
                                    <a:rPr lang="en-US" b="1" i="1" smtClean="0">
                                      <a:latin typeface="Cambria Math" panose="02040503050406030204" pitchFamily="18" charset="0"/>
                                      <a:ea typeface="Cambria Math" panose="02040503050406030204" pitchFamily="18" charset="0"/>
                                    </a:rPr>
                                    <m:t>(</m:t>
                                  </m:r>
                                  <m:r>
                                    <a:rPr lang="en-US" b="1" i="1" smtClean="0">
                                      <a:latin typeface="Cambria Math" panose="02040503050406030204" pitchFamily="18" charset="0"/>
                                      <a:ea typeface="Cambria Math" panose="02040503050406030204" pitchFamily="18" charset="0"/>
                                    </a:rPr>
                                    <m:t>𝑿</m:t>
                                  </m:r>
                                  <m:r>
                                    <a:rPr lang="en-US" b="1"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𝑍</m:t>
                                  </m:r>
                                  <m:r>
                                    <a:rPr lang="en-US" b="0" i="1" smtClean="0">
                                      <a:latin typeface="Cambria Math" panose="02040503050406030204" pitchFamily="18" charset="0"/>
                                      <a:ea typeface="Cambria Math" panose="02040503050406030204" pitchFamily="18" charset="0"/>
                                    </a:rPr>
                                    <m:t>)</m:t>
                                  </m:r>
                                </m:num>
                                <m:den>
                                  <m:r>
                                    <a:rPr lang="en-US" b="0" i="1" smtClean="0">
                                      <a:latin typeface="Cambria Math" panose="02040503050406030204" pitchFamily="18" charset="0"/>
                                      <a:ea typeface="Cambria Math" panose="02040503050406030204" pitchFamily="18" charset="0"/>
                                    </a:rPr>
                                    <m:t>𝑞</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𝑍</m:t>
                                  </m:r>
                                  <m:r>
                                    <a:rPr lang="en-US" b="0" i="1" smtClean="0">
                                      <a:latin typeface="Cambria Math" panose="02040503050406030204" pitchFamily="18" charset="0"/>
                                      <a:ea typeface="Cambria Math" panose="02040503050406030204" pitchFamily="18" charset="0"/>
                                    </a:rPr>
                                    <m:t>,</m:t>
                                  </m:r>
                                  <m:r>
                                    <a:rPr lang="en-US" b="1" i="1" smtClean="0">
                                      <a:latin typeface="Cambria Math" panose="02040503050406030204" pitchFamily="18" charset="0"/>
                                      <a:ea typeface="Cambria Math" panose="02040503050406030204" pitchFamily="18" charset="0"/>
                                    </a:rPr>
                                    <m:t>𝑵</m:t>
                                  </m:r>
                                  <m:r>
                                    <a:rPr lang="en-US" b="0" i="1" smtClean="0">
                                      <a:latin typeface="Cambria Math" panose="02040503050406030204" pitchFamily="18" charset="0"/>
                                      <a:ea typeface="Cambria Math" panose="02040503050406030204" pitchFamily="18" charset="0"/>
                                    </a:rPr>
                                    <m:t>|</m:t>
                                  </m:r>
                                  <m:r>
                                    <a:rPr lang="en-US" b="1" i="1" smtClean="0">
                                      <a:latin typeface="Cambria Math" panose="02040503050406030204" pitchFamily="18" charset="0"/>
                                      <a:ea typeface="Cambria Math" panose="02040503050406030204" pitchFamily="18" charset="0"/>
                                    </a:rPr>
                                    <m:t>𝑿</m:t>
                                  </m:r>
                                  <m:r>
                                    <a:rPr lang="en-US" b="0" i="1" smtClean="0">
                                      <a:latin typeface="Cambria Math" panose="02040503050406030204" pitchFamily="18" charset="0"/>
                                      <a:ea typeface="Cambria Math" panose="02040503050406030204" pitchFamily="18" charset="0"/>
                                    </a:rPr>
                                    <m:t>)</m:t>
                                  </m:r>
                                </m:den>
                              </m:f>
                            </m:e>
                          </m:func>
                        </m:e>
                      </m:d>
                    </m:oMath>
                  </m:oMathPara>
                </a14:m>
                <a:endParaRPr lang="en-US"/>
              </a:p>
              <a:p>
                <a:pPr marL="0" indent="0">
                  <a:buNone/>
                </a:pPr>
                <a:endParaRPr lang="en-US"/>
              </a:p>
              <a:p>
                <a:pPr marL="0" indent="0">
                  <a:buNone/>
                </a:pPr>
                <a14:m>
                  <m:oMath xmlns:m="http://schemas.openxmlformats.org/officeDocument/2006/math">
                    <m:r>
                      <a:rPr lang="en-US" i="1">
                        <a:latin typeface="Cambria Math" panose="02040503050406030204" pitchFamily="18" charset="0"/>
                        <a:ea typeface="Cambria Math" panose="02040503050406030204" pitchFamily="18" charset="0"/>
                      </a:rPr>
                      <m:t>ℒ</m:t>
                    </m:r>
                    <m:r>
                      <a:rPr lang="en-US" i="1">
                        <a:latin typeface="Cambria Math" panose="02040503050406030204" pitchFamily="18" charset="0"/>
                        <a:ea typeface="Cambria Math" panose="02040503050406030204" pitchFamily="18" charset="0"/>
                      </a:rPr>
                      <m:t> </m:t>
                    </m:r>
                  </m:oMath>
                </a14:m>
                <a:r>
                  <a:rPr lang="en-US">
                    <a:ea typeface="Cambria Math" panose="02040503050406030204" pitchFamily="18" charset="0"/>
                  </a:rPr>
                  <a:t>= </a:t>
                </a:r>
                <a14:m>
                  <m:oMath xmlns:m="http://schemas.openxmlformats.org/officeDocument/2006/math">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𝔼</m:t>
                        </m:r>
                      </m:e>
                      <m:sub>
                        <m:r>
                          <m:rPr>
                            <m:sty m:val="p"/>
                          </m:rPr>
                          <a:rPr lang="en-US">
                            <a:latin typeface="Cambria Math" panose="02040503050406030204" pitchFamily="18" charset="0"/>
                            <a:ea typeface="Cambria Math" panose="02040503050406030204" pitchFamily="18" charset="0"/>
                          </a:rPr>
                          <m:t>q</m:t>
                        </m:r>
                        <m:r>
                          <a:rPr lang="en-US">
                            <a:latin typeface="Cambria Math" panose="02040503050406030204" pitchFamily="18" charset="0"/>
                            <a:ea typeface="Cambria Math" panose="02040503050406030204" pitchFamily="18" charset="0"/>
                          </a:rPr>
                          <m:t>(</m:t>
                        </m:r>
                        <m:r>
                          <m:rPr>
                            <m:sty m:val="p"/>
                          </m:rPr>
                          <a:rPr lang="en-US">
                            <a:latin typeface="Cambria Math" panose="02040503050406030204" pitchFamily="18" charset="0"/>
                            <a:ea typeface="Cambria Math" panose="02040503050406030204" pitchFamily="18" charset="0"/>
                          </a:rPr>
                          <m:t>Z</m:t>
                        </m:r>
                        <m:r>
                          <a:rPr lang="en-US" b="1">
                            <a:latin typeface="Cambria Math" panose="02040503050406030204" pitchFamily="18" charset="0"/>
                            <a:ea typeface="Cambria Math" panose="02040503050406030204" pitchFamily="18" charset="0"/>
                          </a:rPr>
                          <m:t>,</m:t>
                        </m:r>
                        <m:r>
                          <a:rPr lang="en-US" b="1" i="0" smtClean="0">
                            <a:latin typeface="Cambria Math" panose="02040503050406030204" pitchFamily="18" charset="0"/>
                            <a:ea typeface="Cambria Math" panose="02040503050406030204" pitchFamily="18" charset="0"/>
                          </a:rPr>
                          <m:t>𝐍</m:t>
                        </m:r>
                        <m:r>
                          <a:rPr lang="en-US" b="1">
                            <a:latin typeface="Cambria Math" panose="02040503050406030204" pitchFamily="18" charset="0"/>
                            <a:ea typeface="Cambria Math" panose="02040503050406030204" pitchFamily="18" charset="0"/>
                          </a:rPr>
                          <m:t>|</m:t>
                        </m:r>
                        <m:r>
                          <a:rPr lang="en-US" b="1" i="1" smtClean="0">
                            <a:latin typeface="Cambria Math" panose="02040503050406030204" pitchFamily="18" charset="0"/>
                            <a:ea typeface="Cambria Math" panose="02040503050406030204" pitchFamily="18" charset="0"/>
                          </a:rPr>
                          <m:t>𝑿</m:t>
                        </m:r>
                        <m:r>
                          <a:rPr lang="en-US" b="1" i="1">
                            <a:latin typeface="Cambria Math" panose="02040503050406030204" pitchFamily="18" charset="0"/>
                            <a:ea typeface="Cambria Math" panose="02040503050406030204" pitchFamily="18" charset="0"/>
                          </a:rPr>
                          <m:t>)</m:t>
                        </m:r>
                      </m:sub>
                    </m:sSub>
                    <m:d>
                      <m:dPr>
                        <m:begChr m:val="["/>
                        <m:endChr m:val="]"/>
                        <m:ctrlPr>
                          <a:rPr lang="en-US" i="1" smtClean="0">
                            <a:latin typeface="Cambria Math" panose="02040503050406030204" pitchFamily="18" charset="0"/>
                            <a:ea typeface="Cambria Math" panose="02040503050406030204" pitchFamily="18" charset="0"/>
                          </a:rPr>
                        </m:ctrlPr>
                      </m:dPr>
                      <m:e>
                        <m:nary>
                          <m:naryPr>
                            <m:chr m:val="∑"/>
                            <m:ctrlPr>
                              <a:rPr lang="en-US" i="1" smtClean="0">
                                <a:latin typeface="Cambria Math" panose="02040503050406030204" pitchFamily="18" charset="0"/>
                                <a:ea typeface="Cambria Math" panose="02040503050406030204" pitchFamily="18" charset="0"/>
                              </a:rPr>
                            </m:ctrlPr>
                          </m:naryPr>
                          <m:sub>
                            <m:r>
                              <m:rPr>
                                <m:brk m:alnAt="23"/>
                              </m:rPr>
                              <a:rPr lang="en-US" b="0" i="1" smtClean="0">
                                <a:latin typeface="Cambria Math" panose="02040503050406030204" pitchFamily="18" charset="0"/>
                                <a:ea typeface="Cambria Math" panose="02040503050406030204" pitchFamily="18" charset="0"/>
                              </a:rPr>
                              <m:t>𝑖</m:t>
                            </m:r>
                            <m:r>
                              <a:rPr lang="en-US" b="0" i="1" smtClean="0">
                                <a:latin typeface="Cambria Math" panose="02040503050406030204" pitchFamily="18" charset="0"/>
                                <a:ea typeface="Cambria Math" panose="02040503050406030204" pitchFamily="18" charset="0"/>
                              </a:rPr>
                              <m:t>=1</m:t>
                            </m:r>
                          </m:sub>
                          <m:sup>
                            <m:r>
                              <a:rPr lang="en-US" b="0" i="1" smtClean="0">
                                <a:latin typeface="Cambria Math" panose="02040503050406030204" pitchFamily="18" charset="0"/>
                                <a:ea typeface="Cambria Math" panose="02040503050406030204" pitchFamily="18" charset="0"/>
                              </a:rPr>
                              <m:t>𝐷</m:t>
                            </m:r>
                          </m:sup>
                          <m:e>
                            <m:func>
                              <m:funcPr>
                                <m:ctrlPr>
                                  <a:rPr lang="en-US" i="1" smtClean="0">
                                    <a:latin typeface="Cambria Math" panose="02040503050406030204" pitchFamily="18" charset="0"/>
                                    <a:ea typeface="Cambria Math" panose="02040503050406030204" pitchFamily="18" charset="0"/>
                                  </a:rPr>
                                </m:ctrlPr>
                              </m:funcPr>
                              <m:fName>
                                <m:r>
                                  <m:rPr>
                                    <m:sty m:val="p"/>
                                  </m:rPr>
                                  <a:rPr lang="en-US" i="0" smtClean="0">
                                    <a:latin typeface="Cambria Math" panose="02040503050406030204" pitchFamily="18" charset="0"/>
                                    <a:ea typeface="Cambria Math" panose="02040503050406030204" pitchFamily="18" charset="0"/>
                                  </a:rPr>
                                  <m:t>log</m:t>
                                </m:r>
                              </m:fName>
                              <m:e>
                                <m:r>
                                  <a:rPr lang="en-US" b="0" i="1" smtClean="0">
                                    <a:latin typeface="Cambria Math" panose="02040503050406030204" pitchFamily="18" charset="0"/>
                                    <a:ea typeface="Cambria Math" panose="02040503050406030204" pitchFamily="18" charset="0"/>
                                  </a:rPr>
                                  <m:t>𝑝</m:t>
                                </m:r>
                                <m:r>
                                  <a:rPr lang="en-US" b="0" i="1" smtClean="0">
                                    <a:latin typeface="Cambria Math" panose="02040503050406030204" pitchFamily="18" charset="0"/>
                                    <a:ea typeface="Cambria Math" panose="02040503050406030204" pitchFamily="18" charset="0"/>
                                  </a:rPr>
                                  <m:t>(</m:t>
                                </m:r>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𝑋</m:t>
                                    </m:r>
                                  </m:e>
                                  <m:sub>
                                    <m:r>
                                      <a:rPr lang="en-US" b="0" i="1" smtClean="0">
                                        <a:latin typeface="Cambria Math" panose="02040503050406030204" pitchFamily="18" charset="0"/>
                                        <a:ea typeface="Cambria Math" panose="02040503050406030204" pitchFamily="18" charset="0"/>
                                      </a:rPr>
                                      <m:t>𝑖</m:t>
                                    </m:r>
                                  </m:sub>
                                </m:sSub>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𝑍</m:t>
                                </m:r>
                                <m:r>
                                  <a:rPr lang="en-US" b="0" i="1" smtClean="0">
                                    <a:latin typeface="Cambria Math" panose="02040503050406030204" pitchFamily="18" charset="0"/>
                                    <a:ea typeface="Cambria Math" panose="02040503050406030204" pitchFamily="18" charset="0"/>
                                  </a:rPr>
                                  <m:t>,</m:t>
                                </m:r>
                                <m:r>
                                  <a:rPr lang="en-US" b="1" i="1" smtClean="0">
                                    <a:latin typeface="Cambria Math" panose="02040503050406030204" pitchFamily="18" charset="0"/>
                                    <a:ea typeface="Cambria Math" panose="02040503050406030204" pitchFamily="18" charset="0"/>
                                  </a:rPr>
                                  <m:t>𝑵</m:t>
                                </m:r>
                                <m:r>
                                  <a:rPr lang="en-US" b="0" i="1" smtClean="0">
                                    <a:latin typeface="Cambria Math" panose="02040503050406030204" pitchFamily="18" charset="0"/>
                                    <a:ea typeface="Cambria Math" panose="02040503050406030204" pitchFamily="18" charset="0"/>
                                  </a:rPr>
                                  <m:t>)</m:t>
                                </m:r>
                              </m:e>
                            </m:func>
                          </m:e>
                        </m:nary>
                      </m:e>
                    </m:d>
                  </m:oMath>
                </a14:m>
                <a:endParaRPr lang="en-US" b="0">
                  <a:ea typeface="Cambria Math" panose="02040503050406030204" pitchFamily="18" charset="0"/>
                </a:endParaRPr>
              </a:p>
              <a:p>
                <a:pPr marL="0" indent="0">
                  <a:buNone/>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m:t>
                      </m:r>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𝔼</m:t>
                          </m:r>
                        </m:e>
                        <m:sub>
                          <m:r>
                            <m:rPr>
                              <m:sty m:val="p"/>
                            </m:rPr>
                            <a:rPr lang="en-US">
                              <a:latin typeface="Cambria Math" panose="02040503050406030204" pitchFamily="18" charset="0"/>
                              <a:ea typeface="Cambria Math" panose="02040503050406030204" pitchFamily="18" charset="0"/>
                            </a:rPr>
                            <m:t>q</m:t>
                          </m:r>
                          <m:r>
                            <a:rPr lang="en-US">
                              <a:latin typeface="Cambria Math" panose="02040503050406030204" pitchFamily="18" charset="0"/>
                              <a:ea typeface="Cambria Math" panose="02040503050406030204" pitchFamily="18" charset="0"/>
                            </a:rPr>
                            <m:t>(</m:t>
                          </m:r>
                          <m:r>
                            <m:rPr>
                              <m:sty m:val="p"/>
                            </m:rPr>
                            <a:rPr lang="en-US">
                              <a:latin typeface="Cambria Math" panose="02040503050406030204" pitchFamily="18" charset="0"/>
                              <a:ea typeface="Cambria Math" panose="02040503050406030204" pitchFamily="18" charset="0"/>
                            </a:rPr>
                            <m:t>Z</m:t>
                          </m:r>
                          <m:r>
                            <a:rPr lang="en-US">
                              <a:latin typeface="Cambria Math" panose="02040503050406030204" pitchFamily="18" charset="0"/>
                              <a:ea typeface="Cambria Math" panose="02040503050406030204" pitchFamily="18" charset="0"/>
                            </a:rPr>
                            <m:t>,</m:t>
                          </m:r>
                          <m:r>
                            <m:rPr>
                              <m:sty m:val="p"/>
                            </m:rPr>
                            <a:rPr lang="en-US">
                              <a:latin typeface="Cambria Math" panose="02040503050406030204" pitchFamily="18" charset="0"/>
                              <a:ea typeface="Cambria Math" panose="02040503050406030204" pitchFamily="18" charset="0"/>
                            </a:rPr>
                            <m:t>c</m:t>
                          </m:r>
                          <m:r>
                            <a:rPr lang="en-US">
                              <a:latin typeface="Cambria Math" panose="02040503050406030204" pitchFamily="18" charset="0"/>
                              <a:ea typeface="Cambria Math" panose="02040503050406030204" pitchFamily="18" charset="0"/>
                            </a:rPr>
                            <m:t>|</m:t>
                          </m:r>
                          <m:r>
                            <a:rPr lang="en-US" b="1" i="1" smtClean="0">
                              <a:latin typeface="Cambria Math" panose="02040503050406030204" pitchFamily="18" charset="0"/>
                              <a:ea typeface="Cambria Math" panose="02040503050406030204" pitchFamily="18" charset="0"/>
                            </a:rPr>
                            <m:t>𝑿</m:t>
                          </m:r>
                          <m:r>
                            <a:rPr lang="en-US" i="1">
                              <a:latin typeface="Cambria Math" panose="02040503050406030204" pitchFamily="18" charset="0"/>
                              <a:ea typeface="Cambria Math" panose="02040503050406030204" pitchFamily="18" charset="0"/>
                            </a:rPr>
                            <m:t>)</m:t>
                          </m:r>
                        </m:sub>
                      </m:sSub>
                      <m:d>
                        <m:dPr>
                          <m:begChr m:val="["/>
                          <m:endChr m:val="]"/>
                          <m:ctrlPr>
                            <a:rPr lang="en-US" i="1" smtClean="0">
                              <a:latin typeface="Cambria Math" panose="02040503050406030204" pitchFamily="18" charset="0"/>
                              <a:ea typeface="Cambria Math" panose="02040503050406030204" pitchFamily="18" charset="0"/>
                            </a:rPr>
                          </m:ctrlPr>
                        </m:dPr>
                        <m:e>
                          <m:func>
                            <m:funcPr>
                              <m:ctrlPr>
                                <a:rPr lang="en-US" i="1" smtClean="0">
                                  <a:latin typeface="Cambria Math" panose="02040503050406030204" pitchFamily="18" charset="0"/>
                                  <a:ea typeface="Cambria Math" panose="02040503050406030204" pitchFamily="18" charset="0"/>
                                </a:rPr>
                              </m:ctrlPr>
                            </m:funcPr>
                            <m:fName>
                              <m:r>
                                <m:rPr>
                                  <m:sty m:val="p"/>
                                </m:rPr>
                                <a:rPr lang="en-US" i="0" smtClean="0">
                                  <a:latin typeface="Cambria Math" panose="02040503050406030204" pitchFamily="18" charset="0"/>
                                  <a:ea typeface="Cambria Math" panose="02040503050406030204" pitchFamily="18" charset="0"/>
                                </a:rPr>
                                <m:t>log</m:t>
                              </m:r>
                            </m:fName>
                            <m:e>
                              <m:r>
                                <a:rPr lang="en-US" b="0" i="1" smtClean="0">
                                  <a:latin typeface="Cambria Math" panose="02040503050406030204" pitchFamily="18" charset="0"/>
                                  <a:ea typeface="Cambria Math" panose="02040503050406030204" pitchFamily="18" charset="0"/>
                                </a:rPr>
                                <m:t>𝑝</m:t>
                              </m:r>
                              <m:d>
                                <m:dPr>
                                  <m:ctrlPr>
                                    <a:rPr lang="en-US" b="0" i="1" smtClean="0">
                                      <a:latin typeface="Cambria Math" panose="02040503050406030204" pitchFamily="18" charset="0"/>
                                      <a:ea typeface="Cambria Math" panose="02040503050406030204" pitchFamily="18" charset="0"/>
                                    </a:rPr>
                                  </m:ctrlPr>
                                </m:dPr>
                                <m:e>
                                  <m:r>
                                    <a:rPr lang="en-US" b="0" i="1" smtClean="0">
                                      <a:latin typeface="Cambria Math" panose="02040503050406030204" pitchFamily="18" charset="0"/>
                                      <a:ea typeface="Cambria Math" panose="02040503050406030204" pitchFamily="18" charset="0"/>
                                    </a:rPr>
                                    <m:t>𝑍</m:t>
                                  </m:r>
                                  <m:r>
                                    <a:rPr lang="en-US" b="0" i="1" smtClean="0">
                                      <a:latin typeface="Cambria Math" panose="02040503050406030204" pitchFamily="18" charset="0"/>
                                      <a:ea typeface="Cambria Math" panose="02040503050406030204" pitchFamily="18" charset="0"/>
                                    </a:rPr>
                                    <m:t>,</m:t>
                                  </m:r>
                                  <m:r>
                                    <a:rPr lang="en-US" b="1" i="1" smtClean="0">
                                      <a:latin typeface="Cambria Math" panose="02040503050406030204" pitchFamily="18" charset="0"/>
                                      <a:ea typeface="Cambria Math" panose="02040503050406030204" pitchFamily="18" charset="0"/>
                                    </a:rPr>
                                    <m:t>𝑵</m:t>
                                  </m:r>
                                </m:e>
                              </m:d>
                              <m:r>
                                <a:rPr lang="en-US" b="0" i="1" smtClean="0">
                                  <a:latin typeface="Cambria Math" panose="02040503050406030204" pitchFamily="18" charset="0"/>
                                  <a:ea typeface="Cambria Math" panose="02040503050406030204" pitchFamily="18" charset="0"/>
                                </a:rPr>
                                <m:t>−</m:t>
                              </m:r>
                              <m:func>
                                <m:funcPr>
                                  <m:ctrlPr>
                                    <a:rPr lang="en-US" b="0" i="1" smtClean="0">
                                      <a:latin typeface="Cambria Math" panose="02040503050406030204" pitchFamily="18" charset="0"/>
                                      <a:ea typeface="Cambria Math" panose="02040503050406030204" pitchFamily="18" charset="0"/>
                                    </a:rPr>
                                  </m:ctrlPr>
                                </m:funcPr>
                                <m:fName>
                                  <m:r>
                                    <m:rPr>
                                      <m:sty m:val="p"/>
                                    </m:rPr>
                                    <a:rPr lang="en-US" b="0" i="0" smtClean="0">
                                      <a:latin typeface="Cambria Math" panose="02040503050406030204" pitchFamily="18" charset="0"/>
                                      <a:ea typeface="Cambria Math" panose="02040503050406030204" pitchFamily="18" charset="0"/>
                                    </a:rPr>
                                    <m:t>log</m:t>
                                  </m:r>
                                </m:fName>
                                <m:e>
                                  <m:r>
                                    <a:rPr lang="en-US" b="0" i="1" smtClean="0">
                                      <a:latin typeface="Cambria Math" panose="02040503050406030204" pitchFamily="18" charset="0"/>
                                      <a:ea typeface="Cambria Math" panose="02040503050406030204" pitchFamily="18" charset="0"/>
                                    </a:rPr>
                                    <m:t>𝑞</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𝑍</m:t>
                                  </m:r>
                                  <m:r>
                                    <a:rPr lang="en-US" b="1" i="1" smtClean="0">
                                      <a:latin typeface="Cambria Math" panose="02040503050406030204" pitchFamily="18" charset="0"/>
                                      <a:ea typeface="Cambria Math" panose="02040503050406030204" pitchFamily="18" charset="0"/>
                                    </a:rPr>
                                    <m:t>,</m:t>
                                  </m:r>
                                  <m:r>
                                    <a:rPr lang="en-US" b="1" i="1" smtClean="0">
                                      <a:latin typeface="Cambria Math" panose="02040503050406030204" pitchFamily="18" charset="0"/>
                                      <a:ea typeface="Cambria Math" panose="02040503050406030204" pitchFamily="18" charset="0"/>
                                    </a:rPr>
                                    <m:t>𝑵</m:t>
                                  </m:r>
                                  <m:r>
                                    <a:rPr lang="en-US" b="1" i="1" smtClean="0">
                                      <a:latin typeface="Cambria Math" panose="02040503050406030204" pitchFamily="18" charset="0"/>
                                      <a:ea typeface="Cambria Math" panose="02040503050406030204" pitchFamily="18" charset="0"/>
                                    </a:rPr>
                                    <m:t>|</m:t>
                                  </m:r>
                                  <m:r>
                                    <a:rPr lang="en-US" b="1" i="1" smtClean="0">
                                      <a:latin typeface="Cambria Math" panose="02040503050406030204" pitchFamily="18" charset="0"/>
                                      <a:ea typeface="Cambria Math" panose="02040503050406030204" pitchFamily="18" charset="0"/>
                                    </a:rPr>
                                    <m:t>𝑿</m:t>
                                  </m:r>
                                  <m:r>
                                    <a:rPr lang="en-US" b="0" i="1" smtClean="0">
                                      <a:latin typeface="Cambria Math" panose="02040503050406030204" pitchFamily="18" charset="0"/>
                                      <a:ea typeface="Cambria Math" panose="02040503050406030204" pitchFamily="18" charset="0"/>
                                    </a:rPr>
                                    <m:t>)</m:t>
                                  </m:r>
                                </m:e>
                              </m:func>
                            </m:e>
                          </m:func>
                        </m:e>
                      </m:d>
                    </m:oMath>
                  </m:oMathPara>
                </a14:m>
                <a:endParaRPr lang="en-US"/>
              </a:p>
              <a:p>
                <a:pPr marL="0" indent="0">
                  <a:buNone/>
                </a:pPr>
                <a:endParaRPr lang="en-US"/>
              </a:p>
              <a:p>
                <a:pPr marL="0" indent="0">
                  <a:buNone/>
                </a:pPr>
                <a14:m>
                  <m:oMath xmlns:m="http://schemas.openxmlformats.org/officeDocument/2006/math">
                    <m:r>
                      <a:rPr lang="en-US" i="1">
                        <a:latin typeface="Cambria Math" panose="02040503050406030204" pitchFamily="18" charset="0"/>
                        <a:ea typeface="Cambria Math" panose="02040503050406030204" pitchFamily="18" charset="0"/>
                      </a:rPr>
                      <m:t>ℒ</m:t>
                    </m:r>
                  </m:oMath>
                </a14:m>
                <a:r>
                  <a:rPr lang="en-US"/>
                  <a:t>=</a:t>
                </a:r>
                <a:r>
                  <a:rPr lang="en-US">
                    <a:ea typeface="Cambria Math" panose="02040503050406030204" pitchFamily="18" charset="0"/>
                  </a:rPr>
                  <a:t> </a:t>
                </a:r>
                <a14:m>
                  <m:oMath xmlns:m="http://schemas.openxmlformats.org/officeDocument/2006/math">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𝔼</m:t>
                        </m:r>
                      </m:e>
                      <m:sub>
                        <m:r>
                          <m:rPr>
                            <m:sty m:val="p"/>
                          </m:rPr>
                          <a:rPr lang="en-US">
                            <a:latin typeface="Cambria Math" panose="02040503050406030204" pitchFamily="18" charset="0"/>
                            <a:ea typeface="Cambria Math" panose="02040503050406030204" pitchFamily="18" charset="0"/>
                          </a:rPr>
                          <m:t>q</m:t>
                        </m:r>
                        <m:r>
                          <a:rPr lang="en-US">
                            <a:latin typeface="Cambria Math" panose="02040503050406030204" pitchFamily="18" charset="0"/>
                            <a:ea typeface="Cambria Math" panose="02040503050406030204" pitchFamily="18" charset="0"/>
                          </a:rPr>
                          <m:t>(</m:t>
                        </m:r>
                        <m:r>
                          <m:rPr>
                            <m:sty m:val="p"/>
                          </m:rPr>
                          <a:rPr lang="en-US">
                            <a:latin typeface="Cambria Math" panose="02040503050406030204" pitchFamily="18" charset="0"/>
                            <a:ea typeface="Cambria Math" panose="02040503050406030204" pitchFamily="18" charset="0"/>
                          </a:rPr>
                          <m:t>Z</m:t>
                        </m:r>
                        <m:r>
                          <a:rPr lang="en-US" b="1">
                            <a:latin typeface="Cambria Math" panose="02040503050406030204" pitchFamily="18" charset="0"/>
                            <a:ea typeface="Cambria Math" panose="02040503050406030204" pitchFamily="18" charset="0"/>
                          </a:rPr>
                          <m:t>,</m:t>
                        </m:r>
                        <m:r>
                          <a:rPr lang="en-US" b="1" i="0" smtClean="0">
                            <a:latin typeface="Cambria Math" panose="02040503050406030204" pitchFamily="18" charset="0"/>
                            <a:ea typeface="Cambria Math" panose="02040503050406030204" pitchFamily="18" charset="0"/>
                          </a:rPr>
                          <m:t>𝐍</m:t>
                        </m:r>
                        <m:r>
                          <a:rPr lang="en-US" b="1">
                            <a:latin typeface="Cambria Math" panose="02040503050406030204" pitchFamily="18" charset="0"/>
                            <a:ea typeface="Cambria Math" panose="02040503050406030204" pitchFamily="18" charset="0"/>
                          </a:rPr>
                          <m:t>|</m:t>
                        </m:r>
                        <m:r>
                          <a:rPr lang="en-US" b="1" i="1" smtClean="0">
                            <a:latin typeface="Cambria Math" panose="02040503050406030204" pitchFamily="18" charset="0"/>
                            <a:ea typeface="Cambria Math" panose="02040503050406030204" pitchFamily="18" charset="0"/>
                          </a:rPr>
                          <m:t>𝑿</m:t>
                        </m:r>
                        <m:r>
                          <a:rPr lang="en-US" i="1">
                            <a:latin typeface="Cambria Math" panose="02040503050406030204" pitchFamily="18" charset="0"/>
                            <a:ea typeface="Cambria Math" panose="02040503050406030204" pitchFamily="18" charset="0"/>
                          </a:rPr>
                          <m:t>)</m:t>
                        </m:r>
                      </m:sub>
                    </m:sSub>
                    <m:d>
                      <m:dPr>
                        <m:begChr m:val="["/>
                        <m:endChr m:val="]"/>
                        <m:ctrlPr>
                          <a:rPr lang="en-US" i="1">
                            <a:latin typeface="Cambria Math" panose="02040503050406030204" pitchFamily="18" charset="0"/>
                            <a:ea typeface="Cambria Math" panose="02040503050406030204" pitchFamily="18" charset="0"/>
                          </a:rPr>
                        </m:ctrlPr>
                      </m:dPr>
                      <m:e>
                        <m:nary>
                          <m:naryPr>
                            <m:chr m:val="∑"/>
                            <m:ctrlPr>
                              <a:rPr lang="en-US" i="1">
                                <a:latin typeface="Cambria Math" panose="02040503050406030204" pitchFamily="18" charset="0"/>
                                <a:ea typeface="Cambria Math" panose="02040503050406030204" pitchFamily="18" charset="0"/>
                              </a:rPr>
                            </m:ctrlPr>
                          </m:naryPr>
                          <m:sub>
                            <m:r>
                              <m:rPr>
                                <m:brk m:alnAt="23"/>
                              </m:rPr>
                              <a:rPr lang="en-US" i="1">
                                <a:latin typeface="Cambria Math" panose="02040503050406030204" pitchFamily="18" charset="0"/>
                                <a:ea typeface="Cambria Math" panose="02040503050406030204" pitchFamily="18" charset="0"/>
                              </a:rPr>
                              <m:t>𝑖</m:t>
                            </m:r>
                            <m:r>
                              <a:rPr lang="en-US" i="1">
                                <a:latin typeface="Cambria Math" panose="02040503050406030204" pitchFamily="18" charset="0"/>
                                <a:ea typeface="Cambria Math" panose="02040503050406030204" pitchFamily="18" charset="0"/>
                              </a:rPr>
                              <m:t>=1</m:t>
                            </m:r>
                          </m:sub>
                          <m:sup>
                            <m:r>
                              <a:rPr lang="en-US" i="1">
                                <a:latin typeface="Cambria Math" panose="02040503050406030204" pitchFamily="18" charset="0"/>
                                <a:ea typeface="Cambria Math" panose="02040503050406030204" pitchFamily="18" charset="0"/>
                              </a:rPr>
                              <m:t>𝐷</m:t>
                            </m:r>
                          </m:sup>
                          <m:e>
                            <m:func>
                              <m:funcPr>
                                <m:ctrlPr>
                                  <a:rPr lang="en-US" i="1">
                                    <a:latin typeface="Cambria Math" panose="02040503050406030204" pitchFamily="18" charset="0"/>
                                    <a:ea typeface="Cambria Math" panose="02040503050406030204" pitchFamily="18" charset="0"/>
                                  </a:rPr>
                                </m:ctrlPr>
                              </m:funcPr>
                              <m:fName>
                                <m:r>
                                  <m:rPr>
                                    <m:sty m:val="p"/>
                                  </m:rPr>
                                  <a:rPr lang="en-US">
                                    <a:latin typeface="Cambria Math" panose="02040503050406030204" pitchFamily="18" charset="0"/>
                                    <a:ea typeface="Cambria Math" panose="02040503050406030204" pitchFamily="18" charset="0"/>
                                  </a:rPr>
                                  <m:t>log</m:t>
                                </m:r>
                              </m:fName>
                              <m:e>
                                <m:r>
                                  <a:rPr lang="en-US" i="1">
                                    <a:latin typeface="Cambria Math" panose="02040503050406030204" pitchFamily="18" charset="0"/>
                                    <a:ea typeface="Cambria Math" panose="02040503050406030204" pitchFamily="18" charset="0"/>
                                  </a:rPr>
                                  <m:t>𝑝</m:t>
                                </m:r>
                                <m:r>
                                  <a:rPr lang="en-US" i="1">
                                    <a:latin typeface="Cambria Math" panose="02040503050406030204" pitchFamily="18" charset="0"/>
                                    <a:ea typeface="Cambria Math" panose="02040503050406030204" pitchFamily="18" charset="0"/>
                                  </a:rPr>
                                  <m:t>(</m:t>
                                </m:r>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𝑋</m:t>
                                    </m:r>
                                  </m:e>
                                  <m:sub>
                                    <m:r>
                                      <a:rPr lang="en-US" i="1">
                                        <a:latin typeface="Cambria Math" panose="02040503050406030204" pitchFamily="18" charset="0"/>
                                        <a:ea typeface="Cambria Math" panose="02040503050406030204" pitchFamily="18" charset="0"/>
                                      </a:rPr>
                                      <m:t>𝑖</m:t>
                                    </m:r>
                                  </m:sub>
                                </m:sSub>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𝑍</m:t>
                                </m:r>
                                <m:r>
                                  <a:rPr lang="en-US" i="1">
                                    <a:latin typeface="Cambria Math" panose="02040503050406030204" pitchFamily="18" charset="0"/>
                                    <a:ea typeface="Cambria Math" panose="02040503050406030204" pitchFamily="18" charset="0"/>
                                  </a:rPr>
                                  <m:t>,</m:t>
                                </m:r>
                                <m:r>
                                  <a:rPr lang="en-US" b="1" i="1" smtClean="0">
                                    <a:latin typeface="Cambria Math" panose="02040503050406030204" pitchFamily="18" charset="0"/>
                                    <a:ea typeface="Cambria Math" panose="02040503050406030204" pitchFamily="18" charset="0"/>
                                  </a:rPr>
                                  <m:t>𝑵</m:t>
                                </m:r>
                                <m:r>
                                  <a:rPr lang="en-US" i="1">
                                    <a:latin typeface="Cambria Math" panose="02040503050406030204" pitchFamily="18" charset="0"/>
                                    <a:ea typeface="Cambria Math" panose="02040503050406030204" pitchFamily="18" charset="0"/>
                                  </a:rPr>
                                  <m:t>)</m:t>
                                </m:r>
                              </m:e>
                            </m:func>
                          </m:e>
                        </m:nary>
                      </m:e>
                    </m:d>
                    <m:r>
                      <a:rPr lang="en-US" b="0" i="1" smtClean="0">
                        <a:latin typeface="Cambria Math" panose="02040503050406030204" pitchFamily="18" charset="0"/>
                        <a:ea typeface="Cambria Math" panose="02040503050406030204" pitchFamily="18" charset="0"/>
                      </a:rPr>
                      <m:t> </m:t>
                    </m:r>
                  </m:oMath>
                </a14:m>
                <a:endParaRPr lang="en-US" b="0" i="1">
                  <a:latin typeface="Cambria Math" panose="02040503050406030204" pitchFamily="18" charset="0"/>
                  <a:ea typeface="Cambria Math" panose="02040503050406030204" pitchFamily="18" charset="0"/>
                </a:endParaRPr>
              </a:p>
              <a:p>
                <a:pPr marL="0" indent="0">
                  <a:buNone/>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𝐾</m:t>
                      </m:r>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𝐿</m:t>
                          </m:r>
                        </m:e>
                        <m:sub>
                          <m:r>
                            <a:rPr lang="en-US" b="0" i="1" smtClean="0">
                              <a:latin typeface="Cambria Math" panose="02040503050406030204" pitchFamily="18" charset="0"/>
                              <a:ea typeface="Cambria Math" panose="02040503050406030204" pitchFamily="18" charset="0"/>
                            </a:rPr>
                            <m:t>𝑞</m:t>
                          </m:r>
                          <m:d>
                            <m:dPr>
                              <m:ctrlPr>
                                <a:rPr lang="en-US" b="0" i="1" smtClean="0">
                                  <a:latin typeface="Cambria Math" panose="02040503050406030204" pitchFamily="18" charset="0"/>
                                  <a:ea typeface="Cambria Math" panose="02040503050406030204" pitchFamily="18" charset="0"/>
                                </a:rPr>
                              </m:ctrlPr>
                            </m:dPr>
                            <m:e>
                              <m:r>
                                <a:rPr lang="en-US" b="0" i="1" smtClean="0">
                                  <a:latin typeface="Cambria Math" panose="02040503050406030204" pitchFamily="18" charset="0"/>
                                  <a:ea typeface="Cambria Math" panose="02040503050406030204" pitchFamily="18" charset="0"/>
                                </a:rPr>
                                <m:t>𝑍</m:t>
                              </m:r>
                              <m:r>
                                <a:rPr lang="en-US" b="0" i="1" smtClean="0">
                                  <a:latin typeface="Cambria Math" panose="02040503050406030204" pitchFamily="18" charset="0"/>
                                  <a:ea typeface="Cambria Math" panose="02040503050406030204" pitchFamily="18" charset="0"/>
                                </a:rPr>
                                <m:t>,</m:t>
                              </m:r>
                              <m:r>
                                <a:rPr lang="en-US" b="1" i="1" smtClean="0">
                                  <a:latin typeface="Cambria Math" panose="02040503050406030204" pitchFamily="18" charset="0"/>
                                  <a:ea typeface="Cambria Math" panose="02040503050406030204" pitchFamily="18" charset="0"/>
                                </a:rPr>
                                <m:t>𝑵</m:t>
                              </m:r>
                            </m:e>
                            <m:e>
                              <m:r>
                                <a:rPr lang="en-US" b="1" i="1" smtClean="0">
                                  <a:latin typeface="Cambria Math" panose="02040503050406030204" pitchFamily="18" charset="0"/>
                                  <a:ea typeface="Cambria Math" panose="02040503050406030204" pitchFamily="18" charset="0"/>
                                </a:rPr>
                                <m:t>𝑿</m:t>
                              </m:r>
                            </m:e>
                          </m:d>
                        </m:sub>
                      </m:sSub>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𝑞</m:t>
                      </m:r>
                      <m:d>
                        <m:dPr>
                          <m:ctrlPr>
                            <a:rPr lang="en-US" b="0" i="1" smtClean="0">
                              <a:latin typeface="Cambria Math" panose="02040503050406030204" pitchFamily="18" charset="0"/>
                              <a:ea typeface="Cambria Math" panose="02040503050406030204" pitchFamily="18" charset="0"/>
                            </a:rPr>
                          </m:ctrlPr>
                        </m:dPr>
                        <m:e>
                          <m:r>
                            <a:rPr lang="en-US" b="0" i="1" smtClean="0">
                              <a:latin typeface="Cambria Math" panose="02040503050406030204" pitchFamily="18" charset="0"/>
                              <a:ea typeface="Cambria Math" panose="02040503050406030204" pitchFamily="18" charset="0"/>
                            </a:rPr>
                            <m:t>𝑍</m:t>
                          </m:r>
                          <m:r>
                            <a:rPr lang="en-US" b="0" i="1" smtClean="0">
                              <a:latin typeface="Cambria Math" panose="02040503050406030204" pitchFamily="18" charset="0"/>
                              <a:ea typeface="Cambria Math" panose="02040503050406030204" pitchFamily="18" charset="0"/>
                            </a:rPr>
                            <m:t>,</m:t>
                          </m:r>
                          <m:r>
                            <a:rPr lang="en-US" b="1" i="1" smtClean="0">
                              <a:latin typeface="Cambria Math" panose="02040503050406030204" pitchFamily="18" charset="0"/>
                              <a:ea typeface="Cambria Math" panose="02040503050406030204" pitchFamily="18" charset="0"/>
                            </a:rPr>
                            <m:t>𝑵</m:t>
                          </m:r>
                        </m:e>
                        <m:e>
                          <m:r>
                            <a:rPr lang="en-US" b="1" i="1" smtClean="0">
                              <a:latin typeface="Cambria Math" panose="02040503050406030204" pitchFamily="18" charset="0"/>
                              <a:ea typeface="Cambria Math" panose="02040503050406030204" pitchFamily="18" charset="0"/>
                            </a:rPr>
                            <m:t>𝑿</m:t>
                          </m:r>
                        </m:e>
                      </m:d>
                      <m:r>
                        <a:rPr lang="en-US" b="1" i="1">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𝑝</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𝑍</m:t>
                      </m:r>
                      <m:r>
                        <a:rPr lang="en-US" b="0" i="1" smtClean="0">
                          <a:latin typeface="Cambria Math" panose="02040503050406030204" pitchFamily="18" charset="0"/>
                          <a:ea typeface="Cambria Math" panose="02040503050406030204" pitchFamily="18" charset="0"/>
                        </a:rPr>
                        <m:t>,</m:t>
                      </m:r>
                      <m:r>
                        <a:rPr lang="en-US" b="1" i="1" smtClean="0">
                          <a:latin typeface="Cambria Math" panose="02040503050406030204" pitchFamily="18" charset="0"/>
                          <a:ea typeface="Cambria Math" panose="02040503050406030204" pitchFamily="18" charset="0"/>
                        </a:rPr>
                        <m:t>𝑵</m:t>
                      </m:r>
                      <m:r>
                        <a:rPr lang="en-US" b="0" i="1" smtClean="0">
                          <a:latin typeface="Cambria Math" panose="02040503050406030204" pitchFamily="18" charset="0"/>
                          <a:ea typeface="Cambria Math" panose="02040503050406030204" pitchFamily="18" charset="0"/>
                        </a:rPr>
                        <m:t>))</m:t>
                      </m:r>
                    </m:oMath>
                  </m:oMathPara>
                </a14:m>
                <a:endParaRPr lang="en-US"/>
              </a:p>
            </p:txBody>
          </p:sp>
        </mc:Choice>
        <mc:Fallback xmlns="">
          <p:sp>
            <p:nvSpPr>
              <p:cNvPr id="4" name="Content Placeholder 2">
                <a:extLst>
                  <a:ext uri="{FF2B5EF4-FFF2-40B4-BE49-F238E27FC236}">
                    <a16:creationId xmlns:a16="http://schemas.microsoft.com/office/drawing/2014/main" id="{B1BA36C0-5D86-F0BF-D06D-5AA141CB8C7D}"/>
                  </a:ext>
                </a:extLst>
              </p:cNvPr>
              <p:cNvSpPr txBox="1">
                <a:spLocks noRot="1" noChangeAspect="1" noMove="1" noResize="1" noEditPoints="1" noAdjustHandles="1" noChangeArrowheads="1" noChangeShapeType="1" noTextEdit="1"/>
              </p:cNvSpPr>
              <p:nvPr/>
            </p:nvSpPr>
            <p:spPr>
              <a:xfrm>
                <a:off x="6231923" y="1361542"/>
                <a:ext cx="5828272" cy="4702708"/>
              </a:xfrm>
              <a:prstGeom prst="rect">
                <a:avLst/>
              </a:prstGeom>
              <a:blipFill>
                <a:blip r:embed="rId3"/>
                <a:stretch>
                  <a:fillRect l="-2615" t="-518"/>
                </a:stretch>
              </a:blipFill>
            </p:spPr>
            <p:txBody>
              <a:bodyPr/>
              <a:lstStyle/>
              <a:p>
                <a:r>
                  <a:rPr lang="en-US">
                    <a:noFill/>
                  </a:rPr>
                  <a:t> </a:t>
                </a:r>
              </a:p>
            </p:txBody>
          </p:sp>
        </mc:Fallback>
      </mc:AlternateContent>
    </p:spTree>
    <p:extLst>
      <p:ext uri="{BB962C8B-B14F-4D97-AF65-F5344CB8AC3E}">
        <p14:creationId xmlns:p14="http://schemas.microsoft.com/office/powerpoint/2010/main" val="163331173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A8A91A-C766-9269-479F-BAFA5C629815}"/>
              </a:ext>
            </a:extLst>
          </p:cNvPr>
          <p:cNvSpPr>
            <a:spLocks noGrp="1"/>
          </p:cNvSpPr>
          <p:nvPr>
            <p:ph type="title"/>
          </p:nvPr>
        </p:nvSpPr>
        <p:spPr/>
        <p:txBody>
          <a:bodyPr/>
          <a:lstStyle/>
          <a:p>
            <a:r>
              <a:rPr lang="en-US">
                <a:ea typeface="Open Sans"/>
                <a:cs typeface="Open Sans"/>
              </a:rPr>
              <a:t>Learning Causal Mechanisms</a:t>
            </a:r>
            <a:endParaRPr lang="en-US"/>
          </a:p>
        </p:txBody>
      </p:sp>
      <p:sp>
        <p:nvSpPr>
          <p:cNvPr id="3" name="Content Placeholder 2">
            <a:extLst>
              <a:ext uri="{FF2B5EF4-FFF2-40B4-BE49-F238E27FC236}">
                <a16:creationId xmlns:a16="http://schemas.microsoft.com/office/drawing/2014/main" id="{2AA82294-7138-65FA-2010-07595B950533}"/>
              </a:ext>
            </a:extLst>
          </p:cNvPr>
          <p:cNvSpPr>
            <a:spLocks noGrp="1"/>
          </p:cNvSpPr>
          <p:nvPr>
            <p:ph sz="quarter" idx="10"/>
          </p:nvPr>
        </p:nvSpPr>
        <p:spPr/>
        <p:txBody>
          <a:bodyPr vert="horz" lIns="0" tIns="45720" rIns="0" bIns="45720" rtlCol="0" anchor="t">
            <a:normAutofit/>
          </a:bodyPr>
          <a:lstStyle/>
          <a:p>
            <a:r>
              <a:rPr lang="en-US" dirty="0">
                <a:ea typeface="Open Sans"/>
                <a:cs typeface="Open Sans"/>
              </a:rPr>
              <a:t>Need to find a DAG that encodes causal relationships in the latent space</a:t>
            </a:r>
            <a:endParaRPr lang="en-US" dirty="0"/>
          </a:p>
          <a:p>
            <a:r>
              <a:rPr lang="en-US" dirty="0">
                <a:ea typeface="Open Sans"/>
                <a:cs typeface="Open Sans"/>
              </a:rPr>
              <a:t>Need to parameterize probability distributions that accommodates changes in causal </a:t>
            </a:r>
            <a:r>
              <a:rPr lang="en-US">
                <a:ea typeface="Open Sans"/>
                <a:cs typeface="Open Sans"/>
              </a:rPr>
              <a:t>relationships (i.e.) </a:t>
            </a:r>
            <a:r>
              <a:rPr lang="en-US" dirty="0">
                <a:ea typeface="Open Sans"/>
                <a:cs typeface="Open Sans"/>
              </a:rPr>
              <a:t>different DAGs</a:t>
            </a:r>
          </a:p>
        </p:txBody>
      </p:sp>
    </p:spTree>
    <p:extLst>
      <p:ext uri="{BB962C8B-B14F-4D97-AF65-F5344CB8AC3E}">
        <p14:creationId xmlns:p14="http://schemas.microsoft.com/office/powerpoint/2010/main" val="25487715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Smoothly learning a DAG via graph-curl</a:t>
            </a:r>
          </a:p>
        </p:txBody>
      </p:sp>
      <p:grpSp>
        <p:nvGrpSpPr>
          <p:cNvPr id="4" name="Group 3"/>
          <p:cNvGrpSpPr/>
          <p:nvPr/>
        </p:nvGrpSpPr>
        <p:grpSpPr>
          <a:xfrm>
            <a:off x="1458075" y="1361414"/>
            <a:ext cx="8716174" cy="2294715"/>
            <a:chOff x="1458075" y="1483205"/>
            <a:chExt cx="8716174" cy="2294715"/>
          </a:xfrm>
        </p:grpSpPr>
        <p:sp>
          <p:nvSpPr>
            <p:cNvPr id="5" name="Oval 4">
              <a:extLst>
                <a:ext uri="{FF2B5EF4-FFF2-40B4-BE49-F238E27FC236}">
                  <a16:creationId xmlns:a16="http://schemas.microsoft.com/office/drawing/2014/main" id="{A2343904-5567-4B73-0EEF-4922D556DB68}"/>
                </a:ext>
              </a:extLst>
            </p:cNvPr>
            <p:cNvSpPr/>
            <p:nvPr/>
          </p:nvSpPr>
          <p:spPr>
            <a:xfrm>
              <a:off x="4005473" y="2989644"/>
              <a:ext cx="788276" cy="788276"/>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3</a:t>
              </a:r>
            </a:p>
          </p:txBody>
        </p:sp>
        <p:sp>
          <p:nvSpPr>
            <p:cNvPr id="6" name="Oval 5">
              <a:extLst>
                <a:ext uri="{FF2B5EF4-FFF2-40B4-BE49-F238E27FC236}">
                  <a16:creationId xmlns:a16="http://schemas.microsoft.com/office/drawing/2014/main" id="{033E7B24-D6EE-D8E0-51E7-F67A8B6394AD}"/>
                </a:ext>
              </a:extLst>
            </p:cNvPr>
            <p:cNvSpPr/>
            <p:nvPr/>
          </p:nvSpPr>
          <p:spPr>
            <a:xfrm>
              <a:off x="4005473" y="1483205"/>
              <a:ext cx="788276" cy="788276"/>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2</a:t>
              </a:r>
            </a:p>
          </p:txBody>
        </p:sp>
        <p:sp>
          <p:nvSpPr>
            <p:cNvPr id="7" name="Oval 6">
              <a:extLst>
                <a:ext uri="{FF2B5EF4-FFF2-40B4-BE49-F238E27FC236}">
                  <a16:creationId xmlns:a16="http://schemas.microsoft.com/office/drawing/2014/main" id="{3E2D290F-C333-AD34-CA9D-9391357C32A8}"/>
                </a:ext>
              </a:extLst>
            </p:cNvPr>
            <p:cNvSpPr/>
            <p:nvPr/>
          </p:nvSpPr>
          <p:spPr>
            <a:xfrm>
              <a:off x="1458075" y="2363268"/>
              <a:ext cx="788276" cy="788276"/>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1</a:t>
              </a:r>
            </a:p>
          </p:txBody>
        </p:sp>
        <p:cxnSp>
          <p:nvCxnSpPr>
            <p:cNvPr id="8" name="Straight Arrow Connector 7">
              <a:extLst>
                <a:ext uri="{FF2B5EF4-FFF2-40B4-BE49-F238E27FC236}">
                  <a16:creationId xmlns:a16="http://schemas.microsoft.com/office/drawing/2014/main" id="{5CD9F889-E4A4-CB90-FB04-EA419EB00935}"/>
                </a:ext>
              </a:extLst>
            </p:cNvPr>
            <p:cNvCxnSpPr>
              <a:cxnSpLocks/>
              <a:stCxn id="7" idx="6"/>
              <a:endCxn id="5" idx="2"/>
            </p:cNvCxnSpPr>
            <p:nvPr/>
          </p:nvCxnSpPr>
          <p:spPr>
            <a:xfrm>
              <a:off x="2246351" y="2757406"/>
              <a:ext cx="1759122" cy="626376"/>
            </a:xfrm>
            <a:prstGeom prst="straightConnector1">
              <a:avLst/>
            </a:prstGeom>
            <a:ln w="38100">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6EED401F-E3AE-092A-EB6B-6948DA081EF7}"/>
                </a:ext>
              </a:extLst>
            </p:cNvPr>
            <p:cNvCxnSpPr>
              <a:cxnSpLocks/>
              <a:stCxn id="7" idx="6"/>
              <a:endCxn id="6" idx="2"/>
            </p:cNvCxnSpPr>
            <p:nvPr/>
          </p:nvCxnSpPr>
          <p:spPr>
            <a:xfrm flipV="1">
              <a:off x="2246351" y="1877343"/>
              <a:ext cx="1759122" cy="880063"/>
            </a:xfrm>
            <a:prstGeom prst="straightConnector1">
              <a:avLst/>
            </a:prstGeom>
            <a:ln w="38100">
              <a:prstDash val="solid"/>
              <a:tailEnd type="triangle"/>
            </a:ln>
          </p:spPr>
          <p:style>
            <a:lnRef idx="1">
              <a:schemeClr val="accent1"/>
            </a:lnRef>
            <a:fillRef idx="0">
              <a:schemeClr val="accent1"/>
            </a:fillRef>
            <a:effectRef idx="0">
              <a:schemeClr val="accent1"/>
            </a:effectRef>
            <a:fontRef idx="minor">
              <a:schemeClr val="tx1"/>
            </a:fontRef>
          </p:style>
        </p:cxnSp>
        <p:sp>
          <p:nvSpPr>
            <p:cNvPr id="10" name="Oval 9">
              <a:extLst>
                <a:ext uri="{FF2B5EF4-FFF2-40B4-BE49-F238E27FC236}">
                  <a16:creationId xmlns:a16="http://schemas.microsoft.com/office/drawing/2014/main" id="{0B706C6B-00EF-C35D-8588-0648A4BA9B5C}"/>
                </a:ext>
              </a:extLst>
            </p:cNvPr>
            <p:cNvSpPr/>
            <p:nvPr/>
          </p:nvSpPr>
          <p:spPr>
            <a:xfrm>
              <a:off x="6552871" y="1923236"/>
              <a:ext cx="788276" cy="788276"/>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4</a:t>
              </a:r>
            </a:p>
          </p:txBody>
        </p:sp>
        <p:sp>
          <p:nvSpPr>
            <p:cNvPr id="11" name="Oval 10">
              <a:extLst>
                <a:ext uri="{FF2B5EF4-FFF2-40B4-BE49-F238E27FC236}">
                  <a16:creationId xmlns:a16="http://schemas.microsoft.com/office/drawing/2014/main" id="{EA02B453-134A-2F3E-7D8F-7DAA107D30BA}"/>
                </a:ext>
              </a:extLst>
            </p:cNvPr>
            <p:cNvSpPr/>
            <p:nvPr/>
          </p:nvSpPr>
          <p:spPr>
            <a:xfrm>
              <a:off x="9385973" y="1926625"/>
              <a:ext cx="788276" cy="788276"/>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5</a:t>
              </a:r>
            </a:p>
          </p:txBody>
        </p:sp>
        <p:cxnSp>
          <p:nvCxnSpPr>
            <p:cNvPr id="12" name="Straight Arrow Connector 11">
              <a:extLst>
                <a:ext uri="{FF2B5EF4-FFF2-40B4-BE49-F238E27FC236}">
                  <a16:creationId xmlns:a16="http://schemas.microsoft.com/office/drawing/2014/main" id="{D13BC252-2987-4ED6-7F79-3F64A7E7F9CF}"/>
                </a:ext>
              </a:extLst>
            </p:cNvPr>
            <p:cNvCxnSpPr>
              <a:cxnSpLocks/>
              <a:stCxn id="6" idx="6"/>
              <a:endCxn id="10" idx="2"/>
            </p:cNvCxnSpPr>
            <p:nvPr/>
          </p:nvCxnSpPr>
          <p:spPr>
            <a:xfrm>
              <a:off x="4793749" y="1877343"/>
              <a:ext cx="1759122" cy="440031"/>
            </a:xfrm>
            <a:prstGeom prst="straightConnector1">
              <a:avLst/>
            </a:prstGeom>
            <a:ln w="38100">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B4560240-21F4-4C5B-3181-696F51D6CA12}"/>
                </a:ext>
              </a:extLst>
            </p:cNvPr>
            <p:cNvCxnSpPr>
              <a:cxnSpLocks/>
              <a:stCxn id="7" idx="6"/>
              <a:endCxn id="10" idx="2"/>
            </p:cNvCxnSpPr>
            <p:nvPr/>
          </p:nvCxnSpPr>
          <p:spPr>
            <a:xfrm flipV="1">
              <a:off x="2246351" y="2317374"/>
              <a:ext cx="4306520" cy="440032"/>
            </a:xfrm>
            <a:prstGeom prst="straightConnector1">
              <a:avLst/>
            </a:prstGeom>
            <a:ln w="38100">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B9DB95E7-4CAB-FC13-50C9-5E2B8B4C8F3D}"/>
                </a:ext>
              </a:extLst>
            </p:cNvPr>
            <p:cNvCxnSpPr>
              <a:cxnSpLocks/>
              <a:stCxn id="10" idx="6"/>
              <a:endCxn id="11" idx="2"/>
            </p:cNvCxnSpPr>
            <p:nvPr/>
          </p:nvCxnSpPr>
          <p:spPr>
            <a:xfrm>
              <a:off x="7341147" y="2317374"/>
              <a:ext cx="2044826" cy="3389"/>
            </a:xfrm>
            <a:prstGeom prst="straightConnector1">
              <a:avLst/>
            </a:prstGeom>
            <a:ln w="38100">
              <a:prstDash val="solid"/>
              <a:tailEnd type="triangle"/>
            </a:ln>
          </p:spPr>
          <p:style>
            <a:lnRef idx="1">
              <a:schemeClr val="accent1"/>
            </a:lnRef>
            <a:fillRef idx="0">
              <a:schemeClr val="accent1"/>
            </a:fillRef>
            <a:effectRef idx="0">
              <a:schemeClr val="accent1"/>
            </a:effectRef>
            <a:fontRef idx="minor">
              <a:schemeClr val="tx1"/>
            </a:fontRef>
          </p:style>
        </p:cxnSp>
      </p:grpSp>
      <p:grpSp>
        <p:nvGrpSpPr>
          <p:cNvPr id="15" name="Group 14"/>
          <p:cNvGrpSpPr/>
          <p:nvPr/>
        </p:nvGrpSpPr>
        <p:grpSpPr>
          <a:xfrm>
            <a:off x="1458075" y="4058083"/>
            <a:ext cx="8716174" cy="2294715"/>
            <a:chOff x="1458075" y="1483205"/>
            <a:chExt cx="8716174" cy="2294715"/>
          </a:xfrm>
        </p:grpSpPr>
        <p:sp>
          <p:nvSpPr>
            <p:cNvPr id="16" name="Oval 15">
              <a:extLst>
                <a:ext uri="{FF2B5EF4-FFF2-40B4-BE49-F238E27FC236}">
                  <a16:creationId xmlns:a16="http://schemas.microsoft.com/office/drawing/2014/main" id="{A2343904-5567-4B73-0EEF-4922D556DB68}"/>
                </a:ext>
              </a:extLst>
            </p:cNvPr>
            <p:cNvSpPr/>
            <p:nvPr/>
          </p:nvSpPr>
          <p:spPr>
            <a:xfrm>
              <a:off x="4005473" y="2989644"/>
              <a:ext cx="788276" cy="788276"/>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3</a:t>
              </a:r>
            </a:p>
          </p:txBody>
        </p:sp>
        <p:sp>
          <p:nvSpPr>
            <p:cNvPr id="17" name="Oval 16">
              <a:extLst>
                <a:ext uri="{FF2B5EF4-FFF2-40B4-BE49-F238E27FC236}">
                  <a16:creationId xmlns:a16="http://schemas.microsoft.com/office/drawing/2014/main" id="{033E7B24-D6EE-D8E0-51E7-F67A8B6394AD}"/>
                </a:ext>
              </a:extLst>
            </p:cNvPr>
            <p:cNvSpPr/>
            <p:nvPr/>
          </p:nvSpPr>
          <p:spPr>
            <a:xfrm>
              <a:off x="4005473" y="1483205"/>
              <a:ext cx="788276" cy="788276"/>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2</a:t>
              </a:r>
            </a:p>
          </p:txBody>
        </p:sp>
        <p:sp>
          <p:nvSpPr>
            <p:cNvPr id="18" name="Oval 17">
              <a:extLst>
                <a:ext uri="{FF2B5EF4-FFF2-40B4-BE49-F238E27FC236}">
                  <a16:creationId xmlns:a16="http://schemas.microsoft.com/office/drawing/2014/main" id="{3E2D290F-C333-AD34-CA9D-9391357C32A8}"/>
                </a:ext>
              </a:extLst>
            </p:cNvPr>
            <p:cNvSpPr/>
            <p:nvPr/>
          </p:nvSpPr>
          <p:spPr>
            <a:xfrm>
              <a:off x="1458075" y="2363268"/>
              <a:ext cx="788276" cy="788276"/>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1</a:t>
              </a:r>
            </a:p>
          </p:txBody>
        </p:sp>
        <p:cxnSp>
          <p:nvCxnSpPr>
            <p:cNvPr id="19" name="Straight Arrow Connector 18">
              <a:extLst>
                <a:ext uri="{FF2B5EF4-FFF2-40B4-BE49-F238E27FC236}">
                  <a16:creationId xmlns:a16="http://schemas.microsoft.com/office/drawing/2014/main" id="{5CD9F889-E4A4-CB90-FB04-EA419EB00935}"/>
                </a:ext>
              </a:extLst>
            </p:cNvPr>
            <p:cNvCxnSpPr>
              <a:cxnSpLocks/>
              <a:stCxn id="18" idx="6"/>
              <a:endCxn id="16" idx="2"/>
            </p:cNvCxnSpPr>
            <p:nvPr/>
          </p:nvCxnSpPr>
          <p:spPr>
            <a:xfrm>
              <a:off x="2246351" y="2757406"/>
              <a:ext cx="1759122" cy="626376"/>
            </a:xfrm>
            <a:prstGeom prst="straightConnector1">
              <a:avLst/>
            </a:prstGeom>
            <a:ln w="38100">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6EED401F-E3AE-092A-EB6B-6948DA081EF7}"/>
                </a:ext>
              </a:extLst>
            </p:cNvPr>
            <p:cNvCxnSpPr>
              <a:cxnSpLocks/>
              <a:stCxn id="18" idx="6"/>
              <a:endCxn id="17" idx="2"/>
            </p:cNvCxnSpPr>
            <p:nvPr/>
          </p:nvCxnSpPr>
          <p:spPr>
            <a:xfrm flipV="1">
              <a:off x="2246351" y="1877343"/>
              <a:ext cx="1759122" cy="880063"/>
            </a:xfrm>
            <a:prstGeom prst="straightConnector1">
              <a:avLst/>
            </a:prstGeom>
            <a:ln w="38100">
              <a:solidFill>
                <a:schemeClr val="tx2"/>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21" name="Oval 20">
              <a:extLst>
                <a:ext uri="{FF2B5EF4-FFF2-40B4-BE49-F238E27FC236}">
                  <a16:creationId xmlns:a16="http://schemas.microsoft.com/office/drawing/2014/main" id="{0B706C6B-00EF-C35D-8588-0648A4BA9B5C}"/>
                </a:ext>
              </a:extLst>
            </p:cNvPr>
            <p:cNvSpPr/>
            <p:nvPr/>
          </p:nvSpPr>
          <p:spPr>
            <a:xfrm>
              <a:off x="6552871" y="1923236"/>
              <a:ext cx="788276" cy="788276"/>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4</a:t>
              </a:r>
            </a:p>
          </p:txBody>
        </p:sp>
        <p:sp>
          <p:nvSpPr>
            <p:cNvPr id="22" name="Oval 21">
              <a:extLst>
                <a:ext uri="{FF2B5EF4-FFF2-40B4-BE49-F238E27FC236}">
                  <a16:creationId xmlns:a16="http://schemas.microsoft.com/office/drawing/2014/main" id="{EA02B453-134A-2F3E-7D8F-7DAA107D30BA}"/>
                </a:ext>
              </a:extLst>
            </p:cNvPr>
            <p:cNvSpPr/>
            <p:nvPr/>
          </p:nvSpPr>
          <p:spPr>
            <a:xfrm>
              <a:off x="9385973" y="1926625"/>
              <a:ext cx="788276" cy="788276"/>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5</a:t>
              </a:r>
            </a:p>
          </p:txBody>
        </p:sp>
        <p:cxnSp>
          <p:nvCxnSpPr>
            <p:cNvPr id="23" name="Straight Arrow Connector 22">
              <a:extLst>
                <a:ext uri="{FF2B5EF4-FFF2-40B4-BE49-F238E27FC236}">
                  <a16:creationId xmlns:a16="http://schemas.microsoft.com/office/drawing/2014/main" id="{D13BC252-2987-4ED6-7F79-3F64A7E7F9CF}"/>
                </a:ext>
              </a:extLst>
            </p:cNvPr>
            <p:cNvCxnSpPr>
              <a:cxnSpLocks/>
              <a:stCxn id="17" idx="6"/>
              <a:endCxn id="21" idx="2"/>
            </p:cNvCxnSpPr>
            <p:nvPr/>
          </p:nvCxnSpPr>
          <p:spPr>
            <a:xfrm>
              <a:off x="4793749" y="1877343"/>
              <a:ext cx="1759122" cy="440031"/>
            </a:xfrm>
            <a:prstGeom prst="straightConnector1">
              <a:avLst/>
            </a:prstGeom>
            <a:ln w="38100">
              <a:solidFill>
                <a:schemeClr val="tx2"/>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B4560240-21F4-4C5B-3181-696F51D6CA12}"/>
                </a:ext>
              </a:extLst>
            </p:cNvPr>
            <p:cNvCxnSpPr>
              <a:cxnSpLocks/>
              <a:stCxn id="21" idx="2"/>
              <a:endCxn id="18" idx="6"/>
            </p:cNvCxnSpPr>
            <p:nvPr/>
          </p:nvCxnSpPr>
          <p:spPr>
            <a:xfrm flipH="1">
              <a:off x="2246351" y="2317374"/>
              <a:ext cx="4306520" cy="440032"/>
            </a:xfrm>
            <a:prstGeom prst="straightConnector1">
              <a:avLst/>
            </a:prstGeom>
            <a:ln w="38100">
              <a:solidFill>
                <a:schemeClr val="tx2"/>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B9DB95E7-4CAB-FC13-50C9-5E2B8B4C8F3D}"/>
                </a:ext>
              </a:extLst>
            </p:cNvPr>
            <p:cNvCxnSpPr>
              <a:cxnSpLocks/>
              <a:stCxn id="21" idx="6"/>
              <a:endCxn id="22" idx="2"/>
            </p:cNvCxnSpPr>
            <p:nvPr/>
          </p:nvCxnSpPr>
          <p:spPr>
            <a:xfrm>
              <a:off x="7341147" y="2317374"/>
              <a:ext cx="2044826" cy="3389"/>
            </a:xfrm>
            <a:prstGeom prst="straightConnector1">
              <a:avLst/>
            </a:prstGeom>
            <a:ln w="38100">
              <a:prstDash val="solid"/>
              <a:tailEnd type="triangle"/>
            </a:ln>
          </p:spPr>
          <p:style>
            <a:lnRef idx="1">
              <a:schemeClr val="accent1"/>
            </a:lnRef>
            <a:fillRef idx="0">
              <a:schemeClr val="accent1"/>
            </a:fillRef>
            <a:effectRef idx="0">
              <a:schemeClr val="accent1"/>
            </a:effectRef>
            <a:fontRef idx="minor">
              <a:schemeClr val="tx1"/>
            </a:fontRef>
          </p:style>
        </p:cxnSp>
      </p:grpSp>
      <p:sp>
        <p:nvSpPr>
          <p:cNvPr id="30" name="TextBox 29"/>
          <p:cNvSpPr txBox="1"/>
          <p:nvPr/>
        </p:nvSpPr>
        <p:spPr>
          <a:xfrm>
            <a:off x="6552870" y="3098042"/>
            <a:ext cx="4303923" cy="646331"/>
          </a:xfrm>
          <a:prstGeom prst="rect">
            <a:avLst/>
          </a:prstGeom>
          <a:noFill/>
        </p:spPr>
        <p:txBody>
          <a:bodyPr wrap="square" rtlCol="0">
            <a:spAutoFit/>
          </a:bodyPr>
          <a:lstStyle/>
          <a:p>
            <a:r>
              <a:rPr lang="en-US" dirty="0"/>
              <a:t>Any function on edges of this graph has a graph-curl of 0</a:t>
            </a:r>
          </a:p>
        </p:txBody>
      </p:sp>
      <p:sp>
        <p:nvSpPr>
          <p:cNvPr id="31" name="TextBox 30"/>
          <p:cNvSpPr txBox="1"/>
          <p:nvPr/>
        </p:nvSpPr>
        <p:spPr>
          <a:xfrm>
            <a:off x="6552869" y="5798140"/>
            <a:ext cx="4303923" cy="646331"/>
          </a:xfrm>
          <a:prstGeom prst="rect">
            <a:avLst/>
          </a:prstGeom>
          <a:noFill/>
        </p:spPr>
        <p:txBody>
          <a:bodyPr wrap="square" rtlCol="0">
            <a:spAutoFit/>
          </a:bodyPr>
          <a:lstStyle/>
          <a:p>
            <a:r>
              <a:rPr lang="en-US" dirty="0"/>
              <a:t>Functions on edges this graph are not inherently graph-curl-free!</a:t>
            </a:r>
          </a:p>
        </p:txBody>
      </p:sp>
    </p:spTree>
    <p:custDataLst>
      <p:tags r:id="rId1"/>
    </p:custDataLst>
    <p:extLst>
      <p:ext uri="{BB962C8B-B14F-4D97-AF65-F5344CB8AC3E}">
        <p14:creationId xmlns:p14="http://schemas.microsoft.com/office/powerpoint/2010/main" val="37678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DEE8D9-380F-9C73-D219-26B886584DAF}"/>
              </a:ext>
            </a:extLst>
          </p:cNvPr>
          <p:cNvSpPr>
            <a:spLocks noGrp="1"/>
          </p:cNvSpPr>
          <p:nvPr>
            <p:ph type="title"/>
          </p:nvPr>
        </p:nvSpPr>
        <p:spPr/>
        <p:txBody>
          <a:bodyPr/>
          <a:lstStyle/>
          <a:p>
            <a:r>
              <a:rPr lang="en-US" dirty="0">
                <a:ea typeface="Open Sans"/>
                <a:cs typeface="Open Sans"/>
              </a:rPr>
              <a:t>Smoothly learning a DAG</a:t>
            </a:r>
            <a:endParaRPr lang="en-US"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FA0E6C4C-430F-5FA9-DF5A-56E8E024B83F}"/>
                  </a:ext>
                </a:extLst>
              </p:cNvPr>
              <p:cNvSpPr>
                <a:spLocks noGrp="1"/>
              </p:cNvSpPr>
              <p:nvPr>
                <p:ph sz="quarter" idx="10"/>
              </p:nvPr>
            </p:nvSpPr>
            <p:spPr>
              <a:xfrm>
                <a:off x="511147" y="2347125"/>
                <a:ext cx="10726738" cy="4702708"/>
              </a:xfrm>
            </p:spPr>
            <p:txBody>
              <a:bodyPr vert="horz" lIns="0" tIns="45720" rIns="0" bIns="45720" rtlCol="0" anchor="t">
                <a:normAutofit/>
              </a:bodyPr>
              <a:lstStyle/>
              <a:p>
                <a:pPr marL="0" indent="0">
                  <a:spcBef>
                    <a:spcPts val="600"/>
                  </a:spcBef>
                  <a:spcAft>
                    <a:spcPts val="0"/>
                  </a:spcAft>
                  <a:buNone/>
                </a:pPr>
                <a14:m>
                  <m:oMath xmlns:m="http://schemas.openxmlformats.org/officeDocument/2006/math">
                    <m:r>
                      <a:rPr lang="en-US" b="0" i="1" dirty="0" smtClean="0">
                        <a:latin typeface="Cambria Math" panose="02040503050406030204" pitchFamily="18" charset="0"/>
                        <a:ea typeface="Open Sans"/>
                        <a:cs typeface="Open Sans"/>
                      </a:rPr>
                      <m:t>𝐸</m:t>
                    </m:r>
                  </m:oMath>
                </a14:m>
                <a:r>
                  <a:rPr lang="en-US" dirty="0">
                    <a:ea typeface="Open Sans"/>
                    <a:cs typeface="Open Sans"/>
                  </a:rPr>
                  <a:t>: directed adjacency matrix. </a:t>
                </a:r>
                <a14:m>
                  <m:oMath xmlns:m="http://schemas.openxmlformats.org/officeDocument/2006/math">
                    <m:sSub>
                      <m:sSubPr>
                        <m:ctrlPr>
                          <a:rPr lang="en-US" b="0" i="1" dirty="0" smtClean="0">
                            <a:latin typeface="Cambria Math" panose="02040503050406030204" pitchFamily="18" charset="0"/>
                            <a:ea typeface="Open Sans"/>
                            <a:cs typeface="Open Sans"/>
                          </a:rPr>
                        </m:ctrlPr>
                      </m:sSubPr>
                      <m:e>
                        <m:r>
                          <a:rPr lang="en-US" i="1" dirty="0">
                            <a:latin typeface="Cambria Math" panose="02040503050406030204" pitchFamily="18" charset="0"/>
                            <a:ea typeface="Open Sans"/>
                            <a:cs typeface="Open Sans"/>
                          </a:rPr>
                          <m:t>𝐸</m:t>
                        </m:r>
                      </m:e>
                      <m:sub>
                        <m:r>
                          <a:rPr lang="en-US" b="0" i="1" dirty="0" smtClean="0">
                            <a:latin typeface="Cambria Math" panose="02040503050406030204" pitchFamily="18" charset="0"/>
                            <a:ea typeface="Open Sans"/>
                            <a:cs typeface="Open Sans"/>
                          </a:rPr>
                          <m:t>𝑖𝑗</m:t>
                        </m:r>
                      </m:sub>
                    </m:sSub>
                    <m:r>
                      <a:rPr lang="en-US" b="0" i="1" dirty="0" smtClean="0">
                        <a:latin typeface="Cambria Math" panose="02040503050406030204" pitchFamily="18" charset="0"/>
                        <a:ea typeface="Open Sans"/>
                        <a:cs typeface="Open Sans"/>
                      </a:rPr>
                      <m:t>=</m:t>
                    </m:r>
                    <m:r>
                      <a:rPr lang="en-US" b="0" i="1" dirty="0" smtClean="0">
                        <a:latin typeface="Cambria Math" panose="02040503050406030204" pitchFamily="18" charset="0"/>
                        <a:ea typeface="Open Sans"/>
                        <a:cs typeface="Open Sans"/>
                      </a:rPr>
                      <m:t>𝑝</m:t>
                    </m:r>
                    <m:r>
                      <a:rPr lang="en-US" b="0" i="1" dirty="0" smtClean="0">
                        <a:latin typeface="Cambria Math" panose="02040503050406030204" pitchFamily="18" charset="0"/>
                        <a:ea typeface="Open Sans"/>
                        <a:cs typeface="Open Sans"/>
                      </a:rPr>
                      <m:t>(</m:t>
                    </m:r>
                    <m:sSub>
                      <m:sSubPr>
                        <m:ctrlPr>
                          <a:rPr lang="en-US" i="1">
                            <a:latin typeface="Cambria Math" panose="02040503050406030204" pitchFamily="18" charset="0"/>
                            <a:ea typeface="Open Sans"/>
                            <a:cs typeface="Open Sans"/>
                          </a:rPr>
                        </m:ctrlPr>
                      </m:sSubPr>
                      <m:e>
                        <m:r>
                          <a:rPr lang="en-US" i="1">
                            <a:latin typeface="Cambria Math" panose="02040503050406030204" pitchFamily="18" charset="0"/>
                            <a:ea typeface="Open Sans"/>
                            <a:cs typeface="Open Sans"/>
                          </a:rPr>
                          <m:t>𝑁</m:t>
                        </m:r>
                      </m:e>
                      <m:sub>
                        <m:r>
                          <a:rPr lang="en-US" i="1">
                            <a:latin typeface="Cambria Math" panose="02040503050406030204" pitchFamily="18" charset="0"/>
                            <a:ea typeface="Open Sans"/>
                            <a:cs typeface="Open Sans"/>
                          </a:rPr>
                          <m:t>𝑖</m:t>
                        </m:r>
                      </m:sub>
                    </m:sSub>
                    <m:r>
                      <a:rPr lang="en-US" i="1">
                        <a:latin typeface="Cambria Math" panose="02040503050406030204" pitchFamily="18" charset="0"/>
                        <a:ea typeface="Open Sans"/>
                        <a:cs typeface="Open Sans"/>
                      </a:rPr>
                      <m:t>→</m:t>
                    </m:r>
                    <m:sSub>
                      <m:sSubPr>
                        <m:ctrlPr>
                          <a:rPr lang="en-US" i="1">
                            <a:latin typeface="Cambria Math" panose="02040503050406030204" pitchFamily="18" charset="0"/>
                            <a:ea typeface="Open Sans"/>
                            <a:cs typeface="Open Sans"/>
                          </a:rPr>
                        </m:ctrlPr>
                      </m:sSubPr>
                      <m:e>
                        <m:r>
                          <a:rPr lang="en-US" i="1">
                            <a:latin typeface="Cambria Math" panose="02040503050406030204" pitchFamily="18" charset="0"/>
                            <a:ea typeface="Open Sans"/>
                            <a:cs typeface="Open Sans"/>
                          </a:rPr>
                          <m:t>𝑁</m:t>
                        </m:r>
                      </m:e>
                      <m:sub>
                        <m:r>
                          <a:rPr lang="en-US" i="1">
                            <a:latin typeface="Cambria Math" panose="02040503050406030204" pitchFamily="18" charset="0"/>
                            <a:ea typeface="Open Sans"/>
                            <a:cs typeface="Open Sans"/>
                          </a:rPr>
                          <m:t>𝑗</m:t>
                        </m:r>
                      </m:sub>
                    </m:sSub>
                  </m:oMath>
                </a14:m>
                <a:r>
                  <a:rPr lang="en-US" dirty="0">
                    <a:ea typeface="Open Sans"/>
                    <a:cs typeface="Open Sans"/>
                  </a:rPr>
                  <a:t>)</a:t>
                </a:r>
              </a:p>
              <a:p>
                <a:pPr marL="0" indent="0">
                  <a:spcBef>
                    <a:spcPts val="600"/>
                  </a:spcBef>
                  <a:spcAft>
                    <a:spcPts val="0"/>
                  </a:spcAft>
                  <a:buNone/>
                </a:pPr>
                <a14:m>
                  <m:oMath xmlns:m="http://schemas.openxmlformats.org/officeDocument/2006/math">
                    <m:r>
                      <a:rPr lang="en-US" b="0" i="1" smtClean="0">
                        <a:latin typeface="Cambria Math" panose="02040503050406030204" pitchFamily="18" charset="0"/>
                        <a:ea typeface="Open Sans"/>
                        <a:cs typeface="Open Sans"/>
                      </a:rPr>
                      <m:t>𝐵</m:t>
                    </m:r>
                  </m:oMath>
                </a14:m>
                <a:r>
                  <a:rPr lang="en-US" dirty="0">
                    <a:ea typeface="Open Sans"/>
                    <a:cs typeface="Open Sans"/>
                  </a:rPr>
                  <a:t>: is a trainable metric (</a:t>
                </a:r>
                <a14:m>
                  <m:oMath xmlns:m="http://schemas.openxmlformats.org/officeDocument/2006/math">
                    <m:sSub>
                      <m:sSubPr>
                        <m:ctrlPr>
                          <a:rPr lang="en-US" b="0" i="1" smtClean="0">
                            <a:latin typeface="Cambria Math" panose="02040503050406030204" pitchFamily="18" charset="0"/>
                            <a:ea typeface="Open Sans"/>
                            <a:cs typeface="Open Sans"/>
                          </a:rPr>
                        </m:ctrlPr>
                      </m:sSubPr>
                      <m:e>
                        <m:r>
                          <a:rPr lang="en-US" i="1">
                            <a:latin typeface="Cambria Math" panose="02040503050406030204" pitchFamily="18" charset="0"/>
                            <a:ea typeface="Open Sans"/>
                            <a:cs typeface="Open Sans"/>
                          </a:rPr>
                          <m:t>𝐵</m:t>
                        </m:r>
                      </m:e>
                      <m:sub>
                        <m:r>
                          <a:rPr lang="en-US" b="0" i="1" smtClean="0">
                            <a:latin typeface="Cambria Math" panose="02040503050406030204" pitchFamily="18" charset="0"/>
                            <a:ea typeface="Open Sans"/>
                            <a:cs typeface="Open Sans"/>
                          </a:rPr>
                          <m:t>𝑖𝑗</m:t>
                        </m:r>
                      </m:sub>
                    </m:sSub>
                    <m:r>
                      <a:rPr lang="en-US" i="1">
                        <a:latin typeface="Cambria Math" panose="02040503050406030204" pitchFamily="18" charset="0"/>
                        <a:ea typeface="Open Sans"/>
                        <a:cs typeface="Open Sans"/>
                      </a:rPr>
                      <m:t> </m:t>
                    </m:r>
                  </m:oMath>
                </a14:m>
                <a:r>
                  <a:rPr lang="en-US" dirty="0">
                    <a:ea typeface="Open Sans"/>
                    <a:cs typeface="Open Sans"/>
                  </a:rPr>
                  <a:t>nonnegative scalars)</a:t>
                </a:r>
              </a:p>
              <a:p>
                <a:pPr marL="0" indent="0">
                  <a:spcBef>
                    <a:spcPts val="600"/>
                  </a:spcBef>
                  <a:spcAft>
                    <a:spcPts val="0"/>
                  </a:spcAft>
                  <a:buNone/>
                </a:pPr>
                <a14:m>
                  <m:oMath xmlns:m="http://schemas.openxmlformats.org/officeDocument/2006/math">
                    <m:r>
                      <a:rPr lang="en-US" i="1" smtClean="0">
                        <a:latin typeface="Cambria Math" panose="02040503050406030204" pitchFamily="18" charset="0"/>
                        <a:ea typeface="Cambria Math" panose="02040503050406030204" pitchFamily="18" charset="0"/>
                        <a:cs typeface="Open Sans"/>
                      </a:rPr>
                      <m:t>𝒢</m:t>
                    </m:r>
                  </m:oMath>
                </a14:m>
                <a:r>
                  <a:rPr lang="en-US" dirty="0">
                    <a:ea typeface="Open Sans"/>
                    <a:cs typeface="Open Sans"/>
                  </a:rPr>
                  <a:t>: is the graph gradient</a:t>
                </a:r>
              </a:p>
              <a:p>
                <a:pPr marL="0" indent="0">
                  <a:spcBef>
                    <a:spcPts val="600"/>
                  </a:spcBef>
                  <a:spcAft>
                    <a:spcPts val="0"/>
                  </a:spcAft>
                  <a:buNone/>
                </a:pPr>
                <a14:m>
                  <m:oMath xmlns:m="http://schemas.openxmlformats.org/officeDocument/2006/math">
                    <m:r>
                      <a:rPr lang="en-US" i="1" dirty="0" smtClean="0">
                        <a:latin typeface="Cambria Math" panose="02040503050406030204" pitchFamily="18" charset="0"/>
                        <a:ea typeface="Open Sans"/>
                        <a:cs typeface="Open Sans"/>
                      </a:rPr>
                      <m:t>𝜉</m:t>
                    </m:r>
                  </m:oMath>
                </a14:m>
                <a:r>
                  <a:rPr lang="en-US" dirty="0">
                    <a:ea typeface="Open Sans"/>
                    <a:cs typeface="Open Sans"/>
                  </a:rPr>
                  <a:t>: trainable node scores</a:t>
                </a:r>
              </a:p>
              <a:p>
                <a:pPr marL="0" indent="0">
                  <a:spcBef>
                    <a:spcPts val="600"/>
                  </a:spcBef>
                  <a:spcAft>
                    <a:spcPts val="0"/>
                  </a:spcAft>
                  <a:buNone/>
                </a:pPr>
                <a14:m>
                  <m:oMath xmlns:m="http://schemas.openxmlformats.org/officeDocument/2006/math">
                    <m:r>
                      <a:rPr lang="en-US" i="1" smtClean="0">
                        <a:latin typeface="Cambria Math" panose="02040503050406030204" pitchFamily="18" charset="0"/>
                        <a:ea typeface="Cambria Math" panose="02040503050406030204" pitchFamily="18" charset="0"/>
                        <a:cs typeface="Open Sans"/>
                      </a:rPr>
                      <m:t>𝛽</m:t>
                    </m:r>
                  </m:oMath>
                </a14:m>
                <a:r>
                  <a:rPr lang="en-US" dirty="0">
                    <a:ea typeface="Open Sans"/>
                    <a:cs typeface="Open Sans"/>
                  </a:rPr>
                  <a:t>: temperature parameter</a:t>
                </a:r>
              </a:p>
              <a:p>
                <a:pPr marL="383540" lvl="1" indent="-182245"/>
                <a:endParaRPr lang="en-US" dirty="0">
                  <a:ea typeface="Open Sans"/>
                  <a:cs typeface="Open Sans"/>
                </a:endParaRPr>
              </a:p>
              <a:p>
                <a:pPr marL="201159" lvl="1" indent="0">
                  <a:buNone/>
                </a:pPr>
                <a:endParaRPr lang="en-US" dirty="0">
                  <a:ea typeface="Open Sans"/>
                  <a:cs typeface="Open Sans"/>
                </a:endParaRPr>
              </a:p>
            </p:txBody>
          </p:sp>
        </mc:Choice>
        <mc:Fallback xmlns="">
          <p:sp>
            <p:nvSpPr>
              <p:cNvPr id="3" name="Content Placeholder 2">
                <a:extLst>
                  <a:ext uri="{FF2B5EF4-FFF2-40B4-BE49-F238E27FC236}">
                    <a16:creationId xmlns:a16="http://schemas.microsoft.com/office/drawing/2014/main" id="{FA0E6C4C-430F-5FA9-DF5A-56E8E024B83F}"/>
                  </a:ext>
                </a:extLst>
              </p:cNvPr>
              <p:cNvSpPr>
                <a:spLocks noGrp="1" noRot="1" noChangeAspect="1" noMove="1" noResize="1" noEditPoints="1" noAdjustHandles="1" noChangeArrowheads="1" noChangeShapeType="1" noTextEdit="1"/>
              </p:cNvSpPr>
              <p:nvPr>
                <p:ph sz="quarter" idx="10"/>
              </p:nvPr>
            </p:nvSpPr>
            <p:spPr>
              <a:xfrm>
                <a:off x="511147" y="2347125"/>
                <a:ext cx="10726738" cy="4702708"/>
              </a:xfrm>
              <a:blipFill>
                <a:blip r:embed="rId3"/>
                <a:stretch>
                  <a:fillRect l="-1065" t="-539"/>
                </a:stretch>
              </a:blipFill>
            </p:spPr>
            <p:txBody>
              <a:bodyPr/>
              <a:lstStyle/>
              <a:p>
                <a:r>
                  <a:rPr lang="en-US">
                    <a:noFill/>
                  </a:rPr>
                  <a:t> </a:t>
                </a:r>
              </a:p>
            </p:txBody>
          </p:sp>
        </mc:Fallback>
      </mc:AlternateContent>
      <p:grpSp>
        <p:nvGrpSpPr>
          <p:cNvPr id="4" name="Group 3">
            <a:extLst>
              <a:ext uri="{FF2B5EF4-FFF2-40B4-BE49-F238E27FC236}">
                <a16:creationId xmlns:a16="http://schemas.microsoft.com/office/drawing/2014/main" id="{84354F21-24DB-E7E6-3136-00812ED4321F}"/>
              </a:ext>
            </a:extLst>
          </p:cNvPr>
          <p:cNvGrpSpPr/>
          <p:nvPr/>
        </p:nvGrpSpPr>
        <p:grpSpPr>
          <a:xfrm>
            <a:off x="8589862" y="1500992"/>
            <a:ext cx="1747506" cy="2206980"/>
            <a:chOff x="9723768" y="3731490"/>
            <a:chExt cx="1747506" cy="2206980"/>
          </a:xfrm>
        </p:grpSpPr>
        <p:grpSp>
          <p:nvGrpSpPr>
            <p:cNvPr id="5" name="Group 4">
              <a:extLst>
                <a:ext uri="{FF2B5EF4-FFF2-40B4-BE49-F238E27FC236}">
                  <a16:creationId xmlns:a16="http://schemas.microsoft.com/office/drawing/2014/main" id="{79361BE4-324A-AB18-DF94-2E6485730FD8}"/>
                </a:ext>
              </a:extLst>
            </p:cNvPr>
            <p:cNvGrpSpPr/>
            <p:nvPr/>
          </p:nvGrpSpPr>
          <p:grpSpPr>
            <a:xfrm>
              <a:off x="9723768" y="3731490"/>
              <a:ext cx="1747506" cy="2206980"/>
              <a:chOff x="9778216" y="1505916"/>
              <a:chExt cx="1747506" cy="2206980"/>
            </a:xfrm>
          </p:grpSpPr>
          <mc:AlternateContent xmlns:mc="http://schemas.openxmlformats.org/markup-compatibility/2006" xmlns:a14="http://schemas.microsoft.com/office/drawing/2010/main">
            <mc:Choice Requires="a14">
              <p:sp>
                <p:nvSpPr>
                  <p:cNvPr id="10" name="Oval 9">
                    <a:extLst>
                      <a:ext uri="{FF2B5EF4-FFF2-40B4-BE49-F238E27FC236}">
                        <a16:creationId xmlns:a16="http://schemas.microsoft.com/office/drawing/2014/main" id="{715B05B3-3E08-1DE7-1FAC-534B6DF98628}"/>
                      </a:ext>
                    </a:extLst>
                  </p:cNvPr>
                  <p:cNvSpPr/>
                  <p:nvPr/>
                </p:nvSpPr>
                <p:spPr>
                  <a:xfrm>
                    <a:off x="10737446" y="2924620"/>
                    <a:ext cx="788276" cy="788276"/>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14:m>
                      <m:oMathPara xmlns:m="http://schemas.openxmlformats.org/officeDocument/2006/math">
                        <m:oMathParaPr>
                          <m:jc m:val="centerGroup"/>
                        </m:oMathParaPr>
                        <m:oMath xmlns:m="http://schemas.openxmlformats.org/officeDocument/2006/math">
                          <m:r>
                            <a:rPr lang="en-US" b="1" i="1" dirty="0" smtClean="0">
                              <a:latin typeface="Cambria Math" panose="02040503050406030204" pitchFamily="18" charset="0"/>
                              <a:ea typeface="Open Sans"/>
                              <a:cs typeface="Open Sans"/>
                            </a:rPr>
                            <m:t>𝑵</m:t>
                          </m:r>
                          <m:r>
                            <a:rPr lang="en-US" b="1" i="1" baseline="-25000" dirty="0" err="1" smtClean="0">
                              <a:latin typeface="Cambria Math" panose="02040503050406030204" pitchFamily="18" charset="0"/>
                              <a:ea typeface="Open Sans"/>
                              <a:cs typeface="Open Sans"/>
                            </a:rPr>
                            <m:t>𝒋</m:t>
                          </m:r>
                        </m:oMath>
                      </m:oMathPara>
                    </a14:m>
                    <a:endParaRPr lang="en-US" b="1" dirty="0">
                      <a:ea typeface="Open Sans"/>
                      <a:cs typeface="Open Sans"/>
                    </a:endParaRPr>
                  </a:p>
                </p:txBody>
              </p:sp>
            </mc:Choice>
            <mc:Fallback xmlns="">
              <p:sp>
                <p:nvSpPr>
                  <p:cNvPr id="10" name="Oval 9">
                    <a:extLst>
                      <a:ext uri="{FF2B5EF4-FFF2-40B4-BE49-F238E27FC236}">
                        <a16:creationId xmlns:a16="http://schemas.microsoft.com/office/drawing/2014/main" id="{715B05B3-3E08-1DE7-1FAC-534B6DF98628}"/>
                      </a:ext>
                    </a:extLst>
                  </p:cNvPr>
                  <p:cNvSpPr>
                    <a:spLocks noRot="1" noChangeAspect="1" noMove="1" noResize="1" noEditPoints="1" noAdjustHandles="1" noChangeArrowheads="1" noChangeShapeType="1" noTextEdit="1"/>
                  </p:cNvSpPr>
                  <p:nvPr/>
                </p:nvSpPr>
                <p:spPr>
                  <a:xfrm>
                    <a:off x="10737446" y="2924620"/>
                    <a:ext cx="788276" cy="788276"/>
                  </a:xfrm>
                  <a:prstGeom prst="ellipse">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Oval 10">
                    <a:extLst>
                      <a:ext uri="{FF2B5EF4-FFF2-40B4-BE49-F238E27FC236}">
                        <a16:creationId xmlns:a16="http://schemas.microsoft.com/office/drawing/2014/main" id="{D7740549-9755-6E5B-28AE-3F403EF9B02C}"/>
                      </a:ext>
                    </a:extLst>
                  </p:cNvPr>
                  <p:cNvSpPr/>
                  <p:nvPr/>
                </p:nvSpPr>
                <p:spPr>
                  <a:xfrm>
                    <a:off x="9778216" y="1505916"/>
                    <a:ext cx="788276" cy="788276"/>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14:m>
                      <m:oMathPara xmlns:m="http://schemas.openxmlformats.org/officeDocument/2006/math">
                        <m:oMathParaPr>
                          <m:jc m:val="centerGroup"/>
                        </m:oMathParaPr>
                        <m:oMath xmlns:m="http://schemas.openxmlformats.org/officeDocument/2006/math">
                          <m:sSub>
                            <m:sSubPr>
                              <m:ctrlPr>
                                <a:rPr lang="en-US" b="1" i="1" dirty="0" smtClean="0">
                                  <a:latin typeface="Cambria Math" panose="02040503050406030204" pitchFamily="18" charset="0"/>
                                  <a:ea typeface="Open Sans"/>
                                  <a:cs typeface="Open Sans"/>
                                </a:rPr>
                              </m:ctrlPr>
                            </m:sSubPr>
                            <m:e>
                              <m:r>
                                <a:rPr lang="en-US" b="1" i="1" dirty="0" smtClean="0">
                                  <a:latin typeface="Cambria Math" panose="02040503050406030204" pitchFamily="18" charset="0"/>
                                  <a:ea typeface="Open Sans"/>
                                  <a:cs typeface="Open Sans"/>
                                </a:rPr>
                                <m:t>𝑵</m:t>
                              </m:r>
                            </m:e>
                            <m:sub>
                              <m:r>
                                <a:rPr lang="en-US" b="1" i="1" dirty="0" smtClean="0">
                                  <a:latin typeface="Cambria Math" panose="02040503050406030204" pitchFamily="18" charset="0"/>
                                  <a:ea typeface="Open Sans"/>
                                  <a:cs typeface="Open Sans"/>
                                </a:rPr>
                                <m:t>𝒊</m:t>
                              </m:r>
                            </m:sub>
                          </m:sSub>
                        </m:oMath>
                      </m:oMathPara>
                    </a14:m>
                    <a:endParaRPr lang="en-US" b="1" dirty="0">
                      <a:ea typeface="Open Sans"/>
                      <a:cs typeface="Open Sans"/>
                    </a:endParaRPr>
                  </a:p>
                </p:txBody>
              </p:sp>
            </mc:Choice>
            <mc:Fallback xmlns="">
              <p:sp>
                <p:nvSpPr>
                  <p:cNvPr id="11" name="Oval 10">
                    <a:extLst>
                      <a:ext uri="{FF2B5EF4-FFF2-40B4-BE49-F238E27FC236}">
                        <a16:creationId xmlns:a16="http://schemas.microsoft.com/office/drawing/2014/main" id="{D7740549-9755-6E5B-28AE-3F403EF9B02C}"/>
                      </a:ext>
                    </a:extLst>
                  </p:cNvPr>
                  <p:cNvSpPr>
                    <a:spLocks noRot="1" noChangeAspect="1" noMove="1" noResize="1" noEditPoints="1" noAdjustHandles="1" noChangeArrowheads="1" noChangeShapeType="1" noTextEdit="1"/>
                  </p:cNvSpPr>
                  <p:nvPr/>
                </p:nvSpPr>
                <p:spPr>
                  <a:xfrm>
                    <a:off x="9778216" y="1505916"/>
                    <a:ext cx="788276" cy="788276"/>
                  </a:xfrm>
                  <a:prstGeom prst="ellipse">
                    <a:avLst/>
                  </a:prstGeom>
                  <a:blipFill>
                    <a:blip r:embed="rId5"/>
                    <a:stretch>
                      <a:fillRect/>
                    </a:stretch>
                  </a:blipFill>
                </p:spPr>
                <p:txBody>
                  <a:bodyPr/>
                  <a:lstStyle/>
                  <a:p>
                    <a:r>
                      <a:rPr lang="en-US">
                        <a:noFill/>
                      </a:rPr>
                      <a:t> </a:t>
                    </a:r>
                  </a:p>
                </p:txBody>
              </p:sp>
            </mc:Fallback>
          </mc:AlternateContent>
        </p:grpSp>
        <p:cxnSp>
          <p:nvCxnSpPr>
            <p:cNvPr id="7" name="Straight Arrow Connector 6">
              <a:extLst>
                <a:ext uri="{FF2B5EF4-FFF2-40B4-BE49-F238E27FC236}">
                  <a16:creationId xmlns:a16="http://schemas.microsoft.com/office/drawing/2014/main" id="{EBE39CDD-DE24-714F-95A3-4D042F2E59EE}"/>
                </a:ext>
              </a:extLst>
            </p:cNvPr>
            <p:cNvCxnSpPr>
              <a:cxnSpLocks/>
            </p:cNvCxnSpPr>
            <p:nvPr/>
          </p:nvCxnSpPr>
          <p:spPr>
            <a:xfrm>
              <a:off x="10394022" y="4388829"/>
              <a:ext cx="401834" cy="861308"/>
            </a:xfrm>
            <a:prstGeom prst="straightConnector1">
              <a:avLst/>
            </a:prstGeom>
            <a:ln w="38100">
              <a:prstDash val="dash"/>
              <a:tailEnd type="triangle"/>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CE002314-9B92-B819-B3D3-3EF0E8E98329}"/>
                  </a:ext>
                </a:extLst>
              </p:cNvPr>
              <p:cNvSpPr txBox="1"/>
              <p:nvPr/>
            </p:nvSpPr>
            <p:spPr>
              <a:xfrm>
                <a:off x="9561320" y="2365753"/>
                <a:ext cx="344390" cy="29931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𝐸</m:t>
                          </m:r>
                        </m:e>
                        <m:sub>
                          <m:r>
                            <a:rPr lang="en-US" i="1">
                              <a:latin typeface="Cambria Math" panose="02040503050406030204" pitchFamily="18" charset="0"/>
                            </a:rPr>
                            <m:t>𝑖𝑗</m:t>
                          </m:r>
                        </m:sub>
                      </m:sSub>
                    </m:oMath>
                  </m:oMathPara>
                </a14:m>
                <a:endParaRPr lang="en-US" dirty="0"/>
              </a:p>
            </p:txBody>
          </p:sp>
        </mc:Choice>
        <mc:Fallback xmlns="">
          <p:sp>
            <p:nvSpPr>
              <p:cNvPr id="13" name="TextBox 12">
                <a:extLst>
                  <a:ext uri="{FF2B5EF4-FFF2-40B4-BE49-F238E27FC236}">
                    <a16:creationId xmlns:a16="http://schemas.microsoft.com/office/drawing/2014/main" id="{CE002314-9B92-B819-B3D3-3EF0E8E98329}"/>
                  </a:ext>
                </a:extLst>
              </p:cNvPr>
              <p:cNvSpPr txBox="1">
                <a:spLocks noRot="1" noChangeAspect="1" noMove="1" noResize="1" noEditPoints="1" noAdjustHandles="1" noChangeArrowheads="1" noChangeShapeType="1" noTextEdit="1"/>
              </p:cNvSpPr>
              <p:nvPr/>
            </p:nvSpPr>
            <p:spPr>
              <a:xfrm>
                <a:off x="9561320" y="2365753"/>
                <a:ext cx="344390" cy="299313"/>
              </a:xfrm>
              <a:prstGeom prst="rect">
                <a:avLst/>
              </a:prstGeom>
              <a:blipFill>
                <a:blip r:embed="rId6"/>
                <a:stretch>
                  <a:fillRect l="-14286" r="-10714" b="-291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TextBox 5"/>
              <p:cNvSpPr txBox="1"/>
              <p:nvPr/>
            </p:nvSpPr>
            <p:spPr>
              <a:xfrm>
                <a:off x="9156836" y="1377811"/>
                <a:ext cx="1180532"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𝜉</m:t>
                          </m:r>
                        </m:e>
                        <m:sub>
                          <m:r>
                            <a:rPr lang="en-US" b="0" i="1" smtClean="0">
                              <a:latin typeface="Cambria Math" panose="02040503050406030204" pitchFamily="18" charset="0"/>
                            </a:rPr>
                            <m:t>𝑖</m:t>
                          </m:r>
                        </m:sub>
                      </m:sSub>
                      <m:r>
                        <a:rPr lang="en-US" b="0" i="1" smtClean="0">
                          <a:latin typeface="Cambria Math" panose="02040503050406030204" pitchFamily="18" charset="0"/>
                        </a:rPr>
                        <m:t>=0.1</m:t>
                      </m:r>
                    </m:oMath>
                  </m:oMathPara>
                </a14:m>
                <a:endParaRPr lang="en-US" dirty="0"/>
              </a:p>
            </p:txBody>
          </p:sp>
        </mc:Choice>
        <mc:Fallback xmlns="">
          <p:sp>
            <p:nvSpPr>
              <p:cNvPr id="6" name="TextBox 5"/>
              <p:cNvSpPr txBox="1">
                <a:spLocks noRot="1" noChangeAspect="1" noMove="1" noResize="1" noEditPoints="1" noAdjustHandles="1" noChangeArrowheads="1" noChangeShapeType="1" noTextEdit="1"/>
              </p:cNvSpPr>
              <p:nvPr/>
            </p:nvSpPr>
            <p:spPr>
              <a:xfrm>
                <a:off x="9156836" y="1377811"/>
                <a:ext cx="1180532" cy="369332"/>
              </a:xfrm>
              <a:prstGeom prst="rect">
                <a:avLst/>
              </a:prstGeom>
              <a:blipFill>
                <a:blip r:embed="rId7"/>
                <a:stretch>
                  <a:fillRect b="-1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11"/>
              <p:cNvSpPr txBox="1"/>
              <p:nvPr/>
            </p:nvSpPr>
            <p:spPr>
              <a:xfrm>
                <a:off x="8669850" y="3488702"/>
                <a:ext cx="1180532" cy="391646"/>
              </a:xfrm>
              <a:prstGeom prst="rect">
                <a:avLst/>
              </a:prstGeom>
              <a:noFill/>
            </p:spPr>
            <p:txBody>
              <a:bodyPr wrap="square" rtlCol="0">
                <a:spAutoFit/>
              </a:bodyPr>
              <a:lstStyle/>
              <a:p>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𝜉</m:t>
                        </m:r>
                      </m:e>
                      <m:sub>
                        <m:r>
                          <a:rPr lang="en-US" b="0" i="1" smtClean="0">
                            <a:latin typeface="Cambria Math" panose="02040503050406030204" pitchFamily="18" charset="0"/>
                          </a:rPr>
                          <m:t>𝑗</m:t>
                        </m:r>
                      </m:sub>
                    </m:sSub>
                    <m:r>
                      <a:rPr lang="en-US" b="0" i="1" smtClean="0">
                        <a:latin typeface="Cambria Math" panose="02040503050406030204" pitchFamily="18" charset="0"/>
                      </a:rPr>
                      <m:t>=0.</m:t>
                    </m:r>
                  </m:oMath>
                </a14:m>
                <a:r>
                  <a:rPr lang="en-US" dirty="0"/>
                  <a:t>5</a:t>
                </a:r>
              </a:p>
            </p:txBody>
          </p:sp>
        </mc:Choice>
        <mc:Fallback xmlns="">
          <p:sp>
            <p:nvSpPr>
              <p:cNvPr id="12" name="TextBox 11"/>
              <p:cNvSpPr txBox="1">
                <a:spLocks noRot="1" noChangeAspect="1" noMove="1" noResize="1" noEditPoints="1" noAdjustHandles="1" noChangeArrowheads="1" noChangeShapeType="1" noTextEdit="1"/>
              </p:cNvSpPr>
              <p:nvPr/>
            </p:nvSpPr>
            <p:spPr>
              <a:xfrm>
                <a:off x="8669850" y="3488702"/>
                <a:ext cx="1180532" cy="391646"/>
              </a:xfrm>
              <a:prstGeom prst="rect">
                <a:avLst/>
              </a:prstGeom>
              <a:blipFill>
                <a:blip r:embed="rId8"/>
                <a:stretch>
                  <a:fillRect l="-1064" t="-6250" b="-18750"/>
                </a:stretch>
              </a:blipFill>
            </p:spPr>
            <p:txBody>
              <a:bodyPr/>
              <a:lstStyle/>
              <a:p>
                <a:r>
                  <a:rPr lang="en-US">
                    <a:noFill/>
                  </a:rPr>
                  <a:t> </a:t>
                </a:r>
              </a:p>
            </p:txBody>
          </p:sp>
        </mc:Fallback>
      </mc:AlternateContent>
      <p:pic>
        <p:nvPicPr>
          <p:cNvPr id="8" name="Content Placeholder 4">
            <a:extLst>
              <a:ext uri="{FF2B5EF4-FFF2-40B4-BE49-F238E27FC236}">
                <a16:creationId xmlns:a16="http://schemas.microsoft.com/office/drawing/2014/main" id="{BAEFFC88-231B-CF7D-FC2B-8CC1C0786302}"/>
              </a:ext>
            </a:extLst>
          </p:cNvPr>
          <p:cNvPicPr>
            <a:picLocks noChangeAspect="1"/>
          </p:cNvPicPr>
          <p:nvPr/>
        </p:nvPicPr>
        <p:blipFill>
          <a:blip r:embed="rId9"/>
          <a:stretch>
            <a:fillRect/>
          </a:stretch>
        </p:blipFill>
        <p:spPr>
          <a:xfrm>
            <a:off x="577539" y="1275869"/>
            <a:ext cx="4795035" cy="880925"/>
          </a:xfrm>
          <a:prstGeom prst="rect">
            <a:avLst/>
          </a:prstGeom>
        </p:spPr>
      </p:pic>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FC21C2D8-E07E-3568-4C2F-E9B3940D42C9}"/>
                  </a:ext>
                </a:extLst>
              </p:cNvPr>
              <p:cNvSpPr txBox="1"/>
              <p:nvPr/>
            </p:nvSpPr>
            <p:spPr>
              <a:xfrm>
                <a:off x="1735733" y="4796980"/>
                <a:ext cx="8766297" cy="1163845"/>
              </a:xfrm>
              <a:prstGeom prst="rect">
                <a:avLst/>
              </a:prstGeom>
              <a:noFill/>
              <a:ln w="19050">
                <a:solidFill>
                  <a:schemeClr val="accent1"/>
                </a:solidFill>
              </a:ln>
            </p:spPr>
            <p:txBody>
              <a:bodyPr wrap="square" rtlCol="0">
                <a:spAutoFit/>
              </a:bodyPr>
              <a:lstStyle/>
              <a:p>
                <a:r>
                  <a:rPr lang="en-US" b="1" dirty="0">
                    <a:solidFill>
                      <a:schemeClr val="accent1"/>
                    </a:solidFill>
                  </a:rPr>
                  <a:t>Theorem: </a:t>
                </a:r>
                <a14:m>
                  <m:oMath xmlns:m="http://schemas.openxmlformats.org/officeDocument/2006/math">
                    <m:func>
                      <m:funcPr>
                        <m:ctrlPr>
                          <a:rPr lang="en-US" i="1" smtClean="0">
                            <a:latin typeface="Cambria Math" panose="02040503050406030204" pitchFamily="18" charset="0"/>
                          </a:rPr>
                        </m:ctrlPr>
                      </m:funcPr>
                      <m:fName>
                        <m:limLow>
                          <m:limLowPr>
                            <m:ctrlPr>
                              <a:rPr lang="en-US" i="1" smtClean="0">
                                <a:latin typeface="Cambria Math" panose="02040503050406030204" pitchFamily="18" charset="0"/>
                              </a:rPr>
                            </m:ctrlPr>
                          </m:limLowPr>
                          <m:e>
                            <m:r>
                              <m:rPr>
                                <m:sty m:val="p"/>
                              </m:rPr>
                              <a:rPr lang="en-US" i="0" smtClean="0">
                                <a:latin typeface="Cambria Math" panose="02040503050406030204" pitchFamily="18" charset="0"/>
                              </a:rPr>
                              <m:t>lim</m:t>
                            </m:r>
                          </m:e>
                          <m:lim>
                            <m:r>
                              <a:rPr lang="en-US" i="1" smtClean="0">
                                <a:latin typeface="Cambria Math" panose="02040503050406030204" pitchFamily="18" charset="0"/>
                                <a:ea typeface="Cambria Math" panose="02040503050406030204" pitchFamily="18" charset="0"/>
                              </a:rPr>
                              <m:t>𝛽</m:t>
                            </m:r>
                            <m:r>
                              <a:rPr lang="en-US" i="1" smtClean="0">
                                <a:latin typeface="Cambria Math" panose="02040503050406030204" pitchFamily="18" charset="0"/>
                                <a:ea typeface="Cambria Math" panose="02040503050406030204" pitchFamily="18" charset="0"/>
                              </a:rPr>
                              <m:t>→0</m:t>
                            </m:r>
                          </m:lim>
                        </m:limLow>
                      </m:fName>
                      <m:e>
                        <m:r>
                          <a:rPr lang="en-US" b="0" i="1" smtClean="0">
                            <a:latin typeface="Cambria Math" panose="02040503050406030204" pitchFamily="18" charset="0"/>
                          </a:rPr>
                          <m:t>𝐸</m:t>
                        </m:r>
                      </m:e>
                    </m:func>
                  </m:oMath>
                </a14:m>
                <a:r>
                  <a:rPr lang="en-US" dirty="0"/>
                  <a:t> defines a DAG and can recover any DAG.</a:t>
                </a:r>
              </a:p>
              <a:p>
                <a:endParaRPr lang="en-US" sz="800" dirty="0"/>
              </a:p>
              <a:p>
                <a:r>
                  <a:rPr lang="en-US" i="1" dirty="0"/>
                  <a:t>Proof sketch</a:t>
                </a:r>
                <a:r>
                  <a:rPr lang="en-US" dirty="0"/>
                  <a:t>: </a:t>
                </a:r>
                <a14:m>
                  <m:oMath xmlns:m="http://schemas.openxmlformats.org/officeDocument/2006/math">
                    <m:r>
                      <a:rPr lang="en-US" b="0" i="1" smtClean="0">
                        <a:latin typeface="Cambria Math" panose="02040503050406030204" pitchFamily="18" charset="0"/>
                      </a:rPr>
                      <m:t>𝐶𝑢𝑟𝑙</m:t>
                    </m:r>
                    <m:r>
                      <a:rPr lang="en-US" b="0" i="1" smtClean="0">
                        <a:latin typeface="Cambria Math" panose="02040503050406030204" pitchFamily="18" charset="0"/>
                      </a:rPr>
                      <m:t> ∘</m:t>
                    </m:r>
                    <m:r>
                      <a:rPr lang="en-US" b="0" i="1" smtClean="0">
                        <a:latin typeface="Cambria Math" panose="02040503050406030204" pitchFamily="18" charset="0"/>
                        <a:ea typeface="Cambria Math" panose="02040503050406030204" pitchFamily="18" charset="0"/>
                      </a:rPr>
                      <m:t>𝐺𝑟𝑎𝑑</m:t>
                    </m:r>
                    <m:r>
                      <a:rPr lang="en-US" b="0" i="1" smtClean="0">
                        <a:latin typeface="Cambria Math" panose="02040503050406030204" pitchFamily="18" charset="0"/>
                        <a:ea typeface="Cambria Math" panose="02040503050406030204" pitchFamily="18" charset="0"/>
                      </a:rPr>
                      <m:t>=0</m:t>
                    </m:r>
                  </m:oMath>
                </a14:m>
                <a:r>
                  <a:rPr lang="en-US" i="1" dirty="0"/>
                  <a:t>, </a:t>
                </a:r>
                <a:r>
                  <a:rPr lang="en-US" dirty="0"/>
                  <a:t>so </a:t>
                </a:r>
                <a14:m>
                  <m:oMath xmlns:m="http://schemas.openxmlformats.org/officeDocument/2006/math">
                    <m:r>
                      <a:rPr lang="en-US" i="1">
                        <a:latin typeface="Cambria Math" panose="02040503050406030204" pitchFamily="18" charset="0"/>
                      </a:rPr>
                      <m:t>𝐸</m:t>
                    </m:r>
                  </m:oMath>
                </a14:m>
                <a:r>
                  <a:rPr lang="en-US" i="1" dirty="0"/>
                  <a:t> </a:t>
                </a:r>
                <a:r>
                  <a:rPr lang="en-US" dirty="0"/>
                  <a:t>is curl-free and defines a DAG. Graph gradient recovers complete DAGs, and </a:t>
                </a:r>
                <a14:m>
                  <m:oMath xmlns:m="http://schemas.openxmlformats.org/officeDocument/2006/math">
                    <m:r>
                      <a:rPr lang="en-US" i="1">
                        <a:latin typeface="Cambria Math" panose="02040503050406030204" pitchFamily="18" charset="0"/>
                      </a:rPr>
                      <m:t>𝐵</m:t>
                    </m:r>
                  </m:oMath>
                </a14:m>
                <a:r>
                  <a:rPr lang="en-US" i="1" dirty="0"/>
                  <a:t> </a:t>
                </a:r>
                <a:r>
                  <a:rPr lang="en-US" dirty="0"/>
                  <a:t>allows recovery for any sub-DAG.</a:t>
                </a:r>
                <a:endParaRPr lang="en-US" i="1" dirty="0"/>
              </a:p>
            </p:txBody>
          </p:sp>
        </mc:Choice>
        <mc:Fallback xmlns="">
          <p:sp>
            <p:nvSpPr>
              <p:cNvPr id="9" name="TextBox 8">
                <a:extLst>
                  <a:ext uri="{FF2B5EF4-FFF2-40B4-BE49-F238E27FC236}">
                    <a16:creationId xmlns:a16="http://schemas.microsoft.com/office/drawing/2014/main" id="{FC21C2D8-E07E-3568-4C2F-E9B3940D42C9}"/>
                  </a:ext>
                </a:extLst>
              </p:cNvPr>
              <p:cNvSpPr txBox="1">
                <a:spLocks noRot="1" noChangeAspect="1" noMove="1" noResize="1" noEditPoints="1" noAdjustHandles="1" noChangeArrowheads="1" noChangeShapeType="1" noTextEdit="1"/>
              </p:cNvSpPr>
              <p:nvPr/>
            </p:nvSpPr>
            <p:spPr>
              <a:xfrm>
                <a:off x="1735733" y="4796980"/>
                <a:ext cx="8766297" cy="1163845"/>
              </a:xfrm>
              <a:prstGeom prst="rect">
                <a:avLst/>
              </a:prstGeom>
              <a:blipFill>
                <a:blip r:embed="rId10"/>
                <a:stretch>
                  <a:fillRect l="-577" t="-2128" b="-6383"/>
                </a:stretch>
              </a:blipFill>
              <a:ln w="19050">
                <a:solidFill>
                  <a:schemeClr val="accent1"/>
                </a:solidFill>
              </a:ln>
            </p:spPr>
            <p:txBody>
              <a:bodyPr/>
              <a:lstStyle/>
              <a:p>
                <a:r>
                  <a:rPr lang="en-US">
                    <a:noFill/>
                  </a:rPr>
                  <a:t> </a:t>
                </a:r>
              </a:p>
            </p:txBody>
          </p:sp>
        </mc:Fallback>
      </mc:AlternateContent>
    </p:spTree>
    <p:extLst>
      <p:ext uri="{BB962C8B-B14F-4D97-AF65-F5344CB8AC3E}">
        <p14:creationId xmlns:p14="http://schemas.microsoft.com/office/powerpoint/2010/main" val="424442622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DE58DD-D09F-54C5-BF2B-9DC09C5F37E8}"/>
              </a:ext>
            </a:extLst>
          </p:cNvPr>
          <p:cNvSpPr>
            <a:spLocks noGrp="1"/>
          </p:cNvSpPr>
          <p:nvPr>
            <p:ph type="title"/>
          </p:nvPr>
        </p:nvSpPr>
        <p:spPr/>
        <p:txBody>
          <a:bodyPr/>
          <a:lstStyle/>
          <a:p>
            <a:r>
              <a:rPr lang="en-US">
                <a:ea typeface="Open Sans"/>
                <a:cs typeface="Open Sans"/>
              </a:rPr>
              <a:t>Encoding Causal Distributions</a:t>
            </a:r>
            <a:endParaRPr lang="en-US"/>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B714CA8F-9E1A-F350-1AF6-D07959D02746}"/>
                  </a:ext>
                </a:extLst>
              </p:cNvPr>
              <p:cNvSpPr>
                <a:spLocks noGrp="1"/>
              </p:cNvSpPr>
              <p:nvPr>
                <p:ph sz="quarter" idx="10"/>
              </p:nvPr>
            </p:nvSpPr>
            <p:spPr>
              <a:xfrm>
                <a:off x="705933" y="3892930"/>
                <a:ext cx="3803508" cy="582743"/>
              </a:xfrm>
            </p:spPr>
            <p:txBody>
              <a:bodyPr vert="horz" lIns="0" tIns="45720" rIns="0" bIns="45720" rtlCol="0" anchor="t">
                <a:normAutofit/>
              </a:bodyPr>
              <a:lstStyle/>
              <a:p>
                <a:pPr marL="0" indent="0" algn="ctr">
                  <a:buNone/>
                </a:pPr>
                <a14:m>
                  <m:oMathPara xmlns:m="http://schemas.openxmlformats.org/officeDocument/2006/math">
                    <m:oMathParaPr>
                      <m:jc m:val="centerGroup"/>
                    </m:oMathParaPr>
                    <m:oMath xmlns:m="http://schemas.openxmlformats.org/officeDocument/2006/math">
                      <m:r>
                        <a:rPr lang="en-US" i="1">
                          <a:latin typeface="Cambria Math" panose="02040503050406030204" pitchFamily="18" charset="0"/>
                          <a:ea typeface="Open Sans"/>
                          <a:cs typeface="Open Sans"/>
                        </a:rPr>
                        <m:t>𝑃</m:t>
                      </m:r>
                      <m:d>
                        <m:dPr>
                          <m:ctrlPr>
                            <a:rPr lang="en-US" i="1">
                              <a:latin typeface="Cambria Math" panose="02040503050406030204" pitchFamily="18" charset="0"/>
                              <a:ea typeface="Open Sans"/>
                              <a:cs typeface="Open Sans"/>
                            </a:rPr>
                          </m:ctrlPr>
                        </m:dPr>
                        <m:e>
                          <m:r>
                            <a:rPr lang="en-US" i="1">
                              <a:latin typeface="Cambria Math" panose="02040503050406030204" pitchFamily="18" charset="0"/>
                              <a:ea typeface="Open Sans"/>
                              <a:cs typeface="Open Sans"/>
                            </a:rPr>
                            <m:t>𝑋</m:t>
                          </m:r>
                          <m:r>
                            <a:rPr lang="en-US" i="1">
                              <a:latin typeface="Cambria Math" panose="02040503050406030204" pitchFamily="18" charset="0"/>
                              <a:ea typeface="Open Sans"/>
                              <a:cs typeface="Open Sans"/>
                            </a:rPr>
                            <m:t>,</m:t>
                          </m:r>
                          <m:r>
                            <a:rPr lang="en-US" i="1">
                              <a:latin typeface="Cambria Math" panose="02040503050406030204" pitchFamily="18" charset="0"/>
                              <a:ea typeface="Open Sans"/>
                              <a:cs typeface="Open Sans"/>
                            </a:rPr>
                            <m:t>𝑌</m:t>
                          </m:r>
                          <m:r>
                            <a:rPr lang="en-US" i="1">
                              <a:latin typeface="Cambria Math" panose="02040503050406030204" pitchFamily="18" charset="0"/>
                              <a:ea typeface="Open Sans"/>
                              <a:cs typeface="Open Sans"/>
                            </a:rPr>
                            <m:t>,</m:t>
                          </m:r>
                          <m:r>
                            <a:rPr lang="en-US" i="1">
                              <a:latin typeface="Cambria Math" panose="02040503050406030204" pitchFamily="18" charset="0"/>
                              <a:ea typeface="Open Sans"/>
                              <a:cs typeface="Open Sans"/>
                            </a:rPr>
                            <m:t>𝑍</m:t>
                          </m:r>
                        </m:e>
                      </m:d>
                      <m:r>
                        <a:rPr lang="en-US" i="1">
                          <a:latin typeface="Cambria Math" panose="02040503050406030204" pitchFamily="18" charset="0"/>
                          <a:ea typeface="Open Sans"/>
                          <a:cs typeface="Open Sans"/>
                        </a:rPr>
                        <m:t>=</m:t>
                      </m:r>
                      <m:r>
                        <a:rPr lang="en-US" i="1">
                          <a:latin typeface="Cambria Math" panose="02040503050406030204" pitchFamily="18" charset="0"/>
                          <a:ea typeface="Open Sans"/>
                          <a:cs typeface="Open Sans"/>
                        </a:rPr>
                        <m:t>𝑃</m:t>
                      </m:r>
                      <m:d>
                        <m:dPr>
                          <m:ctrlPr>
                            <a:rPr lang="en-US" i="1">
                              <a:latin typeface="Cambria Math" panose="02040503050406030204" pitchFamily="18" charset="0"/>
                              <a:ea typeface="Open Sans"/>
                              <a:cs typeface="Open Sans"/>
                            </a:rPr>
                          </m:ctrlPr>
                        </m:dPr>
                        <m:e>
                          <m:r>
                            <a:rPr lang="en-US" i="1">
                              <a:latin typeface="Cambria Math" panose="02040503050406030204" pitchFamily="18" charset="0"/>
                              <a:ea typeface="Open Sans"/>
                              <a:cs typeface="Open Sans"/>
                            </a:rPr>
                            <m:t>𝑍</m:t>
                          </m:r>
                        </m:e>
                      </m:d>
                      <m:r>
                        <a:rPr lang="en-US" i="1">
                          <a:latin typeface="Cambria Math" panose="02040503050406030204" pitchFamily="18" charset="0"/>
                          <a:ea typeface="Open Sans"/>
                          <a:cs typeface="Open Sans"/>
                        </a:rPr>
                        <m:t>𝑃</m:t>
                      </m:r>
                      <m:d>
                        <m:dPr>
                          <m:ctrlPr>
                            <a:rPr lang="en-US" i="1">
                              <a:latin typeface="Cambria Math" panose="02040503050406030204" pitchFamily="18" charset="0"/>
                              <a:ea typeface="Open Sans"/>
                              <a:cs typeface="Open Sans"/>
                            </a:rPr>
                          </m:ctrlPr>
                        </m:dPr>
                        <m:e>
                          <m:r>
                            <a:rPr lang="en-US" i="1">
                              <a:latin typeface="Cambria Math" panose="02040503050406030204" pitchFamily="18" charset="0"/>
                              <a:ea typeface="Open Sans"/>
                              <a:cs typeface="Open Sans"/>
                            </a:rPr>
                            <m:t>𝑋</m:t>
                          </m:r>
                        </m:e>
                        <m:e>
                          <m:r>
                            <a:rPr lang="en-US" i="1">
                              <a:latin typeface="Cambria Math" panose="02040503050406030204" pitchFamily="18" charset="0"/>
                              <a:ea typeface="Open Sans"/>
                              <a:cs typeface="Open Sans"/>
                            </a:rPr>
                            <m:t>𝑍</m:t>
                          </m:r>
                        </m:e>
                      </m:d>
                      <m:r>
                        <a:rPr lang="en-US" i="1">
                          <a:latin typeface="Cambria Math" panose="02040503050406030204" pitchFamily="18" charset="0"/>
                          <a:ea typeface="Open Sans"/>
                          <a:cs typeface="Open Sans"/>
                        </a:rPr>
                        <m:t>𝑃</m:t>
                      </m:r>
                      <m:r>
                        <a:rPr lang="en-US" i="1">
                          <a:latin typeface="Cambria Math" panose="02040503050406030204" pitchFamily="18" charset="0"/>
                          <a:ea typeface="Open Sans"/>
                          <a:cs typeface="Open Sans"/>
                        </a:rPr>
                        <m:t>(</m:t>
                      </m:r>
                      <m:r>
                        <a:rPr lang="en-US" i="1">
                          <a:latin typeface="Cambria Math" panose="02040503050406030204" pitchFamily="18" charset="0"/>
                          <a:ea typeface="Open Sans"/>
                          <a:cs typeface="Open Sans"/>
                        </a:rPr>
                        <m:t>𝑌</m:t>
                      </m:r>
                      <m:r>
                        <a:rPr lang="en-US" i="1">
                          <a:latin typeface="Cambria Math" panose="02040503050406030204" pitchFamily="18" charset="0"/>
                          <a:ea typeface="Open Sans"/>
                          <a:cs typeface="Open Sans"/>
                        </a:rPr>
                        <m:t>|</m:t>
                      </m:r>
                      <m:r>
                        <a:rPr lang="en-US" i="1">
                          <a:latin typeface="Cambria Math" panose="02040503050406030204" pitchFamily="18" charset="0"/>
                          <a:ea typeface="Open Sans"/>
                          <a:cs typeface="Open Sans"/>
                        </a:rPr>
                        <m:t>𝑍</m:t>
                      </m:r>
                      <m:r>
                        <a:rPr lang="en-US" i="1">
                          <a:latin typeface="Cambria Math" panose="02040503050406030204" pitchFamily="18" charset="0"/>
                          <a:ea typeface="Open Sans"/>
                          <a:cs typeface="Open Sans"/>
                        </a:rPr>
                        <m:t>)</m:t>
                      </m:r>
                    </m:oMath>
                  </m:oMathPara>
                </a14:m>
                <a:endParaRPr lang="en-US" b="1" dirty="0">
                  <a:ea typeface="Open Sans"/>
                  <a:cs typeface="Open Sans"/>
                </a:endParaRPr>
              </a:p>
            </p:txBody>
          </p:sp>
        </mc:Choice>
        <mc:Fallback xmlns="">
          <p:sp>
            <p:nvSpPr>
              <p:cNvPr id="3" name="Content Placeholder 2">
                <a:extLst>
                  <a:ext uri="{FF2B5EF4-FFF2-40B4-BE49-F238E27FC236}">
                    <a16:creationId xmlns:a16="http://schemas.microsoft.com/office/drawing/2014/main" id="{B714CA8F-9E1A-F350-1AF6-D07959D02746}"/>
                  </a:ext>
                </a:extLst>
              </p:cNvPr>
              <p:cNvSpPr>
                <a:spLocks noGrp="1" noRot="1" noChangeAspect="1" noMove="1" noResize="1" noEditPoints="1" noAdjustHandles="1" noChangeArrowheads="1" noChangeShapeType="1" noTextEdit="1"/>
              </p:cNvSpPr>
              <p:nvPr>
                <p:ph sz="quarter" idx="10"/>
              </p:nvPr>
            </p:nvSpPr>
            <p:spPr>
              <a:xfrm>
                <a:off x="705933" y="3892930"/>
                <a:ext cx="3803508" cy="582743"/>
              </a:xfrm>
              <a:blipFill>
                <a:blip r:embed="rId3"/>
                <a:stretch>
                  <a:fillRect/>
                </a:stretch>
              </a:blipFill>
            </p:spPr>
            <p:txBody>
              <a:bodyPr/>
              <a:lstStyle/>
              <a:p>
                <a:r>
                  <a:rPr lang="en-US">
                    <a:noFill/>
                  </a:rPr>
                  <a:t> </a:t>
                </a:r>
              </a:p>
            </p:txBody>
          </p:sp>
        </mc:Fallback>
      </mc:AlternateContent>
      <p:grpSp>
        <p:nvGrpSpPr>
          <p:cNvPr id="10" name="Group 9">
            <a:extLst>
              <a:ext uri="{FF2B5EF4-FFF2-40B4-BE49-F238E27FC236}">
                <a16:creationId xmlns:a16="http://schemas.microsoft.com/office/drawing/2014/main" id="{D76F0335-8E70-1131-F0E4-E4E5E38AEA47}"/>
              </a:ext>
            </a:extLst>
          </p:cNvPr>
          <p:cNvGrpSpPr/>
          <p:nvPr/>
        </p:nvGrpSpPr>
        <p:grpSpPr>
          <a:xfrm>
            <a:off x="1243002" y="1361542"/>
            <a:ext cx="2718053" cy="2206980"/>
            <a:chOff x="8807669" y="1505916"/>
            <a:chExt cx="2718053" cy="2206980"/>
          </a:xfrm>
        </p:grpSpPr>
        <p:sp>
          <p:nvSpPr>
            <p:cNvPr id="5" name="Oval 4">
              <a:extLst>
                <a:ext uri="{FF2B5EF4-FFF2-40B4-BE49-F238E27FC236}">
                  <a16:creationId xmlns:a16="http://schemas.microsoft.com/office/drawing/2014/main" id="{AC5E61BE-C1B6-9633-5EBD-A478FEB241B1}"/>
                </a:ext>
              </a:extLst>
            </p:cNvPr>
            <p:cNvSpPr/>
            <p:nvPr/>
          </p:nvSpPr>
          <p:spPr>
            <a:xfrm>
              <a:off x="8807669" y="2924620"/>
              <a:ext cx="788276" cy="788276"/>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b="1">
                  <a:ea typeface="Open Sans"/>
                  <a:cs typeface="Open Sans"/>
                </a:rPr>
                <a:t>X</a:t>
              </a:r>
            </a:p>
          </p:txBody>
        </p:sp>
        <p:sp>
          <p:nvSpPr>
            <p:cNvPr id="6" name="Oval 5">
              <a:extLst>
                <a:ext uri="{FF2B5EF4-FFF2-40B4-BE49-F238E27FC236}">
                  <a16:creationId xmlns:a16="http://schemas.microsoft.com/office/drawing/2014/main" id="{C4851630-D059-153C-9E89-6F5726960DE3}"/>
                </a:ext>
              </a:extLst>
            </p:cNvPr>
            <p:cNvSpPr/>
            <p:nvPr/>
          </p:nvSpPr>
          <p:spPr>
            <a:xfrm>
              <a:off x="10737446" y="2924620"/>
              <a:ext cx="788276" cy="788276"/>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b="1">
                  <a:ea typeface="Open Sans"/>
                  <a:cs typeface="Open Sans"/>
                </a:rPr>
                <a:t>Y</a:t>
              </a:r>
            </a:p>
          </p:txBody>
        </p:sp>
        <p:sp>
          <p:nvSpPr>
            <p:cNvPr id="7" name="Oval 6">
              <a:extLst>
                <a:ext uri="{FF2B5EF4-FFF2-40B4-BE49-F238E27FC236}">
                  <a16:creationId xmlns:a16="http://schemas.microsoft.com/office/drawing/2014/main" id="{DF683916-CE5D-717A-E85B-2C4493A6D346}"/>
                </a:ext>
              </a:extLst>
            </p:cNvPr>
            <p:cNvSpPr/>
            <p:nvPr/>
          </p:nvSpPr>
          <p:spPr>
            <a:xfrm>
              <a:off x="9778216" y="1505916"/>
              <a:ext cx="788276" cy="788276"/>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b="1">
                  <a:ea typeface="Open Sans"/>
                  <a:cs typeface="Open Sans"/>
                </a:rPr>
                <a:t>Z</a:t>
              </a:r>
            </a:p>
          </p:txBody>
        </p:sp>
        <p:cxnSp>
          <p:nvCxnSpPr>
            <p:cNvPr id="8" name="Straight Arrow Connector 7">
              <a:extLst>
                <a:ext uri="{FF2B5EF4-FFF2-40B4-BE49-F238E27FC236}">
                  <a16:creationId xmlns:a16="http://schemas.microsoft.com/office/drawing/2014/main" id="{1CA42F5F-C145-6DD4-8511-FC10127E2430}"/>
                </a:ext>
              </a:extLst>
            </p:cNvPr>
            <p:cNvCxnSpPr>
              <a:cxnSpLocks/>
            </p:cNvCxnSpPr>
            <p:nvPr/>
          </p:nvCxnSpPr>
          <p:spPr>
            <a:xfrm flipH="1">
              <a:off x="9480505" y="2183236"/>
              <a:ext cx="384365" cy="856824"/>
            </a:xfrm>
            <a:prstGeom prst="straightConnector1">
              <a:avLst/>
            </a:prstGeom>
            <a:ln w="38100">
              <a:prstDash val="dash"/>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EBD89B26-1EF7-ACA2-3DE6-717AE99B5895}"/>
                </a:ext>
              </a:extLst>
            </p:cNvPr>
            <p:cNvCxnSpPr>
              <a:cxnSpLocks/>
              <a:stCxn id="6" idx="5"/>
              <a:endCxn id="5" idx="1"/>
            </p:cNvCxnSpPr>
            <p:nvPr/>
          </p:nvCxnSpPr>
          <p:spPr>
            <a:xfrm>
              <a:off x="10451052" y="2178752"/>
              <a:ext cx="401834" cy="861308"/>
            </a:xfrm>
            <a:prstGeom prst="straightConnector1">
              <a:avLst/>
            </a:prstGeom>
            <a:ln w="38100">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 name="Group 3">
            <a:extLst>
              <a:ext uri="{FF2B5EF4-FFF2-40B4-BE49-F238E27FC236}">
                <a16:creationId xmlns:a16="http://schemas.microsoft.com/office/drawing/2014/main" id="{573D9627-CA56-AEBD-F99A-1775880144A6}"/>
              </a:ext>
            </a:extLst>
          </p:cNvPr>
          <p:cNvGrpSpPr/>
          <p:nvPr/>
        </p:nvGrpSpPr>
        <p:grpSpPr>
          <a:xfrm>
            <a:off x="7700628" y="1361541"/>
            <a:ext cx="2718053" cy="2206980"/>
            <a:chOff x="8753221" y="3731490"/>
            <a:chExt cx="2718053" cy="2206980"/>
          </a:xfrm>
        </p:grpSpPr>
        <p:grpSp>
          <p:nvGrpSpPr>
            <p:cNvPr id="11" name="Group 10">
              <a:extLst>
                <a:ext uri="{FF2B5EF4-FFF2-40B4-BE49-F238E27FC236}">
                  <a16:creationId xmlns:a16="http://schemas.microsoft.com/office/drawing/2014/main" id="{459EC718-51F4-CA67-FEDE-FCACD73E9D95}"/>
                </a:ext>
              </a:extLst>
            </p:cNvPr>
            <p:cNvGrpSpPr/>
            <p:nvPr/>
          </p:nvGrpSpPr>
          <p:grpSpPr>
            <a:xfrm>
              <a:off x="8753221" y="3731490"/>
              <a:ext cx="2718053" cy="2206980"/>
              <a:chOff x="8807669" y="1505916"/>
              <a:chExt cx="2718053" cy="2206980"/>
            </a:xfrm>
          </p:grpSpPr>
          <p:sp>
            <p:nvSpPr>
              <p:cNvPr id="12" name="Oval 11">
                <a:extLst>
                  <a:ext uri="{FF2B5EF4-FFF2-40B4-BE49-F238E27FC236}">
                    <a16:creationId xmlns:a16="http://schemas.microsoft.com/office/drawing/2014/main" id="{CF23E50C-31A8-207A-8108-92DF98A09CC7}"/>
                  </a:ext>
                </a:extLst>
              </p:cNvPr>
              <p:cNvSpPr/>
              <p:nvPr/>
            </p:nvSpPr>
            <p:spPr>
              <a:xfrm>
                <a:off x="8807669" y="2924620"/>
                <a:ext cx="788276" cy="788276"/>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b="1">
                    <a:ea typeface="Open Sans"/>
                    <a:cs typeface="Open Sans"/>
                  </a:rPr>
                  <a:t>X</a:t>
                </a:r>
              </a:p>
            </p:txBody>
          </p:sp>
          <p:sp>
            <p:nvSpPr>
              <p:cNvPr id="13" name="Oval 12">
                <a:extLst>
                  <a:ext uri="{FF2B5EF4-FFF2-40B4-BE49-F238E27FC236}">
                    <a16:creationId xmlns:a16="http://schemas.microsoft.com/office/drawing/2014/main" id="{FE780C78-A370-F23E-0A64-874D560B1742}"/>
                  </a:ext>
                </a:extLst>
              </p:cNvPr>
              <p:cNvSpPr/>
              <p:nvPr/>
            </p:nvSpPr>
            <p:spPr>
              <a:xfrm>
                <a:off x="10737446" y="2924620"/>
                <a:ext cx="788276" cy="788276"/>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b="1">
                    <a:ea typeface="Open Sans"/>
                    <a:cs typeface="Open Sans"/>
                  </a:rPr>
                  <a:t>Y</a:t>
                </a:r>
              </a:p>
            </p:txBody>
          </p:sp>
          <p:sp>
            <p:nvSpPr>
              <p:cNvPr id="14" name="Oval 13">
                <a:extLst>
                  <a:ext uri="{FF2B5EF4-FFF2-40B4-BE49-F238E27FC236}">
                    <a16:creationId xmlns:a16="http://schemas.microsoft.com/office/drawing/2014/main" id="{25B96D0D-CA51-5FAB-68B7-8FADF410573C}"/>
                  </a:ext>
                </a:extLst>
              </p:cNvPr>
              <p:cNvSpPr/>
              <p:nvPr/>
            </p:nvSpPr>
            <p:spPr>
              <a:xfrm>
                <a:off x="9778216" y="1505916"/>
                <a:ext cx="788276" cy="788276"/>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b="1">
                    <a:ea typeface="Open Sans"/>
                    <a:cs typeface="Open Sans"/>
                  </a:rPr>
                  <a:t>Z</a:t>
                </a:r>
              </a:p>
            </p:txBody>
          </p:sp>
        </p:grpSp>
        <p:cxnSp>
          <p:nvCxnSpPr>
            <p:cNvPr id="18" name="Straight Arrow Connector 17">
              <a:extLst>
                <a:ext uri="{FF2B5EF4-FFF2-40B4-BE49-F238E27FC236}">
                  <a16:creationId xmlns:a16="http://schemas.microsoft.com/office/drawing/2014/main" id="{75EF07E0-C540-B819-BEC7-F9877EBD7260}"/>
                </a:ext>
              </a:extLst>
            </p:cNvPr>
            <p:cNvCxnSpPr/>
            <p:nvPr/>
          </p:nvCxnSpPr>
          <p:spPr>
            <a:xfrm flipH="1">
              <a:off x="9417017" y="4388829"/>
              <a:ext cx="413151" cy="861308"/>
            </a:xfrm>
            <a:prstGeom prst="straightConnector1">
              <a:avLst/>
            </a:prstGeom>
            <a:ln w="38100">
              <a:prstDash val="dash"/>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259BC0FE-D2A1-4795-6BF6-35DEC279B37D}"/>
                </a:ext>
              </a:extLst>
            </p:cNvPr>
            <p:cNvCxnSpPr>
              <a:cxnSpLocks/>
            </p:cNvCxnSpPr>
            <p:nvPr/>
          </p:nvCxnSpPr>
          <p:spPr>
            <a:xfrm>
              <a:off x="10394022" y="4388829"/>
              <a:ext cx="401834" cy="861308"/>
            </a:xfrm>
            <a:prstGeom prst="straightConnector1">
              <a:avLst/>
            </a:prstGeom>
            <a:ln w="38100">
              <a:prstDash val="dash"/>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E71670B1-A24B-C75C-1653-67647787AEFD}"/>
                </a:ext>
              </a:extLst>
            </p:cNvPr>
            <p:cNvCxnSpPr>
              <a:cxnSpLocks/>
            </p:cNvCxnSpPr>
            <p:nvPr/>
          </p:nvCxnSpPr>
          <p:spPr>
            <a:xfrm>
              <a:off x="9578321" y="5564116"/>
              <a:ext cx="1072102" cy="2445"/>
            </a:xfrm>
            <a:prstGeom prst="straightConnector1">
              <a:avLst/>
            </a:prstGeom>
            <a:ln w="38100">
              <a:prstDash val="dash"/>
              <a:tailEnd type="triangle"/>
            </a:ln>
          </p:spPr>
          <p:style>
            <a:lnRef idx="1">
              <a:schemeClr val="accent1"/>
            </a:lnRef>
            <a:fillRef idx="0">
              <a:schemeClr val="accent1"/>
            </a:fillRef>
            <a:effectRef idx="0">
              <a:schemeClr val="accent1"/>
            </a:effectRef>
            <a:fontRef idx="minor">
              <a:schemeClr val="tx1"/>
            </a:fontRef>
          </p:style>
        </p:cxnSp>
      </p:grpSp>
      <p:sp>
        <p:nvSpPr>
          <p:cNvPr id="15" name="TextBox 14">
            <a:extLst>
              <a:ext uri="{FF2B5EF4-FFF2-40B4-BE49-F238E27FC236}">
                <a16:creationId xmlns:a16="http://schemas.microsoft.com/office/drawing/2014/main" id="{7D5A5264-619A-982B-6FB3-C829CB68C43D}"/>
              </a:ext>
            </a:extLst>
          </p:cNvPr>
          <p:cNvSpPr txBox="1"/>
          <p:nvPr/>
        </p:nvSpPr>
        <p:spPr>
          <a:xfrm>
            <a:off x="2615338" y="5069237"/>
            <a:ext cx="6160576"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a:t>Need a flexible way of changing parameterization of causal factorization, depending on DAG</a:t>
            </a:r>
            <a:endParaRPr lang="en-US">
              <a:ea typeface="+mn-lt"/>
              <a:cs typeface="+mn-lt"/>
            </a:endParaRPr>
          </a:p>
          <a:p>
            <a:pPr algn="ctr"/>
            <a:endParaRPr lang="en-US">
              <a:ea typeface="Open Sans"/>
              <a:cs typeface="Open Sans"/>
            </a:endParaRPr>
          </a:p>
        </p:txBody>
      </p:sp>
      <mc:AlternateContent xmlns:mc="http://schemas.openxmlformats.org/markup-compatibility/2006" xmlns:a14="http://schemas.microsoft.com/office/drawing/2010/main">
        <mc:Choice Requires="a14">
          <p:sp>
            <p:nvSpPr>
              <p:cNvPr id="19" name="Content Placeholder 2">
                <a:extLst>
                  <a:ext uri="{FF2B5EF4-FFF2-40B4-BE49-F238E27FC236}">
                    <a16:creationId xmlns:a16="http://schemas.microsoft.com/office/drawing/2014/main" id="{B714CA8F-9E1A-F350-1AF6-D07959D02746}"/>
                  </a:ext>
                </a:extLst>
              </p:cNvPr>
              <p:cNvSpPr txBox="1">
                <a:spLocks/>
              </p:cNvSpPr>
              <p:nvPr/>
            </p:nvSpPr>
            <p:spPr>
              <a:xfrm>
                <a:off x="6854253" y="3892931"/>
                <a:ext cx="4415051" cy="582743"/>
              </a:xfrm>
              <a:prstGeom prst="rect">
                <a:avLst/>
              </a:prstGeom>
            </p:spPr>
            <p:txBody>
              <a:bodyPr vert="horz" lIns="0" tIns="45720" rIns="0" bIns="45720" rtlCol="0" anchor="t">
                <a:normAutofit/>
              </a:bodyPr>
              <a:lstStyle>
                <a:lvl1pPr marL="225425" indent="-225425" algn="l" defTabSz="914354" rtl="0" eaLnBrk="1" latinLnBrk="0" hangingPunct="1">
                  <a:lnSpc>
                    <a:spcPct val="100000"/>
                  </a:lnSpc>
                  <a:spcBef>
                    <a:spcPts val="1200"/>
                  </a:spcBef>
                  <a:spcAft>
                    <a:spcPts val="200"/>
                  </a:spcAft>
                  <a:buClrTx/>
                  <a:buSzPct val="100000"/>
                  <a:buFont typeface="Wingdings" panose="05000000000000000000" pitchFamily="2" charset="2"/>
                  <a:buChar char="§"/>
                  <a:tabLst/>
                  <a:defRPr sz="2000" b="0" i="0" kern="1200">
                    <a:solidFill>
                      <a:schemeClr val="tx1"/>
                    </a:solidFill>
                    <a:latin typeface="+mn-lt"/>
                    <a:ea typeface="Open Sans" panose="020B0606030504020204" pitchFamily="34" charset="0"/>
                    <a:cs typeface="Open Sans" panose="020B0606030504020204" pitchFamily="34" charset="0"/>
                  </a:defRPr>
                </a:lvl1pPr>
                <a:lvl2pPr marL="384029" indent="-182870" algn="l" defTabSz="914354" rtl="0" eaLnBrk="1" latinLnBrk="0" hangingPunct="1">
                  <a:lnSpc>
                    <a:spcPct val="100000"/>
                  </a:lnSpc>
                  <a:spcBef>
                    <a:spcPts val="200"/>
                  </a:spcBef>
                  <a:spcAft>
                    <a:spcPts val="400"/>
                  </a:spcAft>
                  <a:buClrTx/>
                  <a:buFont typeface="Wingdings" panose="05000000000000000000" pitchFamily="2" charset="2"/>
                  <a:buChar char="§"/>
                  <a:tabLst/>
                  <a:defRPr sz="1800" b="0" i="0" kern="1200">
                    <a:solidFill>
                      <a:schemeClr val="tx1"/>
                    </a:solidFill>
                    <a:latin typeface="+mn-lt"/>
                    <a:ea typeface="Open Sans" panose="020B0606030504020204" pitchFamily="34" charset="0"/>
                    <a:cs typeface="Open Sans" panose="020B0606030504020204" pitchFamily="34" charset="0"/>
                  </a:defRPr>
                </a:lvl2pPr>
                <a:lvl3pPr marL="566900" indent="-182870" algn="l" defTabSz="914354" rtl="0" eaLnBrk="1" latinLnBrk="0" hangingPunct="1">
                  <a:lnSpc>
                    <a:spcPct val="100000"/>
                  </a:lnSpc>
                  <a:spcBef>
                    <a:spcPts val="200"/>
                  </a:spcBef>
                  <a:spcAft>
                    <a:spcPts val="400"/>
                  </a:spcAft>
                  <a:buClrTx/>
                  <a:buFont typeface="Wingdings" panose="05000000000000000000" pitchFamily="2" charset="2"/>
                  <a:buChar char="§"/>
                  <a:tabLst/>
                  <a:defRPr sz="1400" b="0" i="0" kern="1200">
                    <a:solidFill>
                      <a:schemeClr val="tx1"/>
                    </a:solidFill>
                    <a:latin typeface="+mn-lt"/>
                    <a:ea typeface="Open Sans" panose="020B0606030504020204" pitchFamily="34" charset="0"/>
                    <a:cs typeface="Open Sans" panose="020B0606030504020204" pitchFamily="34" charset="0"/>
                  </a:defRPr>
                </a:lvl3pPr>
                <a:lvl4pPr marL="749771" indent="-182870" algn="l" defTabSz="914354" rtl="0" eaLnBrk="1" latinLnBrk="0" hangingPunct="1">
                  <a:lnSpc>
                    <a:spcPct val="100000"/>
                  </a:lnSpc>
                  <a:spcBef>
                    <a:spcPts val="200"/>
                  </a:spcBef>
                  <a:spcAft>
                    <a:spcPts val="400"/>
                  </a:spcAft>
                  <a:buClrTx/>
                  <a:buFont typeface="Wingdings" panose="05000000000000000000" pitchFamily="2" charset="2"/>
                  <a:buChar char="§"/>
                  <a:tabLst/>
                  <a:defRPr sz="1400" b="0" i="0" kern="1200">
                    <a:solidFill>
                      <a:schemeClr val="tx1"/>
                    </a:solidFill>
                    <a:latin typeface="+mn-lt"/>
                    <a:ea typeface="Open Sans" panose="020B0606030504020204" pitchFamily="34" charset="0"/>
                    <a:cs typeface="Open Sans" panose="020B0606030504020204" pitchFamily="34" charset="0"/>
                  </a:defRPr>
                </a:lvl4pPr>
                <a:lvl5pPr marL="932642" indent="-182870" algn="l" defTabSz="914354" rtl="0" eaLnBrk="1" latinLnBrk="0" hangingPunct="1">
                  <a:lnSpc>
                    <a:spcPct val="100000"/>
                  </a:lnSpc>
                  <a:spcBef>
                    <a:spcPts val="200"/>
                  </a:spcBef>
                  <a:spcAft>
                    <a:spcPts val="400"/>
                  </a:spcAft>
                  <a:buClrTx/>
                  <a:buFont typeface="Wingdings" panose="05000000000000000000" pitchFamily="2" charset="2"/>
                  <a:buChar char="§"/>
                  <a:tabLst/>
                  <a:defRPr sz="1400" b="0" i="0" kern="1200">
                    <a:solidFill>
                      <a:schemeClr val="tx1"/>
                    </a:solidFill>
                    <a:latin typeface="+mn-lt"/>
                    <a:ea typeface="Open Sans" panose="020B0606030504020204" pitchFamily="34" charset="0"/>
                    <a:cs typeface="Open Sans" panose="020B0606030504020204" pitchFamily="34" charset="0"/>
                  </a:defRPr>
                </a:lvl5pPr>
                <a:lvl6pPr marL="1099946" indent="-228589" algn="l" defTabSz="914354"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299936" indent="-228589" algn="l" defTabSz="914354"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499925" indent="-228589" algn="l" defTabSz="914354"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699916" indent="-228589" algn="l" defTabSz="914354"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lgn="ctr">
                  <a:buFont typeface="Wingdings" panose="05000000000000000000" pitchFamily="2" charset="2"/>
                  <a:buNone/>
                </a:pPr>
                <a:r>
                  <a:rPr lang="en-US" dirty="0">
                    <a:ea typeface="Open Sans"/>
                    <a:cs typeface="Open Sans"/>
                  </a:rPr>
                  <a:t>     </a:t>
                </a:r>
                <a14:m>
                  <m:oMath xmlns:m="http://schemas.openxmlformats.org/officeDocument/2006/math">
                    <m:r>
                      <a:rPr lang="en-US" i="1">
                        <a:latin typeface="Cambria Math" panose="02040503050406030204" pitchFamily="18" charset="0"/>
                        <a:ea typeface="Open Sans"/>
                        <a:cs typeface="Open Sans"/>
                      </a:rPr>
                      <m:t>𝑃</m:t>
                    </m:r>
                    <m:d>
                      <m:dPr>
                        <m:ctrlPr>
                          <a:rPr lang="en-US" i="1">
                            <a:latin typeface="Cambria Math" panose="02040503050406030204" pitchFamily="18" charset="0"/>
                            <a:ea typeface="Open Sans"/>
                            <a:cs typeface="Open Sans"/>
                          </a:rPr>
                        </m:ctrlPr>
                      </m:dPr>
                      <m:e>
                        <m:r>
                          <a:rPr lang="en-US" i="1">
                            <a:latin typeface="Cambria Math" panose="02040503050406030204" pitchFamily="18" charset="0"/>
                            <a:ea typeface="Open Sans"/>
                            <a:cs typeface="Open Sans"/>
                          </a:rPr>
                          <m:t>𝑋</m:t>
                        </m:r>
                        <m:r>
                          <a:rPr lang="en-US" i="1">
                            <a:latin typeface="Cambria Math" panose="02040503050406030204" pitchFamily="18" charset="0"/>
                            <a:ea typeface="Open Sans"/>
                            <a:cs typeface="Open Sans"/>
                          </a:rPr>
                          <m:t>,</m:t>
                        </m:r>
                        <m:r>
                          <a:rPr lang="en-US" i="1">
                            <a:latin typeface="Cambria Math" panose="02040503050406030204" pitchFamily="18" charset="0"/>
                            <a:ea typeface="Open Sans"/>
                            <a:cs typeface="Open Sans"/>
                          </a:rPr>
                          <m:t>𝑌</m:t>
                        </m:r>
                        <m:r>
                          <a:rPr lang="en-US" i="1">
                            <a:latin typeface="Cambria Math" panose="02040503050406030204" pitchFamily="18" charset="0"/>
                            <a:ea typeface="Open Sans"/>
                            <a:cs typeface="Open Sans"/>
                          </a:rPr>
                          <m:t>,</m:t>
                        </m:r>
                        <m:r>
                          <a:rPr lang="en-US" i="1">
                            <a:latin typeface="Cambria Math" panose="02040503050406030204" pitchFamily="18" charset="0"/>
                            <a:ea typeface="Open Sans"/>
                            <a:cs typeface="Open Sans"/>
                          </a:rPr>
                          <m:t>𝑍</m:t>
                        </m:r>
                      </m:e>
                    </m:d>
                    <m:r>
                      <a:rPr lang="en-US" i="1">
                        <a:latin typeface="Cambria Math" panose="02040503050406030204" pitchFamily="18" charset="0"/>
                        <a:ea typeface="Open Sans"/>
                        <a:cs typeface="Open Sans"/>
                      </a:rPr>
                      <m:t>=</m:t>
                    </m:r>
                    <m:r>
                      <a:rPr lang="en-US" i="1">
                        <a:latin typeface="Cambria Math" panose="02040503050406030204" pitchFamily="18" charset="0"/>
                        <a:ea typeface="Open Sans"/>
                        <a:cs typeface="Open Sans"/>
                      </a:rPr>
                      <m:t>𝑃</m:t>
                    </m:r>
                    <m:d>
                      <m:dPr>
                        <m:ctrlPr>
                          <a:rPr lang="en-US" i="1">
                            <a:latin typeface="Cambria Math" panose="02040503050406030204" pitchFamily="18" charset="0"/>
                            <a:ea typeface="Open Sans"/>
                            <a:cs typeface="Open Sans"/>
                          </a:rPr>
                        </m:ctrlPr>
                      </m:dPr>
                      <m:e>
                        <m:r>
                          <a:rPr lang="en-US" i="1">
                            <a:latin typeface="Cambria Math" panose="02040503050406030204" pitchFamily="18" charset="0"/>
                            <a:ea typeface="Open Sans"/>
                            <a:cs typeface="Open Sans"/>
                          </a:rPr>
                          <m:t>𝑍</m:t>
                        </m:r>
                      </m:e>
                    </m:d>
                    <m:r>
                      <a:rPr lang="en-US" i="1">
                        <a:latin typeface="Cambria Math" panose="02040503050406030204" pitchFamily="18" charset="0"/>
                        <a:ea typeface="Open Sans"/>
                        <a:cs typeface="Open Sans"/>
                      </a:rPr>
                      <m:t>𝑃</m:t>
                    </m:r>
                    <m:d>
                      <m:dPr>
                        <m:ctrlPr>
                          <a:rPr lang="en-US" i="1">
                            <a:latin typeface="Cambria Math" panose="02040503050406030204" pitchFamily="18" charset="0"/>
                            <a:ea typeface="Open Sans"/>
                            <a:cs typeface="Open Sans"/>
                          </a:rPr>
                        </m:ctrlPr>
                      </m:dPr>
                      <m:e>
                        <m:r>
                          <a:rPr lang="en-US" i="1">
                            <a:latin typeface="Cambria Math" panose="02040503050406030204" pitchFamily="18" charset="0"/>
                            <a:ea typeface="Open Sans"/>
                            <a:cs typeface="Open Sans"/>
                          </a:rPr>
                          <m:t>𝑋</m:t>
                        </m:r>
                      </m:e>
                      <m:e>
                        <m:r>
                          <a:rPr lang="en-US" i="1">
                            <a:latin typeface="Cambria Math" panose="02040503050406030204" pitchFamily="18" charset="0"/>
                            <a:ea typeface="Open Sans"/>
                            <a:cs typeface="Open Sans"/>
                          </a:rPr>
                          <m:t>𝑍</m:t>
                        </m:r>
                      </m:e>
                    </m:d>
                    <m:r>
                      <a:rPr lang="en-US" i="1">
                        <a:latin typeface="Cambria Math" panose="02040503050406030204" pitchFamily="18" charset="0"/>
                        <a:ea typeface="Open Sans"/>
                        <a:cs typeface="Open Sans"/>
                      </a:rPr>
                      <m:t>𝑃</m:t>
                    </m:r>
                    <m:r>
                      <a:rPr lang="en-US" i="1">
                        <a:latin typeface="Cambria Math" panose="02040503050406030204" pitchFamily="18" charset="0"/>
                        <a:ea typeface="Open Sans"/>
                        <a:cs typeface="Open Sans"/>
                      </a:rPr>
                      <m:t>(</m:t>
                    </m:r>
                    <m:r>
                      <a:rPr lang="en-US" i="1">
                        <a:latin typeface="Cambria Math" panose="02040503050406030204" pitchFamily="18" charset="0"/>
                        <a:ea typeface="Open Sans"/>
                        <a:cs typeface="Open Sans"/>
                      </a:rPr>
                      <m:t>𝑌</m:t>
                    </m:r>
                    <m:r>
                      <a:rPr lang="en-US" i="1">
                        <a:latin typeface="Cambria Math" panose="02040503050406030204" pitchFamily="18" charset="0"/>
                        <a:ea typeface="Open Sans"/>
                        <a:cs typeface="Open Sans"/>
                      </a:rPr>
                      <m:t>|</m:t>
                    </m:r>
                    <m:r>
                      <a:rPr lang="en-US" i="1">
                        <a:latin typeface="Cambria Math" panose="02040503050406030204" pitchFamily="18" charset="0"/>
                        <a:ea typeface="Open Sans"/>
                        <a:cs typeface="Open Sans"/>
                      </a:rPr>
                      <m:t>𝑋</m:t>
                    </m:r>
                    <m:r>
                      <a:rPr lang="en-US" i="1">
                        <a:latin typeface="Cambria Math" panose="02040503050406030204" pitchFamily="18" charset="0"/>
                        <a:ea typeface="Open Sans"/>
                        <a:cs typeface="Open Sans"/>
                      </a:rPr>
                      <m:t>,</m:t>
                    </m:r>
                    <m:r>
                      <a:rPr lang="en-US" i="1">
                        <a:latin typeface="Cambria Math" panose="02040503050406030204" pitchFamily="18" charset="0"/>
                        <a:ea typeface="Open Sans"/>
                        <a:cs typeface="Open Sans"/>
                      </a:rPr>
                      <m:t>𝑍</m:t>
                    </m:r>
                    <m:r>
                      <a:rPr lang="en-US" i="1">
                        <a:latin typeface="Cambria Math" panose="02040503050406030204" pitchFamily="18" charset="0"/>
                        <a:ea typeface="Open Sans"/>
                        <a:cs typeface="Open Sans"/>
                      </a:rPr>
                      <m:t>)</m:t>
                    </m:r>
                  </m:oMath>
                </a14:m>
                <a:endParaRPr lang="en-US" dirty="0"/>
              </a:p>
              <a:p>
                <a:endParaRPr lang="en-US" b="1" dirty="0">
                  <a:ea typeface="Open Sans"/>
                  <a:cs typeface="Open Sans"/>
                </a:endParaRPr>
              </a:p>
            </p:txBody>
          </p:sp>
        </mc:Choice>
        <mc:Fallback xmlns="">
          <p:sp>
            <p:nvSpPr>
              <p:cNvPr id="19" name="Content Placeholder 2">
                <a:extLst>
                  <a:ext uri="{FF2B5EF4-FFF2-40B4-BE49-F238E27FC236}">
                    <a16:creationId xmlns:a16="http://schemas.microsoft.com/office/drawing/2014/main" id="{B714CA8F-9E1A-F350-1AF6-D07959D02746}"/>
                  </a:ext>
                </a:extLst>
              </p:cNvPr>
              <p:cNvSpPr txBox="1">
                <a:spLocks noRot="1" noChangeAspect="1" noMove="1" noResize="1" noEditPoints="1" noAdjustHandles="1" noChangeArrowheads="1" noChangeShapeType="1" noTextEdit="1"/>
              </p:cNvSpPr>
              <p:nvPr/>
            </p:nvSpPr>
            <p:spPr>
              <a:xfrm>
                <a:off x="6854253" y="3892931"/>
                <a:ext cx="4415051" cy="582743"/>
              </a:xfrm>
              <a:prstGeom prst="rect">
                <a:avLst/>
              </a:prstGeom>
              <a:blipFill>
                <a:blip r:embed="rId4"/>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293967140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95F067-B447-92A6-E1E1-D0153FD42C8D}"/>
              </a:ext>
            </a:extLst>
          </p:cNvPr>
          <p:cNvSpPr>
            <a:spLocks noGrp="1"/>
          </p:cNvSpPr>
          <p:nvPr>
            <p:ph type="title"/>
          </p:nvPr>
        </p:nvSpPr>
        <p:spPr/>
        <p:txBody>
          <a:bodyPr/>
          <a:lstStyle/>
          <a:p>
            <a:r>
              <a:rPr lang="en-US">
                <a:ea typeface="Open Sans"/>
                <a:cs typeface="Open Sans"/>
              </a:rPr>
              <a:t>Encoding Causal Distributions</a:t>
            </a:r>
            <a:endParaRPr lang="en-US"/>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DC6B3F2C-C239-3AA1-A013-08B6D3A1CDC8}"/>
                  </a:ext>
                </a:extLst>
              </p:cNvPr>
              <p:cNvSpPr>
                <a:spLocks noGrp="1"/>
              </p:cNvSpPr>
              <p:nvPr>
                <p:ph sz="quarter" idx="10"/>
              </p:nvPr>
            </p:nvSpPr>
            <p:spPr/>
            <p:txBody>
              <a:bodyPr vert="horz" lIns="0" tIns="45720" rIns="0" bIns="45720" rtlCol="0" anchor="t">
                <a:normAutofit/>
              </a:bodyPr>
              <a:lstStyle/>
              <a:p>
                <a:r>
                  <a:rPr lang="en-US" dirty="0">
                    <a:ea typeface="Open Sans"/>
                    <a:cs typeface="Open Sans"/>
                  </a:rPr>
                  <a:t>Learn probability kernels </a:t>
                </a:r>
                <a14:m>
                  <m:oMath xmlns:m="http://schemas.openxmlformats.org/officeDocument/2006/math">
                    <m:sSup>
                      <m:sSupPr>
                        <m:ctrlPr>
                          <a:rPr lang="en-US" i="1">
                            <a:latin typeface="Cambria Math" panose="02040503050406030204" pitchFamily="18" charset="0"/>
                            <a:ea typeface="Open Sans"/>
                            <a:cs typeface="Open Sans"/>
                          </a:rPr>
                        </m:ctrlPr>
                      </m:sSupPr>
                      <m:e>
                        <m:r>
                          <a:rPr lang="en-US" i="1">
                            <a:latin typeface="Cambria Math" panose="02040503050406030204" pitchFamily="18" charset="0"/>
                            <a:ea typeface="Open Sans"/>
                            <a:cs typeface="Open Sans"/>
                          </a:rPr>
                          <m:t>𝑊</m:t>
                        </m:r>
                      </m:e>
                      <m:sup>
                        <m:r>
                          <a:rPr lang="en-US" b="0" i="1">
                            <a:latin typeface="Cambria Math" panose="02040503050406030204" pitchFamily="18" charset="0"/>
                            <a:ea typeface="Open Sans"/>
                            <a:cs typeface="Open Sans"/>
                          </a:rPr>
                          <m:t>𝑋</m:t>
                        </m:r>
                      </m:sup>
                    </m:sSup>
                  </m:oMath>
                </a14:m>
                <a:r>
                  <a:rPr lang="en-US" dirty="0">
                    <a:ea typeface="Open Sans"/>
                    <a:cs typeface="Open Sans"/>
                  </a:rPr>
                  <a:t>, </a:t>
                </a:r>
                <a14:m>
                  <m:oMath xmlns:m="http://schemas.openxmlformats.org/officeDocument/2006/math">
                    <m:sSup>
                      <m:sSupPr>
                        <m:ctrlPr>
                          <a:rPr lang="en-US" i="1">
                            <a:latin typeface="Cambria Math" panose="02040503050406030204" pitchFamily="18" charset="0"/>
                            <a:ea typeface="Open Sans"/>
                            <a:cs typeface="Open Sans"/>
                          </a:rPr>
                        </m:ctrlPr>
                      </m:sSupPr>
                      <m:e>
                        <m:r>
                          <a:rPr lang="en-US" i="1">
                            <a:latin typeface="Cambria Math" panose="02040503050406030204" pitchFamily="18" charset="0"/>
                            <a:ea typeface="Open Sans"/>
                            <a:cs typeface="Open Sans"/>
                          </a:rPr>
                          <m:t>𝑊</m:t>
                        </m:r>
                      </m:e>
                      <m:sup>
                        <m:r>
                          <a:rPr lang="en-US" b="0" i="1">
                            <a:latin typeface="Cambria Math" panose="02040503050406030204" pitchFamily="18" charset="0"/>
                            <a:ea typeface="Open Sans"/>
                            <a:cs typeface="Open Sans"/>
                          </a:rPr>
                          <m:t>𝑌</m:t>
                        </m:r>
                      </m:sup>
                    </m:sSup>
                  </m:oMath>
                </a14:m>
                <a:r>
                  <a:rPr lang="en-US" dirty="0">
                    <a:ea typeface="Open Sans"/>
                    <a:cs typeface="Open Sans"/>
                  </a:rPr>
                  <a:t>, </a:t>
                </a:r>
                <a14:m>
                  <m:oMath xmlns:m="http://schemas.openxmlformats.org/officeDocument/2006/math">
                    <m:sSup>
                      <m:sSupPr>
                        <m:ctrlPr>
                          <a:rPr lang="en-US" i="1">
                            <a:latin typeface="Cambria Math" panose="02040503050406030204" pitchFamily="18" charset="0"/>
                            <a:ea typeface="Open Sans"/>
                            <a:cs typeface="Open Sans"/>
                          </a:rPr>
                        </m:ctrlPr>
                      </m:sSupPr>
                      <m:e>
                        <m:r>
                          <a:rPr lang="en-US" i="1">
                            <a:latin typeface="Cambria Math" panose="02040503050406030204" pitchFamily="18" charset="0"/>
                            <a:ea typeface="Open Sans"/>
                            <a:cs typeface="Open Sans"/>
                          </a:rPr>
                          <m:t>𝑊</m:t>
                        </m:r>
                      </m:e>
                      <m:sup>
                        <m:r>
                          <a:rPr lang="en-US" b="0" i="1">
                            <a:latin typeface="Cambria Math" panose="02040503050406030204" pitchFamily="18" charset="0"/>
                            <a:ea typeface="Open Sans"/>
                            <a:cs typeface="Open Sans"/>
                          </a:rPr>
                          <m:t>𝑍</m:t>
                        </m:r>
                      </m:sup>
                    </m:sSup>
                  </m:oMath>
                </a14:m>
                <a:r>
                  <a:rPr lang="en-US" dirty="0">
                    <a:ea typeface="Open Sans"/>
                    <a:cs typeface="Open Sans"/>
                  </a:rPr>
                  <a:t> for each feature</a:t>
                </a:r>
              </a:p>
              <a:p>
                <a:pPr lvl="1"/>
                <a:r>
                  <a:rPr lang="en-US" dirty="0">
                    <a:ea typeface="Open Sans"/>
                    <a:cs typeface="Open Sans"/>
                  </a:rPr>
                  <a:t>Each kernel is a 3-tensor: one mode per feature</a:t>
                </a:r>
              </a:p>
              <a:p>
                <a:pPr lvl="1"/>
                <a14:m>
                  <m:oMath xmlns:m="http://schemas.openxmlformats.org/officeDocument/2006/math">
                    <m:sSup>
                      <m:sSupPr>
                        <m:ctrlPr>
                          <a:rPr lang="en-US" i="1">
                            <a:latin typeface="Cambria Math" panose="02040503050406030204" pitchFamily="18" charset="0"/>
                            <a:ea typeface="Open Sans"/>
                            <a:cs typeface="Open Sans"/>
                          </a:rPr>
                        </m:ctrlPr>
                      </m:sSupPr>
                      <m:e>
                        <m:r>
                          <a:rPr lang="en-US" i="1">
                            <a:latin typeface="Cambria Math" panose="02040503050406030204" pitchFamily="18" charset="0"/>
                            <a:ea typeface="Open Sans"/>
                            <a:cs typeface="Open Sans"/>
                          </a:rPr>
                          <m:t>𝑊</m:t>
                        </m:r>
                      </m:e>
                      <m:sup>
                        <m:r>
                          <a:rPr lang="en-US" b="0" i="1">
                            <a:latin typeface="Cambria Math" panose="02040503050406030204" pitchFamily="18" charset="0"/>
                            <a:ea typeface="Open Sans"/>
                            <a:cs typeface="Open Sans"/>
                          </a:rPr>
                          <m:t>𝑋</m:t>
                        </m:r>
                      </m:sup>
                    </m:sSup>
                    <m:r>
                      <a:rPr lang="en-US" i="1">
                        <a:latin typeface="Cambria Math" panose="02040503050406030204" pitchFamily="18" charset="0"/>
                        <a:ea typeface="Open Sans"/>
                        <a:cs typeface="Open Sans"/>
                      </a:rPr>
                      <m:t>=</m:t>
                    </m:r>
                    <m:r>
                      <a:rPr lang="en-US" i="1">
                        <a:latin typeface="Cambria Math" panose="02040503050406030204" pitchFamily="18" charset="0"/>
                        <a:ea typeface="Open Sans"/>
                        <a:cs typeface="Open Sans"/>
                      </a:rPr>
                      <m:t>𝑃</m:t>
                    </m:r>
                    <m:r>
                      <a:rPr lang="en-US" i="1">
                        <a:latin typeface="Cambria Math" panose="02040503050406030204" pitchFamily="18" charset="0"/>
                        <a:ea typeface="Open Sans"/>
                        <a:cs typeface="Open Sans"/>
                      </a:rPr>
                      <m:t>(</m:t>
                    </m:r>
                    <m:r>
                      <a:rPr lang="en-US" i="1">
                        <a:latin typeface="Cambria Math" panose="02040503050406030204" pitchFamily="18" charset="0"/>
                        <a:ea typeface="Open Sans"/>
                        <a:cs typeface="Open Sans"/>
                      </a:rPr>
                      <m:t>𝑋</m:t>
                    </m:r>
                    <m:r>
                      <a:rPr lang="en-US" i="1">
                        <a:latin typeface="Cambria Math" panose="02040503050406030204" pitchFamily="18" charset="0"/>
                        <a:ea typeface="Open Sans"/>
                        <a:cs typeface="Open Sans"/>
                      </a:rPr>
                      <m:t>|</m:t>
                    </m:r>
                    <m:r>
                      <a:rPr lang="en-US" i="1">
                        <a:latin typeface="Cambria Math" panose="02040503050406030204" pitchFamily="18" charset="0"/>
                        <a:ea typeface="Open Sans"/>
                        <a:cs typeface="Open Sans"/>
                      </a:rPr>
                      <m:t>𝑌</m:t>
                    </m:r>
                    <m:r>
                      <a:rPr lang="en-US" i="1">
                        <a:latin typeface="Cambria Math" panose="02040503050406030204" pitchFamily="18" charset="0"/>
                        <a:ea typeface="Open Sans"/>
                        <a:cs typeface="Open Sans"/>
                      </a:rPr>
                      <m:t>,</m:t>
                    </m:r>
                    <m:r>
                      <a:rPr lang="en-US" i="1">
                        <a:latin typeface="Cambria Math" panose="02040503050406030204" pitchFamily="18" charset="0"/>
                        <a:ea typeface="Open Sans"/>
                        <a:cs typeface="Open Sans"/>
                      </a:rPr>
                      <m:t>𝑍</m:t>
                    </m:r>
                    <m:r>
                      <a:rPr lang="en-US" i="1">
                        <a:latin typeface="Cambria Math" panose="02040503050406030204" pitchFamily="18" charset="0"/>
                        <a:ea typeface="Open Sans"/>
                        <a:cs typeface="Open Sans"/>
                      </a:rPr>
                      <m:t>)</m:t>
                    </m:r>
                  </m:oMath>
                </a14:m>
                <a:r>
                  <a:rPr lang="en-US" dirty="0">
                    <a:ea typeface="Open Sans"/>
                    <a:cs typeface="Open Sans"/>
                  </a:rPr>
                  <a:t> </a:t>
                </a:r>
              </a:p>
              <a:p>
                <a:pPr lvl="1"/>
                <a14:m>
                  <m:oMath xmlns:m="http://schemas.openxmlformats.org/officeDocument/2006/math">
                    <m:sSup>
                      <m:sSupPr>
                        <m:ctrlPr>
                          <a:rPr lang="en-US" i="1">
                            <a:latin typeface="Cambria Math" panose="02040503050406030204" pitchFamily="18" charset="0"/>
                            <a:ea typeface="Open Sans"/>
                            <a:cs typeface="Open Sans"/>
                          </a:rPr>
                        </m:ctrlPr>
                      </m:sSupPr>
                      <m:e>
                        <m:r>
                          <a:rPr lang="en-US" i="1">
                            <a:latin typeface="Cambria Math" panose="02040503050406030204" pitchFamily="18" charset="0"/>
                            <a:ea typeface="Open Sans"/>
                            <a:cs typeface="Open Sans"/>
                          </a:rPr>
                          <m:t>𝑊</m:t>
                        </m:r>
                      </m:e>
                      <m:sup>
                        <m:r>
                          <a:rPr lang="en-US" b="0" i="1">
                            <a:latin typeface="Cambria Math" panose="02040503050406030204" pitchFamily="18" charset="0"/>
                            <a:ea typeface="Open Sans"/>
                            <a:cs typeface="Open Sans"/>
                          </a:rPr>
                          <m:t>𝑌</m:t>
                        </m:r>
                      </m:sup>
                    </m:sSup>
                    <m:r>
                      <a:rPr lang="en-US" i="1">
                        <a:latin typeface="Cambria Math" panose="02040503050406030204" pitchFamily="18" charset="0"/>
                        <a:ea typeface="Open Sans"/>
                        <a:cs typeface="Open Sans"/>
                      </a:rPr>
                      <m:t>=</m:t>
                    </m:r>
                    <m:r>
                      <a:rPr lang="en-US" i="1">
                        <a:latin typeface="Cambria Math" panose="02040503050406030204" pitchFamily="18" charset="0"/>
                        <a:ea typeface="Open Sans"/>
                        <a:cs typeface="Open Sans"/>
                      </a:rPr>
                      <m:t>𝑃</m:t>
                    </m:r>
                    <m:r>
                      <a:rPr lang="en-US" i="1">
                        <a:latin typeface="Cambria Math" panose="02040503050406030204" pitchFamily="18" charset="0"/>
                        <a:ea typeface="Open Sans"/>
                        <a:cs typeface="Open Sans"/>
                      </a:rPr>
                      <m:t>(</m:t>
                    </m:r>
                    <m:r>
                      <a:rPr lang="en-US" i="1">
                        <a:latin typeface="Cambria Math" panose="02040503050406030204" pitchFamily="18" charset="0"/>
                        <a:ea typeface="Open Sans"/>
                        <a:cs typeface="Open Sans"/>
                      </a:rPr>
                      <m:t>𝑌</m:t>
                    </m:r>
                    <m:r>
                      <a:rPr lang="en-US" i="1">
                        <a:latin typeface="Cambria Math" panose="02040503050406030204" pitchFamily="18" charset="0"/>
                        <a:ea typeface="Open Sans"/>
                        <a:cs typeface="Open Sans"/>
                      </a:rPr>
                      <m:t>|</m:t>
                    </m:r>
                    <m:r>
                      <a:rPr lang="en-US" i="1">
                        <a:latin typeface="Cambria Math" panose="02040503050406030204" pitchFamily="18" charset="0"/>
                        <a:ea typeface="Open Sans"/>
                        <a:cs typeface="Open Sans"/>
                      </a:rPr>
                      <m:t>𝑋</m:t>
                    </m:r>
                    <m:r>
                      <a:rPr lang="en-US" i="1">
                        <a:latin typeface="Cambria Math" panose="02040503050406030204" pitchFamily="18" charset="0"/>
                        <a:ea typeface="Open Sans"/>
                        <a:cs typeface="Open Sans"/>
                      </a:rPr>
                      <m:t>,</m:t>
                    </m:r>
                    <m:r>
                      <a:rPr lang="en-US" i="1">
                        <a:latin typeface="Cambria Math" panose="02040503050406030204" pitchFamily="18" charset="0"/>
                        <a:ea typeface="Open Sans"/>
                        <a:cs typeface="Open Sans"/>
                      </a:rPr>
                      <m:t>𝑍</m:t>
                    </m:r>
                    <m:r>
                      <a:rPr lang="en-US" i="1">
                        <a:latin typeface="Cambria Math" panose="02040503050406030204" pitchFamily="18" charset="0"/>
                        <a:ea typeface="Open Sans"/>
                        <a:cs typeface="Open Sans"/>
                      </a:rPr>
                      <m:t>)</m:t>
                    </m:r>
                  </m:oMath>
                </a14:m>
                <a:r>
                  <a:rPr lang="en-US" dirty="0">
                    <a:ea typeface="Open Sans"/>
                    <a:cs typeface="Open Sans"/>
                  </a:rPr>
                  <a:t> </a:t>
                </a:r>
              </a:p>
              <a:p>
                <a:pPr lvl="1"/>
                <a14:m>
                  <m:oMath xmlns:m="http://schemas.openxmlformats.org/officeDocument/2006/math">
                    <m:sSup>
                      <m:sSupPr>
                        <m:ctrlPr>
                          <a:rPr lang="en-US" i="1">
                            <a:latin typeface="Cambria Math" panose="02040503050406030204" pitchFamily="18" charset="0"/>
                            <a:ea typeface="Open Sans"/>
                            <a:cs typeface="Open Sans"/>
                          </a:rPr>
                        </m:ctrlPr>
                      </m:sSupPr>
                      <m:e>
                        <m:r>
                          <a:rPr lang="en-US" i="1">
                            <a:latin typeface="Cambria Math" panose="02040503050406030204" pitchFamily="18" charset="0"/>
                            <a:ea typeface="Open Sans"/>
                            <a:cs typeface="Open Sans"/>
                          </a:rPr>
                          <m:t>𝑊</m:t>
                        </m:r>
                      </m:e>
                      <m:sup>
                        <m:r>
                          <a:rPr lang="en-US" b="0" i="1">
                            <a:latin typeface="Cambria Math" panose="02040503050406030204" pitchFamily="18" charset="0"/>
                            <a:ea typeface="Open Sans"/>
                            <a:cs typeface="Open Sans"/>
                          </a:rPr>
                          <m:t>𝑍</m:t>
                        </m:r>
                      </m:sup>
                    </m:sSup>
                    <m:r>
                      <a:rPr lang="en-US" i="1">
                        <a:latin typeface="Cambria Math" panose="02040503050406030204" pitchFamily="18" charset="0"/>
                        <a:ea typeface="Open Sans"/>
                        <a:cs typeface="Open Sans"/>
                      </a:rPr>
                      <m:t>=</m:t>
                    </m:r>
                    <m:r>
                      <a:rPr lang="en-US" i="1">
                        <a:latin typeface="Cambria Math" panose="02040503050406030204" pitchFamily="18" charset="0"/>
                        <a:ea typeface="Open Sans"/>
                        <a:cs typeface="Open Sans"/>
                      </a:rPr>
                      <m:t>𝑃</m:t>
                    </m:r>
                    <m:d>
                      <m:dPr>
                        <m:ctrlPr>
                          <a:rPr lang="en-US" i="1">
                            <a:latin typeface="Cambria Math" panose="02040503050406030204" pitchFamily="18" charset="0"/>
                            <a:ea typeface="Open Sans"/>
                            <a:cs typeface="Open Sans"/>
                          </a:rPr>
                        </m:ctrlPr>
                      </m:dPr>
                      <m:e>
                        <m:r>
                          <a:rPr lang="en-US" i="1">
                            <a:latin typeface="Cambria Math" panose="02040503050406030204" pitchFamily="18" charset="0"/>
                            <a:ea typeface="Open Sans"/>
                            <a:cs typeface="Open Sans"/>
                          </a:rPr>
                          <m:t>𝑍</m:t>
                        </m:r>
                      </m:e>
                      <m:e>
                        <m:r>
                          <a:rPr lang="en-US" i="1">
                            <a:latin typeface="Cambria Math" panose="02040503050406030204" pitchFamily="18" charset="0"/>
                            <a:ea typeface="Open Sans"/>
                            <a:cs typeface="Open Sans"/>
                          </a:rPr>
                          <m:t>𝑋</m:t>
                        </m:r>
                        <m:r>
                          <a:rPr lang="en-US" i="1">
                            <a:latin typeface="Cambria Math" panose="02040503050406030204" pitchFamily="18" charset="0"/>
                            <a:ea typeface="Open Sans"/>
                            <a:cs typeface="Open Sans"/>
                          </a:rPr>
                          <m:t>,</m:t>
                        </m:r>
                        <m:r>
                          <a:rPr lang="en-US" i="1">
                            <a:latin typeface="Cambria Math" panose="02040503050406030204" pitchFamily="18" charset="0"/>
                            <a:ea typeface="Open Sans"/>
                            <a:cs typeface="Open Sans"/>
                          </a:rPr>
                          <m:t>𝑌</m:t>
                        </m:r>
                      </m:e>
                    </m:d>
                  </m:oMath>
                </a14:m>
                <a:endParaRPr lang="en-US" dirty="0">
                  <a:ea typeface="Open Sans"/>
                  <a:cs typeface="Open Sans"/>
                </a:endParaRPr>
              </a:p>
              <a:p>
                <a:endParaRPr lang="en-US" dirty="0">
                  <a:ea typeface="Open Sans"/>
                  <a:cs typeface="Open Sans"/>
                </a:endParaRPr>
              </a:p>
              <a:p>
                <a:pPr marL="0" indent="0">
                  <a:buNone/>
                </a:pPr>
                <a:r>
                  <a:rPr lang="en-US" dirty="0">
                    <a:ea typeface="Open Sans"/>
                    <a:cs typeface="Open Sans"/>
                  </a:rPr>
                  <a:t>If </a:t>
                </a:r>
                <a14:m>
                  <m:oMath xmlns:m="http://schemas.openxmlformats.org/officeDocument/2006/math">
                    <m:r>
                      <a:rPr lang="en-US" i="1">
                        <a:latin typeface="Cambria Math" panose="02040503050406030204" pitchFamily="18" charset="0"/>
                        <a:ea typeface="Open Sans"/>
                        <a:cs typeface="Open Sans"/>
                      </a:rPr>
                      <m:t>𝑋</m:t>
                    </m:r>
                  </m:oMath>
                </a14:m>
                <a:r>
                  <a:rPr lang="en-US" dirty="0">
                    <a:ea typeface="Open Sans"/>
                    <a:cs typeface="Open Sans"/>
                  </a:rPr>
                  <a:t> is </a:t>
                </a:r>
                <a:r>
                  <a:rPr lang="en-US" i="1" dirty="0">
                    <a:ea typeface="Open Sans"/>
                    <a:cs typeface="Open Sans"/>
                  </a:rPr>
                  <a:t>not</a:t>
                </a:r>
                <a:r>
                  <a:rPr lang="en-US" dirty="0">
                    <a:ea typeface="Open Sans"/>
                    <a:cs typeface="Open Sans"/>
                  </a:rPr>
                  <a:t> a parent of </a:t>
                </a:r>
                <a14:m>
                  <m:oMath xmlns:m="http://schemas.openxmlformats.org/officeDocument/2006/math">
                    <m:r>
                      <a:rPr lang="en-US" i="1">
                        <a:latin typeface="Cambria Math" panose="02040503050406030204" pitchFamily="18" charset="0"/>
                        <a:ea typeface="Open Sans"/>
                        <a:cs typeface="Open Sans"/>
                      </a:rPr>
                      <m:t>𝑍</m:t>
                    </m:r>
                    <m:r>
                      <a:rPr lang="en-US" b="0" i="0" smtClean="0">
                        <a:latin typeface="Cambria Math" panose="02040503050406030204" pitchFamily="18" charset="0"/>
                        <a:ea typeface="Open Sans"/>
                        <a:cs typeface="Open Sans"/>
                      </a:rPr>
                      <m:t>:</m:t>
                    </m:r>
                  </m:oMath>
                </a14:m>
                <a:endParaRPr lang="en-US" b="0" dirty="0">
                  <a:ea typeface="Open Sans"/>
                  <a:cs typeface="Open Sans"/>
                </a:endParaRPr>
              </a:p>
              <a:p>
                <a:pPr lvl="1"/>
                <a14:m>
                  <m:oMath xmlns:m="http://schemas.openxmlformats.org/officeDocument/2006/math">
                    <m:r>
                      <a:rPr lang="en-US" i="1">
                        <a:latin typeface="Cambria Math" panose="02040503050406030204" pitchFamily="18" charset="0"/>
                        <a:ea typeface="Open Sans"/>
                        <a:cs typeface="Open Sans"/>
                      </a:rPr>
                      <m:t>𝑃</m:t>
                    </m:r>
                    <m:d>
                      <m:dPr>
                        <m:ctrlPr>
                          <a:rPr lang="en-US" i="1">
                            <a:latin typeface="Cambria Math" panose="02040503050406030204" pitchFamily="18" charset="0"/>
                            <a:ea typeface="Open Sans"/>
                            <a:cs typeface="Open Sans"/>
                          </a:rPr>
                        </m:ctrlPr>
                      </m:dPr>
                      <m:e>
                        <m:r>
                          <a:rPr lang="en-US" i="1">
                            <a:latin typeface="Cambria Math" panose="02040503050406030204" pitchFamily="18" charset="0"/>
                            <a:ea typeface="Open Sans"/>
                            <a:cs typeface="Open Sans"/>
                          </a:rPr>
                          <m:t>𝑍</m:t>
                        </m:r>
                      </m:e>
                      <m:e>
                        <m:r>
                          <a:rPr lang="en-US" i="1">
                            <a:latin typeface="Cambria Math" panose="02040503050406030204" pitchFamily="18" charset="0"/>
                            <a:ea typeface="Open Sans"/>
                            <a:cs typeface="Open Sans"/>
                          </a:rPr>
                          <m:t>𝑋</m:t>
                        </m:r>
                        <m:r>
                          <a:rPr lang="en-US" i="1">
                            <a:latin typeface="Cambria Math" panose="02040503050406030204" pitchFamily="18" charset="0"/>
                            <a:ea typeface="Open Sans"/>
                            <a:cs typeface="Open Sans"/>
                          </a:rPr>
                          <m:t>,</m:t>
                        </m:r>
                        <m:r>
                          <a:rPr lang="en-US" i="1">
                            <a:latin typeface="Cambria Math" panose="02040503050406030204" pitchFamily="18" charset="0"/>
                            <a:ea typeface="Open Sans"/>
                            <a:cs typeface="Open Sans"/>
                          </a:rPr>
                          <m:t>𝑌</m:t>
                        </m:r>
                      </m:e>
                    </m:d>
                    <m:r>
                      <a:rPr lang="en-US" i="1">
                        <a:latin typeface="Cambria Math" panose="02040503050406030204" pitchFamily="18" charset="0"/>
                        <a:ea typeface="Open Sans"/>
                        <a:cs typeface="Open Sans"/>
                      </a:rPr>
                      <m:t>=</m:t>
                    </m:r>
                    <m:r>
                      <a:rPr lang="en-US" i="1">
                        <a:latin typeface="Cambria Math" panose="02040503050406030204" pitchFamily="18" charset="0"/>
                        <a:ea typeface="Open Sans"/>
                        <a:cs typeface="Open Sans"/>
                      </a:rPr>
                      <m:t>𝑃</m:t>
                    </m:r>
                    <m:r>
                      <a:rPr lang="en-US" i="1">
                        <a:latin typeface="Cambria Math" panose="02040503050406030204" pitchFamily="18" charset="0"/>
                        <a:ea typeface="Open Sans"/>
                        <a:cs typeface="Open Sans"/>
                      </a:rPr>
                      <m:t>(</m:t>
                    </m:r>
                    <m:r>
                      <a:rPr lang="en-US" i="1">
                        <a:latin typeface="Cambria Math" panose="02040503050406030204" pitchFamily="18" charset="0"/>
                        <a:ea typeface="Open Sans"/>
                        <a:cs typeface="Open Sans"/>
                      </a:rPr>
                      <m:t>𝑍</m:t>
                    </m:r>
                    <m:r>
                      <a:rPr lang="en-US" i="1">
                        <a:latin typeface="Cambria Math" panose="02040503050406030204" pitchFamily="18" charset="0"/>
                        <a:ea typeface="Open Sans"/>
                        <a:cs typeface="Open Sans"/>
                      </a:rPr>
                      <m:t>|</m:t>
                    </m:r>
                    <m:r>
                      <a:rPr lang="en-US" i="1">
                        <a:latin typeface="Cambria Math" panose="02040503050406030204" pitchFamily="18" charset="0"/>
                        <a:ea typeface="Open Sans"/>
                        <a:cs typeface="Open Sans"/>
                      </a:rPr>
                      <m:t>𝑌</m:t>
                    </m:r>
                    <m:r>
                      <a:rPr lang="en-US" i="1">
                        <a:latin typeface="Cambria Math" panose="02040503050406030204" pitchFamily="18" charset="0"/>
                        <a:ea typeface="Open Sans"/>
                        <a:cs typeface="Open Sans"/>
                      </a:rPr>
                      <m:t>)</m:t>
                    </m:r>
                  </m:oMath>
                </a14:m>
                <a:endParaRPr lang="en-US" dirty="0">
                  <a:ea typeface="Open Sans"/>
                  <a:cs typeface="Open Sans"/>
                </a:endParaRPr>
              </a:p>
              <a:p>
                <a:pPr lvl="1"/>
                <a:r>
                  <a:rPr lang="en-US" dirty="0">
                    <a:ea typeface="Open Sans"/>
                    <a:cs typeface="Open Sans"/>
                  </a:rPr>
                  <a:t>Need parameterization of </a:t>
                </a:r>
                <a14:m>
                  <m:oMath xmlns:m="http://schemas.openxmlformats.org/officeDocument/2006/math">
                    <m:r>
                      <a:rPr lang="en-US" i="1" dirty="0" smtClean="0">
                        <a:latin typeface="Cambria Math" panose="02040503050406030204" pitchFamily="18" charset="0"/>
                        <a:ea typeface="Open Sans"/>
                        <a:cs typeface="Open Sans"/>
                      </a:rPr>
                      <m:t>𝑃</m:t>
                    </m:r>
                    <m:r>
                      <a:rPr lang="en-US" i="1" dirty="0" smtClean="0">
                        <a:latin typeface="Cambria Math" panose="02040503050406030204" pitchFamily="18" charset="0"/>
                        <a:ea typeface="Open Sans"/>
                        <a:cs typeface="Open Sans"/>
                      </a:rPr>
                      <m:t>(</m:t>
                    </m:r>
                    <m:r>
                      <a:rPr lang="en-US" i="1" dirty="0" smtClean="0">
                        <a:latin typeface="Cambria Math" panose="02040503050406030204" pitchFamily="18" charset="0"/>
                        <a:ea typeface="Open Sans"/>
                        <a:cs typeface="Open Sans"/>
                      </a:rPr>
                      <m:t>𝑍</m:t>
                    </m:r>
                    <m:r>
                      <a:rPr lang="en-US" i="1" dirty="0" smtClean="0">
                        <a:latin typeface="Cambria Math" panose="02040503050406030204" pitchFamily="18" charset="0"/>
                        <a:ea typeface="Open Sans"/>
                        <a:cs typeface="Open Sans"/>
                      </a:rPr>
                      <m:t>|</m:t>
                    </m:r>
                    <m:r>
                      <a:rPr lang="en-US" i="1" dirty="0" smtClean="0">
                        <a:latin typeface="Cambria Math" panose="02040503050406030204" pitchFamily="18" charset="0"/>
                        <a:ea typeface="Open Sans"/>
                        <a:cs typeface="Open Sans"/>
                      </a:rPr>
                      <m:t>𝑌</m:t>
                    </m:r>
                    <m:r>
                      <a:rPr lang="en-US" i="1" dirty="0" smtClean="0">
                        <a:latin typeface="Cambria Math" panose="02040503050406030204" pitchFamily="18" charset="0"/>
                        <a:ea typeface="Open Sans"/>
                        <a:cs typeface="Open Sans"/>
                      </a:rPr>
                      <m:t>)</m:t>
                    </m:r>
                  </m:oMath>
                </a14:m>
                <a:r>
                  <a:rPr lang="en-US" dirty="0">
                    <a:ea typeface="Open Sans"/>
                    <a:cs typeface="Open Sans"/>
                  </a:rPr>
                  <a:t> invariant to </a:t>
                </a:r>
                <a14:m>
                  <m:oMath xmlns:m="http://schemas.openxmlformats.org/officeDocument/2006/math">
                    <m:r>
                      <a:rPr lang="en-US" i="1" dirty="0" smtClean="0">
                        <a:latin typeface="Cambria Math" panose="02040503050406030204" pitchFamily="18" charset="0"/>
                        <a:ea typeface="Open Sans"/>
                        <a:cs typeface="Open Sans"/>
                      </a:rPr>
                      <m:t>𝑋</m:t>
                    </m:r>
                  </m:oMath>
                </a14:m>
                <a:endParaRPr lang="en-US" dirty="0">
                  <a:ea typeface="Open Sans"/>
                  <a:cs typeface="Open Sans"/>
                </a:endParaRPr>
              </a:p>
              <a:p>
                <a:pPr marL="383540" lvl="1" indent="-182245"/>
                <a:r>
                  <a:rPr lang="en-US" dirty="0">
                    <a:ea typeface="Open Sans"/>
                    <a:cs typeface="Open Sans"/>
                  </a:rPr>
                  <a:t>Contract </a:t>
                </a:r>
                <a14:m>
                  <m:oMath xmlns:m="http://schemas.openxmlformats.org/officeDocument/2006/math">
                    <m:sSup>
                      <m:sSupPr>
                        <m:ctrlPr>
                          <a:rPr lang="en-US" b="0" i="1">
                            <a:latin typeface="Cambria Math" panose="02040503050406030204" pitchFamily="18" charset="0"/>
                            <a:ea typeface="Open Sans"/>
                            <a:cs typeface="Open Sans"/>
                          </a:rPr>
                        </m:ctrlPr>
                      </m:sSupPr>
                      <m:e>
                        <m:r>
                          <a:rPr lang="en-US" b="0" i="1">
                            <a:latin typeface="Cambria Math" panose="02040503050406030204" pitchFamily="18" charset="0"/>
                            <a:ea typeface="Open Sans"/>
                            <a:cs typeface="Open Sans"/>
                          </a:rPr>
                          <m:t>𝑊</m:t>
                        </m:r>
                      </m:e>
                      <m:sup>
                        <m:r>
                          <a:rPr lang="en-US" b="0" i="1">
                            <a:latin typeface="Cambria Math" panose="02040503050406030204" pitchFamily="18" charset="0"/>
                            <a:ea typeface="Open Sans"/>
                            <a:cs typeface="Open Sans"/>
                          </a:rPr>
                          <m:t>𝑍</m:t>
                        </m:r>
                      </m:sup>
                    </m:sSup>
                  </m:oMath>
                </a14:m>
                <a:r>
                  <a:rPr lang="en-US" dirty="0">
                    <a:ea typeface="Open Sans"/>
                    <a:cs typeface="Open Sans"/>
                  </a:rPr>
                  <a:t> along mode-</a:t>
                </a:r>
                <a14:m>
                  <m:oMath xmlns:m="http://schemas.openxmlformats.org/officeDocument/2006/math">
                    <m:r>
                      <a:rPr lang="en-US" i="1">
                        <a:latin typeface="Cambria Math" panose="02040503050406030204" pitchFamily="18" charset="0"/>
                        <a:ea typeface="Open Sans"/>
                        <a:cs typeface="Open Sans"/>
                      </a:rPr>
                      <m:t>𝑋</m:t>
                    </m:r>
                  </m:oMath>
                </a14:m>
                <a:r>
                  <a:rPr lang="en-US" dirty="0">
                    <a:ea typeface="Open Sans"/>
                    <a:cs typeface="Open Sans"/>
                  </a:rPr>
                  <a:t> against a fixed vector to remove effect of</a:t>
                </a:r>
                <a:r>
                  <a:rPr lang="en-US" dirty="0"/>
                  <a:t> </a:t>
                </a:r>
                <a14:m>
                  <m:oMath xmlns:m="http://schemas.openxmlformats.org/officeDocument/2006/math">
                    <m:r>
                      <a:rPr lang="en-US" b="0" i="1">
                        <a:latin typeface="Cambria Math" panose="02040503050406030204" pitchFamily="18" charset="0"/>
                      </a:rPr>
                      <m:t>𝑋</m:t>
                    </m:r>
                  </m:oMath>
                </a14:m>
                <a:endParaRPr lang="en-US" dirty="0"/>
              </a:p>
            </p:txBody>
          </p:sp>
        </mc:Choice>
        <mc:Fallback xmlns="">
          <p:sp>
            <p:nvSpPr>
              <p:cNvPr id="3" name="Content Placeholder 2">
                <a:extLst>
                  <a:ext uri="{FF2B5EF4-FFF2-40B4-BE49-F238E27FC236}">
                    <a16:creationId xmlns:a16="http://schemas.microsoft.com/office/drawing/2014/main" id="{DC6B3F2C-C239-3AA1-A013-08B6D3A1CDC8}"/>
                  </a:ext>
                </a:extLst>
              </p:cNvPr>
              <p:cNvSpPr>
                <a:spLocks noGrp="1" noRot="1" noChangeAspect="1" noMove="1" noResize="1" noEditPoints="1" noAdjustHandles="1" noChangeArrowheads="1" noChangeShapeType="1" noTextEdit="1"/>
              </p:cNvSpPr>
              <p:nvPr>
                <p:ph sz="quarter" idx="10"/>
              </p:nvPr>
            </p:nvSpPr>
            <p:spPr>
              <a:blipFill>
                <a:blip r:embed="rId3"/>
                <a:stretch>
                  <a:fillRect l="-1420" t="-518"/>
                </a:stretch>
              </a:blipFill>
            </p:spPr>
            <p:txBody>
              <a:bodyPr/>
              <a:lstStyle/>
              <a:p>
                <a:r>
                  <a:rPr lang="en-US">
                    <a:noFill/>
                  </a:rPr>
                  <a:t> </a:t>
                </a:r>
              </a:p>
            </p:txBody>
          </p:sp>
        </mc:Fallback>
      </mc:AlternateContent>
    </p:spTree>
    <p:extLst>
      <p:ext uri="{BB962C8B-B14F-4D97-AF65-F5344CB8AC3E}">
        <p14:creationId xmlns:p14="http://schemas.microsoft.com/office/powerpoint/2010/main" val="67330402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7EAB7E-DE90-C1A8-ED1A-0C97F7F336A2}"/>
              </a:ext>
            </a:extLst>
          </p:cNvPr>
          <p:cNvSpPr>
            <a:spLocks noGrp="1"/>
          </p:cNvSpPr>
          <p:nvPr>
            <p:ph type="title"/>
          </p:nvPr>
        </p:nvSpPr>
        <p:spPr/>
        <p:txBody>
          <a:bodyPr/>
          <a:lstStyle/>
          <a:p>
            <a:r>
              <a:rPr lang="en-US">
                <a:ea typeface="Open Sans"/>
                <a:cs typeface="Open Sans"/>
              </a:rPr>
              <a:t>Encoding Causal Distributions</a:t>
            </a:r>
            <a:endParaRPr lang="en-US"/>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28254C5F-067B-0F79-858E-944666A76360}"/>
                  </a:ext>
                </a:extLst>
              </p:cNvPr>
              <p:cNvSpPr>
                <a:spLocks noGrp="1"/>
              </p:cNvSpPr>
              <p:nvPr>
                <p:ph sz="quarter" idx="10"/>
              </p:nvPr>
            </p:nvSpPr>
            <p:spPr/>
            <p:txBody>
              <a:bodyPr vert="horz" lIns="0" tIns="45720" rIns="0" bIns="45720" rtlCol="0" anchor="t">
                <a:normAutofit/>
              </a:bodyPr>
              <a:lstStyle/>
              <a:p>
                <a:r>
                  <a:rPr lang="en-US" dirty="0">
                    <a:ea typeface="Open Sans"/>
                    <a:cs typeface="Open Sans"/>
                  </a:rPr>
                  <a:t>Build conditional and joint probabilities as we traverse the DAG. For example: </a:t>
                </a:r>
                <a:endParaRPr lang="en-US" dirty="0"/>
              </a:p>
              <a:p>
                <a:pPr marL="383540" lvl="1" indent="-182245"/>
                <a:endParaRPr lang="en-US" dirty="0">
                  <a:ea typeface="Open Sans"/>
                  <a:cs typeface="Open Sans"/>
                </a:endParaRPr>
              </a:p>
              <a:p>
                <a:pPr marL="383540" lvl="1" indent="-182245"/>
                <a:r>
                  <a:rPr lang="en-US" dirty="0">
                    <a:ea typeface="Open Sans"/>
                    <a:cs typeface="Open Sans"/>
                  </a:rPr>
                  <a:t>Step 1: build </a:t>
                </a:r>
                <a14:m>
                  <m:oMath xmlns:m="http://schemas.openxmlformats.org/officeDocument/2006/math">
                    <m:r>
                      <a:rPr lang="en-US" i="1" dirty="0">
                        <a:latin typeface="Cambria Math" panose="02040503050406030204" pitchFamily="18" charset="0"/>
                        <a:ea typeface="Open Sans"/>
                        <a:cs typeface="Open Sans"/>
                      </a:rPr>
                      <m:t>𝑃</m:t>
                    </m:r>
                    <m:r>
                      <a:rPr lang="en-US" i="1">
                        <a:latin typeface="Cambria Math" panose="02040503050406030204" pitchFamily="18" charset="0"/>
                        <a:ea typeface="Open Sans"/>
                        <a:cs typeface="Open Sans"/>
                      </a:rPr>
                      <m:t>(</m:t>
                    </m:r>
                    <m:r>
                      <a:rPr lang="en-US" i="1">
                        <a:latin typeface="Cambria Math" panose="02040503050406030204" pitchFamily="18" charset="0"/>
                        <a:ea typeface="Open Sans"/>
                        <a:cs typeface="Open Sans"/>
                      </a:rPr>
                      <m:t>𝑍</m:t>
                    </m:r>
                    <m:r>
                      <a:rPr lang="en-US" i="1">
                        <a:latin typeface="Cambria Math" panose="02040503050406030204" pitchFamily="18" charset="0"/>
                        <a:ea typeface="Open Sans"/>
                        <a:cs typeface="Open Sans"/>
                      </a:rPr>
                      <m:t>)</m:t>
                    </m:r>
                  </m:oMath>
                </a14:m>
                <a:endParaRPr lang="en-US" dirty="0"/>
              </a:p>
              <a:p>
                <a:pPr marL="566420" lvl="2" indent="-182245"/>
                <a:r>
                  <a:rPr lang="en-US" dirty="0">
                    <a:ea typeface="Open Sans"/>
                    <a:cs typeface="Open Sans"/>
                  </a:rPr>
                  <a:t>Contract </a:t>
                </a:r>
                <a14:m>
                  <m:oMath xmlns:m="http://schemas.openxmlformats.org/officeDocument/2006/math">
                    <m:sSup>
                      <m:sSupPr>
                        <m:ctrlPr>
                          <a:rPr lang="en-US" b="0" i="1">
                            <a:latin typeface="Cambria Math" panose="02040503050406030204" pitchFamily="18" charset="0"/>
                            <a:ea typeface="Open Sans"/>
                            <a:cs typeface="Open Sans"/>
                          </a:rPr>
                        </m:ctrlPr>
                      </m:sSupPr>
                      <m:e>
                        <m:r>
                          <a:rPr lang="en-US" b="0" i="1">
                            <a:latin typeface="Cambria Math" panose="02040503050406030204" pitchFamily="18" charset="0"/>
                            <a:ea typeface="Open Sans"/>
                            <a:cs typeface="Open Sans"/>
                          </a:rPr>
                          <m:t>𝑊</m:t>
                        </m:r>
                      </m:e>
                      <m:sup>
                        <m:r>
                          <a:rPr lang="en-US" b="0" i="1">
                            <a:latin typeface="Cambria Math" panose="02040503050406030204" pitchFamily="18" charset="0"/>
                            <a:ea typeface="Open Sans"/>
                            <a:cs typeface="Open Sans"/>
                          </a:rPr>
                          <m:t>𝑍</m:t>
                        </m:r>
                      </m:sup>
                    </m:sSup>
                  </m:oMath>
                </a14:m>
                <a:r>
                  <a:rPr lang="en-US" dirty="0">
                    <a:ea typeface="Open Sans"/>
                    <a:cs typeface="Open Sans"/>
                  </a:rPr>
                  <a:t> along modes </a:t>
                </a:r>
                <a14:m>
                  <m:oMath xmlns:m="http://schemas.openxmlformats.org/officeDocument/2006/math">
                    <m:r>
                      <a:rPr lang="en-US" i="1">
                        <a:latin typeface="Cambria Math" panose="02040503050406030204" pitchFamily="18" charset="0"/>
                        <a:ea typeface="Open Sans"/>
                        <a:cs typeface="Open Sans"/>
                      </a:rPr>
                      <m:t>𝑋</m:t>
                    </m:r>
                    <m:r>
                      <a:rPr lang="en-US" i="1">
                        <a:latin typeface="Cambria Math" panose="02040503050406030204" pitchFamily="18" charset="0"/>
                        <a:ea typeface="Open Sans"/>
                        <a:cs typeface="Open Sans"/>
                      </a:rPr>
                      <m:t>,</m:t>
                    </m:r>
                    <m:r>
                      <a:rPr lang="en-US" i="1">
                        <a:latin typeface="Cambria Math" panose="02040503050406030204" pitchFamily="18" charset="0"/>
                        <a:ea typeface="Open Sans"/>
                        <a:cs typeface="Open Sans"/>
                      </a:rPr>
                      <m:t>𝑌</m:t>
                    </m:r>
                  </m:oMath>
                </a14:m>
                <a:r>
                  <a:rPr lang="en-US" dirty="0">
                    <a:ea typeface="Open Sans"/>
                    <a:cs typeface="Open Sans"/>
                  </a:rPr>
                  <a:t> via average</a:t>
                </a:r>
              </a:p>
              <a:p>
                <a:pPr marL="566420" lvl="2" indent="-182245"/>
                <a:endParaRPr lang="en-US" dirty="0">
                  <a:ea typeface="Open Sans"/>
                  <a:cs typeface="Open Sans"/>
                </a:endParaRPr>
              </a:p>
              <a:p>
                <a:pPr marL="383540" lvl="1" indent="-182245"/>
                <a:r>
                  <a:rPr lang="en-US" dirty="0">
                    <a:ea typeface="Open Sans"/>
                    <a:cs typeface="Open Sans"/>
                  </a:rPr>
                  <a:t>Step 2: build </a:t>
                </a:r>
                <a14:m>
                  <m:oMath xmlns:m="http://schemas.openxmlformats.org/officeDocument/2006/math">
                    <m:r>
                      <a:rPr lang="en-US" i="1" dirty="0">
                        <a:latin typeface="Cambria Math" panose="02040503050406030204" pitchFamily="18" charset="0"/>
                        <a:ea typeface="Open Sans"/>
                        <a:cs typeface="Open Sans"/>
                      </a:rPr>
                      <m:t>𝑃</m:t>
                    </m:r>
                    <m:r>
                      <a:rPr lang="en-US" i="1">
                        <a:latin typeface="Cambria Math" panose="02040503050406030204" pitchFamily="18" charset="0"/>
                        <a:ea typeface="Open Sans"/>
                        <a:cs typeface="Open Sans"/>
                      </a:rPr>
                      <m:t>(</m:t>
                    </m:r>
                    <m:r>
                      <a:rPr lang="en-US" i="1">
                        <a:latin typeface="Cambria Math" panose="02040503050406030204" pitchFamily="18" charset="0"/>
                        <a:ea typeface="Open Sans"/>
                        <a:cs typeface="Open Sans"/>
                      </a:rPr>
                      <m:t>𝑋</m:t>
                    </m:r>
                    <m:r>
                      <a:rPr lang="en-US" i="1">
                        <a:latin typeface="Cambria Math" panose="02040503050406030204" pitchFamily="18" charset="0"/>
                        <a:ea typeface="Open Sans"/>
                        <a:cs typeface="Open Sans"/>
                      </a:rPr>
                      <m:t>|</m:t>
                    </m:r>
                    <m:r>
                      <a:rPr lang="en-US" i="1">
                        <a:latin typeface="Cambria Math" panose="02040503050406030204" pitchFamily="18" charset="0"/>
                        <a:ea typeface="Open Sans"/>
                        <a:cs typeface="Open Sans"/>
                      </a:rPr>
                      <m:t>𝑍</m:t>
                    </m:r>
                    <m:r>
                      <a:rPr lang="en-US" i="1">
                        <a:latin typeface="Cambria Math" panose="02040503050406030204" pitchFamily="18" charset="0"/>
                        <a:ea typeface="Open Sans"/>
                        <a:cs typeface="Open Sans"/>
                      </a:rPr>
                      <m:t>)</m:t>
                    </m:r>
                  </m:oMath>
                </a14:m>
                <a:endParaRPr lang="en-US" dirty="0">
                  <a:ea typeface="Open Sans"/>
                  <a:cs typeface="Open Sans"/>
                </a:endParaRPr>
              </a:p>
              <a:p>
                <a:pPr marL="566420" lvl="2" indent="-182245"/>
                <a:r>
                  <a:rPr lang="en-US" dirty="0">
                    <a:ea typeface="Open Sans"/>
                    <a:cs typeface="Open Sans"/>
                  </a:rPr>
                  <a:t>Contract </a:t>
                </a:r>
                <a14:m>
                  <m:oMath xmlns:m="http://schemas.openxmlformats.org/officeDocument/2006/math">
                    <m:sSup>
                      <m:sSupPr>
                        <m:ctrlPr>
                          <a:rPr lang="en-US" b="0" i="1">
                            <a:latin typeface="Cambria Math" panose="02040503050406030204" pitchFamily="18" charset="0"/>
                            <a:ea typeface="Open Sans"/>
                            <a:cs typeface="Open Sans"/>
                          </a:rPr>
                        </m:ctrlPr>
                      </m:sSupPr>
                      <m:e>
                        <m:r>
                          <a:rPr lang="en-US" b="0" i="1">
                            <a:latin typeface="Cambria Math" panose="02040503050406030204" pitchFamily="18" charset="0"/>
                            <a:ea typeface="Open Sans"/>
                            <a:cs typeface="Open Sans"/>
                          </a:rPr>
                          <m:t>𝑊</m:t>
                        </m:r>
                      </m:e>
                      <m:sup>
                        <m:r>
                          <a:rPr lang="en-US" b="0" i="1">
                            <a:latin typeface="Cambria Math" panose="02040503050406030204" pitchFamily="18" charset="0"/>
                            <a:ea typeface="Open Sans"/>
                            <a:cs typeface="Open Sans"/>
                          </a:rPr>
                          <m:t>𝑋</m:t>
                        </m:r>
                      </m:sup>
                    </m:sSup>
                  </m:oMath>
                </a14:m>
                <a:r>
                  <a:rPr lang="en-US" dirty="0">
                    <a:ea typeface="Open Sans"/>
                    <a:cs typeface="Open Sans"/>
                  </a:rPr>
                  <a:t> along mode Y via average</a:t>
                </a:r>
              </a:p>
              <a:p>
                <a:pPr marL="383540" lvl="1" indent="-182245"/>
                <a:r>
                  <a:rPr lang="en-US" dirty="0">
                    <a:ea typeface="Open Sans"/>
                    <a:cs typeface="Open Sans"/>
                  </a:rPr>
                  <a:t>Step 2a: build </a:t>
                </a:r>
                <a14:m>
                  <m:oMath xmlns:m="http://schemas.openxmlformats.org/officeDocument/2006/math">
                    <m:r>
                      <a:rPr lang="en-US" b="0" i="1">
                        <a:latin typeface="Cambria Math" panose="02040503050406030204" pitchFamily="18" charset="0"/>
                        <a:ea typeface="Open Sans"/>
                        <a:cs typeface="Open Sans"/>
                      </a:rPr>
                      <m:t>𝑃</m:t>
                    </m:r>
                    <m:d>
                      <m:dPr>
                        <m:ctrlPr>
                          <a:rPr lang="en-US" i="1">
                            <a:latin typeface="Cambria Math" panose="02040503050406030204" pitchFamily="18" charset="0"/>
                            <a:ea typeface="Open Sans"/>
                            <a:cs typeface="Open Sans"/>
                          </a:rPr>
                        </m:ctrlPr>
                      </m:dPr>
                      <m:e>
                        <m:r>
                          <a:rPr lang="en-US" i="1">
                            <a:latin typeface="Cambria Math" panose="02040503050406030204" pitchFamily="18" charset="0"/>
                            <a:ea typeface="Open Sans"/>
                            <a:cs typeface="Open Sans"/>
                          </a:rPr>
                          <m:t>𝑋</m:t>
                        </m:r>
                        <m:r>
                          <a:rPr lang="en-US" i="1">
                            <a:latin typeface="Cambria Math" panose="02040503050406030204" pitchFamily="18" charset="0"/>
                            <a:ea typeface="Open Sans"/>
                            <a:cs typeface="Open Sans"/>
                          </a:rPr>
                          <m:t>,</m:t>
                        </m:r>
                        <m:r>
                          <a:rPr lang="en-US" i="1">
                            <a:latin typeface="Cambria Math" panose="02040503050406030204" pitchFamily="18" charset="0"/>
                            <a:ea typeface="Open Sans"/>
                            <a:cs typeface="Open Sans"/>
                          </a:rPr>
                          <m:t>𝑍</m:t>
                        </m:r>
                      </m:e>
                    </m:d>
                    <m:r>
                      <a:rPr lang="en-US" i="1">
                        <a:latin typeface="Cambria Math" panose="02040503050406030204" pitchFamily="18" charset="0"/>
                        <a:ea typeface="Open Sans"/>
                        <a:cs typeface="Open Sans"/>
                      </a:rPr>
                      <m:t>=</m:t>
                    </m:r>
                    <m:r>
                      <a:rPr lang="en-US" b="0" i="1">
                        <a:latin typeface="Cambria Math" panose="02040503050406030204" pitchFamily="18" charset="0"/>
                        <a:ea typeface="Open Sans"/>
                        <a:cs typeface="Open Sans"/>
                      </a:rPr>
                      <m:t>𝑃</m:t>
                    </m:r>
                    <m:d>
                      <m:dPr>
                        <m:ctrlPr>
                          <a:rPr lang="en-US" i="1">
                            <a:latin typeface="Cambria Math" panose="02040503050406030204" pitchFamily="18" charset="0"/>
                            <a:ea typeface="Open Sans"/>
                            <a:cs typeface="Open Sans"/>
                          </a:rPr>
                        </m:ctrlPr>
                      </m:dPr>
                      <m:e>
                        <m:r>
                          <a:rPr lang="en-US" i="1">
                            <a:latin typeface="Cambria Math" panose="02040503050406030204" pitchFamily="18" charset="0"/>
                            <a:ea typeface="Open Sans"/>
                            <a:cs typeface="Open Sans"/>
                          </a:rPr>
                          <m:t>𝑋</m:t>
                        </m:r>
                      </m:e>
                      <m:e>
                        <m:r>
                          <a:rPr lang="en-US" i="1">
                            <a:latin typeface="Cambria Math" panose="02040503050406030204" pitchFamily="18" charset="0"/>
                            <a:ea typeface="Open Sans"/>
                            <a:cs typeface="Open Sans"/>
                          </a:rPr>
                          <m:t>𝑍</m:t>
                        </m:r>
                      </m:e>
                    </m:d>
                    <m:r>
                      <a:rPr lang="en-US" b="0" i="1">
                        <a:latin typeface="Cambria Math" panose="02040503050406030204" pitchFamily="18" charset="0"/>
                        <a:ea typeface="Open Sans"/>
                        <a:cs typeface="Open Sans"/>
                      </a:rPr>
                      <m:t> </m:t>
                    </m:r>
                    <m:r>
                      <a:rPr lang="en-US" b="0" i="1">
                        <a:latin typeface="Cambria Math" panose="02040503050406030204" pitchFamily="18" charset="0"/>
                        <a:ea typeface="Open Sans"/>
                        <a:cs typeface="Open Sans"/>
                      </a:rPr>
                      <m:t>𝑃</m:t>
                    </m:r>
                    <m:r>
                      <a:rPr lang="en-US" i="1">
                        <a:latin typeface="Cambria Math" panose="02040503050406030204" pitchFamily="18" charset="0"/>
                        <a:ea typeface="Open Sans"/>
                        <a:cs typeface="Open Sans"/>
                      </a:rPr>
                      <m:t>(</m:t>
                    </m:r>
                    <m:r>
                      <a:rPr lang="en-US" i="1">
                        <a:latin typeface="Cambria Math" panose="02040503050406030204" pitchFamily="18" charset="0"/>
                        <a:ea typeface="Open Sans"/>
                        <a:cs typeface="Open Sans"/>
                      </a:rPr>
                      <m:t>𝑍</m:t>
                    </m:r>
                    <m:r>
                      <a:rPr lang="en-US" i="1">
                        <a:latin typeface="Cambria Math" panose="02040503050406030204" pitchFamily="18" charset="0"/>
                        <a:ea typeface="Open Sans"/>
                        <a:cs typeface="Open Sans"/>
                      </a:rPr>
                      <m:t>)</m:t>
                    </m:r>
                  </m:oMath>
                </a14:m>
                <a:endParaRPr lang="en-US" dirty="0">
                  <a:ea typeface="Open Sans"/>
                  <a:cs typeface="Open Sans"/>
                </a:endParaRPr>
              </a:p>
              <a:p>
                <a:pPr marL="566411" lvl="2" indent="-182245"/>
                <a:r>
                  <a:rPr lang="en-US" dirty="0">
                    <a:ea typeface="Open Sans"/>
                    <a:cs typeface="Open Sans"/>
                  </a:rPr>
                  <a:t>Contract </a:t>
                </a:r>
                <a14:m>
                  <m:oMath xmlns:m="http://schemas.openxmlformats.org/officeDocument/2006/math">
                    <m:sSup>
                      <m:sSupPr>
                        <m:ctrlPr>
                          <a:rPr lang="en-US" i="1">
                            <a:latin typeface="Cambria Math" panose="02040503050406030204" pitchFamily="18" charset="0"/>
                            <a:ea typeface="Open Sans"/>
                            <a:cs typeface="Open Sans"/>
                          </a:rPr>
                        </m:ctrlPr>
                      </m:sSupPr>
                      <m:e>
                        <m:r>
                          <a:rPr lang="en-US" i="1">
                            <a:latin typeface="Cambria Math" panose="02040503050406030204" pitchFamily="18" charset="0"/>
                            <a:ea typeface="Open Sans"/>
                            <a:cs typeface="Open Sans"/>
                          </a:rPr>
                          <m:t>𝑊</m:t>
                        </m:r>
                      </m:e>
                      <m:sup>
                        <m:r>
                          <a:rPr lang="en-US" i="1">
                            <a:latin typeface="Cambria Math" panose="02040503050406030204" pitchFamily="18" charset="0"/>
                            <a:ea typeface="Open Sans"/>
                            <a:cs typeface="Open Sans"/>
                          </a:rPr>
                          <m:t>𝑋</m:t>
                        </m:r>
                      </m:sup>
                    </m:sSup>
                  </m:oMath>
                </a14:m>
                <a:r>
                  <a:rPr lang="en-US" dirty="0">
                    <a:ea typeface="Open Sans"/>
                    <a:cs typeface="Open Sans"/>
                  </a:rPr>
                  <a:t> along mode </a:t>
                </a:r>
                <a14:m>
                  <m:oMath xmlns:m="http://schemas.openxmlformats.org/officeDocument/2006/math">
                    <m:r>
                      <a:rPr lang="en-US" i="1">
                        <a:latin typeface="Cambria Math" panose="02040503050406030204" pitchFamily="18" charset="0"/>
                        <a:ea typeface="Open Sans"/>
                        <a:cs typeface="Open Sans"/>
                      </a:rPr>
                      <m:t>𝑍</m:t>
                    </m:r>
                  </m:oMath>
                </a14:m>
                <a:r>
                  <a:rPr lang="en-US" dirty="0">
                    <a:ea typeface="Open Sans"/>
                    <a:cs typeface="Open Sans"/>
                  </a:rPr>
                  <a:t> against </a:t>
                </a:r>
                <a14:m>
                  <m:oMath xmlns:m="http://schemas.openxmlformats.org/officeDocument/2006/math">
                    <m:r>
                      <a:rPr lang="en-US" b="0" i="1">
                        <a:latin typeface="Cambria Math" panose="02040503050406030204" pitchFamily="18" charset="0"/>
                        <a:ea typeface="Open Sans"/>
                        <a:cs typeface="Open Sans"/>
                      </a:rPr>
                      <m:t>𝑃</m:t>
                    </m:r>
                    <m:r>
                      <a:rPr lang="en-US" b="0" i="1">
                        <a:latin typeface="Cambria Math" panose="02040503050406030204" pitchFamily="18" charset="0"/>
                        <a:ea typeface="Open Sans"/>
                        <a:cs typeface="Open Sans"/>
                      </a:rPr>
                      <m:t>(</m:t>
                    </m:r>
                    <m:r>
                      <a:rPr lang="en-US" b="0" i="1">
                        <a:latin typeface="Cambria Math" panose="02040503050406030204" pitchFamily="18" charset="0"/>
                        <a:ea typeface="Open Sans"/>
                        <a:cs typeface="Open Sans"/>
                      </a:rPr>
                      <m:t>𝑍</m:t>
                    </m:r>
                    <m:r>
                      <a:rPr lang="en-US" b="0" i="1">
                        <a:latin typeface="Cambria Math" panose="02040503050406030204" pitchFamily="18" charset="0"/>
                        <a:ea typeface="Open Sans"/>
                        <a:cs typeface="Open Sans"/>
                      </a:rPr>
                      <m:t>)</m:t>
                    </m:r>
                  </m:oMath>
                </a14:m>
                <a:endParaRPr lang="en-US" dirty="0">
                  <a:ea typeface="Open Sans"/>
                  <a:cs typeface="Open Sans"/>
                </a:endParaRPr>
              </a:p>
              <a:p>
                <a:pPr marL="566411" lvl="2" indent="-182245"/>
                <a:endParaRPr lang="en-US" dirty="0">
                  <a:ea typeface="Open Sans"/>
                  <a:cs typeface="Open Sans"/>
                </a:endParaRPr>
              </a:p>
              <a:p>
                <a:pPr marL="383540" lvl="1" indent="-182245"/>
                <a:r>
                  <a:rPr lang="en-US" dirty="0">
                    <a:ea typeface="Open Sans"/>
                    <a:cs typeface="Open Sans"/>
                  </a:rPr>
                  <a:t>Step 3: build </a:t>
                </a:r>
                <a14:m>
                  <m:oMath xmlns:m="http://schemas.openxmlformats.org/officeDocument/2006/math">
                    <m:r>
                      <a:rPr lang="en-US" b="0" i="1">
                        <a:latin typeface="Cambria Math" panose="02040503050406030204" pitchFamily="18" charset="0"/>
                        <a:ea typeface="Open Sans"/>
                        <a:cs typeface="Open Sans"/>
                      </a:rPr>
                      <m:t>𝑃</m:t>
                    </m:r>
                    <m:r>
                      <a:rPr lang="en-US" i="1">
                        <a:latin typeface="Cambria Math" panose="02040503050406030204" pitchFamily="18" charset="0"/>
                        <a:ea typeface="Open Sans"/>
                        <a:cs typeface="Open Sans"/>
                      </a:rPr>
                      <m:t>(</m:t>
                    </m:r>
                    <m:r>
                      <a:rPr lang="en-US" i="1">
                        <a:latin typeface="Cambria Math" panose="02040503050406030204" pitchFamily="18" charset="0"/>
                        <a:ea typeface="Open Sans"/>
                        <a:cs typeface="Open Sans"/>
                      </a:rPr>
                      <m:t>𝑌</m:t>
                    </m:r>
                    <m:r>
                      <a:rPr lang="en-US" i="1">
                        <a:latin typeface="Cambria Math" panose="02040503050406030204" pitchFamily="18" charset="0"/>
                        <a:ea typeface="Open Sans"/>
                        <a:cs typeface="Open Sans"/>
                      </a:rPr>
                      <m:t>|</m:t>
                    </m:r>
                    <m:r>
                      <a:rPr lang="en-US" i="1">
                        <a:latin typeface="Cambria Math" panose="02040503050406030204" pitchFamily="18" charset="0"/>
                        <a:ea typeface="Open Sans"/>
                        <a:cs typeface="Open Sans"/>
                      </a:rPr>
                      <m:t>𝑋</m:t>
                    </m:r>
                    <m:r>
                      <a:rPr lang="en-US" i="1">
                        <a:latin typeface="Cambria Math" panose="02040503050406030204" pitchFamily="18" charset="0"/>
                        <a:ea typeface="Open Sans"/>
                        <a:cs typeface="Open Sans"/>
                      </a:rPr>
                      <m:t>,</m:t>
                    </m:r>
                    <m:r>
                      <a:rPr lang="en-US" i="1">
                        <a:latin typeface="Cambria Math" panose="02040503050406030204" pitchFamily="18" charset="0"/>
                        <a:ea typeface="Open Sans"/>
                        <a:cs typeface="Open Sans"/>
                      </a:rPr>
                      <m:t>𝑍</m:t>
                    </m:r>
                    <m:r>
                      <a:rPr lang="en-US" i="1">
                        <a:latin typeface="Cambria Math" panose="02040503050406030204" pitchFamily="18" charset="0"/>
                        <a:ea typeface="Open Sans"/>
                        <a:cs typeface="Open Sans"/>
                      </a:rPr>
                      <m:t>)</m:t>
                    </m:r>
                  </m:oMath>
                </a14:m>
                <a:endParaRPr lang="en-US" dirty="0">
                  <a:ea typeface="Open Sans"/>
                  <a:cs typeface="Open Sans"/>
                </a:endParaRPr>
              </a:p>
              <a:p>
                <a:pPr marL="566411" lvl="2" indent="-182245"/>
                <a:r>
                  <a:rPr lang="en-US" dirty="0">
                    <a:ea typeface="Open Sans"/>
                    <a:cs typeface="Open Sans"/>
                  </a:rPr>
                  <a:t>This is already </a:t>
                </a:r>
                <a14:m>
                  <m:oMath xmlns:m="http://schemas.openxmlformats.org/officeDocument/2006/math">
                    <m:sSup>
                      <m:sSupPr>
                        <m:ctrlPr>
                          <a:rPr lang="en-US" b="0" i="1" smtClean="0">
                            <a:latin typeface="Cambria Math" panose="02040503050406030204" pitchFamily="18" charset="0"/>
                            <a:ea typeface="Open Sans"/>
                            <a:cs typeface="Open Sans"/>
                          </a:rPr>
                        </m:ctrlPr>
                      </m:sSupPr>
                      <m:e>
                        <m:r>
                          <a:rPr lang="en-US" b="0" i="1" smtClean="0">
                            <a:latin typeface="Cambria Math" panose="02040503050406030204" pitchFamily="18" charset="0"/>
                            <a:ea typeface="Open Sans"/>
                            <a:cs typeface="Open Sans"/>
                          </a:rPr>
                          <m:t>𝑊</m:t>
                        </m:r>
                      </m:e>
                      <m:sup>
                        <m:r>
                          <a:rPr lang="en-US" b="0" i="1" smtClean="0">
                            <a:latin typeface="Cambria Math" panose="02040503050406030204" pitchFamily="18" charset="0"/>
                            <a:ea typeface="Open Sans"/>
                            <a:cs typeface="Open Sans"/>
                          </a:rPr>
                          <m:t>𝑌</m:t>
                        </m:r>
                      </m:sup>
                    </m:sSup>
                  </m:oMath>
                </a14:m>
                <a:r>
                  <a:rPr lang="en-US" dirty="0">
                    <a:ea typeface="Open Sans"/>
                    <a:cs typeface="Open Sans"/>
                  </a:rPr>
                  <a:t>!</a:t>
                </a:r>
              </a:p>
              <a:p>
                <a:pPr marL="383549" lvl="1" indent="-182245"/>
                <a:r>
                  <a:rPr lang="en-US" dirty="0">
                    <a:ea typeface="Open Sans"/>
                    <a:cs typeface="Open Sans"/>
                  </a:rPr>
                  <a:t>Step 3a: build </a:t>
                </a:r>
                <a14:m>
                  <m:oMath xmlns:m="http://schemas.openxmlformats.org/officeDocument/2006/math">
                    <m:r>
                      <a:rPr lang="en-US" b="0" i="1">
                        <a:latin typeface="Cambria Math" panose="02040503050406030204" pitchFamily="18" charset="0"/>
                        <a:ea typeface="Open Sans"/>
                        <a:cs typeface="Open Sans"/>
                      </a:rPr>
                      <m:t>𝑃</m:t>
                    </m:r>
                    <m:d>
                      <m:dPr>
                        <m:ctrlPr>
                          <a:rPr lang="en-US" i="1">
                            <a:latin typeface="Cambria Math" panose="02040503050406030204" pitchFamily="18" charset="0"/>
                            <a:ea typeface="Open Sans"/>
                            <a:cs typeface="Open Sans"/>
                          </a:rPr>
                        </m:ctrlPr>
                      </m:dPr>
                      <m:e>
                        <m:r>
                          <a:rPr lang="en-US" i="1">
                            <a:latin typeface="Cambria Math" panose="02040503050406030204" pitchFamily="18" charset="0"/>
                            <a:ea typeface="Open Sans"/>
                            <a:cs typeface="Open Sans"/>
                          </a:rPr>
                          <m:t>𝑋</m:t>
                        </m:r>
                        <m:r>
                          <a:rPr lang="en-US" i="1">
                            <a:latin typeface="Cambria Math" panose="02040503050406030204" pitchFamily="18" charset="0"/>
                            <a:ea typeface="Open Sans"/>
                            <a:cs typeface="Open Sans"/>
                          </a:rPr>
                          <m:t>,</m:t>
                        </m:r>
                        <m:r>
                          <a:rPr lang="en-US" i="1">
                            <a:latin typeface="Cambria Math" panose="02040503050406030204" pitchFamily="18" charset="0"/>
                            <a:ea typeface="Open Sans"/>
                            <a:cs typeface="Open Sans"/>
                          </a:rPr>
                          <m:t>𝑌</m:t>
                        </m:r>
                        <m:r>
                          <a:rPr lang="en-US" i="1">
                            <a:latin typeface="Cambria Math" panose="02040503050406030204" pitchFamily="18" charset="0"/>
                            <a:ea typeface="Open Sans"/>
                            <a:cs typeface="Open Sans"/>
                          </a:rPr>
                          <m:t>,</m:t>
                        </m:r>
                        <m:r>
                          <a:rPr lang="en-US" i="1">
                            <a:latin typeface="Cambria Math" panose="02040503050406030204" pitchFamily="18" charset="0"/>
                            <a:ea typeface="Open Sans"/>
                            <a:cs typeface="Open Sans"/>
                          </a:rPr>
                          <m:t>𝑍</m:t>
                        </m:r>
                      </m:e>
                    </m:d>
                    <m:r>
                      <a:rPr lang="en-US" i="1">
                        <a:latin typeface="Cambria Math" panose="02040503050406030204" pitchFamily="18" charset="0"/>
                        <a:ea typeface="Open Sans"/>
                        <a:cs typeface="Open Sans"/>
                      </a:rPr>
                      <m:t>=</m:t>
                    </m:r>
                    <m:r>
                      <a:rPr lang="en-US" b="0" i="1">
                        <a:latin typeface="Cambria Math" panose="02040503050406030204" pitchFamily="18" charset="0"/>
                        <a:ea typeface="Open Sans"/>
                        <a:cs typeface="Open Sans"/>
                      </a:rPr>
                      <m:t>𝑃</m:t>
                    </m:r>
                    <m:d>
                      <m:dPr>
                        <m:ctrlPr>
                          <a:rPr lang="en-US" i="1">
                            <a:latin typeface="Cambria Math" panose="02040503050406030204" pitchFamily="18" charset="0"/>
                            <a:ea typeface="Open Sans"/>
                            <a:cs typeface="Open Sans"/>
                          </a:rPr>
                        </m:ctrlPr>
                      </m:dPr>
                      <m:e>
                        <m:r>
                          <a:rPr lang="en-US" i="1">
                            <a:latin typeface="Cambria Math" panose="02040503050406030204" pitchFamily="18" charset="0"/>
                            <a:ea typeface="Open Sans"/>
                            <a:cs typeface="Open Sans"/>
                          </a:rPr>
                          <m:t>𝑌</m:t>
                        </m:r>
                      </m:e>
                      <m:e>
                        <m:r>
                          <a:rPr lang="en-US" i="1">
                            <a:latin typeface="Cambria Math" panose="02040503050406030204" pitchFamily="18" charset="0"/>
                            <a:ea typeface="Open Sans"/>
                            <a:cs typeface="Open Sans"/>
                          </a:rPr>
                          <m:t>𝑋</m:t>
                        </m:r>
                        <m:r>
                          <a:rPr lang="en-US" i="1">
                            <a:latin typeface="Cambria Math" panose="02040503050406030204" pitchFamily="18" charset="0"/>
                            <a:ea typeface="Open Sans"/>
                            <a:cs typeface="Open Sans"/>
                          </a:rPr>
                          <m:t>,</m:t>
                        </m:r>
                        <m:r>
                          <a:rPr lang="en-US" i="1">
                            <a:latin typeface="Cambria Math" panose="02040503050406030204" pitchFamily="18" charset="0"/>
                            <a:ea typeface="Open Sans"/>
                            <a:cs typeface="Open Sans"/>
                          </a:rPr>
                          <m:t>𝑍</m:t>
                        </m:r>
                      </m:e>
                    </m:d>
                    <m:r>
                      <a:rPr lang="en-US" b="0" i="1">
                        <a:latin typeface="Cambria Math" panose="02040503050406030204" pitchFamily="18" charset="0"/>
                        <a:ea typeface="Open Sans"/>
                        <a:cs typeface="Open Sans"/>
                      </a:rPr>
                      <m:t> </m:t>
                    </m:r>
                    <m:r>
                      <a:rPr lang="en-US" b="0" i="1" smtClean="0">
                        <a:latin typeface="Cambria Math" panose="02040503050406030204" pitchFamily="18" charset="0"/>
                        <a:ea typeface="Open Sans"/>
                        <a:cs typeface="Open Sans"/>
                      </a:rPr>
                      <m:t>𝑃</m:t>
                    </m:r>
                    <m:d>
                      <m:dPr>
                        <m:ctrlPr>
                          <a:rPr lang="en-US" i="1">
                            <a:latin typeface="Cambria Math" panose="02040503050406030204" pitchFamily="18" charset="0"/>
                            <a:ea typeface="Open Sans"/>
                            <a:cs typeface="Open Sans"/>
                          </a:rPr>
                        </m:ctrlPr>
                      </m:dPr>
                      <m:e>
                        <m:r>
                          <a:rPr lang="en-US" i="1">
                            <a:latin typeface="Cambria Math" panose="02040503050406030204" pitchFamily="18" charset="0"/>
                            <a:ea typeface="Open Sans"/>
                            <a:cs typeface="Open Sans"/>
                          </a:rPr>
                          <m:t>𝑋</m:t>
                        </m:r>
                        <m:r>
                          <a:rPr lang="en-US" i="1">
                            <a:latin typeface="Cambria Math" panose="02040503050406030204" pitchFamily="18" charset="0"/>
                            <a:ea typeface="Open Sans"/>
                            <a:cs typeface="Open Sans"/>
                          </a:rPr>
                          <m:t>,</m:t>
                        </m:r>
                        <m:r>
                          <a:rPr lang="en-US" i="1">
                            <a:latin typeface="Cambria Math" panose="02040503050406030204" pitchFamily="18" charset="0"/>
                            <a:ea typeface="Open Sans"/>
                            <a:cs typeface="Open Sans"/>
                          </a:rPr>
                          <m:t>𝑍</m:t>
                        </m:r>
                      </m:e>
                    </m:d>
                  </m:oMath>
                </a14:m>
                <a:endParaRPr lang="en-US" dirty="0">
                  <a:ea typeface="Open Sans"/>
                  <a:cs typeface="Open Sans"/>
                </a:endParaRPr>
              </a:p>
              <a:p>
                <a:pPr marL="566420" lvl="2" indent="-182245"/>
                <a:r>
                  <a:rPr lang="en-US" dirty="0">
                    <a:ea typeface="Open Sans"/>
                    <a:cs typeface="Open Sans"/>
                  </a:rPr>
                  <a:t>Contract </a:t>
                </a:r>
                <a14:m>
                  <m:oMath xmlns:m="http://schemas.openxmlformats.org/officeDocument/2006/math">
                    <m:sSup>
                      <m:sSupPr>
                        <m:ctrlPr>
                          <a:rPr lang="en-US" i="1">
                            <a:latin typeface="Cambria Math" panose="02040503050406030204" pitchFamily="18" charset="0"/>
                            <a:ea typeface="Open Sans"/>
                            <a:cs typeface="Open Sans"/>
                          </a:rPr>
                        </m:ctrlPr>
                      </m:sSupPr>
                      <m:e>
                        <m:r>
                          <a:rPr lang="en-US" i="1">
                            <a:latin typeface="Cambria Math" panose="02040503050406030204" pitchFamily="18" charset="0"/>
                            <a:ea typeface="Open Sans"/>
                            <a:cs typeface="Open Sans"/>
                          </a:rPr>
                          <m:t>𝑊</m:t>
                        </m:r>
                      </m:e>
                      <m:sup>
                        <m:r>
                          <a:rPr lang="en-US" i="1">
                            <a:latin typeface="Cambria Math" panose="02040503050406030204" pitchFamily="18" charset="0"/>
                            <a:ea typeface="Open Sans"/>
                            <a:cs typeface="Open Sans"/>
                          </a:rPr>
                          <m:t>𝑌</m:t>
                        </m:r>
                      </m:sup>
                    </m:sSup>
                  </m:oMath>
                </a14:m>
                <a:r>
                  <a:rPr lang="en-US" dirty="0">
                    <a:ea typeface="Open Sans"/>
                    <a:cs typeface="Open Sans"/>
                  </a:rPr>
                  <a:t> along modes </a:t>
                </a:r>
                <a14:m>
                  <m:oMath xmlns:m="http://schemas.openxmlformats.org/officeDocument/2006/math">
                    <m:r>
                      <a:rPr lang="en-US" i="1" dirty="0" smtClean="0">
                        <a:latin typeface="Cambria Math" panose="02040503050406030204" pitchFamily="18" charset="0"/>
                        <a:ea typeface="Open Sans"/>
                        <a:cs typeface="Open Sans"/>
                      </a:rPr>
                      <m:t>𝑋</m:t>
                    </m:r>
                    <m:r>
                      <a:rPr lang="en-US" i="1" dirty="0" smtClean="0">
                        <a:latin typeface="Cambria Math" panose="02040503050406030204" pitchFamily="18" charset="0"/>
                        <a:ea typeface="Open Sans"/>
                        <a:cs typeface="Open Sans"/>
                      </a:rPr>
                      <m:t>,</m:t>
                    </m:r>
                    <m:r>
                      <a:rPr lang="en-US" i="1" dirty="0" smtClean="0">
                        <a:latin typeface="Cambria Math" panose="02040503050406030204" pitchFamily="18" charset="0"/>
                        <a:ea typeface="Open Sans"/>
                        <a:cs typeface="Open Sans"/>
                      </a:rPr>
                      <m:t>𝑍</m:t>
                    </m:r>
                  </m:oMath>
                </a14:m>
                <a:r>
                  <a:rPr lang="en-US" dirty="0">
                    <a:ea typeface="Open Sans"/>
                    <a:cs typeface="Open Sans"/>
                  </a:rPr>
                  <a:t> against </a:t>
                </a:r>
                <a14:m>
                  <m:oMath xmlns:m="http://schemas.openxmlformats.org/officeDocument/2006/math">
                    <m:r>
                      <a:rPr lang="en-US" i="1" dirty="0">
                        <a:latin typeface="Cambria Math" panose="02040503050406030204" pitchFamily="18" charset="0"/>
                        <a:ea typeface="Open Sans"/>
                        <a:cs typeface="Open Sans"/>
                      </a:rPr>
                      <m:t>𝑃</m:t>
                    </m:r>
                    <m:r>
                      <a:rPr lang="en-US" i="1" dirty="0">
                        <a:latin typeface="Cambria Math" panose="02040503050406030204" pitchFamily="18" charset="0"/>
                        <a:ea typeface="Open Sans"/>
                        <a:cs typeface="Open Sans"/>
                      </a:rPr>
                      <m:t>(</m:t>
                    </m:r>
                    <m:r>
                      <a:rPr lang="en-US" i="1" dirty="0">
                        <a:latin typeface="Cambria Math" panose="02040503050406030204" pitchFamily="18" charset="0"/>
                        <a:ea typeface="Open Sans"/>
                        <a:cs typeface="Open Sans"/>
                      </a:rPr>
                      <m:t>𝑋</m:t>
                    </m:r>
                    <m:r>
                      <a:rPr lang="en-US" i="1" dirty="0">
                        <a:latin typeface="Cambria Math" panose="02040503050406030204" pitchFamily="18" charset="0"/>
                        <a:ea typeface="Open Sans"/>
                        <a:cs typeface="Open Sans"/>
                      </a:rPr>
                      <m:t>,</m:t>
                    </m:r>
                    <m:r>
                      <a:rPr lang="en-US" i="1" dirty="0">
                        <a:latin typeface="Cambria Math" panose="02040503050406030204" pitchFamily="18" charset="0"/>
                        <a:ea typeface="Open Sans"/>
                        <a:cs typeface="Open Sans"/>
                      </a:rPr>
                      <m:t>𝑍</m:t>
                    </m:r>
                    <m:r>
                      <a:rPr lang="en-US" i="1" dirty="0">
                        <a:latin typeface="Cambria Math" panose="02040503050406030204" pitchFamily="18" charset="0"/>
                        <a:ea typeface="Open Sans"/>
                        <a:cs typeface="Open Sans"/>
                      </a:rPr>
                      <m:t>)</m:t>
                    </m:r>
                  </m:oMath>
                </a14:m>
                <a:endParaRPr lang="en-US" dirty="0">
                  <a:ea typeface="Open Sans"/>
                  <a:cs typeface="Open Sans"/>
                </a:endParaRPr>
              </a:p>
              <a:p>
                <a:pPr marL="383549" lvl="1" indent="-182245"/>
                <a:endParaRPr lang="en-US" dirty="0">
                  <a:ea typeface="Open Sans"/>
                  <a:cs typeface="Open Sans"/>
                </a:endParaRPr>
              </a:p>
            </p:txBody>
          </p:sp>
        </mc:Choice>
        <mc:Fallback xmlns="">
          <p:sp>
            <p:nvSpPr>
              <p:cNvPr id="3" name="Content Placeholder 2">
                <a:extLst>
                  <a:ext uri="{FF2B5EF4-FFF2-40B4-BE49-F238E27FC236}">
                    <a16:creationId xmlns:a16="http://schemas.microsoft.com/office/drawing/2014/main" id="{28254C5F-067B-0F79-858E-944666A76360}"/>
                  </a:ext>
                </a:extLst>
              </p:cNvPr>
              <p:cNvSpPr>
                <a:spLocks noGrp="1" noRot="1" noChangeAspect="1" noMove="1" noResize="1" noEditPoints="1" noAdjustHandles="1" noChangeArrowheads="1" noChangeShapeType="1" noTextEdit="1"/>
              </p:cNvSpPr>
              <p:nvPr>
                <p:ph sz="quarter" idx="10"/>
              </p:nvPr>
            </p:nvSpPr>
            <p:spPr>
              <a:blipFill>
                <a:blip r:embed="rId2"/>
                <a:stretch>
                  <a:fillRect l="-1364" t="-518"/>
                </a:stretch>
              </a:blipFill>
            </p:spPr>
            <p:txBody>
              <a:bodyPr/>
              <a:lstStyle/>
              <a:p>
                <a:r>
                  <a:rPr lang="en-US">
                    <a:noFill/>
                  </a:rPr>
                  <a:t> </a:t>
                </a:r>
              </a:p>
            </p:txBody>
          </p:sp>
        </mc:Fallback>
      </mc:AlternateContent>
      <p:grpSp>
        <p:nvGrpSpPr>
          <p:cNvPr id="4" name="Group 3">
            <a:extLst>
              <a:ext uri="{FF2B5EF4-FFF2-40B4-BE49-F238E27FC236}">
                <a16:creationId xmlns:a16="http://schemas.microsoft.com/office/drawing/2014/main" id="{573D9627-CA56-AEBD-F99A-1775880144A6}"/>
              </a:ext>
            </a:extLst>
          </p:cNvPr>
          <p:cNvGrpSpPr/>
          <p:nvPr/>
        </p:nvGrpSpPr>
        <p:grpSpPr>
          <a:xfrm>
            <a:off x="7878787" y="2382325"/>
            <a:ext cx="2718053" cy="2206980"/>
            <a:chOff x="8753221" y="3731490"/>
            <a:chExt cx="2718053" cy="2206980"/>
          </a:xfrm>
        </p:grpSpPr>
        <p:grpSp>
          <p:nvGrpSpPr>
            <p:cNvPr id="5" name="Group 4">
              <a:extLst>
                <a:ext uri="{FF2B5EF4-FFF2-40B4-BE49-F238E27FC236}">
                  <a16:creationId xmlns:a16="http://schemas.microsoft.com/office/drawing/2014/main" id="{459EC718-51F4-CA67-FEDE-FCACD73E9D95}"/>
                </a:ext>
              </a:extLst>
            </p:cNvPr>
            <p:cNvGrpSpPr/>
            <p:nvPr/>
          </p:nvGrpSpPr>
          <p:grpSpPr>
            <a:xfrm>
              <a:off x="8753221" y="3731490"/>
              <a:ext cx="2718053" cy="2206980"/>
              <a:chOff x="8807669" y="1505916"/>
              <a:chExt cx="2718053" cy="2206980"/>
            </a:xfrm>
          </p:grpSpPr>
          <p:sp>
            <p:nvSpPr>
              <p:cNvPr id="9" name="Oval 8">
                <a:extLst>
                  <a:ext uri="{FF2B5EF4-FFF2-40B4-BE49-F238E27FC236}">
                    <a16:creationId xmlns:a16="http://schemas.microsoft.com/office/drawing/2014/main" id="{CF23E50C-31A8-207A-8108-92DF98A09CC7}"/>
                  </a:ext>
                </a:extLst>
              </p:cNvPr>
              <p:cNvSpPr/>
              <p:nvPr/>
            </p:nvSpPr>
            <p:spPr>
              <a:xfrm>
                <a:off x="8807669" y="2924620"/>
                <a:ext cx="788276" cy="788276"/>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b="1">
                    <a:ea typeface="Open Sans"/>
                    <a:cs typeface="Open Sans"/>
                  </a:rPr>
                  <a:t>X</a:t>
                </a:r>
              </a:p>
            </p:txBody>
          </p:sp>
          <p:sp>
            <p:nvSpPr>
              <p:cNvPr id="10" name="Oval 9">
                <a:extLst>
                  <a:ext uri="{FF2B5EF4-FFF2-40B4-BE49-F238E27FC236}">
                    <a16:creationId xmlns:a16="http://schemas.microsoft.com/office/drawing/2014/main" id="{FE780C78-A370-F23E-0A64-874D560B1742}"/>
                  </a:ext>
                </a:extLst>
              </p:cNvPr>
              <p:cNvSpPr/>
              <p:nvPr/>
            </p:nvSpPr>
            <p:spPr>
              <a:xfrm>
                <a:off x="10737446" y="2924620"/>
                <a:ext cx="788276" cy="788276"/>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b="1">
                    <a:ea typeface="Open Sans"/>
                    <a:cs typeface="Open Sans"/>
                  </a:rPr>
                  <a:t>Y</a:t>
                </a:r>
              </a:p>
            </p:txBody>
          </p:sp>
          <p:sp>
            <p:nvSpPr>
              <p:cNvPr id="11" name="Oval 10">
                <a:extLst>
                  <a:ext uri="{FF2B5EF4-FFF2-40B4-BE49-F238E27FC236}">
                    <a16:creationId xmlns:a16="http://schemas.microsoft.com/office/drawing/2014/main" id="{25B96D0D-CA51-5FAB-68B7-8FADF410573C}"/>
                  </a:ext>
                </a:extLst>
              </p:cNvPr>
              <p:cNvSpPr/>
              <p:nvPr/>
            </p:nvSpPr>
            <p:spPr>
              <a:xfrm>
                <a:off x="9778216" y="1505916"/>
                <a:ext cx="788276" cy="788276"/>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b="1">
                    <a:ea typeface="Open Sans"/>
                    <a:cs typeface="Open Sans"/>
                  </a:rPr>
                  <a:t>Z</a:t>
                </a:r>
              </a:p>
            </p:txBody>
          </p:sp>
        </p:grpSp>
        <p:cxnSp>
          <p:nvCxnSpPr>
            <p:cNvPr id="6" name="Straight Arrow Connector 5">
              <a:extLst>
                <a:ext uri="{FF2B5EF4-FFF2-40B4-BE49-F238E27FC236}">
                  <a16:creationId xmlns:a16="http://schemas.microsoft.com/office/drawing/2014/main" id="{75EF07E0-C540-B819-BEC7-F9877EBD7260}"/>
                </a:ext>
              </a:extLst>
            </p:cNvPr>
            <p:cNvCxnSpPr/>
            <p:nvPr/>
          </p:nvCxnSpPr>
          <p:spPr>
            <a:xfrm flipH="1">
              <a:off x="9417017" y="4388829"/>
              <a:ext cx="413151" cy="861308"/>
            </a:xfrm>
            <a:prstGeom prst="straightConnector1">
              <a:avLst/>
            </a:prstGeom>
            <a:ln w="38100">
              <a:prstDash val="dash"/>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259BC0FE-D2A1-4795-6BF6-35DEC279B37D}"/>
                </a:ext>
              </a:extLst>
            </p:cNvPr>
            <p:cNvCxnSpPr>
              <a:cxnSpLocks/>
            </p:cNvCxnSpPr>
            <p:nvPr/>
          </p:nvCxnSpPr>
          <p:spPr>
            <a:xfrm>
              <a:off x="10394022" y="4388829"/>
              <a:ext cx="401834" cy="861308"/>
            </a:xfrm>
            <a:prstGeom prst="straightConnector1">
              <a:avLst/>
            </a:prstGeom>
            <a:ln w="38100">
              <a:prstDash val="dash"/>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E71670B1-A24B-C75C-1653-67647787AEFD}"/>
                </a:ext>
              </a:extLst>
            </p:cNvPr>
            <p:cNvCxnSpPr>
              <a:cxnSpLocks/>
            </p:cNvCxnSpPr>
            <p:nvPr/>
          </p:nvCxnSpPr>
          <p:spPr>
            <a:xfrm>
              <a:off x="9578321" y="5564116"/>
              <a:ext cx="1072102" cy="2445"/>
            </a:xfrm>
            <a:prstGeom prst="straightConnector1">
              <a:avLst/>
            </a:prstGeom>
            <a:ln w="38100">
              <a:prstDash val="dash"/>
              <a:tailEnd type="triangle"/>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12" name="Content Placeholder 2">
                <a:extLst>
                  <a:ext uri="{FF2B5EF4-FFF2-40B4-BE49-F238E27FC236}">
                    <a16:creationId xmlns:a16="http://schemas.microsoft.com/office/drawing/2014/main" id="{B714CA8F-9E1A-F350-1AF6-D07959D02746}"/>
                  </a:ext>
                </a:extLst>
              </p:cNvPr>
              <p:cNvSpPr txBox="1">
                <a:spLocks/>
              </p:cNvSpPr>
              <p:nvPr/>
            </p:nvSpPr>
            <p:spPr>
              <a:xfrm>
                <a:off x="7032412" y="4913715"/>
                <a:ext cx="4415051" cy="582743"/>
              </a:xfrm>
              <a:prstGeom prst="rect">
                <a:avLst/>
              </a:prstGeom>
            </p:spPr>
            <p:txBody>
              <a:bodyPr vert="horz" lIns="0" tIns="45720" rIns="0" bIns="45720" rtlCol="0" anchor="t">
                <a:normAutofit/>
              </a:bodyPr>
              <a:lstStyle>
                <a:lvl1pPr marL="225425" indent="-225425" algn="l" defTabSz="914354" rtl="0" eaLnBrk="1" latinLnBrk="0" hangingPunct="1">
                  <a:lnSpc>
                    <a:spcPct val="100000"/>
                  </a:lnSpc>
                  <a:spcBef>
                    <a:spcPts val="1200"/>
                  </a:spcBef>
                  <a:spcAft>
                    <a:spcPts val="200"/>
                  </a:spcAft>
                  <a:buClrTx/>
                  <a:buSzPct val="100000"/>
                  <a:buFont typeface="Wingdings" panose="05000000000000000000" pitchFamily="2" charset="2"/>
                  <a:buChar char="§"/>
                  <a:tabLst/>
                  <a:defRPr sz="2000" b="0" i="0" kern="1200">
                    <a:solidFill>
                      <a:schemeClr val="tx1"/>
                    </a:solidFill>
                    <a:latin typeface="+mn-lt"/>
                    <a:ea typeface="Open Sans" panose="020B0606030504020204" pitchFamily="34" charset="0"/>
                    <a:cs typeface="Open Sans" panose="020B0606030504020204" pitchFamily="34" charset="0"/>
                  </a:defRPr>
                </a:lvl1pPr>
                <a:lvl2pPr marL="384029" indent="-182870" algn="l" defTabSz="914354" rtl="0" eaLnBrk="1" latinLnBrk="0" hangingPunct="1">
                  <a:lnSpc>
                    <a:spcPct val="100000"/>
                  </a:lnSpc>
                  <a:spcBef>
                    <a:spcPts val="200"/>
                  </a:spcBef>
                  <a:spcAft>
                    <a:spcPts val="400"/>
                  </a:spcAft>
                  <a:buClrTx/>
                  <a:buFont typeface="Wingdings" panose="05000000000000000000" pitchFamily="2" charset="2"/>
                  <a:buChar char="§"/>
                  <a:tabLst/>
                  <a:defRPr sz="1800" b="0" i="0" kern="1200">
                    <a:solidFill>
                      <a:schemeClr val="tx1"/>
                    </a:solidFill>
                    <a:latin typeface="+mn-lt"/>
                    <a:ea typeface="Open Sans" panose="020B0606030504020204" pitchFamily="34" charset="0"/>
                    <a:cs typeface="Open Sans" panose="020B0606030504020204" pitchFamily="34" charset="0"/>
                  </a:defRPr>
                </a:lvl2pPr>
                <a:lvl3pPr marL="566900" indent="-182870" algn="l" defTabSz="914354" rtl="0" eaLnBrk="1" latinLnBrk="0" hangingPunct="1">
                  <a:lnSpc>
                    <a:spcPct val="100000"/>
                  </a:lnSpc>
                  <a:spcBef>
                    <a:spcPts val="200"/>
                  </a:spcBef>
                  <a:spcAft>
                    <a:spcPts val="400"/>
                  </a:spcAft>
                  <a:buClrTx/>
                  <a:buFont typeface="Wingdings" panose="05000000000000000000" pitchFamily="2" charset="2"/>
                  <a:buChar char="§"/>
                  <a:tabLst/>
                  <a:defRPr sz="1400" b="0" i="0" kern="1200">
                    <a:solidFill>
                      <a:schemeClr val="tx1"/>
                    </a:solidFill>
                    <a:latin typeface="+mn-lt"/>
                    <a:ea typeface="Open Sans" panose="020B0606030504020204" pitchFamily="34" charset="0"/>
                    <a:cs typeface="Open Sans" panose="020B0606030504020204" pitchFamily="34" charset="0"/>
                  </a:defRPr>
                </a:lvl3pPr>
                <a:lvl4pPr marL="749771" indent="-182870" algn="l" defTabSz="914354" rtl="0" eaLnBrk="1" latinLnBrk="0" hangingPunct="1">
                  <a:lnSpc>
                    <a:spcPct val="100000"/>
                  </a:lnSpc>
                  <a:spcBef>
                    <a:spcPts val="200"/>
                  </a:spcBef>
                  <a:spcAft>
                    <a:spcPts val="400"/>
                  </a:spcAft>
                  <a:buClrTx/>
                  <a:buFont typeface="Wingdings" panose="05000000000000000000" pitchFamily="2" charset="2"/>
                  <a:buChar char="§"/>
                  <a:tabLst/>
                  <a:defRPr sz="1400" b="0" i="0" kern="1200">
                    <a:solidFill>
                      <a:schemeClr val="tx1"/>
                    </a:solidFill>
                    <a:latin typeface="+mn-lt"/>
                    <a:ea typeface="Open Sans" panose="020B0606030504020204" pitchFamily="34" charset="0"/>
                    <a:cs typeface="Open Sans" panose="020B0606030504020204" pitchFamily="34" charset="0"/>
                  </a:defRPr>
                </a:lvl4pPr>
                <a:lvl5pPr marL="932642" indent="-182870" algn="l" defTabSz="914354" rtl="0" eaLnBrk="1" latinLnBrk="0" hangingPunct="1">
                  <a:lnSpc>
                    <a:spcPct val="100000"/>
                  </a:lnSpc>
                  <a:spcBef>
                    <a:spcPts val="200"/>
                  </a:spcBef>
                  <a:spcAft>
                    <a:spcPts val="400"/>
                  </a:spcAft>
                  <a:buClrTx/>
                  <a:buFont typeface="Wingdings" panose="05000000000000000000" pitchFamily="2" charset="2"/>
                  <a:buChar char="§"/>
                  <a:tabLst/>
                  <a:defRPr sz="1400" b="0" i="0" kern="1200">
                    <a:solidFill>
                      <a:schemeClr val="tx1"/>
                    </a:solidFill>
                    <a:latin typeface="+mn-lt"/>
                    <a:ea typeface="Open Sans" panose="020B0606030504020204" pitchFamily="34" charset="0"/>
                    <a:cs typeface="Open Sans" panose="020B0606030504020204" pitchFamily="34" charset="0"/>
                  </a:defRPr>
                </a:lvl5pPr>
                <a:lvl6pPr marL="1099946" indent="-228589" algn="l" defTabSz="914354"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299936" indent="-228589" algn="l" defTabSz="914354"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499925" indent="-228589" algn="l" defTabSz="914354"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699916" indent="-228589" algn="l" defTabSz="914354"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lgn="ctr">
                  <a:buFont typeface="Wingdings" panose="05000000000000000000" pitchFamily="2" charset="2"/>
                  <a:buNone/>
                </a:pPr>
                <a:r>
                  <a:rPr lang="en-US" dirty="0">
                    <a:ea typeface="Open Sans"/>
                    <a:cs typeface="Open Sans"/>
                  </a:rPr>
                  <a:t>     </a:t>
                </a:r>
                <a14:m>
                  <m:oMath xmlns:m="http://schemas.openxmlformats.org/officeDocument/2006/math">
                    <m:r>
                      <a:rPr lang="en-US" i="1">
                        <a:latin typeface="Cambria Math" panose="02040503050406030204" pitchFamily="18" charset="0"/>
                        <a:ea typeface="Open Sans"/>
                        <a:cs typeface="Open Sans"/>
                      </a:rPr>
                      <m:t>𝑃</m:t>
                    </m:r>
                    <m:d>
                      <m:dPr>
                        <m:ctrlPr>
                          <a:rPr lang="en-US" i="1">
                            <a:latin typeface="Cambria Math" panose="02040503050406030204" pitchFamily="18" charset="0"/>
                            <a:ea typeface="Open Sans"/>
                            <a:cs typeface="Open Sans"/>
                          </a:rPr>
                        </m:ctrlPr>
                      </m:dPr>
                      <m:e>
                        <m:r>
                          <a:rPr lang="en-US" i="1">
                            <a:latin typeface="Cambria Math" panose="02040503050406030204" pitchFamily="18" charset="0"/>
                            <a:ea typeface="Open Sans"/>
                            <a:cs typeface="Open Sans"/>
                          </a:rPr>
                          <m:t>𝑋</m:t>
                        </m:r>
                        <m:r>
                          <a:rPr lang="en-US" i="1">
                            <a:latin typeface="Cambria Math" panose="02040503050406030204" pitchFamily="18" charset="0"/>
                            <a:ea typeface="Open Sans"/>
                            <a:cs typeface="Open Sans"/>
                          </a:rPr>
                          <m:t>,</m:t>
                        </m:r>
                        <m:r>
                          <a:rPr lang="en-US" i="1">
                            <a:latin typeface="Cambria Math" panose="02040503050406030204" pitchFamily="18" charset="0"/>
                            <a:ea typeface="Open Sans"/>
                            <a:cs typeface="Open Sans"/>
                          </a:rPr>
                          <m:t>𝑌</m:t>
                        </m:r>
                        <m:r>
                          <a:rPr lang="en-US" i="1">
                            <a:latin typeface="Cambria Math" panose="02040503050406030204" pitchFamily="18" charset="0"/>
                            <a:ea typeface="Open Sans"/>
                            <a:cs typeface="Open Sans"/>
                          </a:rPr>
                          <m:t>,</m:t>
                        </m:r>
                        <m:r>
                          <a:rPr lang="en-US" i="1">
                            <a:latin typeface="Cambria Math" panose="02040503050406030204" pitchFamily="18" charset="0"/>
                            <a:ea typeface="Open Sans"/>
                            <a:cs typeface="Open Sans"/>
                          </a:rPr>
                          <m:t>𝑍</m:t>
                        </m:r>
                      </m:e>
                    </m:d>
                    <m:r>
                      <a:rPr lang="en-US" i="1">
                        <a:latin typeface="Cambria Math" panose="02040503050406030204" pitchFamily="18" charset="0"/>
                        <a:ea typeface="Open Sans"/>
                        <a:cs typeface="Open Sans"/>
                      </a:rPr>
                      <m:t>=</m:t>
                    </m:r>
                    <m:r>
                      <a:rPr lang="en-US" i="1">
                        <a:latin typeface="Cambria Math" panose="02040503050406030204" pitchFamily="18" charset="0"/>
                        <a:ea typeface="Open Sans"/>
                        <a:cs typeface="Open Sans"/>
                      </a:rPr>
                      <m:t>𝑃</m:t>
                    </m:r>
                    <m:d>
                      <m:dPr>
                        <m:ctrlPr>
                          <a:rPr lang="en-US" i="1">
                            <a:latin typeface="Cambria Math" panose="02040503050406030204" pitchFamily="18" charset="0"/>
                            <a:ea typeface="Open Sans"/>
                            <a:cs typeface="Open Sans"/>
                          </a:rPr>
                        </m:ctrlPr>
                      </m:dPr>
                      <m:e>
                        <m:r>
                          <a:rPr lang="en-US" i="1">
                            <a:latin typeface="Cambria Math" panose="02040503050406030204" pitchFamily="18" charset="0"/>
                            <a:ea typeface="Open Sans"/>
                            <a:cs typeface="Open Sans"/>
                          </a:rPr>
                          <m:t>𝑍</m:t>
                        </m:r>
                      </m:e>
                    </m:d>
                    <m:r>
                      <a:rPr lang="en-US" i="1">
                        <a:latin typeface="Cambria Math" panose="02040503050406030204" pitchFamily="18" charset="0"/>
                        <a:ea typeface="Open Sans"/>
                        <a:cs typeface="Open Sans"/>
                      </a:rPr>
                      <m:t>𝑃</m:t>
                    </m:r>
                    <m:d>
                      <m:dPr>
                        <m:ctrlPr>
                          <a:rPr lang="en-US" i="1">
                            <a:latin typeface="Cambria Math" panose="02040503050406030204" pitchFamily="18" charset="0"/>
                            <a:ea typeface="Open Sans"/>
                            <a:cs typeface="Open Sans"/>
                          </a:rPr>
                        </m:ctrlPr>
                      </m:dPr>
                      <m:e>
                        <m:r>
                          <a:rPr lang="en-US" i="1">
                            <a:latin typeface="Cambria Math" panose="02040503050406030204" pitchFamily="18" charset="0"/>
                            <a:ea typeface="Open Sans"/>
                            <a:cs typeface="Open Sans"/>
                          </a:rPr>
                          <m:t>𝑋</m:t>
                        </m:r>
                      </m:e>
                      <m:e>
                        <m:r>
                          <a:rPr lang="en-US" i="1">
                            <a:latin typeface="Cambria Math" panose="02040503050406030204" pitchFamily="18" charset="0"/>
                            <a:ea typeface="Open Sans"/>
                            <a:cs typeface="Open Sans"/>
                          </a:rPr>
                          <m:t>𝑍</m:t>
                        </m:r>
                      </m:e>
                    </m:d>
                    <m:r>
                      <a:rPr lang="en-US" i="1">
                        <a:latin typeface="Cambria Math" panose="02040503050406030204" pitchFamily="18" charset="0"/>
                        <a:ea typeface="Open Sans"/>
                        <a:cs typeface="Open Sans"/>
                      </a:rPr>
                      <m:t>𝑃</m:t>
                    </m:r>
                    <m:r>
                      <a:rPr lang="en-US" i="1">
                        <a:latin typeface="Cambria Math" panose="02040503050406030204" pitchFamily="18" charset="0"/>
                        <a:ea typeface="Open Sans"/>
                        <a:cs typeface="Open Sans"/>
                      </a:rPr>
                      <m:t>(</m:t>
                    </m:r>
                    <m:r>
                      <a:rPr lang="en-US" i="1">
                        <a:latin typeface="Cambria Math" panose="02040503050406030204" pitchFamily="18" charset="0"/>
                        <a:ea typeface="Open Sans"/>
                        <a:cs typeface="Open Sans"/>
                      </a:rPr>
                      <m:t>𝑌</m:t>
                    </m:r>
                    <m:r>
                      <a:rPr lang="en-US" i="1">
                        <a:latin typeface="Cambria Math" panose="02040503050406030204" pitchFamily="18" charset="0"/>
                        <a:ea typeface="Open Sans"/>
                        <a:cs typeface="Open Sans"/>
                      </a:rPr>
                      <m:t>|</m:t>
                    </m:r>
                    <m:r>
                      <a:rPr lang="en-US" i="1">
                        <a:latin typeface="Cambria Math" panose="02040503050406030204" pitchFamily="18" charset="0"/>
                        <a:ea typeface="Open Sans"/>
                        <a:cs typeface="Open Sans"/>
                      </a:rPr>
                      <m:t>𝑋</m:t>
                    </m:r>
                    <m:r>
                      <a:rPr lang="en-US" i="1">
                        <a:latin typeface="Cambria Math" panose="02040503050406030204" pitchFamily="18" charset="0"/>
                        <a:ea typeface="Open Sans"/>
                        <a:cs typeface="Open Sans"/>
                      </a:rPr>
                      <m:t>,</m:t>
                    </m:r>
                    <m:r>
                      <a:rPr lang="en-US" i="1">
                        <a:latin typeface="Cambria Math" panose="02040503050406030204" pitchFamily="18" charset="0"/>
                        <a:ea typeface="Open Sans"/>
                        <a:cs typeface="Open Sans"/>
                      </a:rPr>
                      <m:t>𝑍</m:t>
                    </m:r>
                    <m:r>
                      <a:rPr lang="en-US" i="1">
                        <a:latin typeface="Cambria Math" panose="02040503050406030204" pitchFamily="18" charset="0"/>
                        <a:ea typeface="Open Sans"/>
                        <a:cs typeface="Open Sans"/>
                      </a:rPr>
                      <m:t>)</m:t>
                    </m:r>
                  </m:oMath>
                </a14:m>
                <a:endParaRPr lang="en-US" dirty="0"/>
              </a:p>
              <a:p>
                <a:endParaRPr lang="en-US" b="1" dirty="0">
                  <a:ea typeface="Open Sans"/>
                  <a:cs typeface="Open Sans"/>
                </a:endParaRPr>
              </a:p>
            </p:txBody>
          </p:sp>
        </mc:Choice>
        <mc:Fallback xmlns="">
          <p:sp>
            <p:nvSpPr>
              <p:cNvPr id="12" name="Content Placeholder 2">
                <a:extLst>
                  <a:ext uri="{FF2B5EF4-FFF2-40B4-BE49-F238E27FC236}">
                    <a16:creationId xmlns:a16="http://schemas.microsoft.com/office/drawing/2014/main" id="{B714CA8F-9E1A-F350-1AF6-D07959D02746}"/>
                  </a:ext>
                </a:extLst>
              </p:cNvPr>
              <p:cNvSpPr txBox="1">
                <a:spLocks noRot="1" noChangeAspect="1" noMove="1" noResize="1" noEditPoints="1" noAdjustHandles="1" noChangeArrowheads="1" noChangeShapeType="1" noTextEdit="1"/>
              </p:cNvSpPr>
              <p:nvPr/>
            </p:nvSpPr>
            <p:spPr>
              <a:xfrm>
                <a:off x="7032412" y="4913715"/>
                <a:ext cx="4415051" cy="582743"/>
              </a:xfrm>
              <a:prstGeom prst="rect">
                <a:avLst/>
              </a:prstGeom>
              <a:blipFill>
                <a:blip r:embed="rId3"/>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71133816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96F025-F0E9-4903-BBEF-E3769C528933}"/>
              </a:ext>
            </a:extLst>
          </p:cNvPr>
          <p:cNvSpPr>
            <a:spLocks noGrp="1"/>
          </p:cNvSpPr>
          <p:nvPr>
            <p:ph type="title"/>
          </p:nvPr>
        </p:nvSpPr>
        <p:spPr/>
        <p:txBody>
          <a:bodyPr/>
          <a:lstStyle/>
          <a:p>
            <a:r>
              <a:rPr lang="en-US" dirty="0">
                <a:ea typeface="Open Sans"/>
                <a:cs typeface="Open Sans"/>
              </a:rPr>
              <a:t>Training</a:t>
            </a:r>
            <a:endParaRPr lang="en-US"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9EE8143C-99F7-9D75-B368-E6984DDBB74A}"/>
                  </a:ext>
                </a:extLst>
              </p:cNvPr>
              <p:cNvSpPr>
                <a:spLocks noGrp="1"/>
              </p:cNvSpPr>
              <p:nvPr>
                <p:ph sz="quarter" idx="10"/>
              </p:nvPr>
            </p:nvSpPr>
            <p:spPr/>
            <p:txBody>
              <a:bodyPr vert="horz" lIns="0" tIns="45720" rIns="0" bIns="45720" rtlCol="0" anchor="t">
                <a:normAutofit/>
              </a:bodyPr>
              <a:lstStyle/>
              <a:p>
                <a:pPr marL="0" indent="0">
                  <a:buNone/>
                </a:pPr>
                <a:r>
                  <a:rPr lang="en-US" dirty="0">
                    <a:ea typeface="Open Sans"/>
                    <a:cs typeface="Open Sans"/>
                  </a:rPr>
                  <a:t>Alternate between:</a:t>
                </a:r>
              </a:p>
              <a:p>
                <a:pPr marL="457200" indent="-457200">
                  <a:buFont typeface="+mj-lt"/>
                  <a:buAutoNum type="arabicPeriod"/>
                </a:pPr>
                <a:r>
                  <a:rPr lang="en-US" dirty="0">
                    <a:ea typeface="Open Sans"/>
                    <a:cs typeface="Open Sans"/>
                  </a:rPr>
                  <a:t>Expectation Maximization (EM) on:</a:t>
                </a:r>
              </a:p>
              <a:p>
                <a:pPr lvl="1"/>
                <a:r>
                  <a:rPr lang="en-US" dirty="0">
                    <a:ea typeface="Open Sans"/>
                    <a:cs typeface="Open Sans"/>
                  </a:rPr>
                  <a:t>Means of clusters in the latent space GMM</a:t>
                </a:r>
              </a:p>
              <a:p>
                <a:pPr lvl="1"/>
                <a:r>
                  <a:rPr lang="en-US" dirty="0">
                    <a:ea typeface="Open Sans"/>
                    <a:cs typeface="Open Sans"/>
                  </a:rPr>
                  <a:t>Variances of clusters in the latent space GMM</a:t>
                </a:r>
              </a:p>
              <a:p>
                <a:pPr marL="457200" indent="-457200">
                  <a:buFont typeface="+mj-lt"/>
                  <a:buAutoNum type="arabicPeriod"/>
                </a:pPr>
                <a:r>
                  <a:rPr lang="en-US" dirty="0">
                    <a:ea typeface="Open Sans"/>
                    <a:cs typeface="Open Sans"/>
                  </a:rPr>
                  <a:t>Gradient Descent on:</a:t>
                </a:r>
              </a:p>
              <a:p>
                <a:pPr lvl="1"/>
                <a:r>
                  <a:rPr lang="en-US" dirty="0">
                    <a:ea typeface="Open Sans"/>
                    <a:cs typeface="Open Sans"/>
                  </a:rPr>
                  <a:t>Encoder and Decoder models</a:t>
                </a:r>
              </a:p>
              <a:p>
                <a:pPr lvl="1"/>
                <a:r>
                  <a:rPr lang="en-US" dirty="0">
                    <a:ea typeface="Open Sans"/>
                    <a:cs typeface="Open Sans"/>
                  </a:rPr>
                  <a:t>DAG parameters (gradient scores </a:t>
                </a:r>
                <a14:m>
                  <m:oMath xmlns:m="http://schemas.openxmlformats.org/officeDocument/2006/math">
                    <m:r>
                      <a:rPr lang="en-US" b="0" i="1" smtClean="0">
                        <a:latin typeface="Cambria Math" panose="02040503050406030204" pitchFamily="18" charset="0"/>
                        <a:ea typeface="Open Sans"/>
                        <a:cs typeface="Open Sans"/>
                      </a:rPr>
                      <m:t>𝜉</m:t>
                    </m:r>
                  </m:oMath>
                </a14:m>
                <a:r>
                  <a:rPr lang="en-US" dirty="0">
                    <a:ea typeface="Open Sans"/>
                    <a:cs typeface="Open Sans"/>
                  </a:rPr>
                  <a:t>, metric </a:t>
                </a:r>
                <a14:m>
                  <m:oMath xmlns:m="http://schemas.openxmlformats.org/officeDocument/2006/math">
                    <m:r>
                      <a:rPr lang="en-US" b="0" i="1" smtClean="0">
                        <a:latin typeface="Cambria Math" panose="02040503050406030204" pitchFamily="18" charset="0"/>
                        <a:ea typeface="Open Sans"/>
                        <a:cs typeface="Open Sans"/>
                      </a:rPr>
                      <m:t>𝐵</m:t>
                    </m:r>
                  </m:oMath>
                </a14:m>
                <a:r>
                  <a:rPr lang="en-US" dirty="0">
                    <a:ea typeface="Open Sans"/>
                    <a:cs typeface="Open Sans"/>
                  </a:rPr>
                  <a:t>)</a:t>
                </a:r>
              </a:p>
              <a:p>
                <a:pPr lvl="1"/>
                <a:r>
                  <a:rPr lang="en-US" dirty="0">
                    <a:ea typeface="Open Sans"/>
                    <a:cs typeface="Open Sans"/>
                  </a:rPr>
                  <a:t>Causal factorization parameters (probability kernels </a:t>
                </a:r>
                <a14:m>
                  <m:oMath xmlns:m="http://schemas.openxmlformats.org/officeDocument/2006/math">
                    <m:sSup>
                      <m:sSupPr>
                        <m:ctrlPr>
                          <a:rPr lang="en-US" b="0" i="1" smtClean="0">
                            <a:latin typeface="Cambria Math" panose="02040503050406030204" pitchFamily="18" charset="0"/>
                            <a:ea typeface="Open Sans"/>
                            <a:cs typeface="Open Sans"/>
                          </a:rPr>
                        </m:ctrlPr>
                      </m:sSupPr>
                      <m:e>
                        <m:r>
                          <a:rPr lang="en-US" b="0" i="1" smtClean="0">
                            <a:latin typeface="Cambria Math" panose="02040503050406030204" pitchFamily="18" charset="0"/>
                            <a:ea typeface="Open Sans"/>
                            <a:cs typeface="Open Sans"/>
                          </a:rPr>
                          <m:t>𝑊</m:t>
                        </m:r>
                      </m:e>
                      <m:sup>
                        <m:r>
                          <a:rPr lang="en-US" b="0" i="1" smtClean="0">
                            <a:latin typeface="Cambria Math" panose="02040503050406030204" pitchFamily="18" charset="0"/>
                            <a:ea typeface="Open Sans"/>
                            <a:cs typeface="Open Sans"/>
                          </a:rPr>
                          <m:t>𝑋</m:t>
                        </m:r>
                      </m:sup>
                    </m:sSup>
                    <m:r>
                      <a:rPr lang="en-US" b="0" i="1" smtClean="0">
                        <a:latin typeface="Cambria Math" panose="02040503050406030204" pitchFamily="18" charset="0"/>
                        <a:ea typeface="Open Sans"/>
                        <a:cs typeface="Open Sans"/>
                      </a:rPr>
                      <m:t>, </m:t>
                    </m:r>
                    <m:sSup>
                      <m:sSupPr>
                        <m:ctrlPr>
                          <a:rPr lang="en-US" b="0" i="1" smtClean="0">
                            <a:latin typeface="Cambria Math" panose="02040503050406030204" pitchFamily="18" charset="0"/>
                            <a:ea typeface="Open Sans"/>
                            <a:cs typeface="Open Sans"/>
                          </a:rPr>
                        </m:ctrlPr>
                      </m:sSupPr>
                      <m:e>
                        <m:r>
                          <a:rPr lang="en-US" b="0" i="1" smtClean="0">
                            <a:latin typeface="Cambria Math" panose="02040503050406030204" pitchFamily="18" charset="0"/>
                            <a:ea typeface="Open Sans"/>
                            <a:cs typeface="Open Sans"/>
                          </a:rPr>
                          <m:t>𝑊</m:t>
                        </m:r>
                      </m:e>
                      <m:sup>
                        <m:r>
                          <a:rPr lang="en-US" b="0" i="1" smtClean="0">
                            <a:latin typeface="Cambria Math" panose="02040503050406030204" pitchFamily="18" charset="0"/>
                            <a:ea typeface="Open Sans"/>
                            <a:cs typeface="Open Sans"/>
                          </a:rPr>
                          <m:t>𝑌</m:t>
                        </m:r>
                      </m:sup>
                    </m:sSup>
                    <m:r>
                      <a:rPr lang="en-US" b="0" i="1" smtClean="0">
                        <a:latin typeface="Cambria Math" panose="02040503050406030204" pitchFamily="18" charset="0"/>
                        <a:ea typeface="Open Sans"/>
                        <a:cs typeface="Open Sans"/>
                      </a:rPr>
                      <m:t>, </m:t>
                    </m:r>
                    <m:sSup>
                      <m:sSupPr>
                        <m:ctrlPr>
                          <a:rPr lang="en-US" b="0" i="1" smtClean="0">
                            <a:latin typeface="Cambria Math" panose="02040503050406030204" pitchFamily="18" charset="0"/>
                            <a:ea typeface="Open Sans"/>
                            <a:cs typeface="Open Sans"/>
                          </a:rPr>
                        </m:ctrlPr>
                      </m:sSupPr>
                      <m:e>
                        <m:r>
                          <a:rPr lang="en-US" b="0" i="1" smtClean="0">
                            <a:latin typeface="Cambria Math" panose="02040503050406030204" pitchFamily="18" charset="0"/>
                            <a:ea typeface="Open Sans"/>
                            <a:cs typeface="Open Sans"/>
                          </a:rPr>
                          <m:t>𝑊</m:t>
                        </m:r>
                      </m:e>
                      <m:sup>
                        <m:r>
                          <a:rPr lang="en-US" b="0" i="1" smtClean="0">
                            <a:latin typeface="Cambria Math" panose="02040503050406030204" pitchFamily="18" charset="0"/>
                            <a:ea typeface="Open Sans"/>
                            <a:cs typeface="Open Sans"/>
                          </a:rPr>
                          <m:t>𝑍</m:t>
                        </m:r>
                      </m:sup>
                    </m:sSup>
                  </m:oMath>
                </a14:m>
                <a:r>
                  <a:rPr lang="en-US" dirty="0"/>
                  <a:t> )</a:t>
                </a:r>
              </a:p>
            </p:txBody>
          </p:sp>
        </mc:Choice>
        <mc:Fallback xmlns="">
          <p:sp>
            <p:nvSpPr>
              <p:cNvPr id="3" name="Content Placeholder 2">
                <a:extLst>
                  <a:ext uri="{FF2B5EF4-FFF2-40B4-BE49-F238E27FC236}">
                    <a16:creationId xmlns:a16="http://schemas.microsoft.com/office/drawing/2014/main" id="{9EE8143C-99F7-9D75-B368-E6984DDBB74A}"/>
                  </a:ext>
                </a:extLst>
              </p:cNvPr>
              <p:cNvSpPr>
                <a:spLocks noGrp="1" noRot="1" noChangeAspect="1" noMove="1" noResize="1" noEditPoints="1" noAdjustHandles="1" noChangeArrowheads="1" noChangeShapeType="1" noTextEdit="1"/>
              </p:cNvSpPr>
              <p:nvPr>
                <p:ph sz="quarter" idx="10"/>
              </p:nvPr>
            </p:nvSpPr>
            <p:spPr>
              <a:blipFill>
                <a:blip r:embed="rId2"/>
                <a:stretch>
                  <a:fillRect l="-1591" t="-518"/>
                </a:stretch>
              </a:blipFill>
            </p:spPr>
            <p:txBody>
              <a:bodyPr/>
              <a:lstStyle/>
              <a:p>
                <a:r>
                  <a:rPr lang="en-US">
                    <a:noFill/>
                  </a:rPr>
                  <a:t> </a:t>
                </a:r>
              </a:p>
            </p:txBody>
          </p:sp>
        </mc:Fallback>
      </mc:AlternateContent>
    </p:spTree>
    <p:extLst>
      <p:ext uri="{BB962C8B-B14F-4D97-AF65-F5344CB8AC3E}">
        <p14:creationId xmlns:p14="http://schemas.microsoft.com/office/powerpoint/2010/main" val="331592684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28D66F-E60B-19C8-E90E-89318B95CD0C}"/>
              </a:ext>
            </a:extLst>
          </p:cNvPr>
          <p:cNvSpPr>
            <a:spLocks noGrp="1"/>
          </p:cNvSpPr>
          <p:nvPr>
            <p:ph type="title"/>
          </p:nvPr>
        </p:nvSpPr>
        <p:spPr>
          <a:xfrm>
            <a:off x="720649" y="428098"/>
            <a:ext cx="11226186" cy="447391"/>
          </a:xfrm>
        </p:spPr>
        <p:txBody>
          <a:bodyPr>
            <a:normAutofit fontScale="90000"/>
          </a:bodyPr>
          <a:lstStyle/>
          <a:p>
            <a:r>
              <a:rPr lang="en-US" dirty="0" err="1"/>
              <a:t>pimaDAG</a:t>
            </a:r>
            <a:r>
              <a:rPr lang="en-US" dirty="0"/>
              <a:t> recovers important features in synthetic dataset</a:t>
            </a:r>
          </a:p>
        </p:txBody>
      </p:sp>
      <p:pic>
        <p:nvPicPr>
          <p:cNvPr id="4" name="Picture 3">
            <a:extLst>
              <a:ext uri="{FF2B5EF4-FFF2-40B4-BE49-F238E27FC236}">
                <a16:creationId xmlns:a16="http://schemas.microsoft.com/office/drawing/2014/main" id="{0FA4A797-335C-5660-60EB-93121A4105CD}"/>
              </a:ext>
            </a:extLst>
          </p:cNvPr>
          <p:cNvPicPr>
            <a:picLocks noChangeAspect="1"/>
          </p:cNvPicPr>
          <p:nvPr/>
        </p:nvPicPr>
        <p:blipFill rotWithShape="1">
          <a:blip r:embed="rId3">
            <a:extLst>
              <a:ext uri="{28A0092B-C50C-407E-A947-70E740481C1C}">
                <a14:useLocalDpi xmlns:a14="http://schemas.microsoft.com/office/drawing/2010/main" val="0"/>
              </a:ext>
            </a:extLst>
          </a:blip>
          <a:srcRect l="10805" r="6899"/>
          <a:stretch/>
        </p:blipFill>
        <p:spPr>
          <a:xfrm>
            <a:off x="173595" y="1608310"/>
            <a:ext cx="3139152" cy="2542947"/>
          </a:xfrm>
          <a:prstGeom prst="rect">
            <a:avLst/>
          </a:prstGeom>
        </p:spPr>
      </p:pic>
      <p:sp>
        <p:nvSpPr>
          <p:cNvPr id="5" name="TextBox 4">
            <a:extLst>
              <a:ext uri="{FF2B5EF4-FFF2-40B4-BE49-F238E27FC236}">
                <a16:creationId xmlns:a16="http://schemas.microsoft.com/office/drawing/2014/main" id="{977C8B7D-34A8-BC19-80F3-C2576FB19BAE}"/>
              </a:ext>
            </a:extLst>
          </p:cNvPr>
          <p:cNvSpPr txBox="1"/>
          <p:nvPr/>
        </p:nvSpPr>
        <p:spPr>
          <a:xfrm>
            <a:off x="40535" y="1174190"/>
            <a:ext cx="3350352" cy="646331"/>
          </a:xfrm>
          <a:prstGeom prst="rect">
            <a:avLst/>
          </a:prstGeom>
          <a:noFill/>
          <a:ln>
            <a:solidFill>
              <a:schemeClr val="accent1"/>
            </a:solidFill>
          </a:ln>
        </p:spPr>
        <p:txBody>
          <a:bodyPr wrap="square" rtlCol="0">
            <a:spAutoFit/>
          </a:bodyPr>
          <a:lstStyle/>
          <a:p>
            <a:pPr algn="ctr"/>
            <a:r>
              <a:rPr lang="en-US" b="1" dirty="0">
                <a:solidFill>
                  <a:schemeClr val="accent1"/>
                </a:solidFill>
              </a:rPr>
              <a:t>Synthetic Circles Dataset</a:t>
            </a:r>
          </a:p>
          <a:p>
            <a:pPr algn="ctr"/>
            <a:r>
              <a:rPr lang="en-US" dirty="0"/>
              <a:t>features: color, size, and shift</a:t>
            </a:r>
          </a:p>
        </p:txBody>
      </p:sp>
      <p:pic>
        <p:nvPicPr>
          <p:cNvPr id="6" name="Picture 5">
            <a:extLst>
              <a:ext uri="{FF2B5EF4-FFF2-40B4-BE49-F238E27FC236}">
                <a16:creationId xmlns:a16="http://schemas.microsoft.com/office/drawing/2014/main" id="{A474F561-5B40-AE11-339B-11220A1F183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2672" y="4122288"/>
            <a:ext cx="3146078" cy="2187882"/>
          </a:xfrm>
          <a:prstGeom prst="rect">
            <a:avLst/>
          </a:prstGeom>
        </p:spPr>
      </p:pic>
      <p:pic>
        <p:nvPicPr>
          <p:cNvPr id="7" name="Content Placeholder 4">
            <a:extLst>
              <a:ext uri="{FF2B5EF4-FFF2-40B4-BE49-F238E27FC236}">
                <a16:creationId xmlns:a16="http://schemas.microsoft.com/office/drawing/2014/main" id="{37908B98-476B-F01F-127F-05C47D3B4F8D}"/>
              </a:ext>
            </a:extLst>
          </p:cNvPr>
          <p:cNvPicPr>
            <a:picLocks noGrp="1" noChangeAspect="1"/>
          </p:cNvPicPr>
          <p:nvPr>
            <p:ph sz="quarter" idx="10"/>
          </p:nvPr>
        </p:nvPicPr>
        <p:blipFill rotWithShape="1">
          <a:blip r:embed="rId5">
            <a:extLst>
              <a:ext uri="{28A0092B-C50C-407E-A947-70E740481C1C}">
                <a14:useLocalDpi xmlns:a14="http://schemas.microsoft.com/office/drawing/2010/main" val="0"/>
              </a:ext>
            </a:extLst>
          </a:blip>
          <a:srcRect t="9511" b="13859"/>
          <a:stretch/>
        </p:blipFill>
        <p:spPr>
          <a:xfrm>
            <a:off x="3357851" y="4714582"/>
            <a:ext cx="3388664" cy="1731165"/>
          </a:xfrm>
        </p:spPr>
      </p:pic>
      <p:pic>
        <p:nvPicPr>
          <p:cNvPr id="8" name="Picture 7">
            <a:extLst>
              <a:ext uri="{FF2B5EF4-FFF2-40B4-BE49-F238E27FC236}">
                <a16:creationId xmlns:a16="http://schemas.microsoft.com/office/drawing/2014/main" id="{24635D0A-A787-7DEA-BF85-C4A9508F734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73445" y="1684349"/>
            <a:ext cx="4199238" cy="2519543"/>
          </a:xfrm>
          <a:prstGeom prst="rect">
            <a:avLst/>
          </a:prstGeom>
        </p:spPr>
      </p:pic>
      <p:sp>
        <p:nvSpPr>
          <p:cNvPr id="9" name="TextBox 8">
            <a:extLst>
              <a:ext uri="{FF2B5EF4-FFF2-40B4-BE49-F238E27FC236}">
                <a16:creationId xmlns:a16="http://schemas.microsoft.com/office/drawing/2014/main" id="{835BED9F-D581-2C08-D46A-7AAB2823FE3B}"/>
              </a:ext>
            </a:extLst>
          </p:cNvPr>
          <p:cNvSpPr txBox="1"/>
          <p:nvPr/>
        </p:nvSpPr>
        <p:spPr>
          <a:xfrm>
            <a:off x="4627399" y="3263643"/>
            <a:ext cx="875561" cy="246221"/>
          </a:xfrm>
          <a:prstGeom prst="rect">
            <a:avLst/>
          </a:prstGeom>
          <a:noFill/>
        </p:spPr>
        <p:txBody>
          <a:bodyPr wrap="square" rtlCol="0">
            <a:spAutoFit/>
          </a:bodyPr>
          <a:lstStyle/>
          <a:p>
            <a:r>
              <a:rPr lang="en-US" sz="1000"/>
              <a:t>green circle</a:t>
            </a:r>
          </a:p>
        </p:txBody>
      </p:sp>
      <p:sp>
        <p:nvSpPr>
          <p:cNvPr id="10" name="TextBox 9">
            <a:extLst>
              <a:ext uri="{FF2B5EF4-FFF2-40B4-BE49-F238E27FC236}">
                <a16:creationId xmlns:a16="http://schemas.microsoft.com/office/drawing/2014/main" id="{DF019371-095D-8B75-F7D8-EE4C12ECA6F9}"/>
              </a:ext>
            </a:extLst>
          </p:cNvPr>
          <p:cNvSpPr txBox="1"/>
          <p:nvPr/>
        </p:nvSpPr>
        <p:spPr>
          <a:xfrm>
            <a:off x="4627399" y="3471870"/>
            <a:ext cx="732893" cy="246221"/>
          </a:xfrm>
          <a:prstGeom prst="rect">
            <a:avLst/>
          </a:prstGeom>
          <a:noFill/>
        </p:spPr>
        <p:txBody>
          <a:bodyPr wrap="square" rtlCol="0">
            <a:spAutoFit/>
          </a:bodyPr>
          <a:lstStyle/>
          <a:p>
            <a:r>
              <a:rPr lang="en-US" sz="1000"/>
              <a:t>red circle</a:t>
            </a:r>
          </a:p>
        </p:txBody>
      </p:sp>
      <p:sp>
        <p:nvSpPr>
          <p:cNvPr id="11" name="Rectangle 10">
            <a:extLst>
              <a:ext uri="{FF2B5EF4-FFF2-40B4-BE49-F238E27FC236}">
                <a16:creationId xmlns:a16="http://schemas.microsoft.com/office/drawing/2014/main" id="{9927DA66-FF5C-00C5-7553-D49248166FA8}"/>
              </a:ext>
            </a:extLst>
          </p:cNvPr>
          <p:cNvSpPr/>
          <p:nvPr/>
        </p:nvSpPr>
        <p:spPr>
          <a:xfrm>
            <a:off x="4513951" y="3263643"/>
            <a:ext cx="989009" cy="454448"/>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83F9D60C-346F-66D3-C69D-99F47BAB4039}"/>
              </a:ext>
            </a:extLst>
          </p:cNvPr>
          <p:cNvSpPr txBox="1"/>
          <p:nvPr/>
        </p:nvSpPr>
        <p:spPr>
          <a:xfrm>
            <a:off x="4218710" y="1165932"/>
            <a:ext cx="3884486" cy="369332"/>
          </a:xfrm>
          <a:prstGeom prst="rect">
            <a:avLst/>
          </a:prstGeom>
          <a:noFill/>
          <a:ln>
            <a:solidFill>
              <a:schemeClr val="accent1"/>
            </a:solidFill>
          </a:ln>
        </p:spPr>
        <p:txBody>
          <a:bodyPr wrap="square" rtlCol="0">
            <a:spAutoFit/>
          </a:bodyPr>
          <a:lstStyle/>
          <a:p>
            <a:pPr algn="ctr"/>
            <a:r>
              <a:rPr lang="en-US" b="1" dirty="0">
                <a:solidFill>
                  <a:schemeClr val="accent1"/>
                </a:solidFill>
              </a:rPr>
              <a:t>Results</a:t>
            </a:r>
          </a:p>
        </p:txBody>
      </p:sp>
      <p:sp>
        <p:nvSpPr>
          <p:cNvPr id="14" name="TextBox 13">
            <a:extLst>
              <a:ext uri="{FF2B5EF4-FFF2-40B4-BE49-F238E27FC236}">
                <a16:creationId xmlns:a16="http://schemas.microsoft.com/office/drawing/2014/main" id="{FCBF31DE-BFDC-36DD-10F3-D54545201626}"/>
              </a:ext>
            </a:extLst>
          </p:cNvPr>
          <p:cNvSpPr txBox="1"/>
          <p:nvPr/>
        </p:nvSpPr>
        <p:spPr>
          <a:xfrm>
            <a:off x="3457594" y="6387646"/>
            <a:ext cx="3924664" cy="369332"/>
          </a:xfrm>
          <a:prstGeom prst="rect">
            <a:avLst/>
          </a:prstGeom>
          <a:noFill/>
        </p:spPr>
        <p:txBody>
          <a:bodyPr wrap="none" rtlCol="0">
            <a:spAutoFit/>
          </a:bodyPr>
          <a:lstStyle/>
          <a:p>
            <a:r>
              <a:rPr lang="en-US" dirty="0"/>
              <a:t>Nearest true data to cluster means</a:t>
            </a:r>
          </a:p>
        </p:txBody>
      </p:sp>
      <p:pic>
        <p:nvPicPr>
          <p:cNvPr id="13" name="Picture 12">
            <a:extLst>
              <a:ext uri="{FF2B5EF4-FFF2-40B4-BE49-F238E27FC236}">
                <a16:creationId xmlns:a16="http://schemas.microsoft.com/office/drawing/2014/main" id="{F83D268E-AD60-A6CC-8590-889714DCF3F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887644" y="4368453"/>
            <a:ext cx="2209346" cy="2156563"/>
          </a:xfrm>
          <a:prstGeom prst="rect">
            <a:avLst/>
          </a:prstGeom>
        </p:spPr>
      </p:pic>
      <p:sp>
        <p:nvSpPr>
          <p:cNvPr id="17" name="TextBox 16">
            <a:extLst>
              <a:ext uri="{FF2B5EF4-FFF2-40B4-BE49-F238E27FC236}">
                <a16:creationId xmlns:a16="http://schemas.microsoft.com/office/drawing/2014/main" id="{063E5A50-CD72-1750-2E1E-F6019570DE87}"/>
              </a:ext>
            </a:extLst>
          </p:cNvPr>
          <p:cNvSpPr txBox="1"/>
          <p:nvPr/>
        </p:nvSpPr>
        <p:spPr>
          <a:xfrm>
            <a:off x="5186622" y="4123340"/>
            <a:ext cx="2136803" cy="369332"/>
          </a:xfrm>
          <a:prstGeom prst="rect">
            <a:avLst/>
          </a:prstGeom>
          <a:noFill/>
        </p:spPr>
        <p:txBody>
          <a:bodyPr wrap="none" rtlCol="0">
            <a:spAutoFit/>
          </a:bodyPr>
          <a:lstStyle/>
          <a:p>
            <a:r>
              <a:rPr lang="en-US" dirty="0"/>
              <a:t>Learned latent space</a:t>
            </a:r>
          </a:p>
        </p:txBody>
      </p:sp>
      <p:sp>
        <p:nvSpPr>
          <p:cNvPr id="18" name="TextBox 17">
            <a:extLst>
              <a:ext uri="{FF2B5EF4-FFF2-40B4-BE49-F238E27FC236}">
                <a16:creationId xmlns:a16="http://schemas.microsoft.com/office/drawing/2014/main" id="{A3185D28-9359-A973-0FB7-64E18AE70309}"/>
              </a:ext>
            </a:extLst>
          </p:cNvPr>
          <p:cNvSpPr txBox="1"/>
          <p:nvPr/>
        </p:nvSpPr>
        <p:spPr>
          <a:xfrm>
            <a:off x="7052247" y="5270938"/>
            <a:ext cx="1417119" cy="369332"/>
          </a:xfrm>
          <a:prstGeom prst="rect">
            <a:avLst/>
          </a:prstGeom>
          <a:noFill/>
        </p:spPr>
        <p:txBody>
          <a:bodyPr wrap="none" rtlCol="0">
            <a:spAutoFit/>
          </a:bodyPr>
          <a:lstStyle/>
          <a:p>
            <a:r>
              <a:rPr lang="en-US" dirty="0"/>
              <a:t>Learned DAG</a:t>
            </a:r>
          </a:p>
        </p:txBody>
      </p:sp>
      <p:sp>
        <p:nvSpPr>
          <p:cNvPr id="19" name="TextBox 18">
            <a:extLst>
              <a:ext uri="{FF2B5EF4-FFF2-40B4-BE49-F238E27FC236}">
                <a16:creationId xmlns:a16="http://schemas.microsoft.com/office/drawing/2014/main" id="{57483B0C-123B-9281-D4E3-05EB84187680}"/>
              </a:ext>
            </a:extLst>
          </p:cNvPr>
          <p:cNvSpPr txBox="1"/>
          <p:nvPr/>
        </p:nvSpPr>
        <p:spPr>
          <a:xfrm>
            <a:off x="8777459" y="1155679"/>
            <a:ext cx="2961861" cy="369332"/>
          </a:xfrm>
          <a:prstGeom prst="rect">
            <a:avLst/>
          </a:prstGeom>
          <a:noFill/>
          <a:ln>
            <a:solidFill>
              <a:schemeClr val="accent1"/>
            </a:solidFill>
          </a:ln>
        </p:spPr>
        <p:txBody>
          <a:bodyPr wrap="square" rtlCol="0">
            <a:spAutoFit/>
          </a:bodyPr>
          <a:lstStyle/>
          <a:p>
            <a:pPr algn="ctr"/>
            <a:r>
              <a:rPr lang="en-US" b="1" dirty="0">
                <a:solidFill>
                  <a:schemeClr val="accent1"/>
                </a:solidFill>
              </a:rPr>
              <a:t>Analysis</a:t>
            </a:r>
          </a:p>
        </p:txBody>
      </p:sp>
      <p:pic>
        <p:nvPicPr>
          <p:cNvPr id="20" name="Picture 19">
            <a:extLst>
              <a:ext uri="{FF2B5EF4-FFF2-40B4-BE49-F238E27FC236}">
                <a16:creationId xmlns:a16="http://schemas.microsoft.com/office/drawing/2014/main" id="{96E11371-B94B-3AA1-3096-7B69DA00EF9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186975" y="3418700"/>
            <a:ext cx="2759860" cy="2690329"/>
          </a:xfrm>
          <a:prstGeom prst="rect">
            <a:avLst/>
          </a:prstGeom>
        </p:spPr>
      </p:pic>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1849A8D9-7514-C176-91C2-25D489A66933}"/>
                  </a:ext>
                </a:extLst>
              </p:cNvPr>
              <p:cNvSpPr txBox="1"/>
              <p:nvPr/>
            </p:nvSpPr>
            <p:spPr>
              <a:xfrm>
                <a:off x="9857865" y="6079745"/>
                <a:ext cx="2191463" cy="668645"/>
              </a:xfrm>
              <a:prstGeom prst="rect">
                <a:avLst/>
              </a:prstGeom>
              <a:noFill/>
            </p:spPr>
            <p:txBody>
              <a:bodyPr wrap="square" rtlCol="0">
                <a:spAutoFit/>
              </a:bodyPr>
              <a:lstStyle/>
              <a:p>
                <a:r>
                  <a:rPr lang="en-US" dirty="0"/>
                  <a:t>Edge weights are </a:t>
                </a:r>
                <a14:m>
                  <m:oMath xmlns:m="http://schemas.openxmlformats.org/officeDocument/2006/math">
                    <m:r>
                      <a:rPr lang="en-US" b="0" i="1" smtClean="0">
                        <a:latin typeface="Cambria Math" panose="02040503050406030204" pitchFamily="18" charset="0"/>
                      </a:rPr>
                      <m:t>𝑝</m:t>
                    </m:r>
                    <m:d>
                      <m:dPr>
                        <m:endChr m:val="|"/>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𝑁</m:t>
                            </m:r>
                          </m:e>
                          <m:sub>
                            <m:r>
                              <a:rPr lang="en-US" b="0" i="1" smtClean="0">
                                <a:latin typeface="Cambria Math" panose="02040503050406030204" pitchFamily="18" charset="0"/>
                              </a:rPr>
                              <m:t>𝑖</m:t>
                            </m:r>
                          </m:sub>
                        </m:sSub>
                        <m:r>
                          <a:rPr lang="en-US" b="0" i="1" smtClean="0">
                            <a:latin typeface="Cambria Math" panose="02040503050406030204" pitchFamily="18" charset="0"/>
                          </a:rPr>
                          <m:t>=</m:t>
                        </m:r>
                        <m:r>
                          <a:rPr lang="en-US" b="0" i="1" smtClean="0">
                            <a:latin typeface="Cambria Math" panose="02040503050406030204" pitchFamily="18" charset="0"/>
                          </a:rPr>
                          <m:t>𝑛</m:t>
                        </m:r>
                        <m:r>
                          <a:rPr lang="en-US" b="0" i="1" smtClean="0">
                            <a:latin typeface="Cambria Math" panose="02040503050406030204" pitchFamily="18" charset="0"/>
                          </a:rPr>
                          <m:t> </m:t>
                        </m:r>
                      </m:e>
                    </m:d>
                    <m:sSub>
                      <m:sSubPr>
                        <m:ctrlPr>
                          <a:rPr lang="en-US" b="0" i="1" smtClean="0">
                            <a:latin typeface="Cambria Math" panose="02040503050406030204" pitchFamily="18" charset="0"/>
                          </a:rPr>
                        </m:ctrlPr>
                      </m:sSubPr>
                      <m:e>
                        <m:r>
                          <a:rPr lang="en-US" b="0" i="1" smtClean="0">
                            <a:latin typeface="Cambria Math" panose="02040503050406030204" pitchFamily="18" charset="0"/>
                          </a:rPr>
                          <m:t>𝑁</m:t>
                        </m:r>
                      </m:e>
                      <m:sub>
                        <m:r>
                          <a:rPr lang="en-US" b="0" i="1" smtClean="0">
                            <a:latin typeface="Cambria Math" panose="02040503050406030204" pitchFamily="18" charset="0"/>
                          </a:rPr>
                          <m:t>𝑗</m:t>
                        </m:r>
                      </m:sub>
                    </m:sSub>
                    <m:r>
                      <a:rPr lang="en-US" b="0" i="1" smtClean="0">
                        <a:latin typeface="Cambria Math" panose="02040503050406030204" pitchFamily="18" charset="0"/>
                      </a:rPr>
                      <m:t>=</m:t>
                    </m:r>
                    <m:r>
                      <a:rPr lang="en-US" b="0" i="1" smtClean="0">
                        <a:latin typeface="Cambria Math" panose="02040503050406030204" pitchFamily="18" charset="0"/>
                      </a:rPr>
                      <m:t>𝑚</m:t>
                    </m:r>
                    <m:r>
                      <a:rPr lang="en-US" b="0" i="1" smtClean="0">
                        <a:latin typeface="Cambria Math" panose="02040503050406030204" pitchFamily="18" charset="0"/>
                      </a:rPr>
                      <m:t>)</m:t>
                    </m:r>
                  </m:oMath>
                </a14:m>
                <a:endParaRPr lang="en-US" dirty="0"/>
              </a:p>
            </p:txBody>
          </p:sp>
        </mc:Choice>
        <mc:Fallback xmlns="">
          <p:sp>
            <p:nvSpPr>
              <p:cNvPr id="21" name="TextBox 20">
                <a:extLst>
                  <a:ext uri="{FF2B5EF4-FFF2-40B4-BE49-F238E27FC236}">
                    <a16:creationId xmlns:a16="http://schemas.microsoft.com/office/drawing/2014/main" id="{1849A8D9-7514-C176-91C2-25D489A66933}"/>
                  </a:ext>
                </a:extLst>
              </p:cNvPr>
              <p:cNvSpPr txBox="1">
                <a:spLocks noRot="1" noChangeAspect="1" noMove="1" noResize="1" noEditPoints="1" noAdjustHandles="1" noChangeArrowheads="1" noChangeShapeType="1" noTextEdit="1"/>
              </p:cNvSpPr>
              <p:nvPr/>
            </p:nvSpPr>
            <p:spPr>
              <a:xfrm>
                <a:off x="9857865" y="6079745"/>
                <a:ext cx="2191463" cy="668645"/>
              </a:xfrm>
              <a:prstGeom prst="rect">
                <a:avLst/>
              </a:prstGeom>
              <a:blipFill>
                <a:blip r:embed="rId9"/>
                <a:stretch>
                  <a:fillRect l="-2312" t="-3704" b="-555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C6F18E38-B9D7-0DD9-B851-F2FE56A85C71}"/>
                  </a:ext>
                </a:extLst>
              </p:cNvPr>
              <p:cNvSpPr txBox="1"/>
              <p:nvPr/>
            </p:nvSpPr>
            <p:spPr>
              <a:xfrm>
                <a:off x="9705795" y="1789873"/>
                <a:ext cx="1138453" cy="923330"/>
              </a:xfrm>
              <a:prstGeom prst="rect">
                <a:avLst/>
              </a:prstGeom>
              <a:noFill/>
            </p:spPr>
            <p:txBody>
              <a:bodyPr wrap="none" rtlCol="0">
                <a:spAutoFit/>
              </a:bodyPr>
              <a:lstStyle/>
              <a:p>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𝑁</m:t>
                        </m:r>
                      </m:e>
                      <m:sub>
                        <m:r>
                          <a:rPr lang="en-US" b="0" i="1" smtClean="0">
                            <a:latin typeface="Cambria Math" panose="02040503050406030204" pitchFamily="18" charset="0"/>
                          </a:rPr>
                          <m:t>1</m:t>
                        </m:r>
                      </m:sub>
                    </m:sSub>
                  </m:oMath>
                </a14:m>
                <a:r>
                  <a:rPr lang="en-US" dirty="0"/>
                  <a:t>: Size</a:t>
                </a:r>
              </a:p>
              <a:p>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𝑁</m:t>
                        </m:r>
                      </m:e>
                      <m:sub>
                        <m:r>
                          <a:rPr lang="en-US" b="0" i="1" smtClean="0">
                            <a:latin typeface="Cambria Math" panose="02040503050406030204" pitchFamily="18" charset="0"/>
                          </a:rPr>
                          <m:t>2</m:t>
                        </m:r>
                      </m:sub>
                    </m:sSub>
                  </m:oMath>
                </a14:m>
                <a:r>
                  <a:rPr lang="en-US" dirty="0"/>
                  <a:t>: Color</a:t>
                </a:r>
              </a:p>
              <a:p>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𝑁</m:t>
                        </m:r>
                      </m:e>
                      <m:sub>
                        <m:r>
                          <a:rPr lang="en-US" b="0" i="1" smtClean="0">
                            <a:latin typeface="Cambria Math" panose="02040503050406030204" pitchFamily="18" charset="0"/>
                          </a:rPr>
                          <m:t>3</m:t>
                        </m:r>
                      </m:sub>
                    </m:sSub>
                  </m:oMath>
                </a14:m>
                <a:r>
                  <a:rPr lang="en-US" dirty="0"/>
                  <a:t>: Shift</a:t>
                </a:r>
              </a:p>
            </p:txBody>
          </p:sp>
        </mc:Choice>
        <mc:Fallback xmlns="">
          <p:sp>
            <p:nvSpPr>
              <p:cNvPr id="23" name="TextBox 22">
                <a:extLst>
                  <a:ext uri="{FF2B5EF4-FFF2-40B4-BE49-F238E27FC236}">
                    <a16:creationId xmlns:a16="http://schemas.microsoft.com/office/drawing/2014/main" id="{C6F18E38-B9D7-0DD9-B851-F2FE56A85C71}"/>
                  </a:ext>
                </a:extLst>
              </p:cNvPr>
              <p:cNvSpPr txBox="1">
                <a:spLocks noRot="1" noChangeAspect="1" noMove="1" noResize="1" noEditPoints="1" noAdjustHandles="1" noChangeArrowheads="1" noChangeShapeType="1" noTextEdit="1"/>
              </p:cNvSpPr>
              <p:nvPr/>
            </p:nvSpPr>
            <p:spPr>
              <a:xfrm>
                <a:off x="9705795" y="1789873"/>
                <a:ext cx="1138453" cy="923330"/>
              </a:xfrm>
              <a:prstGeom prst="rect">
                <a:avLst/>
              </a:prstGeom>
              <a:blipFill>
                <a:blip r:embed="rId10"/>
                <a:stretch>
                  <a:fillRect t="-4110" b="-958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11C25E5B-0516-45C8-346B-E45EB84D9C5C}"/>
                  </a:ext>
                </a:extLst>
              </p:cNvPr>
              <p:cNvSpPr txBox="1"/>
              <p:nvPr/>
            </p:nvSpPr>
            <p:spPr>
              <a:xfrm>
                <a:off x="8548399" y="2871078"/>
                <a:ext cx="3622082"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𝑝</m:t>
                      </m:r>
                      <m:d>
                        <m:dPr>
                          <m:ctrlPr>
                            <a:rPr lang="en-US" b="0" i="1" smtClean="0">
                              <a:latin typeface="Cambria Math" panose="02040503050406030204" pitchFamily="18" charset="0"/>
                            </a:rPr>
                          </m:ctrlPr>
                        </m:dPr>
                        <m:e>
                          <m:r>
                            <a:rPr lang="en-US" b="0" i="1" smtClean="0">
                              <a:latin typeface="Cambria Math" panose="02040503050406030204" pitchFamily="18" charset="0"/>
                            </a:rPr>
                            <m:t>𝑁</m:t>
                          </m:r>
                        </m:e>
                      </m:d>
                      <m:r>
                        <a:rPr lang="en-US" b="0" i="1" smtClean="0">
                          <a:latin typeface="Cambria Math" panose="02040503050406030204" pitchFamily="18" charset="0"/>
                        </a:rPr>
                        <m:t>=</m:t>
                      </m:r>
                      <m:r>
                        <a:rPr lang="en-US" b="0" i="1" smtClean="0">
                          <a:latin typeface="Cambria Math" panose="02040503050406030204" pitchFamily="18" charset="0"/>
                        </a:rPr>
                        <m:t>𝑝</m:t>
                      </m:r>
                      <m:d>
                        <m:dPr>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𝑁</m:t>
                              </m:r>
                            </m:e>
                            <m:sub>
                              <m:r>
                                <a:rPr lang="en-US" b="0" i="1" smtClean="0">
                                  <a:latin typeface="Cambria Math" panose="02040503050406030204" pitchFamily="18" charset="0"/>
                                </a:rPr>
                                <m:t>2</m:t>
                              </m:r>
                            </m:sub>
                          </m:sSub>
                        </m:e>
                      </m:d>
                      <m:r>
                        <a:rPr lang="en-US" b="0" i="1" smtClean="0">
                          <a:latin typeface="Cambria Math" panose="02040503050406030204" pitchFamily="18" charset="0"/>
                        </a:rPr>
                        <m:t>𝑝</m:t>
                      </m:r>
                      <m:d>
                        <m:dPr>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𝑁</m:t>
                              </m:r>
                            </m:e>
                            <m:sub>
                              <m:r>
                                <a:rPr lang="en-US" b="0" i="1" smtClean="0">
                                  <a:latin typeface="Cambria Math" panose="02040503050406030204" pitchFamily="18" charset="0"/>
                                </a:rPr>
                                <m:t>1</m:t>
                              </m:r>
                            </m:sub>
                          </m:sSub>
                        </m:e>
                        <m:e>
                          <m:sSub>
                            <m:sSubPr>
                              <m:ctrlPr>
                                <a:rPr lang="en-US" b="0" i="1" smtClean="0">
                                  <a:latin typeface="Cambria Math" panose="02040503050406030204" pitchFamily="18" charset="0"/>
                                </a:rPr>
                              </m:ctrlPr>
                            </m:sSubPr>
                            <m:e>
                              <m:r>
                                <a:rPr lang="en-US" b="0" i="1" smtClean="0">
                                  <a:latin typeface="Cambria Math" panose="02040503050406030204" pitchFamily="18" charset="0"/>
                                </a:rPr>
                                <m:t>𝑁</m:t>
                              </m:r>
                            </m:e>
                            <m:sub>
                              <m:r>
                                <a:rPr lang="en-US" b="0" i="1" smtClean="0">
                                  <a:latin typeface="Cambria Math" panose="02040503050406030204" pitchFamily="18" charset="0"/>
                                </a:rPr>
                                <m:t>2</m:t>
                              </m:r>
                            </m:sub>
                          </m:sSub>
                        </m:e>
                      </m:d>
                      <m:r>
                        <a:rPr lang="en-US" b="0" i="1" smtClean="0">
                          <a:latin typeface="Cambria Math" panose="02040503050406030204" pitchFamily="18" charset="0"/>
                        </a:rPr>
                        <m:t>𝑝</m:t>
                      </m:r>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𝑁</m:t>
                          </m:r>
                        </m:e>
                        <m:sub>
                          <m:r>
                            <a:rPr lang="en-US" b="0" i="1" smtClean="0">
                              <a:latin typeface="Cambria Math" panose="02040503050406030204" pitchFamily="18" charset="0"/>
                            </a:rPr>
                            <m:t>3</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𝑁</m:t>
                          </m:r>
                        </m:e>
                        <m:sub>
                          <m:r>
                            <a:rPr lang="en-US" b="0" i="1" smtClean="0">
                              <a:latin typeface="Cambria Math" panose="02040503050406030204" pitchFamily="18" charset="0"/>
                            </a:rPr>
                            <m:t>1</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𝑁</m:t>
                          </m:r>
                        </m:e>
                        <m:sub>
                          <m:r>
                            <a:rPr lang="en-US" b="0" i="1" smtClean="0">
                              <a:latin typeface="Cambria Math" panose="02040503050406030204" pitchFamily="18" charset="0"/>
                            </a:rPr>
                            <m:t>2</m:t>
                          </m:r>
                        </m:sub>
                      </m:sSub>
                      <m:r>
                        <a:rPr lang="en-US" b="0" i="1" smtClean="0">
                          <a:latin typeface="Cambria Math" panose="02040503050406030204" pitchFamily="18" charset="0"/>
                        </a:rPr>
                        <m:t>)</m:t>
                      </m:r>
                    </m:oMath>
                  </m:oMathPara>
                </a14:m>
                <a:endParaRPr lang="en-US" dirty="0"/>
              </a:p>
            </p:txBody>
          </p:sp>
        </mc:Choice>
        <mc:Fallback xmlns="">
          <p:sp>
            <p:nvSpPr>
              <p:cNvPr id="24" name="TextBox 23">
                <a:extLst>
                  <a:ext uri="{FF2B5EF4-FFF2-40B4-BE49-F238E27FC236}">
                    <a16:creationId xmlns:a16="http://schemas.microsoft.com/office/drawing/2014/main" id="{11C25E5B-0516-45C8-346B-E45EB84D9C5C}"/>
                  </a:ext>
                </a:extLst>
              </p:cNvPr>
              <p:cNvSpPr txBox="1">
                <a:spLocks noRot="1" noChangeAspect="1" noMove="1" noResize="1" noEditPoints="1" noAdjustHandles="1" noChangeArrowheads="1" noChangeShapeType="1" noTextEdit="1"/>
              </p:cNvSpPr>
              <p:nvPr/>
            </p:nvSpPr>
            <p:spPr>
              <a:xfrm>
                <a:off x="8548399" y="2871078"/>
                <a:ext cx="3622082" cy="276999"/>
              </a:xfrm>
              <a:prstGeom prst="rect">
                <a:avLst/>
              </a:prstGeom>
              <a:blipFill>
                <a:blip r:embed="rId11"/>
                <a:stretch>
                  <a:fillRect l="-348" t="-4545" r="-1045" b="-36364"/>
                </a:stretch>
              </a:blipFill>
            </p:spPr>
            <p:txBody>
              <a:bodyPr/>
              <a:lstStyle/>
              <a:p>
                <a:r>
                  <a:rPr lang="en-US">
                    <a:noFill/>
                  </a:rPr>
                  <a:t> </a:t>
                </a:r>
              </a:p>
            </p:txBody>
          </p:sp>
        </mc:Fallback>
      </mc:AlternateContent>
      <p:sp>
        <p:nvSpPr>
          <p:cNvPr id="31" name="Curved Right Arrow 30">
            <a:extLst>
              <a:ext uri="{FF2B5EF4-FFF2-40B4-BE49-F238E27FC236}">
                <a16:creationId xmlns:a16="http://schemas.microsoft.com/office/drawing/2014/main" id="{826F8AED-C3CC-A36C-C239-05C8F12BCE29}"/>
              </a:ext>
            </a:extLst>
          </p:cNvPr>
          <p:cNvSpPr/>
          <p:nvPr/>
        </p:nvSpPr>
        <p:spPr>
          <a:xfrm>
            <a:off x="9362661" y="1928191"/>
            <a:ext cx="343134" cy="675861"/>
          </a:xfrm>
          <a:prstGeom prst="curved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2" name="Curved Left Arrow 31">
            <a:extLst>
              <a:ext uri="{FF2B5EF4-FFF2-40B4-BE49-F238E27FC236}">
                <a16:creationId xmlns:a16="http://schemas.microsoft.com/office/drawing/2014/main" id="{EB171821-C68D-A0C1-774F-A61D18DF7A74}"/>
              </a:ext>
            </a:extLst>
          </p:cNvPr>
          <p:cNvSpPr/>
          <p:nvPr/>
        </p:nvSpPr>
        <p:spPr>
          <a:xfrm>
            <a:off x="10747689" y="2221556"/>
            <a:ext cx="237882" cy="387626"/>
          </a:xfrm>
          <a:prstGeom prst="curved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 name="Rectangle 14">
            <a:extLst>
              <a:ext uri="{FF2B5EF4-FFF2-40B4-BE49-F238E27FC236}">
                <a16:creationId xmlns:a16="http://schemas.microsoft.com/office/drawing/2014/main" id="{F6A61F08-BEBD-7BA4-E8EC-52A45E160DB6}"/>
              </a:ext>
            </a:extLst>
          </p:cNvPr>
          <p:cNvSpPr/>
          <p:nvPr/>
        </p:nvSpPr>
        <p:spPr>
          <a:xfrm>
            <a:off x="4932321" y="2490714"/>
            <a:ext cx="397853" cy="10972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95FE6484-1BE7-F7E5-AE0E-E2EDD1F72F10}"/>
              </a:ext>
            </a:extLst>
          </p:cNvPr>
          <p:cNvSpPr txBox="1"/>
          <p:nvPr/>
        </p:nvSpPr>
        <p:spPr>
          <a:xfrm>
            <a:off x="4753236" y="2418792"/>
            <a:ext cx="756021" cy="277321"/>
          </a:xfrm>
          <a:prstGeom prst="rect">
            <a:avLst/>
          </a:prstGeom>
          <a:noFill/>
        </p:spPr>
        <p:txBody>
          <a:bodyPr wrap="square" rtlCol="0">
            <a:noAutofit/>
          </a:bodyPr>
          <a:lstStyle/>
          <a:p>
            <a:pPr algn="ctr"/>
            <a:r>
              <a:rPr lang="en-US" sz="1000" dirty="0"/>
              <a:t>(0,1,0)</a:t>
            </a:r>
          </a:p>
        </p:txBody>
      </p:sp>
      <p:sp>
        <p:nvSpPr>
          <p:cNvPr id="16" name="Rectangle 15">
            <a:extLst>
              <a:ext uri="{FF2B5EF4-FFF2-40B4-BE49-F238E27FC236}">
                <a16:creationId xmlns:a16="http://schemas.microsoft.com/office/drawing/2014/main" id="{4D60181A-F415-00B1-6F2D-4E1148F8A9D8}"/>
              </a:ext>
            </a:extLst>
          </p:cNvPr>
          <p:cNvSpPr/>
          <p:nvPr/>
        </p:nvSpPr>
        <p:spPr>
          <a:xfrm>
            <a:off x="5535982" y="2156226"/>
            <a:ext cx="397853" cy="10972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32C388B2-1E3C-52FB-FE7B-C00B39486451}"/>
              </a:ext>
            </a:extLst>
          </p:cNvPr>
          <p:cNvSpPr txBox="1"/>
          <p:nvPr/>
        </p:nvSpPr>
        <p:spPr>
          <a:xfrm>
            <a:off x="5348842" y="2082895"/>
            <a:ext cx="756021" cy="277321"/>
          </a:xfrm>
          <a:prstGeom prst="rect">
            <a:avLst/>
          </a:prstGeom>
          <a:noFill/>
        </p:spPr>
        <p:txBody>
          <a:bodyPr wrap="square" rtlCol="0">
            <a:noAutofit/>
          </a:bodyPr>
          <a:lstStyle/>
          <a:p>
            <a:pPr algn="ctr"/>
            <a:r>
              <a:rPr lang="en-US" sz="1000" dirty="0"/>
              <a:t>(0,1,1)</a:t>
            </a:r>
          </a:p>
        </p:txBody>
      </p:sp>
      <p:sp>
        <p:nvSpPr>
          <p:cNvPr id="25" name="Rectangle 24">
            <a:extLst>
              <a:ext uri="{FF2B5EF4-FFF2-40B4-BE49-F238E27FC236}">
                <a16:creationId xmlns:a16="http://schemas.microsoft.com/office/drawing/2014/main" id="{9B9F3FEC-81BE-8993-3B5B-FD4D8FFE793F}"/>
              </a:ext>
            </a:extLst>
          </p:cNvPr>
          <p:cNvSpPr/>
          <p:nvPr/>
        </p:nvSpPr>
        <p:spPr>
          <a:xfrm>
            <a:off x="6200998" y="2392861"/>
            <a:ext cx="397853" cy="10972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960C5683-D7A9-90D8-D21B-6B5E036E6B21}"/>
              </a:ext>
            </a:extLst>
          </p:cNvPr>
          <p:cNvSpPr txBox="1"/>
          <p:nvPr/>
        </p:nvSpPr>
        <p:spPr>
          <a:xfrm>
            <a:off x="6021913" y="2323121"/>
            <a:ext cx="756021" cy="277321"/>
          </a:xfrm>
          <a:prstGeom prst="rect">
            <a:avLst/>
          </a:prstGeom>
          <a:noFill/>
        </p:spPr>
        <p:txBody>
          <a:bodyPr wrap="square" rtlCol="0">
            <a:noAutofit/>
          </a:bodyPr>
          <a:lstStyle/>
          <a:p>
            <a:pPr algn="ctr"/>
            <a:r>
              <a:rPr lang="en-US" sz="1000" dirty="0"/>
              <a:t>(1,1,0)</a:t>
            </a:r>
          </a:p>
        </p:txBody>
      </p:sp>
      <p:sp>
        <p:nvSpPr>
          <p:cNvPr id="27" name="Rectangle 26">
            <a:extLst>
              <a:ext uri="{FF2B5EF4-FFF2-40B4-BE49-F238E27FC236}">
                <a16:creationId xmlns:a16="http://schemas.microsoft.com/office/drawing/2014/main" id="{44B9FE9F-73DE-3525-CC48-A51A8E8C8119}"/>
              </a:ext>
            </a:extLst>
          </p:cNvPr>
          <p:cNvSpPr/>
          <p:nvPr/>
        </p:nvSpPr>
        <p:spPr>
          <a:xfrm>
            <a:off x="6616903" y="2439458"/>
            <a:ext cx="397853" cy="10972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46F99212-E229-8C86-26FD-A514E5B07FA9}"/>
              </a:ext>
            </a:extLst>
          </p:cNvPr>
          <p:cNvSpPr txBox="1"/>
          <p:nvPr/>
        </p:nvSpPr>
        <p:spPr>
          <a:xfrm>
            <a:off x="6437818" y="2367536"/>
            <a:ext cx="756021" cy="277321"/>
          </a:xfrm>
          <a:prstGeom prst="rect">
            <a:avLst/>
          </a:prstGeom>
          <a:noFill/>
        </p:spPr>
        <p:txBody>
          <a:bodyPr wrap="square" rtlCol="0">
            <a:noAutofit/>
          </a:bodyPr>
          <a:lstStyle/>
          <a:p>
            <a:pPr algn="ctr"/>
            <a:r>
              <a:rPr lang="en-US" sz="1000" dirty="0"/>
              <a:t>(1,1,1)</a:t>
            </a:r>
          </a:p>
        </p:txBody>
      </p:sp>
      <p:sp>
        <p:nvSpPr>
          <p:cNvPr id="29" name="Rectangle 28">
            <a:extLst>
              <a:ext uri="{FF2B5EF4-FFF2-40B4-BE49-F238E27FC236}">
                <a16:creationId xmlns:a16="http://schemas.microsoft.com/office/drawing/2014/main" id="{44BB01F6-72E5-DCE8-AFCF-8C2C157BB397}"/>
              </a:ext>
            </a:extLst>
          </p:cNvPr>
          <p:cNvSpPr/>
          <p:nvPr/>
        </p:nvSpPr>
        <p:spPr>
          <a:xfrm>
            <a:off x="7006788" y="2749319"/>
            <a:ext cx="397853" cy="10972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34EF09E5-2F45-D210-AD6B-02A0FADC1985}"/>
              </a:ext>
            </a:extLst>
          </p:cNvPr>
          <p:cNvSpPr txBox="1"/>
          <p:nvPr/>
        </p:nvSpPr>
        <p:spPr>
          <a:xfrm>
            <a:off x="6827703" y="2677397"/>
            <a:ext cx="756021" cy="277321"/>
          </a:xfrm>
          <a:prstGeom prst="rect">
            <a:avLst/>
          </a:prstGeom>
          <a:noFill/>
        </p:spPr>
        <p:txBody>
          <a:bodyPr wrap="square" rtlCol="0">
            <a:noAutofit/>
          </a:bodyPr>
          <a:lstStyle/>
          <a:p>
            <a:pPr algn="ctr"/>
            <a:r>
              <a:rPr lang="en-US" sz="1000" dirty="0"/>
              <a:t>(0,0,0)</a:t>
            </a:r>
          </a:p>
        </p:txBody>
      </p:sp>
      <p:sp>
        <p:nvSpPr>
          <p:cNvPr id="33" name="Rectangle 32">
            <a:extLst>
              <a:ext uri="{FF2B5EF4-FFF2-40B4-BE49-F238E27FC236}">
                <a16:creationId xmlns:a16="http://schemas.microsoft.com/office/drawing/2014/main" id="{58BBE5C7-BFA6-1078-5DAE-0A1AC9189654}"/>
              </a:ext>
            </a:extLst>
          </p:cNvPr>
          <p:cNvSpPr/>
          <p:nvPr/>
        </p:nvSpPr>
        <p:spPr>
          <a:xfrm>
            <a:off x="7269782" y="2868740"/>
            <a:ext cx="397853" cy="10972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a:extLst>
              <a:ext uri="{FF2B5EF4-FFF2-40B4-BE49-F238E27FC236}">
                <a16:creationId xmlns:a16="http://schemas.microsoft.com/office/drawing/2014/main" id="{F1B4F0E1-BA96-1D72-49EA-C34AE894C5B4}"/>
              </a:ext>
            </a:extLst>
          </p:cNvPr>
          <p:cNvSpPr txBox="1"/>
          <p:nvPr/>
        </p:nvSpPr>
        <p:spPr>
          <a:xfrm>
            <a:off x="7090697" y="2794081"/>
            <a:ext cx="756021" cy="277321"/>
          </a:xfrm>
          <a:prstGeom prst="rect">
            <a:avLst/>
          </a:prstGeom>
          <a:noFill/>
        </p:spPr>
        <p:txBody>
          <a:bodyPr wrap="square" rtlCol="0">
            <a:noAutofit/>
          </a:bodyPr>
          <a:lstStyle/>
          <a:p>
            <a:pPr algn="ctr"/>
            <a:r>
              <a:rPr lang="en-US" sz="1000" dirty="0"/>
              <a:t>(0,0,1)</a:t>
            </a:r>
          </a:p>
        </p:txBody>
      </p:sp>
      <p:sp>
        <p:nvSpPr>
          <p:cNvPr id="35" name="Rectangle 34">
            <a:extLst>
              <a:ext uri="{FF2B5EF4-FFF2-40B4-BE49-F238E27FC236}">
                <a16:creationId xmlns:a16="http://schemas.microsoft.com/office/drawing/2014/main" id="{63ECD1E4-C36B-C020-796C-2DF2021EA796}"/>
              </a:ext>
            </a:extLst>
          </p:cNvPr>
          <p:cNvSpPr/>
          <p:nvPr/>
        </p:nvSpPr>
        <p:spPr>
          <a:xfrm>
            <a:off x="7526260" y="3167074"/>
            <a:ext cx="397853" cy="10972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Box 35">
            <a:extLst>
              <a:ext uri="{FF2B5EF4-FFF2-40B4-BE49-F238E27FC236}">
                <a16:creationId xmlns:a16="http://schemas.microsoft.com/office/drawing/2014/main" id="{ECEE2EBB-744A-6041-2630-C4CBE1784269}"/>
              </a:ext>
            </a:extLst>
          </p:cNvPr>
          <p:cNvSpPr txBox="1"/>
          <p:nvPr/>
        </p:nvSpPr>
        <p:spPr>
          <a:xfrm>
            <a:off x="7347175" y="3095152"/>
            <a:ext cx="756021" cy="277321"/>
          </a:xfrm>
          <a:prstGeom prst="rect">
            <a:avLst/>
          </a:prstGeom>
          <a:noFill/>
        </p:spPr>
        <p:txBody>
          <a:bodyPr wrap="square" rtlCol="0">
            <a:noAutofit/>
          </a:bodyPr>
          <a:lstStyle/>
          <a:p>
            <a:pPr algn="ctr"/>
            <a:r>
              <a:rPr lang="en-US" sz="1000" dirty="0"/>
              <a:t>(1,0,0)</a:t>
            </a:r>
          </a:p>
        </p:txBody>
      </p:sp>
      <p:sp>
        <p:nvSpPr>
          <p:cNvPr id="37" name="Rectangle 36">
            <a:extLst>
              <a:ext uri="{FF2B5EF4-FFF2-40B4-BE49-F238E27FC236}">
                <a16:creationId xmlns:a16="http://schemas.microsoft.com/office/drawing/2014/main" id="{8E6BDD3F-C985-E9A7-699E-3BCFF48CB141}"/>
              </a:ext>
            </a:extLst>
          </p:cNvPr>
          <p:cNvSpPr/>
          <p:nvPr/>
        </p:nvSpPr>
        <p:spPr>
          <a:xfrm>
            <a:off x="7855098" y="3415678"/>
            <a:ext cx="397853" cy="10972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Box 37">
            <a:extLst>
              <a:ext uri="{FF2B5EF4-FFF2-40B4-BE49-F238E27FC236}">
                <a16:creationId xmlns:a16="http://schemas.microsoft.com/office/drawing/2014/main" id="{4B4B73B1-7F7D-2C53-6E27-176EE021F77B}"/>
              </a:ext>
            </a:extLst>
          </p:cNvPr>
          <p:cNvSpPr txBox="1"/>
          <p:nvPr/>
        </p:nvSpPr>
        <p:spPr>
          <a:xfrm>
            <a:off x="7676013" y="3343756"/>
            <a:ext cx="756021" cy="277321"/>
          </a:xfrm>
          <a:prstGeom prst="rect">
            <a:avLst/>
          </a:prstGeom>
          <a:noFill/>
        </p:spPr>
        <p:txBody>
          <a:bodyPr wrap="square" rtlCol="0">
            <a:noAutofit/>
          </a:bodyPr>
          <a:lstStyle/>
          <a:p>
            <a:pPr algn="ctr"/>
            <a:r>
              <a:rPr lang="en-US" sz="1000" dirty="0"/>
              <a:t>(1,0,1)</a:t>
            </a:r>
          </a:p>
        </p:txBody>
      </p:sp>
      <mc:AlternateContent xmlns:mc="http://schemas.openxmlformats.org/markup-compatibility/2006" xmlns:p14="http://schemas.microsoft.com/office/powerpoint/2010/main">
        <mc:Choice Requires="p14">
          <p:contentPart p14:bwMode="auto" r:id="rId12">
            <p14:nvContentPartPr>
              <p14:cNvPr id="39" name="Ink 38">
                <a:extLst>
                  <a:ext uri="{FF2B5EF4-FFF2-40B4-BE49-F238E27FC236}">
                    <a16:creationId xmlns:a16="http://schemas.microsoft.com/office/drawing/2014/main" id="{EC7932D7-D01E-9E1B-A343-88D7A87E2DE2}"/>
                  </a:ext>
                </a:extLst>
              </p14:cNvPr>
              <p14:cNvContentPartPr/>
              <p14:nvPr/>
            </p14:nvContentPartPr>
            <p14:xfrm>
              <a:off x="4906122" y="2596077"/>
              <a:ext cx="360" cy="360"/>
            </p14:xfrm>
          </p:contentPart>
        </mc:Choice>
        <mc:Fallback xmlns="">
          <p:pic>
            <p:nvPicPr>
              <p:cNvPr id="39" name="Ink 38">
                <a:extLst>
                  <a:ext uri="{FF2B5EF4-FFF2-40B4-BE49-F238E27FC236}">
                    <a16:creationId xmlns:a16="http://schemas.microsoft.com/office/drawing/2014/main" id="{EC7932D7-D01E-9E1B-A343-88D7A87E2DE2}"/>
                  </a:ext>
                </a:extLst>
              </p:cNvPr>
              <p:cNvPicPr/>
              <p:nvPr/>
            </p:nvPicPr>
            <p:blipFill>
              <a:blip r:embed="rId13"/>
              <a:stretch>
                <a:fillRect/>
              </a:stretch>
            </p:blipFill>
            <p:spPr>
              <a:xfrm>
                <a:off x="4870122" y="2560077"/>
                <a:ext cx="7200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40" name="Ink 39">
                <a:extLst>
                  <a:ext uri="{FF2B5EF4-FFF2-40B4-BE49-F238E27FC236}">
                    <a16:creationId xmlns:a16="http://schemas.microsoft.com/office/drawing/2014/main" id="{00F81A0D-B457-70AB-C1E3-00A3D973B710}"/>
                  </a:ext>
                </a:extLst>
              </p14:cNvPr>
              <p14:cNvContentPartPr/>
              <p14:nvPr/>
            </p14:nvContentPartPr>
            <p14:xfrm>
              <a:off x="5510922" y="2264157"/>
              <a:ext cx="360" cy="360"/>
            </p14:xfrm>
          </p:contentPart>
        </mc:Choice>
        <mc:Fallback xmlns="">
          <p:pic>
            <p:nvPicPr>
              <p:cNvPr id="40" name="Ink 39">
                <a:extLst>
                  <a:ext uri="{FF2B5EF4-FFF2-40B4-BE49-F238E27FC236}">
                    <a16:creationId xmlns:a16="http://schemas.microsoft.com/office/drawing/2014/main" id="{00F81A0D-B457-70AB-C1E3-00A3D973B710}"/>
                  </a:ext>
                </a:extLst>
              </p:cNvPr>
              <p:cNvPicPr/>
              <p:nvPr/>
            </p:nvPicPr>
            <p:blipFill>
              <a:blip r:embed="rId13"/>
              <a:stretch>
                <a:fillRect/>
              </a:stretch>
            </p:blipFill>
            <p:spPr>
              <a:xfrm>
                <a:off x="5474922" y="2228517"/>
                <a:ext cx="7200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41" name="Ink 40">
                <a:extLst>
                  <a:ext uri="{FF2B5EF4-FFF2-40B4-BE49-F238E27FC236}">
                    <a16:creationId xmlns:a16="http://schemas.microsoft.com/office/drawing/2014/main" id="{5C7ED2F8-F783-2D50-A15E-FE773797A751}"/>
                  </a:ext>
                </a:extLst>
              </p14:cNvPr>
              <p14:cNvContentPartPr/>
              <p14:nvPr/>
            </p14:nvContentPartPr>
            <p14:xfrm>
              <a:off x="6191682" y="2512917"/>
              <a:ext cx="360" cy="360"/>
            </p14:xfrm>
          </p:contentPart>
        </mc:Choice>
        <mc:Fallback xmlns="">
          <p:pic>
            <p:nvPicPr>
              <p:cNvPr id="41" name="Ink 40">
                <a:extLst>
                  <a:ext uri="{FF2B5EF4-FFF2-40B4-BE49-F238E27FC236}">
                    <a16:creationId xmlns:a16="http://schemas.microsoft.com/office/drawing/2014/main" id="{5C7ED2F8-F783-2D50-A15E-FE773797A751}"/>
                  </a:ext>
                </a:extLst>
              </p:cNvPr>
              <p:cNvPicPr/>
              <p:nvPr/>
            </p:nvPicPr>
            <p:blipFill>
              <a:blip r:embed="rId13"/>
              <a:stretch>
                <a:fillRect/>
              </a:stretch>
            </p:blipFill>
            <p:spPr>
              <a:xfrm>
                <a:off x="6156042" y="2476917"/>
                <a:ext cx="7200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42" name="Ink 41">
                <a:extLst>
                  <a:ext uri="{FF2B5EF4-FFF2-40B4-BE49-F238E27FC236}">
                    <a16:creationId xmlns:a16="http://schemas.microsoft.com/office/drawing/2014/main" id="{F96C6E84-4848-BD83-3B79-B3E42C9C8416}"/>
                  </a:ext>
                </a:extLst>
              </p14:cNvPr>
              <p14:cNvContentPartPr/>
              <p14:nvPr/>
            </p14:nvContentPartPr>
            <p14:xfrm>
              <a:off x="6581202" y="2556477"/>
              <a:ext cx="360" cy="360"/>
            </p14:xfrm>
          </p:contentPart>
        </mc:Choice>
        <mc:Fallback xmlns="">
          <p:pic>
            <p:nvPicPr>
              <p:cNvPr id="42" name="Ink 41">
                <a:extLst>
                  <a:ext uri="{FF2B5EF4-FFF2-40B4-BE49-F238E27FC236}">
                    <a16:creationId xmlns:a16="http://schemas.microsoft.com/office/drawing/2014/main" id="{F96C6E84-4848-BD83-3B79-B3E42C9C8416}"/>
                  </a:ext>
                </a:extLst>
              </p:cNvPr>
              <p:cNvPicPr/>
              <p:nvPr/>
            </p:nvPicPr>
            <p:blipFill>
              <a:blip r:embed="rId13"/>
              <a:stretch>
                <a:fillRect/>
              </a:stretch>
            </p:blipFill>
            <p:spPr>
              <a:xfrm>
                <a:off x="6545562" y="2520837"/>
                <a:ext cx="7200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43" name="Ink 42">
                <a:extLst>
                  <a:ext uri="{FF2B5EF4-FFF2-40B4-BE49-F238E27FC236}">
                    <a16:creationId xmlns:a16="http://schemas.microsoft.com/office/drawing/2014/main" id="{BD4A890E-B969-8CBC-D467-A3FD23ADB4C0}"/>
                  </a:ext>
                </a:extLst>
              </p14:cNvPr>
              <p14:cNvContentPartPr/>
              <p14:nvPr/>
            </p14:nvContentPartPr>
            <p14:xfrm>
              <a:off x="7015002" y="2882997"/>
              <a:ext cx="360" cy="360"/>
            </p14:xfrm>
          </p:contentPart>
        </mc:Choice>
        <mc:Fallback xmlns="">
          <p:pic>
            <p:nvPicPr>
              <p:cNvPr id="43" name="Ink 42">
                <a:extLst>
                  <a:ext uri="{FF2B5EF4-FFF2-40B4-BE49-F238E27FC236}">
                    <a16:creationId xmlns:a16="http://schemas.microsoft.com/office/drawing/2014/main" id="{BD4A890E-B969-8CBC-D467-A3FD23ADB4C0}"/>
                  </a:ext>
                </a:extLst>
              </p:cNvPr>
              <p:cNvPicPr/>
              <p:nvPr/>
            </p:nvPicPr>
            <p:blipFill>
              <a:blip r:embed="rId13"/>
              <a:stretch>
                <a:fillRect/>
              </a:stretch>
            </p:blipFill>
            <p:spPr>
              <a:xfrm>
                <a:off x="6979362" y="2846997"/>
                <a:ext cx="7200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44" name="Ink 43">
                <a:extLst>
                  <a:ext uri="{FF2B5EF4-FFF2-40B4-BE49-F238E27FC236}">
                    <a16:creationId xmlns:a16="http://schemas.microsoft.com/office/drawing/2014/main" id="{7ACC3D85-7B85-921D-1CF9-AD5CAE280843}"/>
                  </a:ext>
                </a:extLst>
              </p14:cNvPr>
              <p14:cNvContentPartPr/>
              <p14:nvPr/>
            </p14:nvContentPartPr>
            <p14:xfrm>
              <a:off x="7247562" y="2963637"/>
              <a:ext cx="360" cy="360"/>
            </p14:xfrm>
          </p:contentPart>
        </mc:Choice>
        <mc:Fallback xmlns="">
          <p:pic>
            <p:nvPicPr>
              <p:cNvPr id="44" name="Ink 43">
                <a:extLst>
                  <a:ext uri="{FF2B5EF4-FFF2-40B4-BE49-F238E27FC236}">
                    <a16:creationId xmlns:a16="http://schemas.microsoft.com/office/drawing/2014/main" id="{7ACC3D85-7B85-921D-1CF9-AD5CAE280843}"/>
                  </a:ext>
                </a:extLst>
              </p:cNvPr>
              <p:cNvPicPr/>
              <p:nvPr/>
            </p:nvPicPr>
            <p:blipFill>
              <a:blip r:embed="rId13"/>
              <a:stretch>
                <a:fillRect/>
              </a:stretch>
            </p:blipFill>
            <p:spPr>
              <a:xfrm>
                <a:off x="7211922" y="2927637"/>
                <a:ext cx="7200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45" name="Ink 44">
                <a:extLst>
                  <a:ext uri="{FF2B5EF4-FFF2-40B4-BE49-F238E27FC236}">
                    <a16:creationId xmlns:a16="http://schemas.microsoft.com/office/drawing/2014/main" id="{4F50E6C9-F132-430B-EE37-F41ACF9CADDD}"/>
                  </a:ext>
                </a:extLst>
              </p14:cNvPr>
              <p14:cNvContentPartPr/>
              <p14:nvPr/>
            </p14:nvContentPartPr>
            <p14:xfrm>
              <a:off x="7503882" y="3261357"/>
              <a:ext cx="360" cy="360"/>
            </p14:xfrm>
          </p:contentPart>
        </mc:Choice>
        <mc:Fallback xmlns="">
          <p:pic>
            <p:nvPicPr>
              <p:cNvPr id="45" name="Ink 44">
                <a:extLst>
                  <a:ext uri="{FF2B5EF4-FFF2-40B4-BE49-F238E27FC236}">
                    <a16:creationId xmlns:a16="http://schemas.microsoft.com/office/drawing/2014/main" id="{4F50E6C9-F132-430B-EE37-F41ACF9CADDD}"/>
                  </a:ext>
                </a:extLst>
              </p:cNvPr>
              <p:cNvPicPr/>
              <p:nvPr/>
            </p:nvPicPr>
            <p:blipFill>
              <a:blip r:embed="rId13"/>
              <a:stretch>
                <a:fillRect/>
              </a:stretch>
            </p:blipFill>
            <p:spPr>
              <a:xfrm>
                <a:off x="7468242" y="3225717"/>
                <a:ext cx="7200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46" name="Ink 45">
                <a:extLst>
                  <a:ext uri="{FF2B5EF4-FFF2-40B4-BE49-F238E27FC236}">
                    <a16:creationId xmlns:a16="http://schemas.microsoft.com/office/drawing/2014/main" id="{FD53C42E-B0BF-EF97-A3A1-EEA2FCB6A913}"/>
                  </a:ext>
                </a:extLst>
              </p14:cNvPr>
              <p14:cNvContentPartPr/>
              <p14:nvPr/>
            </p14:nvContentPartPr>
            <p14:xfrm>
              <a:off x="7848762" y="3515157"/>
              <a:ext cx="360" cy="360"/>
            </p14:xfrm>
          </p:contentPart>
        </mc:Choice>
        <mc:Fallback xmlns="">
          <p:pic>
            <p:nvPicPr>
              <p:cNvPr id="46" name="Ink 45">
                <a:extLst>
                  <a:ext uri="{FF2B5EF4-FFF2-40B4-BE49-F238E27FC236}">
                    <a16:creationId xmlns:a16="http://schemas.microsoft.com/office/drawing/2014/main" id="{FD53C42E-B0BF-EF97-A3A1-EEA2FCB6A913}"/>
                  </a:ext>
                </a:extLst>
              </p:cNvPr>
              <p:cNvPicPr/>
              <p:nvPr/>
            </p:nvPicPr>
            <p:blipFill>
              <a:blip r:embed="rId13"/>
              <a:stretch>
                <a:fillRect/>
              </a:stretch>
            </p:blipFill>
            <p:spPr>
              <a:xfrm>
                <a:off x="7813122" y="3479517"/>
                <a:ext cx="72000" cy="72000"/>
              </a:xfrm>
              <a:prstGeom prst="rect">
                <a:avLst/>
              </a:prstGeom>
            </p:spPr>
          </p:pic>
        </mc:Fallback>
      </mc:AlternateContent>
    </p:spTree>
    <p:extLst>
      <p:ext uri="{BB962C8B-B14F-4D97-AF65-F5344CB8AC3E}">
        <p14:creationId xmlns:p14="http://schemas.microsoft.com/office/powerpoint/2010/main" val="23500139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6CAD66-8E40-017B-2536-632A8F19DBE8}"/>
              </a:ext>
            </a:extLst>
          </p:cNvPr>
          <p:cNvSpPr>
            <a:spLocks noGrp="1"/>
          </p:cNvSpPr>
          <p:nvPr>
            <p:ph type="title"/>
          </p:nvPr>
        </p:nvSpPr>
        <p:spPr>
          <a:xfrm>
            <a:off x="720725" y="157935"/>
            <a:ext cx="9955268" cy="447391"/>
          </a:xfrm>
        </p:spPr>
        <p:txBody>
          <a:bodyPr/>
          <a:lstStyle/>
          <a:p>
            <a:r>
              <a:rPr lang="en-US" dirty="0"/>
              <a:t>Multimodal representation methods needed to comprehend data avalanche</a:t>
            </a:r>
          </a:p>
        </p:txBody>
      </p:sp>
      <p:pic>
        <p:nvPicPr>
          <p:cNvPr id="4" name="Picture 3">
            <a:extLst>
              <a:ext uri="{FF2B5EF4-FFF2-40B4-BE49-F238E27FC236}">
                <a16:creationId xmlns:a16="http://schemas.microsoft.com/office/drawing/2014/main" id="{637EF514-5F94-A6A2-F979-8EEB9A28AD23}"/>
              </a:ext>
            </a:extLst>
          </p:cNvPr>
          <p:cNvPicPr>
            <a:picLocks noChangeAspect="1"/>
          </p:cNvPicPr>
          <p:nvPr/>
        </p:nvPicPr>
        <p:blipFill>
          <a:blip r:embed="rId3">
            <a:alphaModFix amt="85000"/>
          </a:blip>
          <a:stretch>
            <a:fillRect/>
          </a:stretch>
        </p:blipFill>
        <p:spPr>
          <a:xfrm>
            <a:off x="5373486" y="2192215"/>
            <a:ext cx="2646241" cy="1537986"/>
          </a:xfrm>
          <a:prstGeom prst="rect">
            <a:avLst/>
          </a:prstGeom>
          <a:ln w="38100">
            <a:noFill/>
          </a:ln>
        </p:spPr>
      </p:pic>
      <p:sp>
        <p:nvSpPr>
          <p:cNvPr id="5" name="Title 1">
            <a:extLst>
              <a:ext uri="{FF2B5EF4-FFF2-40B4-BE49-F238E27FC236}">
                <a16:creationId xmlns:a16="http://schemas.microsoft.com/office/drawing/2014/main" id="{5361FAB5-9801-7F7D-EF39-34B106D0EA4A}"/>
              </a:ext>
            </a:extLst>
          </p:cNvPr>
          <p:cNvSpPr txBox="1">
            <a:spLocks/>
          </p:cNvSpPr>
          <p:nvPr/>
        </p:nvSpPr>
        <p:spPr>
          <a:xfrm>
            <a:off x="566952" y="1648995"/>
            <a:ext cx="8803539" cy="433177"/>
          </a:xfrm>
          <a:prstGeom prst="rect">
            <a:avLst/>
          </a:prstGeom>
        </p:spPr>
        <p:txBody>
          <a:bodyPr vert="horz" lIns="68580" tIns="34290" rIns="68580" bIns="34290" rtlCol="0" anchor="t">
            <a:noAutofit/>
          </a:bodyPr>
          <a:lstStyle>
            <a:lvl1pPr algn="l" defTabSz="914354" rtl="0" eaLnBrk="1" latinLnBrk="0" hangingPunct="1">
              <a:lnSpc>
                <a:spcPct val="85000"/>
              </a:lnSpc>
              <a:spcBef>
                <a:spcPct val="0"/>
              </a:spcBef>
              <a:buNone/>
              <a:defRPr sz="2800" b="0" i="0" kern="1200" spc="100" baseline="0">
                <a:solidFill>
                  <a:schemeClr val="bg1"/>
                </a:solidFill>
                <a:latin typeface="Gill Sans MT" charset="0"/>
                <a:ea typeface="Gill Sans MT" charset="0"/>
                <a:cs typeface="Gill Sans MT" charset="0"/>
              </a:defRPr>
            </a:lvl1pPr>
          </a:lstStyle>
          <a:p>
            <a:r>
              <a:rPr lang="en-US" sz="2100" u="sng" spc="0" dirty="0">
                <a:ln w="0"/>
                <a:solidFill>
                  <a:schemeClr val="tx1"/>
                </a:solidFill>
                <a:effectLst>
                  <a:outerShdw blurRad="38100" dist="19050" dir="2700000" algn="tl" rotWithShape="0">
                    <a:schemeClr val="dk1">
                      <a:alpha val="40000"/>
                    </a:schemeClr>
                  </a:outerShdw>
                </a:effectLst>
              </a:rPr>
              <a:t>Pre-process</a:t>
            </a:r>
            <a:r>
              <a:rPr lang="en-US" sz="2100" spc="0" dirty="0">
                <a:ln w="0"/>
                <a:solidFill>
                  <a:schemeClr val="tx1"/>
                </a:solidFill>
                <a:effectLst>
                  <a:outerShdw blurRad="38100" dist="19050" dir="2700000" algn="tl" rotWithShape="0">
                    <a:schemeClr val="dk1">
                      <a:alpha val="40000"/>
                    </a:schemeClr>
                  </a:outerShdw>
                </a:effectLst>
              </a:rPr>
              <a:t>	            </a:t>
            </a:r>
            <a:r>
              <a:rPr lang="en-US" sz="2100" u="sng" spc="0" dirty="0">
                <a:ln w="0"/>
                <a:solidFill>
                  <a:schemeClr val="tx1"/>
                </a:solidFill>
                <a:effectLst>
                  <a:outerShdw blurRad="38100" dist="19050" dir="2700000" algn="tl" rotWithShape="0">
                    <a:schemeClr val="dk1">
                      <a:alpha val="40000"/>
                    </a:schemeClr>
                  </a:outerShdw>
                </a:effectLst>
              </a:rPr>
              <a:t>In-process</a:t>
            </a:r>
            <a:r>
              <a:rPr lang="en-US" sz="2100" spc="0" dirty="0">
                <a:ln w="0"/>
                <a:solidFill>
                  <a:schemeClr val="tx1"/>
                </a:solidFill>
                <a:effectLst>
                  <a:outerShdw blurRad="38100" dist="19050" dir="2700000" algn="tl" rotWithShape="0">
                    <a:schemeClr val="dk1">
                      <a:alpha val="40000"/>
                    </a:schemeClr>
                  </a:outerShdw>
                </a:effectLst>
              </a:rPr>
              <a:t>                      </a:t>
            </a:r>
            <a:r>
              <a:rPr lang="en-US" sz="2100" u="sng" spc="0" dirty="0">
                <a:ln w="0"/>
                <a:solidFill>
                  <a:schemeClr val="tx1"/>
                </a:solidFill>
                <a:effectLst>
                  <a:outerShdw blurRad="38100" dist="19050" dir="2700000" algn="tl" rotWithShape="0">
                    <a:schemeClr val="dk1">
                      <a:alpha val="40000"/>
                    </a:schemeClr>
                  </a:outerShdw>
                </a:effectLst>
              </a:rPr>
              <a:t>Post-process</a:t>
            </a:r>
          </a:p>
        </p:txBody>
      </p:sp>
      <p:pic>
        <p:nvPicPr>
          <p:cNvPr id="6" name="Picture 5">
            <a:extLst>
              <a:ext uri="{FF2B5EF4-FFF2-40B4-BE49-F238E27FC236}">
                <a16:creationId xmlns:a16="http://schemas.microsoft.com/office/drawing/2014/main" id="{A9963E4F-667F-ABD2-9851-D44A24B0809A}"/>
              </a:ext>
            </a:extLst>
          </p:cNvPr>
          <p:cNvPicPr>
            <a:picLocks noChangeAspect="1"/>
          </p:cNvPicPr>
          <p:nvPr/>
        </p:nvPicPr>
        <p:blipFill>
          <a:blip r:embed="rId4">
            <a:alphaModFix amt="84000"/>
          </a:blip>
          <a:stretch>
            <a:fillRect/>
          </a:stretch>
        </p:blipFill>
        <p:spPr>
          <a:xfrm>
            <a:off x="224039" y="2997828"/>
            <a:ext cx="2037520" cy="1181921"/>
          </a:xfrm>
          <a:prstGeom prst="rect">
            <a:avLst/>
          </a:prstGeom>
          <a:ln w="38100">
            <a:noFill/>
          </a:ln>
        </p:spPr>
      </p:pic>
      <p:pic>
        <p:nvPicPr>
          <p:cNvPr id="7" name="Picture 6">
            <a:extLst>
              <a:ext uri="{FF2B5EF4-FFF2-40B4-BE49-F238E27FC236}">
                <a16:creationId xmlns:a16="http://schemas.microsoft.com/office/drawing/2014/main" id="{95459E41-3A08-6E1A-689F-BD0D1A421126}"/>
              </a:ext>
            </a:extLst>
          </p:cNvPr>
          <p:cNvPicPr>
            <a:picLocks noChangeAspect="1"/>
          </p:cNvPicPr>
          <p:nvPr/>
        </p:nvPicPr>
        <p:blipFill rotWithShape="1">
          <a:blip r:embed="rId5">
            <a:alphaModFix amt="85000"/>
          </a:blip>
          <a:srcRect r="19386"/>
          <a:stretch/>
        </p:blipFill>
        <p:spPr>
          <a:xfrm>
            <a:off x="2666323" y="2095433"/>
            <a:ext cx="2302399" cy="1869418"/>
          </a:xfrm>
          <a:prstGeom prst="rect">
            <a:avLst/>
          </a:prstGeom>
          <a:ln w="28575">
            <a:noFill/>
          </a:ln>
        </p:spPr>
      </p:pic>
      <p:pic>
        <p:nvPicPr>
          <p:cNvPr id="8" name="Image" descr="Image">
            <a:extLst>
              <a:ext uri="{FF2B5EF4-FFF2-40B4-BE49-F238E27FC236}">
                <a16:creationId xmlns:a16="http://schemas.microsoft.com/office/drawing/2014/main" id="{7798A038-A679-6093-2458-C9050CC1F89E}"/>
              </a:ext>
            </a:extLst>
          </p:cNvPr>
          <p:cNvPicPr>
            <a:picLocks noChangeAspect="1"/>
          </p:cNvPicPr>
          <p:nvPr/>
        </p:nvPicPr>
        <p:blipFill rotWithShape="1">
          <a:blip r:embed="rId6">
            <a:alphaModFix amt="84000"/>
          </a:blip>
          <a:srcRect l="50880" t="1067" r="1979" b="84307"/>
          <a:stretch/>
        </p:blipFill>
        <p:spPr>
          <a:xfrm>
            <a:off x="118863" y="4647205"/>
            <a:ext cx="2229590" cy="1080467"/>
          </a:xfrm>
          <a:prstGeom prst="rect">
            <a:avLst/>
          </a:prstGeom>
          <a:ln w="38100">
            <a:noFill/>
          </a:ln>
        </p:spPr>
      </p:pic>
      <p:sp>
        <p:nvSpPr>
          <p:cNvPr id="9" name="Title 1">
            <a:extLst>
              <a:ext uri="{FF2B5EF4-FFF2-40B4-BE49-F238E27FC236}">
                <a16:creationId xmlns:a16="http://schemas.microsoft.com/office/drawing/2014/main" id="{4850C527-8896-5A72-666B-8D995DE5D4D5}"/>
              </a:ext>
            </a:extLst>
          </p:cNvPr>
          <p:cNvSpPr txBox="1">
            <a:spLocks/>
          </p:cNvSpPr>
          <p:nvPr/>
        </p:nvSpPr>
        <p:spPr>
          <a:xfrm>
            <a:off x="359146" y="5751141"/>
            <a:ext cx="3265054" cy="433177"/>
          </a:xfrm>
          <a:prstGeom prst="rect">
            <a:avLst/>
          </a:prstGeom>
        </p:spPr>
        <p:txBody>
          <a:bodyPr vert="horz" lIns="68580" tIns="34290" rIns="68580" bIns="34290" rtlCol="0" anchor="t">
            <a:noAutofit/>
          </a:bodyPr>
          <a:lstStyle>
            <a:lvl1pPr algn="l" defTabSz="914354" rtl="0" eaLnBrk="1" latinLnBrk="0" hangingPunct="1">
              <a:lnSpc>
                <a:spcPct val="85000"/>
              </a:lnSpc>
              <a:spcBef>
                <a:spcPct val="0"/>
              </a:spcBef>
              <a:buNone/>
              <a:defRPr sz="2800" b="0" i="0" kern="1200" spc="100" baseline="0">
                <a:solidFill>
                  <a:schemeClr val="bg1"/>
                </a:solidFill>
                <a:latin typeface="Gill Sans MT" charset="0"/>
                <a:ea typeface="Gill Sans MT" charset="0"/>
                <a:cs typeface="Gill Sans MT" charset="0"/>
              </a:defRPr>
            </a:lvl1pPr>
          </a:lstStyle>
          <a:p>
            <a:r>
              <a:rPr lang="en-US" sz="1500" spc="0">
                <a:ln w="0"/>
                <a:solidFill>
                  <a:schemeClr val="tx1"/>
                </a:solidFill>
                <a:effectLst>
                  <a:outerShdw blurRad="38100" dist="19050" dir="2700000" algn="tl" rotWithShape="0">
                    <a:schemeClr val="dk1">
                      <a:alpha val="40000"/>
                    </a:schemeClr>
                  </a:outerShdw>
                </a:effectLst>
              </a:rPr>
              <a:t>High-fidelity mod/sim</a:t>
            </a:r>
          </a:p>
        </p:txBody>
      </p:sp>
      <p:sp>
        <p:nvSpPr>
          <p:cNvPr id="10" name="Title 1">
            <a:extLst>
              <a:ext uri="{FF2B5EF4-FFF2-40B4-BE49-F238E27FC236}">
                <a16:creationId xmlns:a16="http://schemas.microsoft.com/office/drawing/2014/main" id="{26F0C086-627A-F841-E610-9CB3592E82DC}"/>
              </a:ext>
            </a:extLst>
          </p:cNvPr>
          <p:cNvSpPr txBox="1">
            <a:spLocks/>
          </p:cNvSpPr>
          <p:nvPr/>
        </p:nvSpPr>
        <p:spPr>
          <a:xfrm>
            <a:off x="3186536" y="3962004"/>
            <a:ext cx="3265054" cy="433177"/>
          </a:xfrm>
          <a:prstGeom prst="rect">
            <a:avLst/>
          </a:prstGeom>
        </p:spPr>
        <p:txBody>
          <a:bodyPr vert="horz" lIns="68580" tIns="34290" rIns="68580" bIns="34290" rtlCol="0" anchor="t">
            <a:noAutofit/>
          </a:bodyPr>
          <a:lstStyle>
            <a:lvl1pPr algn="l" defTabSz="914354" rtl="0" eaLnBrk="1" latinLnBrk="0" hangingPunct="1">
              <a:lnSpc>
                <a:spcPct val="85000"/>
              </a:lnSpc>
              <a:spcBef>
                <a:spcPct val="0"/>
              </a:spcBef>
              <a:buNone/>
              <a:defRPr sz="2800" b="0" i="0" kern="1200" spc="100" baseline="0">
                <a:solidFill>
                  <a:schemeClr val="bg1"/>
                </a:solidFill>
                <a:latin typeface="Gill Sans MT" charset="0"/>
                <a:ea typeface="Gill Sans MT" charset="0"/>
                <a:cs typeface="Gill Sans MT" charset="0"/>
              </a:defRPr>
            </a:lvl1pPr>
          </a:lstStyle>
          <a:p>
            <a:r>
              <a:rPr lang="en-US" sz="1500" spc="0">
                <a:ln w="0"/>
                <a:solidFill>
                  <a:schemeClr val="tx1"/>
                </a:solidFill>
                <a:effectLst>
                  <a:outerShdw blurRad="38100" dist="19050" dir="2700000" algn="tl" rotWithShape="0">
                    <a:schemeClr val="dk1">
                      <a:alpha val="40000"/>
                    </a:schemeClr>
                  </a:outerShdw>
                </a:effectLst>
              </a:rPr>
              <a:t>Time-series data</a:t>
            </a:r>
          </a:p>
        </p:txBody>
      </p:sp>
      <p:sp>
        <p:nvSpPr>
          <p:cNvPr id="11" name="Title 1">
            <a:extLst>
              <a:ext uri="{FF2B5EF4-FFF2-40B4-BE49-F238E27FC236}">
                <a16:creationId xmlns:a16="http://schemas.microsoft.com/office/drawing/2014/main" id="{9FFA0132-8551-595F-3A0C-6133EF18AFDB}"/>
              </a:ext>
            </a:extLst>
          </p:cNvPr>
          <p:cNvSpPr txBox="1">
            <a:spLocks/>
          </p:cNvSpPr>
          <p:nvPr/>
        </p:nvSpPr>
        <p:spPr>
          <a:xfrm>
            <a:off x="5461573" y="3792549"/>
            <a:ext cx="3265054" cy="433177"/>
          </a:xfrm>
          <a:prstGeom prst="rect">
            <a:avLst/>
          </a:prstGeom>
        </p:spPr>
        <p:txBody>
          <a:bodyPr vert="horz" lIns="68580" tIns="34290" rIns="68580" bIns="34290" rtlCol="0" anchor="t">
            <a:noAutofit/>
          </a:bodyPr>
          <a:lstStyle>
            <a:lvl1pPr algn="l" defTabSz="914354" rtl="0" eaLnBrk="1" latinLnBrk="0" hangingPunct="1">
              <a:lnSpc>
                <a:spcPct val="85000"/>
              </a:lnSpc>
              <a:spcBef>
                <a:spcPct val="0"/>
              </a:spcBef>
              <a:buNone/>
              <a:defRPr sz="2800" b="0" i="0" kern="1200" spc="100" baseline="0">
                <a:solidFill>
                  <a:schemeClr val="bg1"/>
                </a:solidFill>
                <a:latin typeface="Gill Sans MT" charset="0"/>
                <a:ea typeface="Gill Sans MT" charset="0"/>
                <a:cs typeface="Gill Sans MT" charset="0"/>
              </a:defRPr>
            </a:lvl1pPr>
          </a:lstStyle>
          <a:p>
            <a:r>
              <a:rPr lang="en-US" sz="1500" spc="0">
                <a:ln w="0"/>
                <a:solidFill>
                  <a:schemeClr val="tx1"/>
                </a:solidFill>
                <a:effectLst>
                  <a:outerShdw blurRad="38100" dist="19050" dir="2700000" algn="tl" rotWithShape="0">
                    <a:schemeClr val="dk1">
                      <a:alpha val="40000"/>
                    </a:schemeClr>
                  </a:outerShdw>
                </a:effectLst>
              </a:rPr>
              <a:t>Microscopy &amp; Characterization</a:t>
            </a:r>
          </a:p>
        </p:txBody>
      </p:sp>
      <p:pic>
        <p:nvPicPr>
          <p:cNvPr id="12" name="Picture 2" descr="C:\Users\nargiba\Documents\03. presentations\2015 Mexico Thin Films Conf\slides\maps.png">
            <a:extLst>
              <a:ext uri="{FF2B5EF4-FFF2-40B4-BE49-F238E27FC236}">
                <a16:creationId xmlns:a16="http://schemas.microsoft.com/office/drawing/2014/main" id="{2B88D5C3-6CFD-DFE6-FDC7-1AC27B542456}"/>
              </a:ext>
            </a:extLst>
          </p:cNvPr>
          <p:cNvPicPr>
            <a:picLocks noChangeAspect="1" noChangeArrowheads="1"/>
          </p:cNvPicPr>
          <p:nvPr/>
        </p:nvPicPr>
        <p:blipFill rotWithShape="1">
          <a:blip r:embed="rId7">
            <a:alphaModFix amt="84000"/>
            <a:extLst>
              <a:ext uri="{28A0092B-C50C-407E-A947-70E740481C1C}">
                <a14:useLocalDpi xmlns:a14="http://schemas.microsoft.com/office/drawing/2010/main" val="0"/>
              </a:ext>
            </a:extLst>
          </a:blip>
          <a:srcRect l="52037" t="4201" b="1899"/>
          <a:stretch/>
        </p:blipFill>
        <p:spPr bwMode="auto">
          <a:xfrm>
            <a:off x="5526526" y="4265263"/>
            <a:ext cx="2432777" cy="1417486"/>
          </a:xfrm>
          <a:prstGeom prst="rect">
            <a:avLst/>
          </a:prstGeom>
          <a:ln w="38100">
            <a:noFill/>
          </a:ln>
          <a:extLst>
            <a:ext uri="{909E8E84-426E-40dd-AFC4-6F175D3DCCD1}">
              <a14:hiddenFill xmlns:a14="http://schemas.microsoft.com/office/drawing/2010/main" xmlns="">
                <a:solidFill>
                  <a:srgbClr val="FFFFFF"/>
                </a:solidFill>
              </a14:hiddenFill>
            </a:ext>
          </a:extLst>
        </p:spPr>
      </p:pic>
      <p:sp>
        <p:nvSpPr>
          <p:cNvPr id="13" name="Title 1">
            <a:extLst>
              <a:ext uri="{FF2B5EF4-FFF2-40B4-BE49-F238E27FC236}">
                <a16:creationId xmlns:a16="http://schemas.microsoft.com/office/drawing/2014/main" id="{53D97C7F-6657-26AB-DF06-31CB58BF43D4}"/>
              </a:ext>
            </a:extLst>
          </p:cNvPr>
          <p:cNvSpPr txBox="1">
            <a:spLocks/>
          </p:cNvSpPr>
          <p:nvPr/>
        </p:nvSpPr>
        <p:spPr>
          <a:xfrm>
            <a:off x="5110119" y="5701326"/>
            <a:ext cx="3172973" cy="433177"/>
          </a:xfrm>
          <a:prstGeom prst="rect">
            <a:avLst/>
          </a:prstGeom>
        </p:spPr>
        <p:txBody>
          <a:bodyPr vert="horz" lIns="68580" tIns="34290" rIns="68580" bIns="34290" rtlCol="0" anchor="t">
            <a:noAutofit/>
          </a:bodyPr>
          <a:lstStyle>
            <a:lvl1pPr algn="l" defTabSz="914354" rtl="0" eaLnBrk="1" latinLnBrk="0" hangingPunct="1">
              <a:lnSpc>
                <a:spcPct val="85000"/>
              </a:lnSpc>
              <a:spcBef>
                <a:spcPct val="0"/>
              </a:spcBef>
              <a:buNone/>
              <a:defRPr sz="2800" b="0" i="0" kern="1200" spc="100" baseline="0">
                <a:solidFill>
                  <a:schemeClr val="bg1"/>
                </a:solidFill>
                <a:latin typeface="Gill Sans MT" charset="0"/>
                <a:ea typeface="Gill Sans MT" charset="0"/>
                <a:cs typeface="Gill Sans MT" charset="0"/>
              </a:defRPr>
            </a:lvl1pPr>
          </a:lstStyle>
          <a:p>
            <a:pPr algn="ctr"/>
            <a:r>
              <a:rPr lang="en-US" sz="1500" spc="0">
                <a:ln w="0"/>
                <a:solidFill>
                  <a:schemeClr val="tx1"/>
                </a:solidFill>
                <a:effectLst>
                  <a:outerShdw blurRad="38100" dist="19050" dir="2700000" algn="tl" rotWithShape="0">
                    <a:schemeClr val="dk1">
                      <a:alpha val="40000"/>
                    </a:schemeClr>
                  </a:outerShdw>
                </a:effectLst>
              </a:rPr>
              <a:t>Property/Performance/Aging Measurements</a:t>
            </a:r>
          </a:p>
        </p:txBody>
      </p:sp>
      <p:sp>
        <p:nvSpPr>
          <p:cNvPr id="14" name="Title 1">
            <a:extLst>
              <a:ext uri="{FF2B5EF4-FFF2-40B4-BE49-F238E27FC236}">
                <a16:creationId xmlns:a16="http://schemas.microsoft.com/office/drawing/2014/main" id="{44DF9ACB-DB8F-6D8B-4084-342E0348C562}"/>
              </a:ext>
            </a:extLst>
          </p:cNvPr>
          <p:cNvSpPr txBox="1">
            <a:spLocks/>
          </p:cNvSpPr>
          <p:nvPr/>
        </p:nvSpPr>
        <p:spPr>
          <a:xfrm>
            <a:off x="2618709" y="5813463"/>
            <a:ext cx="2397624" cy="433177"/>
          </a:xfrm>
          <a:prstGeom prst="rect">
            <a:avLst/>
          </a:prstGeom>
        </p:spPr>
        <p:txBody>
          <a:bodyPr vert="horz" lIns="68580" tIns="34290" rIns="68580" bIns="34290" rtlCol="0" anchor="t">
            <a:noAutofit/>
          </a:bodyPr>
          <a:lstStyle>
            <a:lvl1pPr algn="l" defTabSz="914354" rtl="0" eaLnBrk="1" latinLnBrk="0" hangingPunct="1">
              <a:lnSpc>
                <a:spcPct val="85000"/>
              </a:lnSpc>
              <a:spcBef>
                <a:spcPct val="0"/>
              </a:spcBef>
              <a:buNone/>
              <a:defRPr sz="2800" b="0" i="0" kern="1200" spc="100" baseline="0">
                <a:solidFill>
                  <a:schemeClr val="bg1"/>
                </a:solidFill>
                <a:latin typeface="Gill Sans MT" charset="0"/>
                <a:ea typeface="Gill Sans MT" charset="0"/>
                <a:cs typeface="Gill Sans MT" charset="0"/>
              </a:defRPr>
            </a:lvl1pPr>
          </a:lstStyle>
          <a:p>
            <a:pPr algn="ctr"/>
            <a:r>
              <a:rPr lang="en-US" sz="1500" spc="0">
                <a:ln w="0"/>
                <a:solidFill>
                  <a:schemeClr val="tx1"/>
                </a:solidFill>
                <a:effectLst>
                  <a:outerShdw blurRad="38100" dist="19050" dir="2700000" algn="tl" rotWithShape="0">
                    <a:schemeClr val="dk1">
                      <a:alpha val="40000"/>
                    </a:schemeClr>
                  </a:outerShdw>
                </a:effectLst>
              </a:rPr>
              <a:t>In-situ characterization</a:t>
            </a:r>
          </a:p>
        </p:txBody>
      </p:sp>
      <p:sp>
        <p:nvSpPr>
          <p:cNvPr id="15" name="Title 1">
            <a:extLst>
              <a:ext uri="{FF2B5EF4-FFF2-40B4-BE49-F238E27FC236}">
                <a16:creationId xmlns:a16="http://schemas.microsoft.com/office/drawing/2014/main" id="{CDD8E9CB-A300-26A2-ACFC-CF6F091D5E50}"/>
              </a:ext>
            </a:extLst>
          </p:cNvPr>
          <p:cNvSpPr txBox="1">
            <a:spLocks/>
          </p:cNvSpPr>
          <p:nvPr/>
        </p:nvSpPr>
        <p:spPr>
          <a:xfrm>
            <a:off x="0" y="4156344"/>
            <a:ext cx="2447449" cy="433177"/>
          </a:xfrm>
          <a:prstGeom prst="rect">
            <a:avLst/>
          </a:prstGeom>
        </p:spPr>
        <p:txBody>
          <a:bodyPr vert="horz" lIns="68580" tIns="34290" rIns="68580" bIns="34290" rtlCol="0" anchor="t">
            <a:noAutofit/>
          </a:bodyPr>
          <a:lstStyle>
            <a:lvl1pPr algn="l" defTabSz="914354" rtl="0" eaLnBrk="1" latinLnBrk="0" hangingPunct="1">
              <a:lnSpc>
                <a:spcPct val="85000"/>
              </a:lnSpc>
              <a:spcBef>
                <a:spcPct val="0"/>
              </a:spcBef>
              <a:buNone/>
              <a:defRPr sz="2800" b="0" i="0" kern="1200" spc="100" baseline="0">
                <a:solidFill>
                  <a:schemeClr val="bg1"/>
                </a:solidFill>
                <a:latin typeface="Gill Sans MT" charset="0"/>
                <a:ea typeface="Gill Sans MT" charset="0"/>
                <a:cs typeface="Gill Sans MT" charset="0"/>
              </a:defRPr>
            </a:lvl1pPr>
          </a:lstStyle>
          <a:p>
            <a:pPr algn="r"/>
            <a:r>
              <a:rPr lang="en-US" sz="1500" spc="0">
                <a:ln w="0"/>
                <a:solidFill>
                  <a:schemeClr val="tx1"/>
                </a:solidFill>
                <a:effectLst>
                  <a:outerShdw blurRad="38100" dist="19050" dir="2700000" algn="tl" rotWithShape="0">
                    <a:schemeClr val="dk1">
                      <a:alpha val="40000"/>
                    </a:schemeClr>
                  </a:outerShdw>
                </a:effectLst>
              </a:rPr>
              <a:t>Precursor characterization</a:t>
            </a:r>
          </a:p>
        </p:txBody>
      </p:sp>
      <p:pic>
        <p:nvPicPr>
          <p:cNvPr id="16" name="Picture 15" descr="Text&#10;&#10;Description automatically generated">
            <a:extLst>
              <a:ext uri="{FF2B5EF4-FFF2-40B4-BE49-F238E27FC236}">
                <a16:creationId xmlns:a16="http://schemas.microsoft.com/office/drawing/2014/main" id="{D1EE27D9-64A7-DB70-1B3D-FC5896019881}"/>
              </a:ext>
            </a:extLst>
          </p:cNvPr>
          <p:cNvPicPr>
            <a:picLocks noChangeAspect="1"/>
          </p:cNvPicPr>
          <p:nvPr/>
        </p:nvPicPr>
        <p:blipFill>
          <a:blip r:embed="rId8">
            <a:alphaModFix amt="84000"/>
          </a:blip>
          <a:stretch>
            <a:fillRect/>
          </a:stretch>
        </p:blipFill>
        <p:spPr>
          <a:xfrm>
            <a:off x="288391" y="2245987"/>
            <a:ext cx="2008386" cy="561167"/>
          </a:xfrm>
          <a:prstGeom prst="rect">
            <a:avLst/>
          </a:prstGeom>
          <a:ln w="38100">
            <a:noFill/>
          </a:ln>
        </p:spPr>
      </p:pic>
      <p:pic>
        <p:nvPicPr>
          <p:cNvPr id="17" name="Picture 2" descr="Machine learning based quantification of synchrotron radiation-induced x-ray  fluorescence measurements—a case study">
            <a:extLst>
              <a:ext uri="{FF2B5EF4-FFF2-40B4-BE49-F238E27FC236}">
                <a16:creationId xmlns:a16="http://schemas.microsoft.com/office/drawing/2014/main" id="{DD6F9555-9CEE-EA1F-5C6D-AFC4BC7B02DC}"/>
              </a:ext>
            </a:extLst>
          </p:cNvPr>
          <p:cNvPicPr>
            <a:picLocks noChangeAspect="1" noChangeArrowheads="1"/>
          </p:cNvPicPr>
          <p:nvPr/>
        </p:nvPicPr>
        <p:blipFill>
          <a:blip r:embed="rId9">
            <a:alphaModFix amt="85000"/>
            <a:extLst>
              <a:ext uri="{28A0092B-C50C-407E-A947-70E740481C1C}">
                <a14:useLocalDpi xmlns:a14="http://schemas.microsoft.com/office/drawing/2010/main" val="0"/>
              </a:ext>
            </a:extLst>
          </a:blip>
          <a:srcRect/>
          <a:stretch>
            <a:fillRect/>
          </a:stretch>
        </p:blipFill>
        <p:spPr bwMode="auto">
          <a:xfrm>
            <a:off x="2666322" y="4265263"/>
            <a:ext cx="2320606" cy="1524730"/>
          </a:xfrm>
          <a:prstGeom prst="rect">
            <a:avLst/>
          </a:prstGeom>
          <a:ln w="38100">
            <a:noFill/>
          </a:ln>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790CD259-3AB1-8390-D56E-B33039929B75}"/>
              </a:ext>
            </a:extLst>
          </p:cNvPr>
          <p:cNvSpPr txBox="1"/>
          <p:nvPr/>
        </p:nvSpPr>
        <p:spPr>
          <a:xfrm>
            <a:off x="8584683" y="1887628"/>
            <a:ext cx="3054381" cy="1015663"/>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pPr algn="ctr"/>
            <a:r>
              <a:rPr lang="en-US" sz="2000" b="1" dirty="0"/>
              <a:t>Jointly view and comprehend multiple modalities.</a:t>
            </a:r>
            <a:endParaRPr lang="en-US" sz="2000" dirty="0"/>
          </a:p>
        </p:txBody>
      </p:sp>
      <p:sp>
        <p:nvSpPr>
          <p:cNvPr id="19" name="TextBox 18">
            <a:extLst>
              <a:ext uri="{FF2B5EF4-FFF2-40B4-BE49-F238E27FC236}">
                <a16:creationId xmlns:a16="http://schemas.microsoft.com/office/drawing/2014/main" id="{2446FF44-6CAA-B599-22FC-0B87B21FAD54}"/>
              </a:ext>
            </a:extLst>
          </p:cNvPr>
          <p:cNvSpPr txBox="1"/>
          <p:nvPr/>
        </p:nvSpPr>
        <p:spPr>
          <a:xfrm>
            <a:off x="8584683" y="3038411"/>
            <a:ext cx="3054381" cy="707886"/>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pPr algn="ctr"/>
            <a:r>
              <a:rPr lang="en-US" sz="2000" b="1" dirty="0"/>
              <a:t>Make cross-modal predictions.</a:t>
            </a:r>
          </a:p>
        </p:txBody>
      </p:sp>
      <p:sp>
        <p:nvSpPr>
          <p:cNvPr id="20" name="TextBox 19">
            <a:extLst>
              <a:ext uri="{FF2B5EF4-FFF2-40B4-BE49-F238E27FC236}">
                <a16:creationId xmlns:a16="http://schemas.microsoft.com/office/drawing/2014/main" id="{EBD2E8D5-8559-136B-0B9D-532CAF403215}"/>
              </a:ext>
            </a:extLst>
          </p:cNvPr>
          <p:cNvSpPr txBox="1"/>
          <p:nvPr/>
        </p:nvSpPr>
        <p:spPr>
          <a:xfrm>
            <a:off x="8584683" y="3891552"/>
            <a:ext cx="3054381" cy="707886"/>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pPr algn="ctr"/>
            <a:r>
              <a:rPr lang="en-US" sz="2000" b="1" dirty="0"/>
              <a:t>Have the capacity to detect fingerprints.</a:t>
            </a:r>
          </a:p>
        </p:txBody>
      </p:sp>
      <p:sp>
        <p:nvSpPr>
          <p:cNvPr id="21" name="TextBox 20">
            <a:extLst>
              <a:ext uri="{FF2B5EF4-FFF2-40B4-BE49-F238E27FC236}">
                <a16:creationId xmlns:a16="http://schemas.microsoft.com/office/drawing/2014/main" id="{331C4CBC-FEC3-62C4-7391-E7E34A6A0677}"/>
              </a:ext>
            </a:extLst>
          </p:cNvPr>
          <p:cNvSpPr txBox="1"/>
          <p:nvPr/>
        </p:nvSpPr>
        <p:spPr>
          <a:xfrm>
            <a:off x="8584683" y="4744886"/>
            <a:ext cx="3054381" cy="707886"/>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pPr algn="ctr"/>
            <a:r>
              <a:rPr lang="en-US" sz="2000" b="1" dirty="0"/>
              <a:t>Incorporate known physics constraints.</a:t>
            </a:r>
          </a:p>
        </p:txBody>
      </p:sp>
      <p:sp>
        <p:nvSpPr>
          <p:cNvPr id="22" name="TextBox 21">
            <a:extLst>
              <a:ext uri="{FF2B5EF4-FFF2-40B4-BE49-F238E27FC236}">
                <a16:creationId xmlns:a16="http://schemas.microsoft.com/office/drawing/2014/main" id="{D8CF656A-D7F0-E4B2-4796-FAD05EB928DE}"/>
              </a:ext>
            </a:extLst>
          </p:cNvPr>
          <p:cNvSpPr txBox="1"/>
          <p:nvPr/>
        </p:nvSpPr>
        <p:spPr>
          <a:xfrm>
            <a:off x="8584683" y="5598220"/>
            <a:ext cx="3054381" cy="1015663"/>
          </a:xfrm>
          <a:prstGeom prst="rect">
            <a:avLst/>
          </a:prstGeom>
          <a:solidFill>
            <a:schemeClr val="accent2"/>
          </a:solidFill>
          <a:ln>
            <a:solidFill>
              <a:schemeClr val="accent2"/>
            </a:solidFill>
          </a:ln>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pPr algn="ctr"/>
            <a:r>
              <a:rPr lang="en-US" sz="2000" b="1" dirty="0"/>
              <a:t>Understand dependency structure between features.</a:t>
            </a:r>
          </a:p>
        </p:txBody>
      </p:sp>
      <p:sp>
        <p:nvSpPr>
          <p:cNvPr id="23" name="TextBox 22">
            <a:extLst>
              <a:ext uri="{FF2B5EF4-FFF2-40B4-BE49-F238E27FC236}">
                <a16:creationId xmlns:a16="http://schemas.microsoft.com/office/drawing/2014/main" id="{B392387E-7C49-F3DD-68E8-CFCF4D6DE54B}"/>
              </a:ext>
            </a:extLst>
          </p:cNvPr>
          <p:cNvSpPr txBox="1"/>
          <p:nvPr/>
        </p:nvSpPr>
        <p:spPr>
          <a:xfrm>
            <a:off x="8410041" y="1363664"/>
            <a:ext cx="3403669" cy="523220"/>
          </a:xfrm>
          <a:prstGeom prst="rect">
            <a:avLst/>
          </a:prstGeom>
          <a:noFill/>
        </p:spPr>
        <p:txBody>
          <a:bodyPr wrap="square" rtlCol="0">
            <a:spAutoFit/>
          </a:bodyPr>
          <a:lstStyle/>
          <a:p>
            <a:pPr algn="ctr"/>
            <a:r>
              <a:rPr lang="en-US" sz="2800" b="1" dirty="0">
                <a:solidFill>
                  <a:schemeClr val="accent1"/>
                </a:solidFill>
              </a:rPr>
              <a:t>We need a way to:</a:t>
            </a:r>
          </a:p>
        </p:txBody>
      </p:sp>
    </p:spTree>
    <p:extLst>
      <p:ext uri="{BB962C8B-B14F-4D97-AF65-F5344CB8AC3E}">
        <p14:creationId xmlns:p14="http://schemas.microsoft.com/office/powerpoint/2010/main" val="80715236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582443-A701-C0AC-247E-3E932C56F4A4}"/>
              </a:ext>
            </a:extLst>
          </p:cNvPr>
          <p:cNvSpPr>
            <a:spLocks noGrp="1"/>
          </p:cNvSpPr>
          <p:nvPr>
            <p:ph type="title"/>
          </p:nvPr>
        </p:nvSpPr>
        <p:spPr>
          <a:xfrm>
            <a:off x="460874" y="428098"/>
            <a:ext cx="11571796" cy="447391"/>
          </a:xfrm>
        </p:spPr>
        <p:txBody>
          <a:bodyPr/>
          <a:lstStyle/>
          <a:p>
            <a:r>
              <a:rPr lang="en-US" dirty="0" err="1"/>
              <a:t>pimaDAG</a:t>
            </a:r>
            <a:r>
              <a:rPr lang="en-US" dirty="0"/>
              <a:t> recovers important features in lattice dataset</a:t>
            </a:r>
          </a:p>
        </p:txBody>
      </p:sp>
      <p:sp>
        <p:nvSpPr>
          <p:cNvPr id="4" name="TextBox 3">
            <a:extLst>
              <a:ext uri="{FF2B5EF4-FFF2-40B4-BE49-F238E27FC236}">
                <a16:creationId xmlns:a16="http://schemas.microsoft.com/office/drawing/2014/main" id="{3DB8436B-A556-60B0-D14C-3E90D60AC719}"/>
              </a:ext>
            </a:extLst>
          </p:cNvPr>
          <p:cNvSpPr txBox="1"/>
          <p:nvPr/>
        </p:nvSpPr>
        <p:spPr>
          <a:xfrm>
            <a:off x="40535" y="1070280"/>
            <a:ext cx="2941656" cy="923330"/>
          </a:xfrm>
          <a:prstGeom prst="rect">
            <a:avLst/>
          </a:prstGeom>
          <a:noFill/>
          <a:ln>
            <a:solidFill>
              <a:schemeClr val="accent1"/>
            </a:solidFill>
          </a:ln>
        </p:spPr>
        <p:txBody>
          <a:bodyPr wrap="square" rtlCol="0">
            <a:spAutoFit/>
          </a:bodyPr>
          <a:lstStyle/>
          <a:p>
            <a:pPr algn="ctr"/>
            <a:r>
              <a:rPr lang="en-US" b="1" dirty="0">
                <a:solidFill>
                  <a:schemeClr val="accent1"/>
                </a:solidFill>
              </a:rPr>
              <a:t>Lattice dataset</a:t>
            </a:r>
          </a:p>
          <a:p>
            <a:pPr algn="ctr"/>
            <a:r>
              <a:rPr lang="en-US" dirty="0"/>
              <a:t>3D-printed lattices of </a:t>
            </a:r>
          </a:p>
          <a:p>
            <a:pPr algn="ctr"/>
            <a:r>
              <a:rPr lang="en-US" dirty="0"/>
              <a:t>two geometries</a:t>
            </a:r>
          </a:p>
        </p:txBody>
      </p:sp>
      <p:pic>
        <p:nvPicPr>
          <p:cNvPr id="5" name="Picture 4">
            <a:extLst>
              <a:ext uri="{FF2B5EF4-FFF2-40B4-BE49-F238E27FC236}">
                <a16:creationId xmlns:a16="http://schemas.microsoft.com/office/drawing/2014/main" id="{92672BBA-29B7-152D-B76D-97BC4296C512}"/>
              </a:ext>
            </a:extLst>
          </p:cNvPr>
          <p:cNvPicPr>
            <a:picLocks noChangeAspect="1"/>
          </p:cNvPicPr>
          <p:nvPr/>
        </p:nvPicPr>
        <p:blipFill rotWithShape="1">
          <a:blip r:embed="rId3"/>
          <a:srcRect l="13343" t="5412" r="3232" b="9838"/>
          <a:stretch/>
        </p:blipFill>
        <p:spPr>
          <a:xfrm>
            <a:off x="867256" y="2327886"/>
            <a:ext cx="1033909" cy="963112"/>
          </a:xfrm>
          <a:prstGeom prst="rect">
            <a:avLst/>
          </a:prstGeom>
          <a:ln w="38100">
            <a:solidFill>
              <a:srgbClr val="002060"/>
            </a:solidFill>
          </a:ln>
        </p:spPr>
      </p:pic>
      <p:pic>
        <p:nvPicPr>
          <p:cNvPr id="6" name="Picture 5">
            <a:extLst>
              <a:ext uri="{FF2B5EF4-FFF2-40B4-BE49-F238E27FC236}">
                <a16:creationId xmlns:a16="http://schemas.microsoft.com/office/drawing/2014/main" id="{68D82AD4-9E77-AC5D-A0B6-ECE9DFAD061D}"/>
              </a:ext>
            </a:extLst>
          </p:cNvPr>
          <p:cNvPicPr>
            <a:picLocks noChangeAspect="1"/>
          </p:cNvPicPr>
          <p:nvPr/>
        </p:nvPicPr>
        <p:blipFill rotWithShape="1">
          <a:blip r:embed="rId4"/>
          <a:srcRect l="14299" t="4659" r="4179" b="13077"/>
          <a:stretch/>
        </p:blipFill>
        <p:spPr>
          <a:xfrm>
            <a:off x="1080219" y="2506554"/>
            <a:ext cx="1010333" cy="934878"/>
          </a:xfrm>
          <a:prstGeom prst="rect">
            <a:avLst/>
          </a:prstGeom>
          <a:ln w="38100">
            <a:solidFill>
              <a:srgbClr val="002060"/>
            </a:solidFill>
          </a:ln>
        </p:spPr>
      </p:pic>
      <p:pic>
        <p:nvPicPr>
          <p:cNvPr id="7" name="Picture 6">
            <a:extLst>
              <a:ext uri="{FF2B5EF4-FFF2-40B4-BE49-F238E27FC236}">
                <a16:creationId xmlns:a16="http://schemas.microsoft.com/office/drawing/2014/main" id="{A1C0A78A-B251-BFBF-FD4F-7B9885E1E30D}"/>
              </a:ext>
            </a:extLst>
          </p:cNvPr>
          <p:cNvPicPr>
            <a:picLocks noChangeAspect="1"/>
          </p:cNvPicPr>
          <p:nvPr/>
        </p:nvPicPr>
        <p:blipFill rotWithShape="1">
          <a:blip r:embed="rId5"/>
          <a:srcRect l="13587" t="4243" r="2989" b="11009"/>
          <a:stretch/>
        </p:blipFill>
        <p:spPr>
          <a:xfrm>
            <a:off x="1269607" y="2715272"/>
            <a:ext cx="1033909" cy="963112"/>
          </a:xfrm>
          <a:prstGeom prst="rect">
            <a:avLst/>
          </a:prstGeom>
          <a:ln w="38100">
            <a:solidFill>
              <a:srgbClr val="002060"/>
            </a:solidFill>
          </a:ln>
        </p:spPr>
      </p:pic>
      <p:sp>
        <p:nvSpPr>
          <p:cNvPr id="8" name="TextBox 7">
            <a:extLst>
              <a:ext uri="{FF2B5EF4-FFF2-40B4-BE49-F238E27FC236}">
                <a16:creationId xmlns:a16="http://schemas.microsoft.com/office/drawing/2014/main" id="{6C6E9B4B-86F7-F337-B4D6-0683BA86330E}"/>
              </a:ext>
            </a:extLst>
          </p:cNvPr>
          <p:cNvSpPr txBox="1"/>
          <p:nvPr/>
        </p:nvSpPr>
        <p:spPr>
          <a:xfrm>
            <a:off x="747028" y="3743033"/>
            <a:ext cx="1728358" cy="369332"/>
          </a:xfrm>
          <a:prstGeom prst="rect">
            <a:avLst/>
          </a:prstGeom>
          <a:noFill/>
        </p:spPr>
        <p:txBody>
          <a:bodyPr wrap="none" rtlCol="0">
            <a:spAutoFit/>
          </a:bodyPr>
          <a:lstStyle/>
          <a:p>
            <a:r>
              <a:rPr lang="en-US" dirty="0"/>
              <a:t>Lattice Images</a:t>
            </a:r>
          </a:p>
        </p:txBody>
      </p:sp>
      <p:pic>
        <p:nvPicPr>
          <p:cNvPr id="9" name="Picture 8">
            <a:extLst>
              <a:ext uri="{FF2B5EF4-FFF2-40B4-BE49-F238E27FC236}">
                <a16:creationId xmlns:a16="http://schemas.microsoft.com/office/drawing/2014/main" id="{C16FF833-706D-E2EA-000E-CC202B96C84D}"/>
              </a:ext>
            </a:extLst>
          </p:cNvPr>
          <p:cNvPicPr>
            <a:picLocks noChangeAspect="1"/>
          </p:cNvPicPr>
          <p:nvPr/>
        </p:nvPicPr>
        <p:blipFill rotWithShape="1">
          <a:blip r:embed="rId6"/>
          <a:srcRect l="10200" t="4731" r="4611" b="8922"/>
          <a:stretch/>
        </p:blipFill>
        <p:spPr>
          <a:xfrm>
            <a:off x="905163" y="4323751"/>
            <a:ext cx="1412088" cy="1366593"/>
          </a:xfrm>
          <a:prstGeom prst="rect">
            <a:avLst/>
          </a:prstGeom>
          <a:ln w="38100">
            <a:solidFill>
              <a:srgbClr val="002060"/>
            </a:solidFill>
          </a:ln>
        </p:spPr>
      </p:pic>
      <p:sp>
        <p:nvSpPr>
          <p:cNvPr id="10" name="TextBox 9">
            <a:extLst>
              <a:ext uri="{FF2B5EF4-FFF2-40B4-BE49-F238E27FC236}">
                <a16:creationId xmlns:a16="http://schemas.microsoft.com/office/drawing/2014/main" id="{CF551925-8C84-E1E3-439B-50F6752AE91D}"/>
              </a:ext>
            </a:extLst>
          </p:cNvPr>
          <p:cNvSpPr txBox="1"/>
          <p:nvPr/>
        </p:nvSpPr>
        <p:spPr>
          <a:xfrm>
            <a:off x="446099" y="5901730"/>
            <a:ext cx="2278572" cy="369332"/>
          </a:xfrm>
          <a:prstGeom prst="rect">
            <a:avLst/>
          </a:prstGeom>
          <a:noFill/>
        </p:spPr>
        <p:txBody>
          <a:bodyPr wrap="none" rtlCol="0">
            <a:spAutoFit/>
          </a:bodyPr>
          <a:lstStyle/>
          <a:p>
            <a:r>
              <a:rPr lang="en-US" dirty="0"/>
              <a:t>Stress-strain curves</a:t>
            </a:r>
          </a:p>
        </p:txBody>
      </p:sp>
      <p:pic>
        <p:nvPicPr>
          <p:cNvPr id="11" name="Picture 10">
            <a:extLst>
              <a:ext uri="{FF2B5EF4-FFF2-40B4-BE49-F238E27FC236}">
                <a16:creationId xmlns:a16="http://schemas.microsoft.com/office/drawing/2014/main" id="{B0EEFB16-E15B-269B-D05D-370EE0524FE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141414" y="1891874"/>
            <a:ext cx="3589467" cy="2164237"/>
          </a:xfrm>
          <a:prstGeom prst="rect">
            <a:avLst/>
          </a:prstGeom>
        </p:spPr>
      </p:pic>
      <p:sp>
        <p:nvSpPr>
          <p:cNvPr id="12" name="TextBox 11">
            <a:extLst>
              <a:ext uri="{FF2B5EF4-FFF2-40B4-BE49-F238E27FC236}">
                <a16:creationId xmlns:a16="http://schemas.microsoft.com/office/drawing/2014/main" id="{68652BEA-9DA7-6D77-6C47-26DC2AC5721A}"/>
              </a:ext>
            </a:extLst>
          </p:cNvPr>
          <p:cNvSpPr txBox="1"/>
          <p:nvPr/>
        </p:nvSpPr>
        <p:spPr>
          <a:xfrm>
            <a:off x="8354378" y="3495255"/>
            <a:ext cx="2136803" cy="369332"/>
          </a:xfrm>
          <a:prstGeom prst="rect">
            <a:avLst/>
          </a:prstGeom>
          <a:noFill/>
        </p:spPr>
        <p:txBody>
          <a:bodyPr wrap="none" rtlCol="0">
            <a:spAutoFit/>
          </a:bodyPr>
          <a:lstStyle/>
          <a:p>
            <a:r>
              <a:rPr lang="en-US" dirty="0"/>
              <a:t>Learned latent space</a:t>
            </a:r>
          </a:p>
        </p:txBody>
      </p:sp>
      <p:sp>
        <p:nvSpPr>
          <p:cNvPr id="13" name="TextBox 12">
            <a:extLst>
              <a:ext uri="{FF2B5EF4-FFF2-40B4-BE49-F238E27FC236}">
                <a16:creationId xmlns:a16="http://schemas.microsoft.com/office/drawing/2014/main" id="{C42D5538-928F-5BC0-ED41-08F706624D52}"/>
              </a:ext>
            </a:extLst>
          </p:cNvPr>
          <p:cNvSpPr txBox="1"/>
          <p:nvPr/>
        </p:nvSpPr>
        <p:spPr>
          <a:xfrm>
            <a:off x="3629263" y="1162613"/>
            <a:ext cx="8505008" cy="369332"/>
          </a:xfrm>
          <a:prstGeom prst="rect">
            <a:avLst/>
          </a:prstGeom>
          <a:noFill/>
          <a:ln>
            <a:solidFill>
              <a:schemeClr val="accent1"/>
            </a:solidFill>
          </a:ln>
        </p:spPr>
        <p:txBody>
          <a:bodyPr wrap="square" rtlCol="0">
            <a:spAutoFit/>
          </a:bodyPr>
          <a:lstStyle/>
          <a:p>
            <a:pPr algn="ctr"/>
            <a:r>
              <a:rPr lang="en-US" b="1" dirty="0">
                <a:solidFill>
                  <a:schemeClr val="accent1"/>
                </a:solidFill>
              </a:rPr>
              <a:t>Results &amp; Analysis </a:t>
            </a:r>
          </a:p>
        </p:txBody>
      </p:sp>
      <p:pic>
        <p:nvPicPr>
          <p:cNvPr id="14" name="Content Placeholder 4">
            <a:extLst>
              <a:ext uri="{FF2B5EF4-FFF2-40B4-BE49-F238E27FC236}">
                <a16:creationId xmlns:a16="http://schemas.microsoft.com/office/drawing/2014/main" id="{5A9410A2-739A-09E4-7436-9969EE451B3C}"/>
              </a:ext>
            </a:extLst>
          </p:cNvPr>
          <p:cNvPicPr>
            <a:picLocks noChangeAspect="1"/>
          </p:cNvPicPr>
          <p:nvPr/>
        </p:nvPicPr>
        <p:blipFill rotWithShape="1">
          <a:blip r:embed="rId8">
            <a:extLst>
              <a:ext uri="{28A0092B-C50C-407E-A947-70E740481C1C}">
                <a14:useLocalDpi xmlns:a14="http://schemas.microsoft.com/office/drawing/2010/main" val="0"/>
              </a:ext>
            </a:extLst>
          </a:blip>
          <a:srcRect l="12863" t="5113" r="11537" b="6756"/>
          <a:stretch/>
        </p:blipFill>
        <p:spPr>
          <a:xfrm>
            <a:off x="4053959" y="1578254"/>
            <a:ext cx="3072387" cy="2686198"/>
          </a:xfrm>
          <a:prstGeom prst="rect">
            <a:avLst/>
          </a:prstGeom>
        </p:spPr>
      </p:pic>
      <p:pic>
        <p:nvPicPr>
          <p:cNvPr id="15" name="Picture 14">
            <a:extLst>
              <a:ext uri="{FF2B5EF4-FFF2-40B4-BE49-F238E27FC236}">
                <a16:creationId xmlns:a16="http://schemas.microsoft.com/office/drawing/2014/main" id="{960FEAF3-4AD5-C4BC-48C6-6E9AFFC89BC8}"/>
              </a:ext>
            </a:extLst>
          </p:cNvPr>
          <p:cNvPicPr>
            <a:picLocks noChangeAspect="1"/>
          </p:cNvPicPr>
          <p:nvPr/>
        </p:nvPicPr>
        <p:blipFill rotWithShape="1">
          <a:blip r:embed="rId9">
            <a:extLst>
              <a:ext uri="{28A0092B-C50C-407E-A947-70E740481C1C}">
                <a14:useLocalDpi xmlns:a14="http://schemas.microsoft.com/office/drawing/2010/main" val="0"/>
              </a:ext>
            </a:extLst>
          </a:blip>
          <a:srcRect l="4417" t="5012" r="7259" b="6859"/>
          <a:stretch/>
        </p:blipFill>
        <p:spPr>
          <a:xfrm>
            <a:off x="3830848" y="4171801"/>
            <a:ext cx="3589467" cy="2686199"/>
          </a:xfrm>
          <a:prstGeom prst="rect">
            <a:avLst/>
          </a:prstGeom>
        </p:spPr>
      </p:pic>
      <p:sp>
        <p:nvSpPr>
          <p:cNvPr id="16" name="TextBox 15">
            <a:extLst>
              <a:ext uri="{FF2B5EF4-FFF2-40B4-BE49-F238E27FC236}">
                <a16:creationId xmlns:a16="http://schemas.microsoft.com/office/drawing/2014/main" id="{83AB937D-A85F-F4E9-4716-5F25FD85F700}"/>
              </a:ext>
            </a:extLst>
          </p:cNvPr>
          <p:cNvSpPr txBox="1"/>
          <p:nvPr/>
        </p:nvSpPr>
        <p:spPr>
          <a:xfrm rot="16200000">
            <a:off x="1762034" y="4074073"/>
            <a:ext cx="3924664" cy="369332"/>
          </a:xfrm>
          <a:prstGeom prst="rect">
            <a:avLst/>
          </a:prstGeom>
          <a:noFill/>
        </p:spPr>
        <p:txBody>
          <a:bodyPr wrap="none" rtlCol="0">
            <a:spAutoFit/>
          </a:bodyPr>
          <a:lstStyle/>
          <a:p>
            <a:r>
              <a:rPr lang="en-US" dirty="0"/>
              <a:t>Nearest true data to cluster means</a:t>
            </a:r>
          </a:p>
        </p:txBody>
      </p:sp>
      <p:pic>
        <p:nvPicPr>
          <p:cNvPr id="17" name="Picture 16">
            <a:extLst>
              <a:ext uri="{FF2B5EF4-FFF2-40B4-BE49-F238E27FC236}">
                <a16:creationId xmlns:a16="http://schemas.microsoft.com/office/drawing/2014/main" id="{FE1DC63B-9B27-CEBA-7607-A1A6C15AFDB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629594" y="4421969"/>
            <a:ext cx="2143200" cy="2091997"/>
          </a:xfrm>
          <a:prstGeom prst="rect">
            <a:avLst/>
          </a:prstGeom>
        </p:spPr>
      </p:pic>
      <p:sp>
        <p:nvSpPr>
          <p:cNvPr id="18" name="TextBox 17">
            <a:extLst>
              <a:ext uri="{FF2B5EF4-FFF2-40B4-BE49-F238E27FC236}">
                <a16:creationId xmlns:a16="http://schemas.microsoft.com/office/drawing/2014/main" id="{11DD0E1F-61D8-F318-9D8F-44A10D60D375}"/>
              </a:ext>
            </a:extLst>
          </p:cNvPr>
          <p:cNvSpPr txBox="1"/>
          <p:nvPr/>
        </p:nvSpPr>
        <p:spPr>
          <a:xfrm>
            <a:off x="9817206" y="4454041"/>
            <a:ext cx="1417119" cy="369332"/>
          </a:xfrm>
          <a:prstGeom prst="rect">
            <a:avLst/>
          </a:prstGeom>
          <a:noFill/>
        </p:spPr>
        <p:txBody>
          <a:bodyPr wrap="none" rtlCol="0">
            <a:spAutoFit/>
          </a:bodyPr>
          <a:lstStyle/>
          <a:p>
            <a:r>
              <a:rPr lang="en-US" dirty="0"/>
              <a:t>Learned DAG</a:t>
            </a:r>
          </a:p>
        </p:txBody>
      </p:sp>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520F990F-6727-84F2-2731-FEC121A4F661}"/>
                  </a:ext>
                </a:extLst>
              </p:cNvPr>
              <p:cNvSpPr txBox="1"/>
              <p:nvPr/>
            </p:nvSpPr>
            <p:spPr>
              <a:xfrm>
                <a:off x="9562074" y="5770097"/>
                <a:ext cx="2539350" cy="646331"/>
              </a:xfrm>
              <a:prstGeom prst="rect">
                <a:avLst/>
              </a:prstGeom>
              <a:noFill/>
            </p:spPr>
            <p:txBody>
              <a:bodyPr wrap="none" rtlCol="0">
                <a:spAutoFit/>
              </a:bodyPr>
              <a:lstStyle/>
              <a:p>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𝑁</m:t>
                        </m:r>
                      </m:e>
                      <m:sub>
                        <m:r>
                          <a:rPr lang="en-US" b="0" i="1" smtClean="0">
                            <a:latin typeface="Cambria Math" panose="02040503050406030204" pitchFamily="18" charset="0"/>
                          </a:rPr>
                          <m:t>1</m:t>
                        </m:r>
                      </m:sub>
                    </m:sSub>
                  </m:oMath>
                </a14:m>
                <a:r>
                  <a:rPr lang="en-US" dirty="0"/>
                  <a:t>: Stress-strain curve</a:t>
                </a:r>
              </a:p>
              <a:p>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𝑁</m:t>
                        </m:r>
                      </m:e>
                      <m:sub>
                        <m:r>
                          <a:rPr lang="en-US" b="0" i="1" smtClean="0">
                            <a:latin typeface="Cambria Math" panose="02040503050406030204" pitchFamily="18" charset="0"/>
                          </a:rPr>
                          <m:t>2</m:t>
                        </m:r>
                      </m:sub>
                    </m:sSub>
                  </m:oMath>
                </a14:m>
                <a:r>
                  <a:rPr lang="en-US" dirty="0"/>
                  <a:t>: Lattice geometry</a:t>
                </a:r>
              </a:p>
            </p:txBody>
          </p:sp>
        </mc:Choice>
        <mc:Fallback xmlns="">
          <p:sp>
            <p:nvSpPr>
              <p:cNvPr id="19" name="TextBox 18">
                <a:extLst>
                  <a:ext uri="{FF2B5EF4-FFF2-40B4-BE49-F238E27FC236}">
                    <a16:creationId xmlns:a16="http://schemas.microsoft.com/office/drawing/2014/main" id="{520F990F-6727-84F2-2731-FEC121A4F661}"/>
                  </a:ext>
                </a:extLst>
              </p:cNvPr>
              <p:cNvSpPr txBox="1">
                <a:spLocks noRot="1" noChangeAspect="1" noMove="1" noResize="1" noEditPoints="1" noAdjustHandles="1" noChangeArrowheads="1" noChangeShapeType="1" noTextEdit="1"/>
              </p:cNvSpPr>
              <p:nvPr/>
            </p:nvSpPr>
            <p:spPr>
              <a:xfrm>
                <a:off x="9562074" y="5770097"/>
                <a:ext cx="2539350" cy="646331"/>
              </a:xfrm>
              <a:prstGeom prst="rect">
                <a:avLst/>
              </a:prstGeom>
              <a:blipFill>
                <a:blip r:embed="rId11"/>
                <a:stretch>
                  <a:fillRect t="-3846" r="-1500" b="-15385"/>
                </a:stretch>
              </a:blipFill>
            </p:spPr>
            <p:txBody>
              <a:bodyPr/>
              <a:lstStyle/>
              <a:p>
                <a:r>
                  <a:rPr lang="en-US">
                    <a:noFill/>
                  </a:rPr>
                  <a:t> </a:t>
                </a:r>
              </a:p>
            </p:txBody>
          </p:sp>
        </mc:Fallback>
      </mc:AlternateContent>
      <p:sp>
        <p:nvSpPr>
          <p:cNvPr id="21" name="Curved Left Arrow 20">
            <a:extLst>
              <a:ext uri="{FF2B5EF4-FFF2-40B4-BE49-F238E27FC236}">
                <a16:creationId xmlns:a16="http://schemas.microsoft.com/office/drawing/2014/main" id="{429BEB73-92C9-1C45-E043-56EEB4870BC8}"/>
              </a:ext>
            </a:extLst>
          </p:cNvPr>
          <p:cNvSpPr/>
          <p:nvPr/>
        </p:nvSpPr>
        <p:spPr>
          <a:xfrm rot="10800000">
            <a:off x="9324192" y="5884198"/>
            <a:ext cx="237882" cy="387626"/>
          </a:xfrm>
          <a:prstGeom prst="curved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93530954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416733-CFE8-293F-BD62-56B275B90378}"/>
              </a:ext>
            </a:extLst>
          </p:cNvPr>
          <p:cNvSpPr>
            <a:spLocks noGrp="1"/>
          </p:cNvSpPr>
          <p:nvPr>
            <p:ph type="title"/>
          </p:nvPr>
        </p:nvSpPr>
        <p:spPr/>
        <p:txBody>
          <a:bodyPr/>
          <a:lstStyle/>
          <a:p>
            <a:r>
              <a:rPr lang="en-US" dirty="0"/>
              <a:t>Conclusions &amp; future direction</a:t>
            </a:r>
          </a:p>
        </p:txBody>
      </p:sp>
      <p:sp>
        <p:nvSpPr>
          <p:cNvPr id="3" name="Content Placeholder 2">
            <a:extLst>
              <a:ext uri="{FF2B5EF4-FFF2-40B4-BE49-F238E27FC236}">
                <a16:creationId xmlns:a16="http://schemas.microsoft.com/office/drawing/2014/main" id="{3318E204-76A3-CF45-1962-4921B6E0F21E}"/>
              </a:ext>
            </a:extLst>
          </p:cNvPr>
          <p:cNvSpPr>
            <a:spLocks noGrp="1"/>
          </p:cNvSpPr>
          <p:nvPr>
            <p:ph sz="quarter" idx="10"/>
          </p:nvPr>
        </p:nvSpPr>
        <p:spPr/>
        <p:txBody>
          <a:bodyPr>
            <a:normAutofit lnSpcReduction="10000"/>
          </a:bodyPr>
          <a:lstStyle/>
          <a:p>
            <a:pPr marL="0" indent="0">
              <a:buFont typeface="Arial" panose="020B0604020202020204" pitchFamily="34" charset="0"/>
              <a:buNone/>
            </a:pPr>
            <a:r>
              <a:rPr lang="en-US" b="1" dirty="0">
                <a:solidFill>
                  <a:schemeClr val="accent1"/>
                </a:solidFill>
              </a:rPr>
              <a:t>Summary:</a:t>
            </a:r>
          </a:p>
          <a:p>
            <a:r>
              <a:rPr lang="en-US" dirty="0"/>
              <a:t>PIMA provides multimodal feature discovery with cross-modal inference capabilities</a:t>
            </a:r>
          </a:p>
          <a:p>
            <a:r>
              <a:rPr lang="en-US" dirty="0"/>
              <a:t>Capacity to handle missing modalities &amp; physical expert models</a:t>
            </a:r>
          </a:p>
          <a:p>
            <a:r>
              <a:rPr lang="en-US" dirty="0" err="1"/>
              <a:t>pimaDAG</a:t>
            </a:r>
            <a:r>
              <a:rPr lang="en-US" dirty="0"/>
              <a:t> simultaneously learns features and DAG</a:t>
            </a:r>
          </a:p>
          <a:p>
            <a:pPr lvl="1"/>
            <a:r>
              <a:rPr lang="en-US" dirty="0"/>
              <a:t>Novel continuous DAG parametrization  </a:t>
            </a:r>
          </a:p>
          <a:p>
            <a:pPr lvl="1"/>
            <a:r>
              <a:rPr lang="en-US" dirty="0"/>
              <a:t>Dependent feature discovery</a:t>
            </a:r>
          </a:p>
          <a:p>
            <a:pPr lvl="1"/>
            <a:r>
              <a:rPr lang="en-US" dirty="0"/>
              <a:t>Exploratory causal learning</a:t>
            </a:r>
          </a:p>
          <a:p>
            <a:endParaRPr lang="en-US" dirty="0"/>
          </a:p>
          <a:p>
            <a:pPr marL="0" indent="0">
              <a:buNone/>
            </a:pPr>
            <a:r>
              <a:rPr lang="en-US" b="1" dirty="0">
                <a:solidFill>
                  <a:schemeClr val="accent1"/>
                </a:solidFill>
              </a:rPr>
              <a:t>Future considerations:</a:t>
            </a:r>
          </a:p>
          <a:p>
            <a:r>
              <a:rPr lang="en-US" dirty="0"/>
              <a:t>Incorporation of interventional data</a:t>
            </a:r>
          </a:p>
          <a:p>
            <a:r>
              <a:rPr lang="en-US" dirty="0"/>
              <a:t>Continuous nodes/features</a:t>
            </a:r>
          </a:p>
          <a:p>
            <a:pPr marL="0" indent="0">
              <a:buNone/>
            </a:pPr>
            <a:endParaRPr lang="en-US" dirty="0"/>
          </a:p>
        </p:txBody>
      </p:sp>
      <p:pic>
        <p:nvPicPr>
          <p:cNvPr id="4" name="Picture 3">
            <a:extLst>
              <a:ext uri="{FF2B5EF4-FFF2-40B4-BE49-F238E27FC236}">
                <a16:creationId xmlns:a16="http://schemas.microsoft.com/office/drawing/2014/main" id="{D5296B9F-E582-6112-AB81-B9E0A1C867B2}"/>
              </a:ext>
            </a:extLst>
          </p:cNvPr>
          <p:cNvPicPr>
            <a:picLocks noChangeAspect="1"/>
          </p:cNvPicPr>
          <p:nvPr/>
        </p:nvPicPr>
        <p:blipFill rotWithShape="1">
          <a:blip r:embed="rId3"/>
          <a:srcRect l="3262" t="2204" r="932" b="4209"/>
          <a:stretch/>
        </p:blipFill>
        <p:spPr>
          <a:xfrm>
            <a:off x="7278808" y="4052782"/>
            <a:ext cx="3397109" cy="2011468"/>
          </a:xfrm>
          <a:prstGeom prst="rect">
            <a:avLst/>
          </a:prstGeom>
        </p:spPr>
      </p:pic>
      <p:pic>
        <p:nvPicPr>
          <p:cNvPr id="5" name="Picture 4">
            <a:extLst>
              <a:ext uri="{FF2B5EF4-FFF2-40B4-BE49-F238E27FC236}">
                <a16:creationId xmlns:a16="http://schemas.microsoft.com/office/drawing/2014/main" id="{42AE0F77-1E41-664D-E74C-76EA6B199D23}"/>
              </a:ext>
            </a:extLst>
          </p:cNvPr>
          <p:cNvPicPr>
            <a:picLocks noChangeAspect="1"/>
          </p:cNvPicPr>
          <p:nvPr/>
        </p:nvPicPr>
        <p:blipFill>
          <a:blip r:embed="rId4"/>
          <a:stretch>
            <a:fillRect/>
          </a:stretch>
        </p:blipFill>
        <p:spPr>
          <a:xfrm rot="21400712">
            <a:off x="7109714" y="2847827"/>
            <a:ext cx="2984170" cy="1692545"/>
          </a:xfrm>
          <a:prstGeom prst="rect">
            <a:avLst/>
          </a:prstGeom>
        </p:spPr>
      </p:pic>
    </p:spTree>
    <p:extLst>
      <p:ext uri="{BB962C8B-B14F-4D97-AF65-F5344CB8AC3E}">
        <p14:creationId xmlns:p14="http://schemas.microsoft.com/office/powerpoint/2010/main" val="128043218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65ACC0-5CBB-BF91-AC63-B959FB661B85}"/>
              </a:ext>
            </a:extLst>
          </p:cNvPr>
          <p:cNvSpPr>
            <a:spLocks noGrp="1"/>
          </p:cNvSpPr>
          <p:nvPr>
            <p:ph type="title"/>
          </p:nvPr>
        </p:nvSpPr>
        <p:spPr/>
        <p:txBody>
          <a:bodyPr/>
          <a:lstStyle/>
          <a:p>
            <a:r>
              <a:rPr lang="en-US" dirty="0"/>
              <a:t>Thank you!</a:t>
            </a:r>
          </a:p>
        </p:txBody>
      </p:sp>
      <p:sp>
        <p:nvSpPr>
          <p:cNvPr id="3" name="Content Placeholder 2">
            <a:extLst>
              <a:ext uri="{FF2B5EF4-FFF2-40B4-BE49-F238E27FC236}">
                <a16:creationId xmlns:a16="http://schemas.microsoft.com/office/drawing/2014/main" id="{64076048-78B5-AAA3-52A1-C7D555343E0C}"/>
              </a:ext>
            </a:extLst>
          </p:cNvPr>
          <p:cNvSpPr>
            <a:spLocks noGrp="1"/>
          </p:cNvSpPr>
          <p:nvPr>
            <p:ph sz="quarter" idx="10"/>
          </p:nvPr>
        </p:nvSpPr>
        <p:spPr/>
        <p:txBody>
          <a:bodyPr/>
          <a:lstStyle/>
          <a:p>
            <a:pPr marL="0" indent="0">
              <a:buNone/>
            </a:pPr>
            <a:r>
              <a:rPr lang="en-US" sz="2000" dirty="0"/>
              <a:t>Sandia PIMA Team: </a:t>
            </a:r>
            <a:r>
              <a:rPr lang="en-US" sz="2000" dirty="0" err="1"/>
              <a:t>Carianne</a:t>
            </a:r>
            <a:r>
              <a:rPr lang="en-US" sz="2000" dirty="0"/>
              <a:t> Martinez, Troy </a:t>
            </a:r>
            <a:r>
              <a:rPr lang="en-US" sz="2000" dirty="0" err="1"/>
              <a:t>Shilt</a:t>
            </a:r>
            <a:r>
              <a:rPr lang="en-US" sz="2000" dirty="0"/>
              <a:t>, Jonas Actor, Elise Walker</a:t>
            </a:r>
          </a:p>
          <a:p>
            <a:pPr marL="0" indent="0">
              <a:buNone/>
            </a:pPr>
            <a:r>
              <a:rPr lang="en-US" sz="2000" dirty="0"/>
              <a:t>Contact: </a:t>
            </a:r>
            <a:r>
              <a:rPr lang="en-US" sz="2000" dirty="0" err="1"/>
              <a:t>eawalke@sandia.gov</a:t>
            </a:r>
            <a:endParaRPr lang="en-US" sz="2000" dirty="0"/>
          </a:p>
          <a:p>
            <a:pPr marL="0" indent="0">
              <a:buNone/>
            </a:pPr>
            <a:endParaRPr lang="en-US" dirty="0"/>
          </a:p>
          <a:p>
            <a:pPr marL="0" indent="0">
              <a:buNone/>
            </a:pPr>
            <a:r>
              <a:rPr lang="en-US" dirty="0"/>
              <a:t>Available References:</a:t>
            </a:r>
          </a:p>
          <a:p>
            <a:r>
              <a:rPr lang="en-US" sz="2000" dirty="0"/>
              <a:t>E. Walker, N. Trask, C. Martinez, K. Lee, J. Actor, S. </a:t>
            </a:r>
            <a:r>
              <a:rPr lang="en-US" sz="2000" dirty="0" err="1"/>
              <a:t>Saha</a:t>
            </a:r>
            <a:r>
              <a:rPr lang="en-US" sz="2000" dirty="0"/>
              <a:t>, T. </a:t>
            </a:r>
            <a:r>
              <a:rPr lang="en-US" sz="2000" dirty="0" err="1"/>
              <a:t>Shilt</a:t>
            </a:r>
            <a:r>
              <a:rPr lang="en-US" sz="2000" dirty="0"/>
              <a:t>, D. </a:t>
            </a:r>
            <a:r>
              <a:rPr lang="en-US" sz="2000" dirty="0" err="1"/>
              <a:t>Vizoso</a:t>
            </a:r>
            <a:r>
              <a:rPr lang="en-US" sz="2000" dirty="0"/>
              <a:t>, R. </a:t>
            </a:r>
            <a:r>
              <a:rPr lang="en-US" sz="2000" dirty="0" err="1"/>
              <a:t>Dingreville</a:t>
            </a:r>
            <a:r>
              <a:rPr lang="en-US" sz="2000" dirty="0"/>
              <a:t>, B. Boyce, “</a:t>
            </a:r>
            <a:r>
              <a:rPr lang="en-US" sz="2000" dirty="0">
                <a:solidFill>
                  <a:schemeClr val="accent2"/>
                </a:solidFill>
              </a:rPr>
              <a:t>Unsupervised physics-informed disentanglement of multimodal data</a:t>
            </a:r>
            <a:r>
              <a:rPr lang="en-US" sz="2000" dirty="0"/>
              <a:t>”, </a:t>
            </a:r>
            <a:r>
              <a:rPr lang="en-US" sz="2000" dirty="0" err="1"/>
              <a:t>FoDS</a:t>
            </a:r>
            <a:r>
              <a:rPr lang="en-US" sz="2000" dirty="0"/>
              <a:t> April 2024. </a:t>
            </a:r>
            <a:r>
              <a:rPr lang="en-US" sz="2000" dirty="0">
                <a:hlinkClick r:id="rId3"/>
              </a:rPr>
              <a:t>https://www.aimsciences.org/article/doi/10.3934/fods.2024019</a:t>
            </a:r>
            <a:endParaRPr lang="en-US" sz="2000" dirty="0"/>
          </a:p>
          <a:p>
            <a:r>
              <a:rPr lang="en-US" sz="2000" dirty="0"/>
              <a:t>E. Walker, J. Actor, C. Martinez, N. Trask, “</a:t>
            </a:r>
            <a:r>
              <a:rPr lang="en-US" sz="2000" dirty="0">
                <a:solidFill>
                  <a:schemeClr val="accent2"/>
                </a:solidFill>
              </a:rPr>
              <a:t>Causal disentanglement of multimodal data</a:t>
            </a:r>
            <a:r>
              <a:rPr lang="en-US" sz="2000" dirty="0"/>
              <a:t>”, 2023. </a:t>
            </a:r>
            <a:r>
              <a:rPr lang="en-US" sz="2000" b="0" i="0" u="none" strike="noStrike" dirty="0">
                <a:effectLst/>
                <a:latin typeface="Lucida Grande" panose="020B0600040502020204" pitchFamily="34" charset="0"/>
                <a:hlinkClick r:id="rId4"/>
              </a:rPr>
              <a:t>arXiv:2310.18471v2</a:t>
            </a:r>
            <a:endParaRPr lang="en-US" sz="2000" dirty="0"/>
          </a:p>
          <a:p>
            <a:endParaRPr lang="en-US" sz="2000" dirty="0"/>
          </a:p>
          <a:p>
            <a:pPr marL="0" indent="0">
              <a:buNone/>
            </a:pPr>
            <a:endParaRPr lang="en-US" dirty="0"/>
          </a:p>
        </p:txBody>
      </p:sp>
    </p:spTree>
    <p:extLst>
      <p:ext uri="{BB962C8B-B14F-4D97-AF65-F5344CB8AC3E}">
        <p14:creationId xmlns:p14="http://schemas.microsoft.com/office/powerpoint/2010/main" val="19101143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0FE70F2-2CD6-7485-7EF3-D73B0C422BB0}"/>
              </a:ext>
            </a:extLst>
          </p:cNvPr>
          <p:cNvSpPr txBox="1">
            <a:spLocks/>
          </p:cNvSpPr>
          <p:nvPr/>
        </p:nvSpPr>
        <p:spPr>
          <a:xfrm>
            <a:off x="567517" y="136594"/>
            <a:ext cx="11465155" cy="570225"/>
          </a:xfrm>
          <a:prstGeom prst="rect">
            <a:avLst/>
          </a:prstGeom>
        </p:spPr>
        <p:txBody>
          <a:bodyPr vert="horz" lIns="91440" tIns="45720" rIns="91440" bIns="45720" rtlCol="0" anchor="t">
            <a:noAutofit/>
          </a:bodyPr>
          <a:lstStyle>
            <a:lvl1pPr marL="0" indent="0" algn="l" defTabSz="914354" rtl="0" eaLnBrk="1" latinLnBrk="0" hangingPunct="1">
              <a:lnSpc>
                <a:spcPct val="85000"/>
              </a:lnSpc>
              <a:spcBef>
                <a:spcPct val="0"/>
              </a:spcBef>
              <a:buNone/>
              <a:defRPr sz="3000" b="1" i="0" kern="1200" cap="none" spc="100" baseline="0">
                <a:solidFill>
                  <a:schemeClr val="tx1"/>
                </a:solidFill>
                <a:latin typeface="+mj-lt"/>
                <a:ea typeface="Open Sans" panose="020B0606030504020204" pitchFamily="34" charset="0"/>
                <a:cs typeface="Open Sans" panose="020B0606030504020204" pitchFamily="34" charset="0"/>
              </a:defRPr>
            </a:lvl1pPr>
          </a:lstStyle>
          <a:p>
            <a:r>
              <a:rPr lang="en-US" dirty="0"/>
              <a:t>Physics-informed multimodal autoencoders (PIMA) perform multimodal representation learning</a:t>
            </a:r>
          </a:p>
        </p:txBody>
      </p:sp>
      <p:pic>
        <p:nvPicPr>
          <p:cNvPr id="5" name="Picture 4">
            <a:extLst>
              <a:ext uri="{FF2B5EF4-FFF2-40B4-BE49-F238E27FC236}">
                <a16:creationId xmlns:a16="http://schemas.microsoft.com/office/drawing/2014/main" id="{377C41D9-11B4-9A10-3685-A83254523889}"/>
              </a:ext>
            </a:extLst>
          </p:cNvPr>
          <p:cNvPicPr>
            <a:picLocks noChangeAspect="1"/>
          </p:cNvPicPr>
          <p:nvPr/>
        </p:nvPicPr>
        <p:blipFill rotWithShape="1">
          <a:blip r:embed="rId4">
            <a:extLst>
              <a:ext uri="{28A0092B-C50C-407E-A947-70E740481C1C}">
                <a14:useLocalDpi xmlns:a14="http://schemas.microsoft.com/office/drawing/2010/main" val="0"/>
              </a:ext>
            </a:extLst>
          </a:blip>
          <a:srcRect l="13146" r="20357" b="12370"/>
          <a:stretch/>
        </p:blipFill>
        <p:spPr>
          <a:xfrm>
            <a:off x="4714547" y="2073170"/>
            <a:ext cx="3193222" cy="2973437"/>
          </a:xfrm>
          <a:prstGeom prst="rect">
            <a:avLst/>
          </a:prstGeom>
        </p:spPr>
      </p:pic>
      <p:cxnSp>
        <p:nvCxnSpPr>
          <p:cNvPr id="6" name="Straight Connector 5">
            <a:extLst>
              <a:ext uri="{FF2B5EF4-FFF2-40B4-BE49-F238E27FC236}">
                <a16:creationId xmlns:a16="http://schemas.microsoft.com/office/drawing/2014/main" id="{92F6316A-C3DC-9C9B-D7AE-9AF948DD3138}"/>
              </a:ext>
            </a:extLst>
          </p:cNvPr>
          <p:cNvCxnSpPr>
            <a:cxnSpLocks/>
          </p:cNvCxnSpPr>
          <p:nvPr/>
        </p:nvCxnSpPr>
        <p:spPr>
          <a:xfrm>
            <a:off x="3754164" y="4228502"/>
            <a:ext cx="291522"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7" name="Straight Connector 6">
            <a:extLst>
              <a:ext uri="{FF2B5EF4-FFF2-40B4-BE49-F238E27FC236}">
                <a16:creationId xmlns:a16="http://schemas.microsoft.com/office/drawing/2014/main" id="{2251891E-B3C5-7DE8-5DB9-D1A8DAEF13A0}"/>
              </a:ext>
            </a:extLst>
          </p:cNvPr>
          <p:cNvCxnSpPr>
            <a:cxnSpLocks/>
            <a:endCxn id="13" idx="2"/>
          </p:cNvCxnSpPr>
          <p:nvPr/>
        </p:nvCxnSpPr>
        <p:spPr>
          <a:xfrm>
            <a:off x="1763627" y="2697934"/>
            <a:ext cx="345660" cy="3"/>
          </a:xfrm>
          <a:prstGeom prst="line">
            <a:avLst/>
          </a:prstGeom>
        </p:spPr>
        <p:style>
          <a:lnRef idx="2">
            <a:schemeClr val="accent1"/>
          </a:lnRef>
          <a:fillRef idx="0">
            <a:schemeClr val="accent1"/>
          </a:fillRef>
          <a:effectRef idx="1">
            <a:schemeClr val="accent1"/>
          </a:effectRef>
          <a:fontRef idx="minor">
            <a:schemeClr val="tx1"/>
          </a:fontRef>
        </p:style>
      </p:cxnSp>
      <p:grpSp>
        <p:nvGrpSpPr>
          <p:cNvPr id="8" name="Group 7">
            <a:extLst>
              <a:ext uri="{FF2B5EF4-FFF2-40B4-BE49-F238E27FC236}">
                <a16:creationId xmlns:a16="http://schemas.microsoft.com/office/drawing/2014/main" id="{D62F425E-E39D-529F-9DC1-FFE83C136789}"/>
              </a:ext>
            </a:extLst>
          </p:cNvPr>
          <p:cNvGrpSpPr/>
          <p:nvPr/>
        </p:nvGrpSpPr>
        <p:grpSpPr>
          <a:xfrm>
            <a:off x="116717" y="1933808"/>
            <a:ext cx="1646910" cy="3052500"/>
            <a:chOff x="551421" y="1085386"/>
            <a:chExt cx="2160191" cy="4298167"/>
          </a:xfrm>
        </p:grpSpPr>
        <p:sp>
          <p:nvSpPr>
            <p:cNvPr id="9" name="Rectangle 8">
              <a:extLst>
                <a:ext uri="{FF2B5EF4-FFF2-40B4-BE49-F238E27FC236}">
                  <a16:creationId xmlns:a16="http://schemas.microsoft.com/office/drawing/2014/main" id="{DC3A29FE-E8BA-8FC6-6F51-210BABB387DC}"/>
                </a:ext>
              </a:extLst>
            </p:cNvPr>
            <p:cNvSpPr/>
            <p:nvPr/>
          </p:nvSpPr>
          <p:spPr>
            <a:xfrm>
              <a:off x="551421" y="1085386"/>
              <a:ext cx="2160191" cy="4298167"/>
            </a:xfrm>
            <a:prstGeom prst="rect">
              <a:avLst/>
            </a:prstGeom>
            <a:noFill/>
            <a:ln w="571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dirty="0">
                <a:latin typeface="Open Sans" panose="020B0606030504020204" pitchFamily="34" charset="0"/>
              </a:endParaRPr>
            </a:p>
          </p:txBody>
        </p:sp>
        <p:pic>
          <p:nvPicPr>
            <p:cNvPr id="10" name="Picture 9">
              <a:extLst>
                <a:ext uri="{FF2B5EF4-FFF2-40B4-BE49-F238E27FC236}">
                  <a16:creationId xmlns:a16="http://schemas.microsoft.com/office/drawing/2014/main" id="{1AFDB0AC-9266-0908-057A-FFF1B0EF00B5}"/>
                </a:ext>
              </a:extLst>
            </p:cNvPr>
            <p:cNvPicPr>
              <a:picLocks noChangeAspect="1"/>
            </p:cNvPicPr>
            <p:nvPr/>
          </p:nvPicPr>
          <p:blipFill rotWithShape="1">
            <a:blip r:embed="rId5"/>
            <a:srcRect l="13343" t="5412" r="3232" b="9838"/>
            <a:stretch/>
          </p:blipFill>
          <p:spPr>
            <a:xfrm>
              <a:off x="689909" y="1193602"/>
              <a:ext cx="1356140" cy="1356139"/>
            </a:xfrm>
            <a:prstGeom prst="rect">
              <a:avLst/>
            </a:prstGeom>
            <a:ln w="38100">
              <a:solidFill>
                <a:srgbClr val="002060"/>
              </a:solidFill>
            </a:ln>
          </p:spPr>
        </p:pic>
        <p:pic>
          <p:nvPicPr>
            <p:cNvPr id="11" name="Picture 10">
              <a:extLst>
                <a:ext uri="{FF2B5EF4-FFF2-40B4-BE49-F238E27FC236}">
                  <a16:creationId xmlns:a16="http://schemas.microsoft.com/office/drawing/2014/main" id="{4BD3BC83-CB18-2A92-65D9-5E4C7159A6DD}"/>
                </a:ext>
              </a:extLst>
            </p:cNvPr>
            <p:cNvPicPr>
              <a:picLocks noChangeAspect="1"/>
            </p:cNvPicPr>
            <p:nvPr/>
          </p:nvPicPr>
          <p:blipFill rotWithShape="1">
            <a:blip r:embed="rId6"/>
            <a:srcRect l="14299" t="4659" r="4179" b="13077"/>
            <a:stretch/>
          </p:blipFill>
          <p:spPr>
            <a:xfrm>
              <a:off x="969245" y="1445182"/>
              <a:ext cx="1325217" cy="1316384"/>
            </a:xfrm>
            <a:prstGeom prst="rect">
              <a:avLst/>
            </a:prstGeom>
            <a:ln w="38100">
              <a:solidFill>
                <a:srgbClr val="002060"/>
              </a:solidFill>
            </a:ln>
          </p:spPr>
        </p:pic>
        <p:pic>
          <p:nvPicPr>
            <p:cNvPr id="12" name="Picture 11">
              <a:extLst>
                <a:ext uri="{FF2B5EF4-FFF2-40B4-BE49-F238E27FC236}">
                  <a16:creationId xmlns:a16="http://schemas.microsoft.com/office/drawing/2014/main" id="{562E870A-B296-48DE-B70A-57B2B0BBCF2E}"/>
                </a:ext>
              </a:extLst>
            </p:cNvPr>
            <p:cNvPicPr>
              <a:picLocks noChangeAspect="1"/>
            </p:cNvPicPr>
            <p:nvPr/>
          </p:nvPicPr>
          <p:blipFill rotWithShape="1">
            <a:blip r:embed="rId7"/>
            <a:srcRect l="13587" t="4243" r="2989" b="11009"/>
            <a:stretch/>
          </p:blipFill>
          <p:spPr>
            <a:xfrm>
              <a:off x="1217658" y="1739074"/>
              <a:ext cx="1356140" cy="1356139"/>
            </a:xfrm>
            <a:prstGeom prst="rect">
              <a:avLst/>
            </a:prstGeom>
            <a:ln w="38100">
              <a:solidFill>
                <a:srgbClr val="002060"/>
              </a:solidFill>
            </a:ln>
          </p:spPr>
        </p:pic>
      </p:grpSp>
      <p:sp>
        <p:nvSpPr>
          <p:cNvPr id="13" name="Trapezoid 12">
            <a:extLst>
              <a:ext uri="{FF2B5EF4-FFF2-40B4-BE49-F238E27FC236}">
                <a16:creationId xmlns:a16="http://schemas.microsoft.com/office/drawing/2014/main" id="{46767A74-7588-2453-FA70-BB5D805239B9}"/>
              </a:ext>
            </a:extLst>
          </p:cNvPr>
          <p:cNvSpPr/>
          <p:nvPr/>
        </p:nvSpPr>
        <p:spPr>
          <a:xfrm rot="5400000">
            <a:off x="2139888" y="2153789"/>
            <a:ext cx="1027091" cy="1088293"/>
          </a:xfrm>
          <a:prstGeom prst="trapezoid">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vert="vert270" rtlCol="0" anchor="ctr"/>
          <a:lstStyle/>
          <a:p>
            <a:pPr algn="ctr"/>
            <a:r>
              <a:rPr lang="en-US" sz="1100" dirty="0">
                <a:solidFill>
                  <a:schemeClr val="tx1"/>
                </a:solidFill>
                <a:latin typeface="Open Sans" panose="020B0606030504020204" pitchFamily="34" charset="0"/>
              </a:rPr>
              <a:t>Encoder</a:t>
            </a:r>
          </a:p>
        </p:txBody>
      </p:sp>
      <p:sp>
        <p:nvSpPr>
          <p:cNvPr id="14" name="Trapezoid 13">
            <a:extLst>
              <a:ext uri="{FF2B5EF4-FFF2-40B4-BE49-F238E27FC236}">
                <a16:creationId xmlns:a16="http://schemas.microsoft.com/office/drawing/2014/main" id="{96E21425-106A-ECC2-975B-5F624F4F3EAB}"/>
              </a:ext>
            </a:extLst>
          </p:cNvPr>
          <p:cNvSpPr/>
          <p:nvPr/>
        </p:nvSpPr>
        <p:spPr>
          <a:xfrm rot="5400000">
            <a:off x="2139889" y="3684356"/>
            <a:ext cx="1027091" cy="1088293"/>
          </a:xfrm>
          <a:prstGeom prst="trapezoid">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vert="vert270" rtlCol="0" anchor="ctr"/>
          <a:lstStyle/>
          <a:p>
            <a:pPr algn="ctr"/>
            <a:r>
              <a:rPr lang="en-US" sz="1100" dirty="0">
                <a:solidFill>
                  <a:schemeClr val="tx1"/>
                </a:solidFill>
                <a:latin typeface="Open Sans" panose="020B0606030504020204" pitchFamily="34" charset="0"/>
              </a:rPr>
              <a:t>Encoder</a:t>
            </a:r>
            <a:endParaRPr lang="en-US" sz="1100" dirty="0">
              <a:latin typeface="Open Sans" panose="020B0606030504020204" pitchFamily="34" charset="0"/>
            </a:endParaRPr>
          </a:p>
        </p:txBody>
      </p:sp>
      <p:sp>
        <p:nvSpPr>
          <p:cNvPr id="15" name="TextBox 14">
            <a:extLst>
              <a:ext uri="{FF2B5EF4-FFF2-40B4-BE49-F238E27FC236}">
                <a16:creationId xmlns:a16="http://schemas.microsoft.com/office/drawing/2014/main" id="{FB4702AD-1189-7171-2B87-68011F3CE654}"/>
              </a:ext>
            </a:extLst>
          </p:cNvPr>
          <p:cNvSpPr txBox="1"/>
          <p:nvPr/>
        </p:nvSpPr>
        <p:spPr>
          <a:xfrm rot="16200000">
            <a:off x="3044931" y="2559435"/>
            <a:ext cx="1077996" cy="276999"/>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1200" dirty="0">
                <a:latin typeface="Open Sans" panose="020B0606030504020204" pitchFamily="34" charset="0"/>
              </a:rPr>
              <a:t>N(μ</a:t>
            </a:r>
            <a:r>
              <a:rPr lang="en-US" sz="1200" baseline="-25000" dirty="0">
                <a:latin typeface="Open Sans" panose="020B0606030504020204" pitchFamily="34" charset="0"/>
              </a:rPr>
              <a:t>1</a:t>
            </a:r>
            <a:r>
              <a:rPr lang="en-US" sz="1200" dirty="0">
                <a:latin typeface="Open Sans" panose="020B0606030504020204" pitchFamily="34" charset="0"/>
              </a:rPr>
              <a:t>,Σ</a:t>
            </a:r>
            <a:r>
              <a:rPr lang="en-US" sz="1200" baseline="-25000" dirty="0">
                <a:latin typeface="Open Sans" panose="020B0606030504020204" pitchFamily="34" charset="0"/>
              </a:rPr>
              <a:t>1</a:t>
            </a:r>
            <a:r>
              <a:rPr lang="en-US" sz="1200" dirty="0">
                <a:latin typeface="Open Sans" panose="020B0606030504020204" pitchFamily="34" charset="0"/>
              </a:rPr>
              <a:t>)</a:t>
            </a:r>
          </a:p>
        </p:txBody>
      </p:sp>
      <p:sp>
        <p:nvSpPr>
          <p:cNvPr id="16" name="TextBox 15">
            <a:extLst>
              <a:ext uri="{FF2B5EF4-FFF2-40B4-BE49-F238E27FC236}">
                <a16:creationId xmlns:a16="http://schemas.microsoft.com/office/drawing/2014/main" id="{AE1C309D-3C2E-9723-2F5A-AAE68F47EB5A}"/>
              </a:ext>
            </a:extLst>
          </p:cNvPr>
          <p:cNvSpPr txBox="1"/>
          <p:nvPr/>
        </p:nvSpPr>
        <p:spPr>
          <a:xfrm rot="16200000">
            <a:off x="3044931" y="4080724"/>
            <a:ext cx="1077996" cy="276999"/>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1200" dirty="0">
                <a:latin typeface="Open Sans" panose="020B0606030504020204" pitchFamily="34" charset="0"/>
              </a:rPr>
              <a:t>N(μ</a:t>
            </a:r>
            <a:r>
              <a:rPr lang="en-US" sz="1200" baseline="-25000" dirty="0">
                <a:latin typeface="Open Sans" panose="020B0606030504020204" pitchFamily="34" charset="0"/>
              </a:rPr>
              <a:t>2</a:t>
            </a:r>
            <a:r>
              <a:rPr lang="en-US" sz="1200" dirty="0">
                <a:latin typeface="Open Sans" panose="020B0606030504020204" pitchFamily="34" charset="0"/>
              </a:rPr>
              <a:t>,Σ</a:t>
            </a:r>
            <a:r>
              <a:rPr lang="en-US" sz="1200" baseline="-25000" dirty="0">
                <a:latin typeface="Open Sans" panose="020B0606030504020204" pitchFamily="34" charset="0"/>
              </a:rPr>
              <a:t>2</a:t>
            </a:r>
            <a:r>
              <a:rPr lang="en-US" sz="1200" dirty="0">
                <a:latin typeface="Open Sans" panose="020B0606030504020204" pitchFamily="34" charset="0"/>
              </a:rPr>
              <a:t>)</a:t>
            </a:r>
          </a:p>
        </p:txBody>
      </p:sp>
      <p:sp>
        <p:nvSpPr>
          <p:cNvPr id="17" name="TextBox 16">
            <a:extLst>
              <a:ext uri="{FF2B5EF4-FFF2-40B4-BE49-F238E27FC236}">
                <a16:creationId xmlns:a16="http://schemas.microsoft.com/office/drawing/2014/main" id="{6DF11906-B45E-436A-0737-EF4C2FD53314}"/>
              </a:ext>
            </a:extLst>
          </p:cNvPr>
          <p:cNvSpPr txBox="1"/>
          <p:nvPr/>
        </p:nvSpPr>
        <p:spPr>
          <a:xfrm rot="16200000">
            <a:off x="4017483" y="3321558"/>
            <a:ext cx="1077996" cy="276999"/>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1200" dirty="0">
                <a:latin typeface="Open Sans" panose="020B0606030504020204" pitchFamily="34" charset="0"/>
              </a:rPr>
              <a:t>N(</a:t>
            </a:r>
            <a:r>
              <a:rPr lang="en-US" sz="1200" dirty="0" err="1">
                <a:latin typeface="Open Sans" panose="020B0606030504020204" pitchFamily="34" charset="0"/>
              </a:rPr>
              <a:t>μ,Σ</a:t>
            </a:r>
            <a:r>
              <a:rPr lang="en-US" sz="1200" dirty="0">
                <a:latin typeface="Open Sans" panose="020B0606030504020204" pitchFamily="34" charset="0"/>
              </a:rPr>
              <a:t>)</a:t>
            </a:r>
          </a:p>
        </p:txBody>
      </p:sp>
      <p:sp>
        <p:nvSpPr>
          <p:cNvPr id="18" name="Oval 17">
            <a:extLst>
              <a:ext uri="{FF2B5EF4-FFF2-40B4-BE49-F238E27FC236}">
                <a16:creationId xmlns:a16="http://schemas.microsoft.com/office/drawing/2014/main" id="{614D2E8E-4BE5-F7C7-9101-6F77BCD451EF}"/>
              </a:ext>
            </a:extLst>
          </p:cNvPr>
          <p:cNvSpPr/>
          <p:nvPr/>
        </p:nvSpPr>
        <p:spPr>
          <a:xfrm>
            <a:off x="3809086" y="3259244"/>
            <a:ext cx="418900" cy="389675"/>
          </a:xfrm>
          <a:prstGeom prst="ellipse">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dirty="0">
              <a:latin typeface="Open Sans" panose="020B0606030504020204" pitchFamily="34" charset="0"/>
            </a:endParaRPr>
          </a:p>
          <a:p>
            <a:pPr algn="ctr"/>
            <a:endParaRPr lang="en-US" dirty="0">
              <a:latin typeface="Open Sans" panose="020B0606030504020204" pitchFamily="34" charset="0"/>
            </a:endParaRPr>
          </a:p>
        </p:txBody>
      </p:sp>
      <p:pic>
        <p:nvPicPr>
          <p:cNvPr id="19" name="Picture 18">
            <a:extLst>
              <a:ext uri="{FF2B5EF4-FFF2-40B4-BE49-F238E27FC236}">
                <a16:creationId xmlns:a16="http://schemas.microsoft.com/office/drawing/2014/main" id="{71A0062F-1679-EF17-94EE-7255ABC6B01F}"/>
              </a:ext>
            </a:extLst>
          </p:cNvPr>
          <p:cNvPicPr>
            <a:picLocks noChangeAspect="1"/>
          </p:cNvPicPr>
          <p:nvPr/>
        </p:nvPicPr>
        <p:blipFill>
          <a:blip r:embed="rId8"/>
          <a:stretch>
            <a:fillRect/>
          </a:stretch>
        </p:blipFill>
        <p:spPr>
          <a:xfrm>
            <a:off x="3908234" y="3346699"/>
            <a:ext cx="220603" cy="202698"/>
          </a:xfrm>
          <a:prstGeom prst="rect">
            <a:avLst/>
          </a:prstGeom>
        </p:spPr>
      </p:pic>
      <p:sp>
        <p:nvSpPr>
          <p:cNvPr id="20" name="Oval 19">
            <a:extLst>
              <a:ext uri="{FF2B5EF4-FFF2-40B4-BE49-F238E27FC236}">
                <a16:creationId xmlns:a16="http://schemas.microsoft.com/office/drawing/2014/main" id="{A3FFAC34-5296-4AE8-7F3C-C0E8E155EBFE}"/>
              </a:ext>
            </a:extLst>
          </p:cNvPr>
          <p:cNvSpPr/>
          <p:nvPr/>
        </p:nvSpPr>
        <p:spPr>
          <a:xfrm>
            <a:off x="7946785" y="3275538"/>
            <a:ext cx="418900" cy="389675"/>
          </a:xfrm>
          <a:prstGeom prst="ellipse">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en-US" dirty="0">
                <a:solidFill>
                  <a:schemeClr val="tx1"/>
                </a:solidFill>
                <a:latin typeface="Open Sans" panose="020B0606030504020204" pitchFamily="34" charset="0"/>
              </a:rPr>
              <a:t>z</a:t>
            </a:r>
          </a:p>
        </p:txBody>
      </p:sp>
      <p:cxnSp>
        <p:nvCxnSpPr>
          <p:cNvPr id="21" name="Straight Connector 20">
            <a:extLst>
              <a:ext uri="{FF2B5EF4-FFF2-40B4-BE49-F238E27FC236}">
                <a16:creationId xmlns:a16="http://schemas.microsoft.com/office/drawing/2014/main" id="{3EF93F92-01C3-4613-0ED6-62E7E1589461}"/>
              </a:ext>
            </a:extLst>
          </p:cNvPr>
          <p:cNvCxnSpPr>
            <a:cxnSpLocks/>
          </p:cNvCxnSpPr>
          <p:nvPr/>
        </p:nvCxnSpPr>
        <p:spPr>
          <a:xfrm>
            <a:off x="1763627" y="4258917"/>
            <a:ext cx="345660" cy="3"/>
          </a:xfrm>
          <a:prstGeom prst="line">
            <a:avLst/>
          </a:prstGeom>
        </p:spPr>
        <p:style>
          <a:lnRef idx="2">
            <a:schemeClr val="accent1"/>
          </a:lnRef>
          <a:fillRef idx="0">
            <a:schemeClr val="accent1"/>
          </a:fillRef>
          <a:effectRef idx="1">
            <a:schemeClr val="accent1"/>
          </a:effectRef>
          <a:fontRef idx="minor">
            <a:schemeClr val="tx1"/>
          </a:fontRef>
        </p:style>
      </p:cxnSp>
      <p:cxnSp>
        <p:nvCxnSpPr>
          <p:cNvPr id="22" name="Straight Connector 21">
            <a:extLst>
              <a:ext uri="{FF2B5EF4-FFF2-40B4-BE49-F238E27FC236}">
                <a16:creationId xmlns:a16="http://schemas.microsoft.com/office/drawing/2014/main" id="{390EB9C6-6093-3CEB-F909-DFF7FB22B6EB}"/>
              </a:ext>
            </a:extLst>
          </p:cNvPr>
          <p:cNvCxnSpPr>
            <a:cxnSpLocks/>
            <a:endCxn id="15" idx="0"/>
          </p:cNvCxnSpPr>
          <p:nvPr/>
        </p:nvCxnSpPr>
        <p:spPr>
          <a:xfrm>
            <a:off x="3204403" y="2697934"/>
            <a:ext cx="241027" cy="1"/>
          </a:xfrm>
          <a:prstGeom prst="line">
            <a:avLst/>
          </a:prstGeom>
        </p:spPr>
        <p:style>
          <a:lnRef idx="2">
            <a:schemeClr val="accent1"/>
          </a:lnRef>
          <a:fillRef idx="0">
            <a:schemeClr val="accent1"/>
          </a:fillRef>
          <a:effectRef idx="1">
            <a:schemeClr val="accent1"/>
          </a:effectRef>
          <a:fontRef idx="minor">
            <a:schemeClr val="tx1"/>
          </a:fontRef>
        </p:style>
      </p:cxnSp>
      <p:cxnSp>
        <p:nvCxnSpPr>
          <p:cNvPr id="23" name="Straight Connector 22">
            <a:extLst>
              <a:ext uri="{FF2B5EF4-FFF2-40B4-BE49-F238E27FC236}">
                <a16:creationId xmlns:a16="http://schemas.microsoft.com/office/drawing/2014/main" id="{3E3994B2-C9C5-F85D-AD18-8FD665EC4F09}"/>
              </a:ext>
            </a:extLst>
          </p:cNvPr>
          <p:cNvCxnSpPr>
            <a:cxnSpLocks/>
          </p:cNvCxnSpPr>
          <p:nvPr/>
        </p:nvCxnSpPr>
        <p:spPr>
          <a:xfrm>
            <a:off x="3197581" y="4234267"/>
            <a:ext cx="194466"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4" name="Straight Connector 23">
            <a:extLst>
              <a:ext uri="{FF2B5EF4-FFF2-40B4-BE49-F238E27FC236}">
                <a16:creationId xmlns:a16="http://schemas.microsoft.com/office/drawing/2014/main" id="{83C2B9EF-A7F7-622A-C743-EC84C42E3E9C}"/>
              </a:ext>
            </a:extLst>
          </p:cNvPr>
          <p:cNvCxnSpPr>
            <a:cxnSpLocks/>
            <a:endCxn id="18" idx="4"/>
          </p:cNvCxnSpPr>
          <p:nvPr/>
        </p:nvCxnSpPr>
        <p:spPr>
          <a:xfrm flipH="1" flipV="1">
            <a:off x="4018536" y="3648919"/>
            <a:ext cx="12159" cy="579583"/>
          </a:xfrm>
          <a:prstGeom prst="line">
            <a:avLst/>
          </a:prstGeom>
        </p:spPr>
        <p:style>
          <a:lnRef idx="2">
            <a:schemeClr val="accent1"/>
          </a:lnRef>
          <a:fillRef idx="0">
            <a:schemeClr val="accent1"/>
          </a:fillRef>
          <a:effectRef idx="1">
            <a:schemeClr val="accent1"/>
          </a:effectRef>
          <a:fontRef idx="minor">
            <a:schemeClr val="tx1"/>
          </a:fontRef>
        </p:style>
      </p:cxnSp>
      <p:cxnSp>
        <p:nvCxnSpPr>
          <p:cNvPr id="25" name="Straight Connector 24">
            <a:extLst>
              <a:ext uri="{FF2B5EF4-FFF2-40B4-BE49-F238E27FC236}">
                <a16:creationId xmlns:a16="http://schemas.microsoft.com/office/drawing/2014/main" id="{ABB07257-E2D5-6EF3-B378-B701C2F332F7}"/>
              </a:ext>
            </a:extLst>
          </p:cNvPr>
          <p:cNvCxnSpPr>
            <a:cxnSpLocks/>
          </p:cNvCxnSpPr>
          <p:nvPr/>
        </p:nvCxnSpPr>
        <p:spPr>
          <a:xfrm flipV="1">
            <a:off x="4018536" y="2704701"/>
            <a:ext cx="0" cy="539161"/>
          </a:xfrm>
          <a:prstGeom prst="line">
            <a:avLst/>
          </a:prstGeom>
        </p:spPr>
        <p:style>
          <a:lnRef idx="2">
            <a:schemeClr val="accent1"/>
          </a:lnRef>
          <a:fillRef idx="0">
            <a:schemeClr val="accent1"/>
          </a:fillRef>
          <a:effectRef idx="1">
            <a:schemeClr val="accent1"/>
          </a:effectRef>
          <a:fontRef idx="minor">
            <a:schemeClr val="tx1"/>
          </a:fontRef>
        </p:style>
      </p:cxnSp>
      <p:cxnSp>
        <p:nvCxnSpPr>
          <p:cNvPr id="26" name="Straight Connector 25">
            <a:extLst>
              <a:ext uri="{FF2B5EF4-FFF2-40B4-BE49-F238E27FC236}">
                <a16:creationId xmlns:a16="http://schemas.microsoft.com/office/drawing/2014/main" id="{9E8864D2-0262-31D1-09BD-DCF1058B49EB}"/>
              </a:ext>
            </a:extLst>
          </p:cNvPr>
          <p:cNvCxnSpPr>
            <a:cxnSpLocks/>
          </p:cNvCxnSpPr>
          <p:nvPr/>
        </p:nvCxnSpPr>
        <p:spPr>
          <a:xfrm>
            <a:off x="3768989" y="2711884"/>
            <a:ext cx="23768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7" name="Straight Connector 26">
            <a:extLst>
              <a:ext uri="{FF2B5EF4-FFF2-40B4-BE49-F238E27FC236}">
                <a16:creationId xmlns:a16="http://schemas.microsoft.com/office/drawing/2014/main" id="{C429E13B-30C7-C274-9862-13754F46D4C2}"/>
              </a:ext>
            </a:extLst>
          </p:cNvPr>
          <p:cNvCxnSpPr>
            <a:cxnSpLocks/>
            <a:stCxn id="18" idx="6"/>
            <a:endCxn id="17" idx="0"/>
          </p:cNvCxnSpPr>
          <p:nvPr/>
        </p:nvCxnSpPr>
        <p:spPr>
          <a:xfrm>
            <a:off x="4227986" y="3454082"/>
            <a:ext cx="189996" cy="5976"/>
          </a:xfrm>
          <a:prstGeom prst="line">
            <a:avLst/>
          </a:prstGeom>
        </p:spPr>
        <p:style>
          <a:lnRef idx="2">
            <a:schemeClr val="accent1"/>
          </a:lnRef>
          <a:fillRef idx="0">
            <a:schemeClr val="accent1"/>
          </a:fillRef>
          <a:effectRef idx="1">
            <a:schemeClr val="accent1"/>
          </a:effectRef>
          <a:fontRef idx="minor">
            <a:schemeClr val="tx1"/>
          </a:fontRef>
        </p:style>
      </p:cxnSp>
      <p:cxnSp>
        <p:nvCxnSpPr>
          <p:cNvPr id="28" name="Straight Connector 27">
            <a:extLst>
              <a:ext uri="{FF2B5EF4-FFF2-40B4-BE49-F238E27FC236}">
                <a16:creationId xmlns:a16="http://schemas.microsoft.com/office/drawing/2014/main" id="{6FC793B5-2211-DBA2-3AE4-406AE1C41466}"/>
              </a:ext>
            </a:extLst>
          </p:cNvPr>
          <p:cNvCxnSpPr>
            <a:cxnSpLocks/>
          </p:cNvCxnSpPr>
          <p:nvPr/>
        </p:nvCxnSpPr>
        <p:spPr>
          <a:xfrm>
            <a:off x="7803349" y="3448107"/>
            <a:ext cx="143436" cy="5974"/>
          </a:xfrm>
          <a:prstGeom prst="line">
            <a:avLst/>
          </a:prstGeom>
        </p:spPr>
        <p:style>
          <a:lnRef idx="2">
            <a:schemeClr val="accent1"/>
          </a:lnRef>
          <a:fillRef idx="0">
            <a:schemeClr val="accent1"/>
          </a:fillRef>
          <a:effectRef idx="1">
            <a:schemeClr val="accent1"/>
          </a:effectRef>
          <a:fontRef idx="minor">
            <a:schemeClr val="tx1"/>
          </a:fontRef>
        </p:style>
      </p:cxnSp>
      <p:pic>
        <p:nvPicPr>
          <p:cNvPr id="29" name="Picture 28">
            <a:extLst>
              <a:ext uri="{FF2B5EF4-FFF2-40B4-BE49-F238E27FC236}">
                <a16:creationId xmlns:a16="http://schemas.microsoft.com/office/drawing/2014/main" id="{DFC6FD48-A305-5293-876B-DC418DCD1CEC}"/>
              </a:ext>
            </a:extLst>
          </p:cNvPr>
          <p:cNvPicPr>
            <a:picLocks noChangeAspect="1"/>
          </p:cNvPicPr>
          <p:nvPr/>
        </p:nvPicPr>
        <p:blipFill rotWithShape="1">
          <a:blip r:embed="rId9"/>
          <a:srcRect l="10200" t="4731" r="4611" b="8922"/>
          <a:stretch/>
        </p:blipFill>
        <p:spPr>
          <a:xfrm>
            <a:off x="246470" y="3519446"/>
            <a:ext cx="1412088" cy="1366593"/>
          </a:xfrm>
          <a:prstGeom prst="rect">
            <a:avLst/>
          </a:prstGeom>
          <a:ln w="38100">
            <a:solidFill>
              <a:srgbClr val="002060"/>
            </a:solidFill>
          </a:ln>
        </p:spPr>
      </p:pic>
      <p:sp>
        <p:nvSpPr>
          <p:cNvPr id="30" name="Oval 29">
            <a:extLst>
              <a:ext uri="{FF2B5EF4-FFF2-40B4-BE49-F238E27FC236}">
                <a16:creationId xmlns:a16="http://schemas.microsoft.com/office/drawing/2014/main" id="{5F56CE72-75C3-579A-2724-2509C80212BD}"/>
              </a:ext>
            </a:extLst>
          </p:cNvPr>
          <p:cNvSpPr/>
          <p:nvPr/>
        </p:nvSpPr>
        <p:spPr>
          <a:xfrm>
            <a:off x="7946785" y="4084555"/>
            <a:ext cx="418900" cy="389675"/>
          </a:xfrm>
          <a:prstGeom prst="ellipse">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en-US" dirty="0">
                <a:solidFill>
                  <a:schemeClr val="tx1"/>
                </a:solidFill>
                <a:latin typeface="Open Sans" panose="020B0606030504020204" pitchFamily="34" charset="0"/>
              </a:rPr>
              <a:t>c</a:t>
            </a:r>
          </a:p>
        </p:txBody>
      </p:sp>
      <p:sp>
        <p:nvSpPr>
          <p:cNvPr id="31" name="Trapezoid 30">
            <a:extLst>
              <a:ext uri="{FF2B5EF4-FFF2-40B4-BE49-F238E27FC236}">
                <a16:creationId xmlns:a16="http://schemas.microsoft.com/office/drawing/2014/main" id="{544C736D-341A-BB89-E084-416EA28B12FE}"/>
              </a:ext>
            </a:extLst>
          </p:cNvPr>
          <p:cNvSpPr/>
          <p:nvPr/>
        </p:nvSpPr>
        <p:spPr>
          <a:xfrm rot="16200000">
            <a:off x="8869434" y="2152477"/>
            <a:ext cx="1027091" cy="1088293"/>
          </a:xfrm>
          <a:prstGeom prst="trapezoid">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vert="vert" rtlCol="0" anchor="ctr"/>
          <a:lstStyle/>
          <a:p>
            <a:pPr algn="ctr"/>
            <a:r>
              <a:rPr lang="en-US" sz="1100" dirty="0">
                <a:solidFill>
                  <a:schemeClr val="tx1"/>
                </a:solidFill>
                <a:latin typeface="Open Sans" panose="020B0606030504020204" pitchFamily="34" charset="0"/>
              </a:rPr>
              <a:t>Decoder</a:t>
            </a:r>
          </a:p>
        </p:txBody>
      </p:sp>
      <p:cxnSp>
        <p:nvCxnSpPr>
          <p:cNvPr id="32" name="Straight Connector 31">
            <a:extLst>
              <a:ext uri="{FF2B5EF4-FFF2-40B4-BE49-F238E27FC236}">
                <a16:creationId xmlns:a16="http://schemas.microsoft.com/office/drawing/2014/main" id="{88C66DD7-8051-B5B3-7B7E-146329B980A9}"/>
              </a:ext>
            </a:extLst>
          </p:cNvPr>
          <p:cNvCxnSpPr>
            <a:cxnSpLocks/>
            <a:stCxn id="30" idx="7"/>
            <a:endCxn id="31" idx="0"/>
          </p:cNvCxnSpPr>
          <p:nvPr/>
        </p:nvCxnSpPr>
        <p:spPr>
          <a:xfrm flipV="1">
            <a:off x="8304338" y="2696623"/>
            <a:ext cx="534495" cy="1445000"/>
          </a:xfrm>
          <a:prstGeom prst="line">
            <a:avLst/>
          </a:prstGeom>
        </p:spPr>
        <p:style>
          <a:lnRef idx="2">
            <a:schemeClr val="accent1"/>
          </a:lnRef>
          <a:fillRef idx="0">
            <a:schemeClr val="accent1"/>
          </a:fillRef>
          <a:effectRef idx="1">
            <a:schemeClr val="accent1"/>
          </a:effectRef>
          <a:fontRef idx="minor">
            <a:schemeClr val="tx1"/>
          </a:fontRef>
        </p:style>
      </p:cxnSp>
      <p:cxnSp>
        <p:nvCxnSpPr>
          <p:cNvPr id="33" name="Straight Connector 32">
            <a:extLst>
              <a:ext uri="{FF2B5EF4-FFF2-40B4-BE49-F238E27FC236}">
                <a16:creationId xmlns:a16="http://schemas.microsoft.com/office/drawing/2014/main" id="{66ED3CFA-F1AE-E219-8876-929DCE92C5C6}"/>
              </a:ext>
            </a:extLst>
          </p:cNvPr>
          <p:cNvCxnSpPr>
            <a:cxnSpLocks/>
            <a:stCxn id="31" idx="0"/>
            <a:endCxn id="20" idx="6"/>
          </p:cNvCxnSpPr>
          <p:nvPr/>
        </p:nvCxnSpPr>
        <p:spPr>
          <a:xfrm flipH="1">
            <a:off x="8365684" y="2696623"/>
            <a:ext cx="473148" cy="773753"/>
          </a:xfrm>
          <a:prstGeom prst="line">
            <a:avLst/>
          </a:prstGeom>
        </p:spPr>
        <p:style>
          <a:lnRef idx="2">
            <a:schemeClr val="accent1"/>
          </a:lnRef>
          <a:fillRef idx="0">
            <a:schemeClr val="accent1"/>
          </a:fillRef>
          <a:effectRef idx="1">
            <a:schemeClr val="accent1"/>
          </a:effectRef>
          <a:fontRef idx="minor">
            <a:schemeClr val="tx1"/>
          </a:fontRef>
        </p:style>
      </p:cxnSp>
      <p:cxnSp>
        <p:nvCxnSpPr>
          <p:cNvPr id="34" name="Straight Connector 33">
            <a:extLst>
              <a:ext uri="{FF2B5EF4-FFF2-40B4-BE49-F238E27FC236}">
                <a16:creationId xmlns:a16="http://schemas.microsoft.com/office/drawing/2014/main" id="{DE2259CE-605E-F25A-9BD3-815F350B68A9}"/>
              </a:ext>
            </a:extLst>
          </p:cNvPr>
          <p:cNvCxnSpPr>
            <a:cxnSpLocks/>
            <a:stCxn id="35" idx="1"/>
            <a:endCxn id="20" idx="6"/>
          </p:cNvCxnSpPr>
          <p:nvPr/>
        </p:nvCxnSpPr>
        <p:spPr>
          <a:xfrm flipH="1" flipV="1">
            <a:off x="8365684" y="3470376"/>
            <a:ext cx="458339" cy="828646"/>
          </a:xfrm>
          <a:prstGeom prst="line">
            <a:avLst/>
          </a:prstGeom>
        </p:spPr>
        <p:style>
          <a:lnRef idx="2">
            <a:schemeClr val="accent1"/>
          </a:lnRef>
          <a:fillRef idx="0">
            <a:schemeClr val="accent1"/>
          </a:fillRef>
          <a:effectRef idx="1">
            <a:schemeClr val="accent1"/>
          </a:effectRef>
          <a:fontRef idx="minor">
            <a:schemeClr val="tx1"/>
          </a:fontRef>
        </p:style>
      </p:cxnSp>
      <p:sp>
        <p:nvSpPr>
          <p:cNvPr id="35" name="Rectangle 34">
            <a:extLst>
              <a:ext uri="{FF2B5EF4-FFF2-40B4-BE49-F238E27FC236}">
                <a16:creationId xmlns:a16="http://schemas.microsoft.com/office/drawing/2014/main" id="{64CE44F0-4C56-72B2-1287-5CF39A782268}"/>
              </a:ext>
            </a:extLst>
          </p:cNvPr>
          <p:cNvSpPr/>
          <p:nvPr/>
        </p:nvSpPr>
        <p:spPr>
          <a:xfrm>
            <a:off x="8824024" y="3875225"/>
            <a:ext cx="1088293" cy="847594"/>
          </a:xfrm>
          <a:prstGeom prst="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1100" dirty="0">
                <a:solidFill>
                  <a:schemeClr val="tx1"/>
                </a:solidFill>
                <a:latin typeface="Open Sans" panose="020B0606030504020204" pitchFamily="34" charset="0"/>
              </a:rPr>
              <a:t>Expert</a:t>
            </a:r>
          </a:p>
          <a:p>
            <a:pPr algn="ctr"/>
            <a:r>
              <a:rPr lang="en-US" sz="1100" dirty="0">
                <a:solidFill>
                  <a:schemeClr val="tx1"/>
                </a:solidFill>
                <a:latin typeface="Open Sans" panose="020B0606030504020204" pitchFamily="34" charset="0"/>
              </a:rPr>
              <a:t>Physics</a:t>
            </a:r>
          </a:p>
          <a:p>
            <a:pPr algn="ctr"/>
            <a:r>
              <a:rPr lang="en-US" sz="1100" dirty="0">
                <a:solidFill>
                  <a:schemeClr val="tx1"/>
                </a:solidFill>
                <a:latin typeface="Open Sans" panose="020B0606030504020204" pitchFamily="34" charset="0"/>
              </a:rPr>
              <a:t>Model</a:t>
            </a:r>
          </a:p>
        </p:txBody>
      </p:sp>
      <p:sp>
        <p:nvSpPr>
          <p:cNvPr id="36" name="TextBox 35">
            <a:extLst>
              <a:ext uri="{FF2B5EF4-FFF2-40B4-BE49-F238E27FC236}">
                <a16:creationId xmlns:a16="http://schemas.microsoft.com/office/drawing/2014/main" id="{F7E46618-E4A7-C2FB-761E-4831482127A2}"/>
              </a:ext>
            </a:extLst>
          </p:cNvPr>
          <p:cNvSpPr txBox="1"/>
          <p:nvPr/>
        </p:nvSpPr>
        <p:spPr>
          <a:xfrm>
            <a:off x="0" y="5044326"/>
            <a:ext cx="1763627" cy="261610"/>
          </a:xfrm>
          <a:prstGeom prst="rect">
            <a:avLst/>
          </a:prstGeom>
          <a:noFill/>
        </p:spPr>
        <p:txBody>
          <a:bodyPr wrap="square">
            <a:spAutoFit/>
          </a:bodyPr>
          <a:lstStyle/>
          <a:p>
            <a:pPr algn="ctr"/>
            <a:r>
              <a:rPr lang="en-US" sz="1100" dirty="0">
                <a:solidFill>
                  <a:schemeClr val="tx1"/>
                </a:solidFill>
                <a:latin typeface="Open Sans" panose="020B0606030504020204" pitchFamily="34" charset="0"/>
              </a:rPr>
              <a:t>Multimodal Data</a:t>
            </a:r>
            <a:endParaRPr lang="en-US" sz="1100" dirty="0">
              <a:latin typeface="Open Sans" panose="020B0606030504020204" pitchFamily="34" charset="0"/>
            </a:endParaRPr>
          </a:p>
        </p:txBody>
      </p:sp>
      <p:grpSp>
        <p:nvGrpSpPr>
          <p:cNvPr id="37" name="Group 36">
            <a:extLst>
              <a:ext uri="{FF2B5EF4-FFF2-40B4-BE49-F238E27FC236}">
                <a16:creationId xmlns:a16="http://schemas.microsoft.com/office/drawing/2014/main" id="{D626D006-3686-C7C5-4722-5CC540FC5F54}"/>
              </a:ext>
            </a:extLst>
          </p:cNvPr>
          <p:cNvGrpSpPr/>
          <p:nvPr/>
        </p:nvGrpSpPr>
        <p:grpSpPr>
          <a:xfrm>
            <a:off x="10405902" y="1941561"/>
            <a:ext cx="1646910" cy="3052500"/>
            <a:chOff x="6332959" y="981806"/>
            <a:chExt cx="1232554" cy="2390668"/>
          </a:xfrm>
        </p:grpSpPr>
        <p:pic>
          <p:nvPicPr>
            <p:cNvPr id="38" name="Picture 37">
              <a:extLst>
                <a:ext uri="{FF2B5EF4-FFF2-40B4-BE49-F238E27FC236}">
                  <a16:creationId xmlns:a16="http://schemas.microsoft.com/office/drawing/2014/main" id="{71189360-7262-441F-002E-5D4E8B5E79A0}"/>
                </a:ext>
              </a:extLst>
            </p:cNvPr>
            <p:cNvPicPr>
              <a:picLocks noChangeAspect="1"/>
            </p:cNvPicPr>
            <p:nvPr/>
          </p:nvPicPr>
          <p:blipFill>
            <a:blip r:embed="rId10"/>
            <a:stretch>
              <a:fillRect/>
            </a:stretch>
          </p:blipFill>
          <p:spPr>
            <a:xfrm>
              <a:off x="6452156" y="2219814"/>
              <a:ext cx="994159" cy="1074569"/>
            </a:xfrm>
            <a:prstGeom prst="rect">
              <a:avLst/>
            </a:prstGeom>
            <a:ln w="38100">
              <a:solidFill>
                <a:srgbClr val="002060"/>
              </a:solidFill>
            </a:ln>
          </p:spPr>
        </p:pic>
        <p:grpSp>
          <p:nvGrpSpPr>
            <p:cNvPr id="39" name="Group 38">
              <a:extLst>
                <a:ext uri="{FF2B5EF4-FFF2-40B4-BE49-F238E27FC236}">
                  <a16:creationId xmlns:a16="http://schemas.microsoft.com/office/drawing/2014/main" id="{BE3BB202-FCAB-F551-3653-A64A939F27AD}"/>
                </a:ext>
              </a:extLst>
            </p:cNvPr>
            <p:cNvGrpSpPr/>
            <p:nvPr/>
          </p:nvGrpSpPr>
          <p:grpSpPr>
            <a:xfrm>
              <a:off x="6332959" y="981806"/>
              <a:ext cx="1232554" cy="2390668"/>
              <a:chOff x="551421" y="1085386"/>
              <a:chExt cx="2160191" cy="4298167"/>
            </a:xfrm>
          </p:grpSpPr>
          <p:sp>
            <p:nvSpPr>
              <p:cNvPr id="40" name="Rectangle 39">
                <a:extLst>
                  <a:ext uri="{FF2B5EF4-FFF2-40B4-BE49-F238E27FC236}">
                    <a16:creationId xmlns:a16="http://schemas.microsoft.com/office/drawing/2014/main" id="{23069FA8-A924-0CC1-5E97-FECD7309A858}"/>
                  </a:ext>
                </a:extLst>
              </p:cNvPr>
              <p:cNvSpPr/>
              <p:nvPr/>
            </p:nvSpPr>
            <p:spPr>
              <a:xfrm>
                <a:off x="551421" y="1085386"/>
                <a:ext cx="2160191" cy="4298167"/>
              </a:xfrm>
              <a:prstGeom prst="rect">
                <a:avLst/>
              </a:prstGeom>
              <a:noFill/>
              <a:ln w="571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dirty="0">
                  <a:latin typeface="Open Sans" panose="020B0606030504020204" pitchFamily="34" charset="0"/>
                </a:endParaRPr>
              </a:p>
            </p:txBody>
          </p:sp>
          <p:pic>
            <p:nvPicPr>
              <p:cNvPr id="41" name="Picture 40">
                <a:extLst>
                  <a:ext uri="{FF2B5EF4-FFF2-40B4-BE49-F238E27FC236}">
                    <a16:creationId xmlns:a16="http://schemas.microsoft.com/office/drawing/2014/main" id="{72B3DECC-2369-71F6-B6A8-BC794FAE61EB}"/>
                  </a:ext>
                </a:extLst>
              </p:cNvPr>
              <p:cNvPicPr>
                <a:picLocks noChangeAspect="1"/>
              </p:cNvPicPr>
              <p:nvPr/>
            </p:nvPicPr>
            <p:blipFill rotWithShape="1">
              <a:blip r:embed="rId5"/>
              <a:srcRect l="13343" t="5412" r="3232" b="9838"/>
              <a:stretch/>
            </p:blipFill>
            <p:spPr>
              <a:xfrm>
                <a:off x="689909" y="1193602"/>
                <a:ext cx="1356140" cy="1356139"/>
              </a:xfrm>
              <a:prstGeom prst="rect">
                <a:avLst/>
              </a:prstGeom>
              <a:ln w="38100">
                <a:solidFill>
                  <a:srgbClr val="002060"/>
                </a:solidFill>
              </a:ln>
            </p:spPr>
          </p:pic>
          <p:pic>
            <p:nvPicPr>
              <p:cNvPr id="42" name="Picture 41">
                <a:extLst>
                  <a:ext uri="{FF2B5EF4-FFF2-40B4-BE49-F238E27FC236}">
                    <a16:creationId xmlns:a16="http://schemas.microsoft.com/office/drawing/2014/main" id="{399FB9A5-891A-8B7C-E207-C7A3F3A8D90A}"/>
                  </a:ext>
                </a:extLst>
              </p:cNvPr>
              <p:cNvPicPr>
                <a:picLocks noChangeAspect="1"/>
              </p:cNvPicPr>
              <p:nvPr/>
            </p:nvPicPr>
            <p:blipFill rotWithShape="1">
              <a:blip r:embed="rId6"/>
              <a:srcRect l="14299" t="4659" r="4179" b="13077"/>
              <a:stretch/>
            </p:blipFill>
            <p:spPr>
              <a:xfrm>
                <a:off x="969245" y="1445182"/>
                <a:ext cx="1325217" cy="1316384"/>
              </a:xfrm>
              <a:prstGeom prst="rect">
                <a:avLst/>
              </a:prstGeom>
              <a:ln w="38100">
                <a:solidFill>
                  <a:srgbClr val="002060"/>
                </a:solidFill>
              </a:ln>
            </p:spPr>
          </p:pic>
          <p:pic>
            <p:nvPicPr>
              <p:cNvPr id="43" name="Picture 42">
                <a:extLst>
                  <a:ext uri="{FF2B5EF4-FFF2-40B4-BE49-F238E27FC236}">
                    <a16:creationId xmlns:a16="http://schemas.microsoft.com/office/drawing/2014/main" id="{31A95E9B-4578-180C-2909-85D1C6B3C26D}"/>
                  </a:ext>
                </a:extLst>
              </p:cNvPr>
              <p:cNvPicPr>
                <a:picLocks noChangeAspect="1"/>
              </p:cNvPicPr>
              <p:nvPr/>
            </p:nvPicPr>
            <p:blipFill rotWithShape="1">
              <a:blip r:embed="rId7"/>
              <a:srcRect l="13587" t="4243" r="2989" b="11009"/>
              <a:stretch/>
            </p:blipFill>
            <p:spPr>
              <a:xfrm>
                <a:off x="1217658" y="1739074"/>
                <a:ext cx="1356140" cy="1356139"/>
              </a:xfrm>
              <a:prstGeom prst="rect">
                <a:avLst/>
              </a:prstGeom>
              <a:ln w="38100">
                <a:solidFill>
                  <a:srgbClr val="002060"/>
                </a:solidFill>
              </a:ln>
            </p:spPr>
          </p:pic>
        </p:grpSp>
      </p:grpSp>
      <p:cxnSp>
        <p:nvCxnSpPr>
          <p:cNvPr id="44" name="Straight Connector 43">
            <a:extLst>
              <a:ext uri="{FF2B5EF4-FFF2-40B4-BE49-F238E27FC236}">
                <a16:creationId xmlns:a16="http://schemas.microsoft.com/office/drawing/2014/main" id="{ACAAE6DC-89EC-B213-28A0-BF77D30CD7B8}"/>
              </a:ext>
            </a:extLst>
          </p:cNvPr>
          <p:cNvCxnSpPr>
            <a:cxnSpLocks/>
            <a:stCxn id="35" idx="3"/>
          </p:cNvCxnSpPr>
          <p:nvPr/>
        </p:nvCxnSpPr>
        <p:spPr>
          <a:xfrm>
            <a:off x="9912317" y="4299022"/>
            <a:ext cx="493584"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45" name="Straight Connector 44">
            <a:extLst>
              <a:ext uri="{FF2B5EF4-FFF2-40B4-BE49-F238E27FC236}">
                <a16:creationId xmlns:a16="http://schemas.microsoft.com/office/drawing/2014/main" id="{673CEDE1-6960-D328-ECCB-1727FEB85F32}"/>
              </a:ext>
            </a:extLst>
          </p:cNvPr>
          <p:cNvCxnSpPr>
            <a:cxnSpLocks/>
            <a:stCxn id="31" idx="2"/>
          </p:cNvCxnSpPr>
          <p:nvPr/>
        </p:nvCxnSpPr>
        <p:spPr>
          <a:xfrm>
            <a:off x="9927126" y="2696623"/>
            <a:ext cx="507933" cy="0"/>
          </a:xfrm>
          <a:prstGeom prst="line">
            <a:avLst/>
          </a:prstGeom>
        </p:spPr>
        <p:style>
          <a:lnRef idx="2">
            <a:schemeClr val="accent1"/>
          </a:lnRef>
          <a:fillRef idx="0">
            <a:schemeClr val="accent1"/>
          </a:fillRef>
          <a:effectRef idx="1">
            <a:schemeClr val="accent1"/>
          </a:effectRef>
          <a:fontRef idx="minor">
            <a:schemeClr val="tx1"/>
          </a:fontRef>
        </p:style>
      </p:cxnSp>
      <p:sp>
        <p:nvSpPr>
          <p:cNvPr id="46" name="TextBox 45">
            <a:extLst>
              <a:ext uri="{FF2B5EF4-FFF2-40B4-BE49-F238E27FC236}">
                <a16:creationId xmlns:a16="http://schemas.microsoft.com/office/drawing/2014/main" id="{48DC941C-7A48-7586-7AEA-7A8C644C2940}"/>
              </a:ext>
            </a:extLst>
          </p:cNvPr>
          <p:cNvSpPr txBox="1"/>
          <p:nvPr/>
        </p:nvSpPr>
        <p:spPr>
          <a:xfrm>
            <a:off x="10159109" y="5035762"/>
            <a:ext cx="2232992" cy="261610"/>
          </a:xfrm>
          <a:prstGeom prst="rect">
            <a:avLst/>
          </a:prstGeom>
          <a:noFill/>
        </p:spPr>
        <p:txBody>
          <a:bodyPr wrap="square">
            <a:spAutoFit/>
          </a:bodyPr>
          <a:lstStyle/>
          <a:p>
            <a:pPr algn="ctr"/>
            <a:r>
              <a:rPr lang="en-US" sz="1100" dirty="0">
                <a:solidFill>
                  <a:schemeClr val="tx1"/>
                </a:solidFill>
                <a:latin typeface="Open Sans" panose="020B0606030504020204" pitchFamily="34" charset="0"/>
              </a:rPr>
              <a:t>Prediction</a:t>
            </a:r>
            <a:endParaRPr lang="en-US" sz="1100" dirty="0">
              <a:latin typeface="Open Sans" panose="020B0606030504020204" pitchFamily="34" charset="0"/>
            </a:endParaRPr>
          </a:p>
        </p:txBody>
      </p:sp>
      <p:cxnSp>
        <p:nvCxnSpPr>
          <p:cNvPr id="47" name="Straight Connector 46">
            <a:extLst>
              <a:ext uri="{FF2B5EF4-FFF2-40B4-BE49-F238E27FC236}">
                <a16:creationId xmlns:a16="http://schemas.microsoft.com/office/drawing/2014/main" id="{8638EA71-8677-A40F-9872-8B9948794AB7}"/>
              </a:ext>
            </a:extLst>
          </p:cNvPr>
          <p:cNvCxnSpPr>
            <a:cxnSpLocks/>
            <a:stCxn id="35" idx="1"/>
            <a:endCxn id="30" idx="6"/>
          </p:cNvCxnSpPr>
          <p:nvPr/>
        </p:nvCxnSpPr>
        <p:spPr>
          <a:xfrm flipH="1" flipV="1">
            <a:off x="8365685" y="4279393"/>
            <a:ext cx="458339" cy="19629"/>
          </a:xfrm>
          <a:prstGeom prst="line">
            <a:avLst/>
          </a:prstGeom>
        </p:spPr>
        <p:style>
          <a:lnRef idx="2">
            <a:schemeClr val="accent1"/>
          </a:lnRef>
          <a:fillRef idx="0">
            <a:schemeClr val="accent1"/>
          </a:fillRef>
          <a:effectRef idx="1">
            <a:schemeClr val="accent1"/>
          </a:effectRef>
          <a:fontRef idx="minor">
            <a:schemeClr val="tx1"/>
          </a:fontRef>
        </p:style>
      </p:cxnSp>
      <p:sp>
        <p:nvSpPr>
          <p:cNvPr id="48" name="TextBox 47">
            <a:extLst>
              <a:ext uri="{FF2B5EF4-FFF2-40B4-BE49-F238E27FC236}">
                <a16:creationId xmlns:a16="http://schemas.microsoft.com/office/drawing/2014/main" id="{FFF664E7-3821-3306-581F-A0B2CAC9B0BB}"/>
              </a:ext>
            </a:extLst>
          </p:cNvPr>
          <p:cNvSpPr txBox="1"/>
          <p:nvPr/>
        </p:nvSpPr>
        <p:spPr>
          <a:xfrm>
            <a:off x="4045686" y="5404057"/>
            <a:ext cx="4427556" cy="40011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pPr algn="ctr"/>
            <a:r>
              <a:rPr lang="en-US" sz="2000" b="1" dirty="0"/>
              <a:t>Multimodal view in latent space</a:t>
            </a:r>
            <a:endParaRPr lang="en-US" sz="2000" dirty="0"/>
          </a:p>
        </p:txBody>
      </p:sp>
      <p:sp>
        <p:nvSpPr>
          <p:cNvPr id="49" name="TextBox 48">
            <a:extLst>
              <a:ext uri="{FF2B5EF4-FFF2-40B4-BE49-F238E27FC236}">
                <a16:creationId xmlns:a16="http://schemas.microsoft.com/office/drawing/2014/main" id="{D993BAD4-5FEB-B6DE-E8C0-D7DE3663B262}"/>
              </a:ext>
            </a:extLst>
          </p:cNvPr>
          <p:cNvSpPr txBox="1"/>
          <p:nvPr/>
        </p:nvSpPr>
        <p:spPr>
          <a:xfrm>
            <a:off x="5388900" y="1380489"/>
            <a:ext cx="4538226" cy="40011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pPr algn="ctr"/>
            <a:r>
              <a:rPr lang="en-US" sz="2000" b="1" dirty="0"/>
              <a:t>Fingerprints detected by clusters</a:t>
            </a:r>
            <a:endParaRPr lang="en-US" sz="2000" dirty="0"/>
          </a:p>
        </p:txBody>
      </p:sp>
      <p:sp>
        <p:nvSpPr>
          <p:cNvPr id="50" name="TextBox 49">
            <a:extLst>
              <a:ext uri="{FF2B5EF4-FFF2-40B4-BE49-F238E27FC236}">
                <a16:creationId xmlns:a16="http://schemas.microsoft.com/office/drawing/2014/main" id="{D507BC41-538A-C12B-AF60-A60556AC72D8}"/>
              </a:ext>
            </a:extLst>
          </p:cNvPr>
          <p:cNvSpPr txBox="1"/>
          <p:nvPr/>
        </p:nvSpPr>
        <p:spPr>
          <a:xfrm>
            <a:off x="1443355" y="1158007"/>
            <a:ext cx="2685482" cy="707886"/>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pPr algn="ctr"/>
            <a:r>
              <a:rPr lang="en-US" sz="2000" b="1" dirty="0"/>
              <a:t>Cross-modal predictions</a:t>
            </a:r>
            <a:endParaRPr lang="en-US" sz="2000" dirty="0"/>
          </a:p>
        </p:txBody>
      </p:sp>
      <p:sp>
        <p:nvSpPr>
          <p:cNvPr id="51" name="TextBox 50">
            <a:extLst>
              <a:ext uri="{FF2B5EF4-FFF2-40B4-BE49-F238E27FC236}">
                <a16:creationId xmlns:a16="http://schemas.microsoft.com/office/drawing/2014/main" id="{DD3B87F9-B24D-BB24-61E5-AB16641F5A40}"/>
              </a:ext>
            </a:extLst>
          </p:cNvPr>
          <p:cNvSpPr txBox="1"/>
          <p:nvPr/>
        </p:nvSpPr>
        <p:spPr>
          <a:xfrm>
            <a:off x="8931168" y="5604112"/>
            <a:ext cx="2806992" cy="707886"/>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pPr algn="ctr"/>
            <a:r>
              <a:rPr lang="en-US" sz="2000" b="1" dirty="0"/>
              <a:t>Physics constraints in decoders</a:t>
            </a:r>
            <a:endParaRPr lang="en-US" sz="2000" dirty="0"/>
          </a:p>
        </p:txBody>
      </p:sp>
      <p:cxnSp>
        <p:nvCxnSpPr>
          <p:cNvPr id="52" name="Elbow Connector 51">
            <a:extLst>
              <a:ext uri="{FF2B5EF4-FFF2-40B4-BE49-F238E27FC236}">
                <a16:creationId xmlns:a16="http://schemas.microsoft.com/office/drawing/2014/main" id="{D31576F0-989A-FF19-CC34-D22ADB8B0EEE}"/>
              </a:ext>
            </a:extLst>
          </p:cNvPr>
          <p:cNvCxnSpPr>
            <a:cxnSpLocks/>
            <a:stCxn id="12" idx="3"/>
          </p:cNvCxnSpPr>
          <p:nvPr/>
        </p:nvCxnSpPr>
        <p:spPr>
          <a:xfrm>
            <a:off x="1658559" y="2879604"/>
            <a:ext cx="8906611" cy="1727617"/>
          </a:xfrm>
          <a:prstGeom prst="bentConnector3">
            <a:avLst/>
          </a:prstGeom>
          <a:ln w="762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3" name="Straight Arrow Connector 52">
            <a:extLst>
              <a:ext uri="{FF2B5EF4-FFF2-40B4-BE49-F238E27FC236}">
                <a16:creationId xmlns:a16="http://schemas.microsoft.com/office/drawing/2014/main" id="{322BBDCA-C6D0-02F4-C361-4D047E4D6F8C}"/>
              </a:ext>
            </a:extLst>
          </p:cNvPr>
          <p:cNvCxnSpPr/>
          <p:nvPr/>
        </p:nvCxnSpPr>
        <p:spPr>
          <a:xfrm flipH="1">
            <a:off x="7062952" y="1780599"/>
            <a:ext cx="883833" cy="876170"/>
          </a:xfrm>
          <a:prstGeom prst="straightConnector1">
            <a:avLst/>
          </a:prstGeom>
          <a:ln w="5715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4" name="Straight Arrow Connector 53">
            <a:extLst>
              <a:ext uri="{FF2B5EF4-FFF2-40B4-BE49-F238E27FC236}">
                <a16:creationId xmlns:a16="http://schemas.microsoft.com/office/drawing/2014/main" id="{6C5E3DDE-6055-0CCB-ED6F-C5526C27BBCA}"/>
              </a:ext>
            </a:extLst>
          </p:cNvPr>
          <p:cNvCxnSpPr>
            <a:endCxn id="35" idx="2"/>
          </p:cNvCxnSpPr>
          <p:nvPr/>
        </p:nvCxnSpPr>
        <p:spPr>
          <a:xfrm flipH="1" flipV="1">
            <a:off x="9368171" y="4722819"/>
            <a:ext cx="558955" cy="822265"/>
          </a:xfrm>
          <a:prstGeom prst="straightConnector1">
            <a:avLst/>
          </a:prstGeom>
          <a:ln w="5715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55" name="TextBox 54">
            <a:extLst>
              <a:ext uri="{FF2B5EF4-FFF2-40B4-BE49-F238E27FC236}">
                <a16:creationId xmlns:a16="http://schemas.microsoft.com/office/drawing/2014/main" id="{E14DC44D-381F-262A-A20A-3C833D1D34B4}"/>
              </a:ext>
            </a:extLst>
          </p:cNvPr>
          <p:cNvSpPr txBox="1"/>
          <p:nvPr/>
        </p:nvSpPr>
        <p:spPr>
          <a:xfrm>
            <a:off x="398149" y="5591401"/>
            <a:ext cx="3422276" cy="646331"/>
          </a:xfrm>
          <a:prstGeom prst="rect">
            <a:avLst/>
          </a:prstGeom>
          <a:noFill/>
        </p:spPr>
        <p:txBody>
          <a:bodyPr wrap="square" rtlCol="0">
            <a:spAutoFit/>
          </a:bodyPr>
          <a:lstStyle/>
          <a:p>
            <a:r>
              <a:rPr lang="en-US" b="1" dirty="0">
                <a:solidFill>
                  <a:srgbClr val="FF0000"/>
                </a:solidFill>
              </a:rPr>
              <a:t>Off-label use: capacity to handle missing modalities</a:t>
            </a:r>
          </a:p>
        </p:txBody>
      </p:sp>
      <p:sp>
        <p:nvSpPr>
          <p:cNvPr id="56" name="TextBox 55">
            <a:extLst>
              <a:ext uri="{FF2B5EF4-FFF2-40B4-BE49-F238E27FC236}">
                <a16:creationId xmlns:a16="http://schemas.microsoft.com/office/drawing/2014/main" id="{02FA8E47-5E50-0055-9703-0783174ABC6C}"/>
              </a:ext>
            </a:extLst>
          </p:cNvPr>
          <p:cNvSpPr txBox="1"/>
          <p:nvPr/>
        </p:nvSpPr>
        <p:spPr>
          <a:xfrm>
            <a:off x="759798" y="6610504"/>
            <a:ext cx="11102719" cy="246221"/>
          </a:xfrm>
          <a:prstGeom prst="rect">
            <a:avLst/>
          </a:prstGeom>
          <a:noFill/>
        </p:spPr>
        <p:txBody>
          <a:bodyPr wrap="none" rtlCol="0">
            <a:spAutoFit/>
          </a:bodyPr>
          <a:lstStyle/>
          <a:p>
            <a:r>
              <a:rPr lang="en-US" sz="1000" dirty="0"/>
              <a:t>E. Walker, N. Trask, C. Martinez, K. Lee, J. Actor, S. </a:t>
            </a:r>
            <a:r>
              <a:rPr lang="en-US" sz="1000" dirty="0" err="1"/>
              <a:t>Saha</a:t>
            </a:r>
            <a:r>
              <a:rPr lang="en-US" sz="1000" dirty="0"/>
              <a:t>, T. </a:t>
            </a:r>
            <a:r>
              <a:rPr lang="en-US" sz="1000" dirty="0" err="1"/>
              <a:t>Shilt</a:t>
            </a:r>
            <a:r>
              <a:rPr lang="en-US" sz="1000" dirty="0"/>
              <a:t>, D. </a:t>
            </a:r>
            <a:r>
              <a:rPr lang="en-US" sz="1000" dirty="0" err="1"/>
              <a:t>Vizoso</a:t>
            </a:r>
            <a:r>
              <a:rPr lang="en-US" sz="1000" dirty="0"/>
              <a:t>, R. </a:t>
            </a:r>
            <a:r>
              <a:rPr lang="en-US" sz="1000" dirty="0" err="1"/>
              <a:t>Dingreville</a:t>
            </a:r>
            <a:r>
              <a:rPr lang="en-US" sz="1000" dirty="0"/>
              <a:t>, B. Boyce, “Unsupervised physics-informed disentanglement of multimodal data”, </a:t>
            </a:r>
            <a:r>
              <a:rPr lang="en-US" sz="1000" dirty="0" err="1"/>
              <a:t>FoDS</a:t>
            </a:r>
            <a:r>
              <a:rPr lang="en-US" sz="1000" dirty="0"/>
              <a:t> April 2024</a:t>
            </a:r>
          </a:p>
        </p:txBody>
      </p:sp>
    </p:spTree>
    <p:custDataLst>
      <p:tags r:id="rId1"/>
    </p:custDataLst>
    <p:extLst>
      <p:ext uri="{BB962C8B-B14F-4D97-AF65-F5344CB8AC3E}">
        <p14:creationId xmlns:p14="http://schemas.microsoft.com/office/powerpoint/2010/main" val="2748298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5">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1"/>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P spid="49" grpId="0" animBg="1"/>
      <p:bldP spid="50" grpId="0" animBg="1"/>
      <p:bldP spid="51" grpId="0" animBg="1"/>
      <p:bldP spid="55" grpId="0" build="p" bldLvl="3"/>
    </p:bldLst>
  </p:timing>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49" name="Content Placeholder 5">
            <a:extLst>
              <a:ext uri="{FF2B5EF4-FFF2-40B4-BE49-F238E27FC236}">
                <a16:creationId xmlns:a16="http://schemas.microsoft.com/office/drawing/2014/main" id="{260B8427-4FB7-18DA-D8E1-81EA633EBAB2}"/>
              </a:ext>
            </a:extLst>
          </p:cNvPr>
          <p:cNvGraphicFramePr>
            <a:graphicFrameLocks/>
          </p:cNvGraphicFramePr>
          <p:nvPr>
            <p:extLst>
              <p:ext uri="{D42A27DB-BD31-4B8C-83A1-F6EECF244321}">
                <p14:modId xmlns:p14="http://schemas.microsoft.com/office/powerpoint/2010/main" val="849241895"/>
              </p:ext>
            </p:extLst>
          </p:nvPr>
        </p:nvGraphicFramePr>
        <p:xfrm>
          <a:off x="116717" y="4935929"/>
          <a:ext cx="11936095" cy="172808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Title 1">
            <a:extLst>
              <a:ext uri="{FF2B5EF4-FFF2-40B4-BE49-F238E27FC236}">
                <a16:creationId xmlns:a16="http://schemas.microsoft.com/office/drawing/2014/main" id="{B7F3E371-CDC7-6A30-A32F-4829755C8FF1}"/>
              </a:ext>
            </a:extLst>
          </p:cNvPr>
          <p:cNvSpPr>
            <a:spLocks noGrp="1"/>
          </p:cNvSpPr>
          <p:nvPr>
            <p:ph type="title"/>
          </p:nvPr>
        </p:nvSpPr>
        <p:spPr>
          <a:xfrm>
            <a:off x="720649" y="428098"/>
            <a:ext cx="10824744" cy="447391"/>
          </a:xfrm>
        </p:spPr>
        <p:txBody>
          <a:bodyPr/>
          <a:lstStyle/>
          <a:p>
            <a:r>
              <a:rPr lang="en-US" dirty="0"/>
              <a:t>Physics-informed multimodal autoencoder (PIMA):</a:t>
            </a:r>
          </a:p>
        </p:txBody>
      </p:sp>
      <p:pic>
        <p:nvPicPr>
          <p:cNvPr id="6" name="Picture 5">
            <a:extLst>
              <a:ext uri="{FF2B5EF4-FFF2-40B4-BE49-F238E27FC236}">
                <a16:creationId xmlns:a16="http://schemas.microsoft.com/office/drawing/2014/main" id="{E9CF29B9-6D2F-9E7E-0869-5F4223A0138B}"/>
              </a:ext>
            </a:extLst>
          </p:cNvPr>
          <p:cNvPicPr>
            <a:picLocks noChangeAspect="1"/>
          </p:cNvPicPr>
          <p:nvPr/>
        </p:nvPicPr>
        <p:blipFill>
          <a:blip r:embed="rId7"/>
          <a:stretch>
            <a:fillRect/>
          </a:stretch>
        </p:blipFill>
        <p:spPr>
          <a:xfrm>
            <a:off x="4786338" y="1872753"/>
            <a:ext cx="2994916" cy="2728193"/>
          </a:xfrm>
          <a:prstGeom prst="rect">
            <a:avLst/>
          </a:prstGeom>
        </p:spPr>
      </p:pic>
      <p:cxnSp>
        <p:nvCxnSpPr>
          <p:cNvPr id="7" name="Straight Connector 6">
            <a:extLst>
              <a:ext uri="{FF2B5EF4-FFF2-40B4-BE49-F238E27FC236}">
                <a16:creationId xmlns:a16="http://schemas.microsoft.com/office/drawing/2014/main" id="{CE272307-F93D-6A0E-15CA-E622D08A8B8D}"/>
              </a:ext>
            </a:extLst>
          </p:cNvPr>
          <p:cNvCxnSpPr>
            <a:cxnSpLocks/>
          </p:cNvCxnSpPr>
          <p:nvPr/>
        </p:nvCxnSpPr>
        <p:spPr>
          <a:xfrm>
            <a:off x="3754164" y="3962568"/>
            <a:ext cx="291522"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8" name="Straight Connector 7">
            <a:extLst>
              <a:ext uri="{FF2B5EF4-FFF2-40B4-BE49-F238E27FC236}">
                <a16:creationId xmlns:a16="http://schemas.microsoft.com/office/drawing/2014/main" id="{ED2483DD-9387-0BE5-E8F5-2F2FA210B571}"/>
              </a:ext>
            </a:extLst>
          </p:cNvPr>
          <p:cNvCxnSpPr>
            <a:cxnSpLocks/>
            <a:endCxn id="14" idx="2"/>
          </p:cNvCxnSpPr>
          <p:nvPr/>
        </p:nvCxnSpPr>
        <p:spPr>
          <a:xfrm>
            <a:off x="1763627" y="2432000"/>
            <a:ext cx="345660" cy="3"/>
          </a:xfrm>
          <a:prstGeom prst="line">
            <a:avLst/>
          </a:prstGeom>
        </p:spPr>
        <p:style>
          <a:lnRef idx="2">
            <a:schemeClr val="accent1"/>
          </a:lnRef>
          <a:fillRef idx="0">
            <a:schemeClr val="accent1"/>
          </a:fillRef>
          <a:effectRef idx="1">
            <a:schemeClr val="accent1"/>
          </a:effectRef>
          <a:fontRef idx="minor">
            <a:schemeClr val="tx1"/>
          </a:fontRef>
        </p:style>
      </p:cxnSp>
      <p:grpSp>
        <p:nvGrpSpPr>
          <p:cNvPr id="9" name="Group 8">
            <a:extLst>
              <a:ext uri="{FF2B5EF4-FFF2-40B4-BE49-F238E27FC236}">
                <a16:creationId xmlns:a16="http://schemas.microsoft.com/office/drawing/2014/main" id="{8BDC11D8-33D1-33C4-A067-C8AA2D287E83}"/>
              </a:ext>
            </a:extLst>
          </p:cNvPr>
          <p:cNvGrpSpPr/>
          <p:nvPr/>
        </p:nvGrpSpPr>
        <p:grpSpPr>
          <a:xfrm>
            <a:off x="116717" y="1667874"/>
            <a:ext cx="1646910" cy="3052500"/>
            <a:chOff x="551421" y="1085386"/>
            <a:chExt cx="2160191" cy="4298167"/>
          </a:xfrm>
        </p:grpSpPr>
        <p:sp>
          <p:nvSpPr>
            <p:cNvPr id="10" name="Rectangle 9">
              <a:extLst>
                <a:ext uri="{FF2B5EF4-FFF2-40B4-BE49-F238E27FC236}">
                  <a16:creationId xmlns:a16="http://schemas.microsoft.com/office/drawing/2014/main" id="{2ECB559F-E6F9-EACA-46EB-FA03CA7D9A34}"/>
                </a:ext>
              </a:extLst>
            </p:cNvPr>
            <p:cNvSpPr/>
            <p:nvPr/>
          </p:nvSpPr>
          <p:spPr>
            <a:xfrm>
              <a:off x="551421" y="1085386"/>
              <a:ext cx="2160191" cy="4298167"/>
            </a:xfrm>
            <a:prstGeom prst="rect">
              <a:avLst/>
            </a:prstGeom>
            <a:noFill/>
            <a:ln w="571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a:p>
          </p:txBody>
        </p:sp>
        <p:pic>
          <p:nvPicPr>
            <p:cNvPr id="11" name="Picture 10">
              <a:extLst>
                <a:ext uri="{FF2B5EF4-FFF2-40B4-BE49-F238E27FC236}">
                  <a16:creationId xmlns:a16="http://schemas.microsoft.com/office/drawing/2014/main" id="{062A4C94-FF09-9CC1-36ED-B8202C3BA574}"/>
                </a:ext>
              </a:extLst>
            </p:cNvPr>
            <p:cNvPicPr>
              <a:picLocks noChangeAspect="1"/>
            </p:cNvPicPr>
            <p:nvPr/>
          </p:nvPicPr>
          <p:blipFill rotWithShape="1">
            <a:blip r:embed="rId8"/>
            <a:srcRect l="13343" t="5412" r="3232" b="9838"/>
            <a:stretch/>
          </p:blipFill>
          <p:spPr>
            <a:xfrm>
              <a:off x="689909" y="1193602"/>
              <a:ext cx="1356140" cy="1356139"/>
            </a:xfrm>
            <a:prstGeom prst="rect">
              <a:avLst/>
            </a:prstGeom>
            <a:ln w="38100">
              <a:solidFill>
                <a:srgbClr val="002060"/>
              </a:solidFill>
            </a:ln>
          </p:spPr>
        </p:pic>
        <p:pic>
          <p:nvPicPr>
            <p:cNvPr id="12" name="Picture 11">
              <a:extLst>
                <a:ext uri="{FF2B5EF4-FFF2-40B4-BE49-F238E27FC236}">
                  <a16:creationId xmlns:a16="http://schemas.microsoft.com/office/drawing/2014/main" id="{F3AAB294-41AA-0C67-1DAE-C7E34ECD2CCC}"/>
                </a:ext>
              </a:extLst>
            </p:cNvPr>
            <p:cNvPicPr>
              <a:picLocks noChangeAspect="1"/>
            </p:cNvPicPr>
            <p:nvPr/>
          </p:nvPicPr>
          <p:blipFill rotWithShape="1">
            <a:blip r:embed="rId9"/>
            <a:srcRect l="14299" t="4659" r="4179" b="13077"/>
            <a:stretch/>
          </p:blipFill>
          <p:spPr>
            <a:xfrm>
              <a:off x="969245" y="1445182"/>
              <a:ext cx="1325217" cy="1316384"/>
            </a:xfrm>
            <a:prstGeom prst="rect">
              <a:avLst/>
            </a:prstGeom>
            <a:ln w="38100">
              <a:solidFill>
                <a:srgbClr val="002060"/>
              </a:solidFill>
            </a:ln>
          </p:spPr>
        </p:pic>
        <p:pic>
          <p:nvPicPr>
            <p:cNvPr id="13" name="Picture 12">
              <a:extLst>
                <a:ext uri="{FF2B5EF4-FFF2-40B4-BE49-F238E27FC236}">
                  <a16:creationId xmlns:a16="http://schemas.microsoft.com/office/drawing/2014/main" id="{7387EE28-3725-81B6-75B3-7B18DB73F5B6}"/>
                </a:ext>
              </a:extLst>
            </p:cNvPr>
            <p:cNvPicPr>
              <a:picLocks noChangeAspect="1"/>
            </p:cNvPicPr>
            <p:nvPr/>
          </p:nvPicPr>
          <p:blipFill rotWithShape="1">
            <a:blip r:embed="rId10"/>
            <a:srcRect l="13587" t="4243" r="2989" b="11009"/>
            <a:stretch/>
          </p:blipFill>
          <p:spPr>
            <a:xfrm>
              <a:off x="1217658" y="1739074"/>
              <a:ext cx="1356140" cy="1356139"/>
            </a:xfrm>
            <a:prstGeom prst="rect">
              <a:avLst/>
            </a:prstGeom>
            <a:ln w="38100">
              <a:solidFill>
                <a:srgbClr val="002060"/>
              </a:solidFill>
            </a:ln>
          </p:spPr>
        </p:pic>
      </p:grpSp>
      <p:sp>
        <p:nvSpPr>
          <p:cNvPr id="14" name="Trapezoid 13">
            <a:extLst>
              <a:ext uri="{FF2B5EF4-FFF2-40B4-BE49-F238E27FC236}">
                <a16:creationId xmlns:a16="http://schemas.microsoft.com/office/drawing/2014/main" id="{C9BD895C-2D43-C3D0-E875-98528745D76A}"/>
              </a:ext>
            </a:extLst>
          </p:cNvPr>
          <p:cNvSpPr/>
          <p:nvPr/>
        </p:nvSpPr>
        <p:spPr>
          <a:xfrm rot="5400000">
            <a:off x="2139888" y="1887855"/>
            <a:ext cx="1027091" cy="1088293"/>
          </a:xfrm>
          <a:prstGeom prst="trapezoid">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vert="vert270" rtlCol="0" anchor="ctr"/>
          <a:lstStyle/>
          <a:p>
            <a:pPr algn="ctr"/>
            <a:r>
              <a:rPr lang="en-US" sz="1100" b="1">
                <a:solidFill>
                  <a:schemeClr val="tx1"/>
                </a:solidFill>
              </a:rPr>
              <a:t>Encoder</a:t>
            </a:r>
          </a:p>
        </p:txBody>
      </p:sp>
      <p:sp>
        <p:nvSpPr>
          <p:cNvPr id="15" name="Trapezoid 14">
            <a:extLst>
              <a:ext uri="{FF2B5EF4-FFF2-40B4-BE49-F238E27FC236}">
                <a16:creationId xmlns:a16="http://schemas.microsoft.com/office/drawing/2014/main" id="{1E6ABA0D-A84D-F310-1BBD-ECFBE6C29096}"/>
              </a:ext>
            </a:extLst>
          </p:cNvPr>
          <p:cNvSpPr/>
          <p:nvPr/>
        </p:nvSpPr>
        <p:spPr>
          <a:xfrm rot="5400000">
            <a:off x="2139889" y="3418422"/>
            <a:ext cx="1027091" cy="1088293"/>
          </a:xfrm>
          <a:prstGeom prst="trapezoid">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vert="vert270" rtlCol="0" anchor="ctr"/>
          <a:lstStyle/>
          <a:p>
            <a:pPr algn="ctr"/>
            <a:r>
              <a:rPr lang="en-US" sz="1100" b="1">
                <a:solidFill>
                  <a:schemeClr val="tx1"/>
                </a:solidFill>
              </a:rPr>
              <a:t>Encoder</a:t>
            </a:r>
            <a:endParaRPr lang="en-US" sz="1100"/>
          </a:p>
        </p:txBody>
      </p:sp>
      <p:sp>
        <p:nvSpPr>
          <p:cNvPr id="16" name="TextBox 15">
            <a:extLst>
              <a:ext uri="{FF2B5EF4-FFF2-40B4-BE49-F238E27FC236}">
                <a16:creationId xmlns:a16="http://schemas.microsoft.com/office/drawing/2014/main" id="{81F24001-B917-F216-3E3C-9E8AEE2030BB}"/>
              </a:ext>
            </a:extLst>
          </p:cNvPr>
          <p:cNvSpPr txBox="1"/>
          <p:nvPr/>
        </p:nvSpPr>
        <p:spPr>
          <a:xfrm rot="16200000">
            <a:off x="3044931" y="2246941"/>
            <a:ext cx="1077996" cy="370120"/>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1200" b="1"/>
              <a:t>N(μ</a:t>
            </a:r>
            <a:r>
              <a:rPr lang="en-US" sz="1200" b="1" baseline="-25000"/>
              <a:t>1</a:t>
            </a:r>
            <a:r>
              <a:rPr lang="en-US" sz="1200" b="1"/>
              <a:t>,Σ</a:t>
            </a:r>
            <a:r>
              <a:rPr lang="en-US" sz="1200" b="1" baseline="-25000"/>
              <a:t>1</a:t>
            </a:r>
            <a:r>
              <a:rPr lang="en-US" sz="1200" b="1"/>
              <a:t>)</a:t>
            </a:r>
          </a:p>
        </p:txBody>
      </p:sp>
      <p:sp>
        <p:nvSpPr>
          <p:cNvPr id="17" name="TextBox 16">
            <a:extLst>
              <a:ext uri="{FF2B5EF4-FFF2-40B4-BE49-F238E27FC236}">
                <a16:creationId xmlns:a16="http://schemas.microsoft.com/office/drawing/2014/main" id="{6BB96783-1596-5AD1-8158-5E2924420424}"/>
              </a:ext>
            </a:extLst>
          </p:cNvPr>
          <p:cNvSpPr txBox="1"/>
          <p:nvPr/>
        </p:nvSpPr>
        <p:spPr>
          <a:xfrm rot="16200000">
            <a:off x="3044931" y="3768230"/>
            <a:ext cx="1077996" cy="370120"/>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1200" b="1"/>
              <a:t>N(μ</a:t>
            </a:r>
            <a:r>
              <a:rPr lang="en-US" sz="1200" b="1" baseline="-25000"/>
              <a:t>2</a:t>
            </a:r>
            <a:r>
              <a:rPr lang="en-US" sz="1200" b="1"/>
              <a:t>,Σ</a:t>
            </a:r>
            <a:r>
              <a:rPr lang="en-US" sz="1200" b="1" baseline="-25000"/>
              <a:t>2</a:t>
            </a:r>
            <a:r>
              <a:rPr lang="en-US" sz="1200" b="1"/>
              <a:t>)</a:t>
            </a:r>
          </a:p>
        </p:txBody>
      </p:sp>
      <p:sp>
        <p:nvSpPr>
          <p:cNvPr id="18" name="TextBox 17">
            <a:extLst>
              <a:ext uri="{FF2B5EF4-FFF2-40B4-BE49-F238E27FC236}">
                <a16:creationId xmlns:a16="http://schemas.microsoft.com/office/drawing/2014/main" id="{6C442B5F-79D4-6D4F-9407-94C9CDCF8F34}"/>
              </a:ext>
            </a:extLst>
          </p:cNvPr>
          <p:cNvSpPr txBox="1"/>
          <p:nvPr/>
        </p:nvSpPr>
        <p:spPr>
          <a:xfrm rot="16200000">
            <a:off x="4017483" y="3009064"/>
            <a:ext cx="1077996" cy="370120"/>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1200" b="1"/>
              <a:t>N(</a:t>
            </a:r>
            <a:r>
              <a:rPr lang="en-US" sz="1200" b="1" err="1"/>
              <a:t>μ,Σ</a:t>
            </a:r>
            <a:r>
              <a:rPr lang="en-US" sz="1200" b="1"/>
              <a:t>)</a:t>
            </a:r>
          </a:p>
        </p:txBody>
      </p:sp>
      <p:sp>
        <p:nvSpPr>
          <p:cNvPr id="19" name="Oval 18">
            <a:extLst>
              <a:ext uri="{FF2B5EF4-FFF2-40B4-BE49-F238E27FC236}">
                <a16:creationId xmlns:a16="http://schemas.microsoft.com/office/drawing/2014/main" id="{7D6A89FB-1BA1-5603-0132-C317DD4BB261}"/>
              </a:ext>
            </a:extLst>
          </p:cNvPr>
          <p:cNvSpPr/>
          <p:nvPr/>
        </p:nvSpPr>
        <p:spPr>
          <a:xfrm>
            <a:off x="3809086" y="2993310"/>
            <a:ext cx="418900" cy="389675"/>
          </a:xfrm>
          <a:prstGeom prst="ellipse">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a:p>
          <a:p>
            <a:pPr algn="ctr"/>
            <a:endParaRPr lang="en-US"/>
          </a:p>
        </p:txBody>
      </p:sp>
      <p:pic>
        <p:nvPicPr>
          <p:cNvPr id="20" name="Picture 19">
            <a:extLst>
              <a:ext uri="{FF2B5EF4-FFF2-40B4-BE49-F238E27FC236}">
                <a16:creationId xmlns:a16="http://schemas.microsoft.com/office/drawing/2014/main" id="{1D295B70-8892-D64D-7C8C-4EC79D01CCDD}"/>
              </a:ext>
            </a:extLst>
          </p:cNvPr>
          <p:cNvPicPr>
            <a:picLocks noChangeAspect="1"/>
          </p:cNvPicPr>
          <p:nvPr/>
        </p:nvPicPr>
        <p:blipFill>
          <a:blip r:embed="rId11"/>
          <a:stretch>
            <a:fillRect/>
          </a:stretch>
        </p:blipFill>
        <p:spPr>
          <a:xfrm>
            <a:off x="3908234" y="3080765"/>
            <a:ext cx="220603" cy="202698"/>
          </a:xfrm>
          <a:prstGeom prst="rect">
            <a:avLst/>
          </a:prstGeom>
        </p:spPr>
      </p:pic>
      <p:sp>
        <p:nvSpPr>
          <p:cNvPr id="21" name="Oval 20">
            <a:extLst>
              <a:ext uri="{FF2B5EF4-FFF2-40B4-BE49-F238E27FC236}">
                <a16:creationId xmlns:a16="http://schemas.microsoft.com/office/drawing/2014/main" id="{39F215C0-BC65-D7D9-CF45-893C9732E625}"/>
              </a:ext>
            </a:extLst>
          </p:cNvPr>
          <p:cNvSpPr/>
          <p:nvPr/>
        </p:nvSpPr>
        <p:spPr>
          <a:xfrm>
            <a:off x="7946785" y="3009604"/>
            <a:ext cx="418900" cy="389675"/>
          </a:xfrm>
          <a:prstGeom prst="ellipse">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en-US">
                <a:solidFill>
                  <a:schemeClr val="tx1"/>
                </a:solidFill>
              </a:rPr>
              <a:t>z</a:t>
            </a:r>
          </a:p>
        </p:txBody>
      </p:sp>
      <p:cxnSp>
        <p:nvCxnSpPr>
          <p:cNvPr id="22" name="Straight Connector 21">
            <a:extLst>
              <a:ext uri="{FF2B5EF4-FFF2-40B4-BE49-F238E27FC236}">
                <a16:creationId xmlns:a16="http://schemas.microsoft.com/office/drawing/2014/main" id="{0070D7D8-C98C-572F-8094-223D76A6DC38}"/>
              </a:ext>
            </a:extLst>
          </p:cNvPr>
          <p:cNvCxnSpPr>
            <a:cxnSpLocks/>
          </p:cNvCxnSpPr>
          <p:nvPr/>
        </p:nvCxnSpPr>
        <p:spPr>
          <a:xfrm>
            <a:off x="1763627" y="3992983"/>
            <a:ext cx="345660" cy="3"/>
          </a:xfrm>
          <a:prstGeom prst="line">
            <a:avLst/>
          </a:prstGeom>
        </p:spPr>
        <p:style>
          <a:lnRef idx="2">
            <a:schemeClr val="accent1"/>
          </a:lnRef>
          <a:fillRef idx="0">
            <a:schemeClr val="accent1"/>
          </a:fillRef>
          <a:effectRef idx="1">
            <a:schemeClr val="accent1"/>
          </a:effectRef>
          <a:fontRef idx="minor">
            <a:schemeClr val="tx1"/>
          </a:fontRef>
        </p:style>
      </p:cxnSp>
      <p:cxnSp>
        <p:nvCxnSpPr>
          <p:cNvPr id="23" name="Straight Connector 22">
            <a:extLst>
              <a:ext uri="{FF2B5EF4-FFF2-40B4-BE49-F238E27FC236}">
                <a16:creationId xmlns:a16="http://schemas.microsoft.com/office/drawing/2014/main" id="{97FAA3DF-09DE-6B3B-C7A5-43B37FE15DFF}"/>
              </a:ext>
            </a:extLst>
          </p:cNvPr>
          <p:cNvCxnSpPr>
            <a:cxnSpLocks/>
            <a:endCxn id="16" idx="0"/>
          </p:cNvCxnSpPr>
          <p:nvPr/>
        </p:nvCxnSpPr>
        <p:spPr>
          <a:xfrm>
            <a:off x="3204403" y="2432000"/>
            <a:ext cx="194466"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4" name="Straight Connector 23">
            <a:extLst>
              <a:ext uri="{FF2B5EF4-FFF2-40B4-BE49-F238E27FC236}">
                <a16:creationId xmlns:a16="http://schemas.microsoft.com/office/drawing/2014/main" id="{875D9560-1816-4D66-377D-0CFF8AD6E7AA}"/>
              </a:ext>
            </a:extLst>
          </p:cNvPr>
          <p:cNvCxnSpPr>
            <a:cxnSpLocks/>
          </p:cNvCxnSpPr>
          <p:nvPr/>
        </p:nvCxnSpPr>
        <p:spPr>
          <a:xfrm>
            <a:off x="3197581" y="3968333"/>
            <a:ext cx="194466"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5" name="Straight Connector 24">
            <a:extLst>
              <a:ext uri="{FF2B5EF4-FFF2-40B4-BE49-F238E27FC236}">
                <a16:creationId xmlns:a16="http://schemas.microsoft.com/office/drawing/2014/main" id="{0325093C-E78E-9D5F-402B-EDBBD0E7F8F9}"/>
              </a:ext>
            </a:extLst>
          </p:cNvPr>
          <p:cNvCxnSpPr>
            <a:cxnSpLocks/>
            <a:endCxn id="19" idx="4"/>
          </p:cNvCxnSpPr>
          <p:nvPr/>
        </p:nvCxnSpPr>
        <p:spPr>
          <a:xfrm flipH="1" flipV="1">
            <a:off x="4018536" y="3382985"/>
            <a:ext cx="12159" cy="579583"/>
          </a:xfrm>
          <a:prstGeom prst="line">
            <a:avLst/>
          </a:prstGeom>
        </p:spPr>
        <p:style>
          <a:lnRef idx="2">
            <a:schemeClr val="accent1"/>
          </a:lnRef>
          <a:fillRef idx="0">
            <a:schemeClr val="accent1"/>
          </a:fillRef>
          <a:effectRef idx="1">
            <a:schemeClr val="accent1"/>
          </a:effectRef>
          <a:fontRef idx="minor">
            <a:schemeClr val="tx1"/>
          </a:fontRef>
        </p:style>
      </p:cxnSp>
      <p:cxnSp>
        <p:nvCxnSpPr>
          <p:cNvPr id="26" name="Straight Connector 25">
            <a:extLst>
              <a:ext uri="{FF2B5EF4-FFF2-40B4-BE49-F238E27FC236}">
                <a16:creationId xmlns:a16="http://schemas.microsoft.com/office/drawing/2014/main" id="{EE1299AA-D982-90B4-0AED-0DC03C997403}"/>
              </a:ext>
            </a:extLst>
          </p:cNvPr>
          <p:cNvCxnSpPr>
            <a:cxnSpLocks/>
          </p:cNvCxnSpPr>
          <p:nvPr/>
        </p:nvCxnSpPr>
        <p:spPr>
          <a:xfrm flipV="1">
            <a:off x="4018536" y="2438767"/>
            <a:ext cx="0" cy="539161"/>
          </a:xfrm>
          <a:prstGeom prst="line">
            <a:avLst/>
          </a:prstGeom>
        </p:spPr>
        <p:style>
          <a:lnRef idx="2">
            <a:schemeClr val="accent1"/>
          </a:lnRef>
          <a:fillRef idx="0">
            <a:schemeClr val="accent1"/>
          </a:fillRef>
          <a:effectRef idx="1">
            <a:schemeClr val="accent1"/>
          </a:effectRef>
          <a:fontRef idx="minor">
            <a:schemeClr val="tx1"/>
          </a:fontRef>
        </p:style>
      </p:cxnSp>
      <p:cxnSp>
        <p:nvCxnSpPr>
          <p:cNvPr id="27" name="Straight Connector 26">
            <a:extLst>
              <a:ext uri="{FF2B5EF4-FFF2-40B4-BE49-F238E27FC236}">
                <a16:creationId xmlns:a16="http://schemas.microsoft.com/office/drawing/2014/main" id="{91AAEA4C-CCED-CFAC-8EE6-1DC821403ABD}"/>
              </a:ext>
            </a:extLst>
          </p:cNvPr>
          <p:cNvCxnSpPr>
            <a:cxnSpLocks/>
          </p:cNvCxnSpPr>
          <p:nvPr/>
        </p:nvCxnSpPr>
        <p:spPr>
          <a:xfrm>
            <a:off x="3768989" y="2445950"/>
            <a:ext cx="23768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8" name="Straight Connector 27">
            <a:extLst>
              <a:ext uri="{FF2B5EF4-FFF2-40B4-BE49-F238E27FC236}">
                <a16:creationId xmlns:a16="http://schemas.microsoft.com/office/drawing/2014/main" id="{486DA042-94BE-2DBD-5E81-775655FCD2FA}"/>
              </a:ext>
            </a:extLst>
          </p:cNvPr>
          <p:cNvCxnSpPr>
            <a:cxnSpLocks/>
            <a:stCxn id="19" idx="6"/>
            <a:endCxn id="18" idx="0"/>
          </p:cNvCxnSpPr>
          <p:nvPr/>
        </p:nvCxnSpPr>
        <p:spPr>
          <a:xfrm>
            <a:off x="4227985" y="3188148"/>
            <a:ext cx="143436" cy="5974"/>
          </a:xfrm>
          <a:prstGeom prst="line">
            <a:avLst/>
          </a:prstGeom>
        </p:spPr>
        <p:style>
          <a:lnRef idx="2">
            <a:schemeClr val="accent1"/>
          </a:lnRef>
          <a:fillRef idx="0">
            <a:schemeClr val="accent1"/>
          </a:fillRef>
          <a:effectRef idx="1">
            <a:schemeClr val="accent1"/>
          </a:effectRef>
          <a:fontRef idx="minor">
            <a:schemeClr val="tx1"/>
          </a:fontRef>
        </p:style>
      </p:cxnSp>
      <p:cxnSp>
        <p:nvCxnSpPr>
          <p:cNvPr id="29" name="Straight Connector 28">
            <a:extLst>
              <a:ext uri="{FF2B5EF4-FFF2-40B4-BE49-F238E27FC236}">
                <a16:creationId xmlns:a16="http://schemas.microsoft.com/office/drawing/2014/main" id="{89106F27-8CB0-0BEB-F742-ED00905572F0}"/>
              </a:ext>
            </a:extLst>
          </p:cNvPr>
          <p:cNvCxnSpPr>
            <a:cxnSpLocks/>
          </p:cNvCxnSpPr>
          <p:nvPr/>
        </p:nvCxnSpPr>
        <p:spPr>
          <a:xfrm>
            <a:off x="7803349" y="3182173"/>
            <a:ext cx="143436" cy="5974"/>
          </a:xfrm>
          <a:prstGeom prst="line">
            <a:avLst/>
          </a:prstGeom>
        </p:spPr>
        <p:style>
          <a:lnRef idx="2">
            <a:schemeClr val="accent1"/>
          </a:lnRef>
          <a:fillRef idx="0">
            <a:schemeClr val="accent1"/>
          </a:fillRef>
          <a:effectRef idx="1">
            <a:schemeClr val="accent1"/>
          </a:effectRef>
          <a:fontRef idx="minor">
            <a:schemeClr val="tx1"/>
          </a:fontRef>
        </p:style>
      </p:cxnSp>
      <p:pic>
        <p:nvPicPr>
          <p:cNvPr id="30" name="Picture 29">
            <a:extLst>
              <a:ext uri="{FF2B5EF4-FFF2-40B4-BE49-F238E27FC236}">
                <a16:creationId xmlns:a16="http://schemas.microsoft.com/office/drawing/2014/main" id="{0440DF55-5CCC-A5CB-2E0C-D85EA3DBDF92}"/>
              </a:ext>
            </a:extLst>
          </p:cNvPr>
          <p:cNvPicPr>
            <a:picLocks noChangeAspect="1"/>
          </p:cNvPicPr>
          <p:nvPr/>
        </p:nvPicPr>
        <p:blipFill rotWithShape="1">
          <a:blip r:embed="rId12"/>
          <a:srcRect l="10200" t="4731" r="4611" b="8922"/>
          <a:stretch/>
        </p:blipFill>
        <p:spPr>
          <a:xfrm>
            <a:off x="246470" y="3253512"/>
            <a:ext cx="1412088" cy="1366593"/>
          </a:xfrm>
          <a:prstGeom prst="rect">
            <a:avLst/>
          </a:prstGeom>
          <a:ln w="38100">
            <a:solidFill>
              <a:srgbClr val="002060"/>
            </a:solidFill>
          </a:ln>
        </p:spPr>
      </p:pic>
      <p:sp>
        <p:nvSpPr>
          <p:cNvPr id="31" name="Oval 30">
            <a:extLst>
              <a:ext uri="{FF2B5EF4-FFF2-40B4-BE49-F238E27FC236}">
                <a16:creationId xmlns:a16="http://schemas.microsoft.com/office/drawing/2014/main" id="{03908FD5-2EAC-28A6-8446-DFA913308B2B}"/>
              </a:ext>
            </a:extLst>
          </p:cNvPr>
          <p:cNvSpPr/>
          <p:nvPr/>
        </p:nvSpPr>
        <p:spPr>
          <a:xfrm>
            <a:off x="7946785" y="3818621"/>
            <a:ext cx="418900" cy="389675"/>
          </a:xfrm>
          <a:prstGeom prst="ellipse">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en-US">
                <a:solidFill>
                  <a:schemeClr val="tx1"/>
                </a:solidFill>
              </a:rPr>
              <a:t>c</a:t>
            </a:r>
          </a:p>
        </p:txBody>
      </p:sp>
      <p:sp>
        <p:nvSpPr>
          <p:cNvPr id="32" name="Trapezoid 31">
            <a:extLst>
              <a:ext uri="{FF2B5EF4-FFF2-40B4-BE49-F238E27FC236}">
                <a16:creationId xmlns:a16="http://schemas.microsoft.com/office/drawing/2014/main" id="{52DA4669-F89D-CAD1-7F8B-49C92523FC88}"/>
              </a:ext>
            </a:extLst>
          </p:cNvPr>
          <p:cNvSpPr/>
          <p:nvPr/>
        </p:nvSpPr>
        <p:spPr>
          <a:xfrm rot="16200000">
            <a:off x="8869434" y="1886543"/>
            <a:ext cx="1027091" cy="1088293"/>
          </a:xfrm>
          <a:prstGeom prst="trapezoid">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vert="vert" rtlCol="0" anchor="ctr"/>
          <a:lstStyle/>
          <a:p>
            <a:pPr algn="ctr"/>
            <a:r>
              <a:rPr lang="en-US" sz="1100" b="1">
                <a:solidFill>
                  <a:schemeClr val="tx1"/>
                </a:solidFill>
              </a:rPr>
              <a:t>Decoder</a:t>
            </a:r>
          </a:p>
        </p:txBody>
      </p:sp>
      <p:cxnSp>
        <p:nvCxnSpPr>
          <p:cNvPr id="33" name="Straight Connector 32">
            <a:extLst>
              <a:ext uri="{FF2B5EF4-FFF2-40B4-BE49-F238E27FC236}">
                <a16:creationId xmlns:a16="http://schemas.microsoft.com/office/drawing/2014/main" id="{A83D4090-1340-9151-AFBB-3676F4BED599}"/>
              </a:ext>
            </a:extLst>
          </p:cNvPr>
          <p:cNvCxnSpPr>
            <a:cxnSpLocks/>
            <a:stCxn id="31" idx="7"/>
            <a:endCxn id="32" idx="0"/>
          </p:cNvCxnSpPr>
          <p:nvPr/>
        </p:nvCxnSpPr>
        <p:spPr>
          <a:xfrm flipV="1">
            <a:off x="8304338" y="2430689"/>
            <a:ext cx="534495" cy="1445000"/>
          </a:xfrm>
          <a:prstGeom prst="line">
            <a:avLst/>
          </a:prstGeom>
        </p:spPr>
        <p:style>
          <a:lnRef idx="2">
            <a:schemeClr val="accent1"/>
          </a:lnRef>
          <a:fillRef idx="0">
            <a:schemeClr val="accent1"/>
          </a:fillRef>
          <a:effectRef idx="1">
            <a:schemeClr val="accent1"/>
          </a:effectRef>
          <a:fontRef idx="minor">
            <a:schemeClr val="tx1"/>
          </a:fontRef>
        </p:style>
      </p:cxnSp>
      <p:cxnSp>
        <p:nvCxnSpPr>
          <p:cNvPr id="34" name="Straight Connector 33">
            <a:extLst>
              <a:ext uri="{FF2B5EF4-FFF2-40B4-BE49-F238E27FC236}">
                <a16:creationId xmlns:a16="http://schemas.microsoft.com/office/drawing/2014/main" id="{E1D47BEF-DF81-FA4F-45E9-E9B6035622EF}"/>
              </a:ext>
            </a:extLst>
          </p:cNvPr>
          <p:cNvCxnSpPr>
            <a:cxnSpLocks/>
            <a:stCxn id="32" idx="0"/>
            <a:endCxn id="21" idx="6"/>
          </p:cNvCxnSpPr>
          <p:nvPr/>
        </p:nvCxnSpPr>
        <p:spPr>
          <a:xfrm flipH="1">
            <a:off x="8365684" y="2430689"/>
            <a:ext cx="473148" cy="773753"/>
          </a:xfrm>
          <a:prstGeom prst="line">
            <a:avLst/>
          </a:prstGeom>
        </p:spPr>
        <p:style>
          <a:lnRef idx="2">
            <a:schemeClr val="accent1"/>
          </a:lnRef>
          <a:fillRef idx="0">
            <a:schemeClr val="accent1"/>
          </a:fillRef>
          <a:effectRef idx="1">
            <a:schemeClr val="accent1"/>
          </a:effectRef>
          <a:fontRef idx="minor">
            <a:schemeClr val="tx1"/>
          </a:fontRef>
        </p:style>
      </p:cxnSp>
      <p:cxnSp>
        <p:nvCxnSpPr>
          <p:cNvPr id="35" name="Straight Connector 34">
            <a:extLst>
              <a:ext uri="{FF2B5EF4-FFF2-40B4-BE49-F238E27FC236}">
                <a16:creationId xmlns:a16="http://schemas.microsoft.com/office/drawing/2014/main" id="{D586FC3E-A276-FA9B-9BF0-1D3E060EED28}"/>
              </a:ext>
            </a:extLst>
          </p:cNvPr>
          <p:cNvCxnSpPr>
            <a:cxnSpLocks/>
            <a:stCxn id="36" idx="1"/>
            <a:endCxn id="21" idx="6"/>
          </p:cNvCxnSpPr>
          <p:nvPr/>
        </p:nvCxnSpPr>
        <p:spPr>
          <a:xfrm flipH="1" flipV="1">
            <a:off x="8365684" y="3204442"/>
            <a:ext cx="458339" cy="828646"/>
          </a:xfrm>
          <a:prstGeom prst="line">
            <a:avLst/>
          </a:prstGeom>
        </p:spPr>
        <p:style>
          <a:lnRef idx="2">
            <a:schemeClr val="accent1"/>
          </a:lnRef>
          <a:fillRef idx="0">
            <a:schemeClr val="accent1"/>
          </a:fillRef>
          <a:effectRef idx="1">
            <a:schemeClr val="accent1"/>
          </a:effectRef>
          <a:fontRef idx="minor">
            <a:schemeClr val="tx1"/>
          </a:fontRef>
        </p:style>
      </p:cxnSp>
      <p:sp>
        <p:nvSpPr>
          <p:cNvPr id="36" name="Rectangle 35">
            <a:extLst>
              <a:ext uri="{FF2B5EF4-FFF2-40B4-BE49-F238E27FC236}">
                <a16:creationId xmlns:a16="http://schemas.microsoft.com/office/drawing/2014/main" id="{7282051D-2E2F-7A3D-11F2-F18465694375}"/>
              </a:ext>
            </a:extLst>
          </p:cNvPr>
          <p:cNvSpPr/>
          <p:nvPr/>
        </p:nvSpPr>
        <p:spPr>
          <a:xfrm>
            <a:off x="8824024" y="3609291"/>
            <a:ext cx="1088293" cy="847594"/>
          </a:xfrm>
          <a:prstGeom prst="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1100" b="1">
                <a:solidFill>
                  <a:schemeClr val="tx1"/>
                </a:solidFill>
              </a:rPr>
              <a:t>Expert</a:t>
            </a:r>
          </a:p>
          <a:p>
            <a:pPr algn="ctr"/>
            <a:r>
              <a:rPr lang="en-US" sz="1100" b="1">
                <a:solidFill>
                  <a:schemeClr val="tx1"/>
                </a:solidFill>
              </a:rPr>
              <a:t>Physics</a:t>
            </a:r>
          </a:p>
          <a:p>
            <a:pPr algn="ctr"/>
            <a:r>
              <a:rPr lang="en-US" sz="1100" b="1">
                <a:solidFill>
                  <a:schemeClr val="tx1"/>
                </a:solidFill>
              </a:rPr>
              <a:t>Model</a:t>
            </a:r>
          </a:p>
        </p:txBody>
      </p:sp>
      <p:sp>
        <p:nvSpPr>
          <p:cNvPr id="37" name="TextBox 36">
            <a:extLst>
              <a:ext uri="{FF2B5EF4-FFF2-40B4-BE49-F238E27FC236}">
                <a16:creationId xmlns:a16="http://schemas.microsoft.com/office/drawing/2014/main" id="{E827E3AF-6869-E2AE-7DC7-527669E572AA}"/>
              </a:ext>
            </a:extLst>
          </p:cNvPr>
          <p:cNvSpPr txBox="1"/>
          <p:nvPr/>
        </p:nvSpPr>
        <p:spPr>
          <a:xfrm>
            <a:off x="0" y="4778392"/>
            <a:ext cx="1763627" cy="261610"/>
          </a:xfrm>
          <a:prstGeom prst="rect">
            <a:avLst/>
          </a:prstGeom>
          <a:noFill/>
        </p:spPr>
        <p:txBody>
          <a:bodyPr wrap="square">
            <a:spAutoFit/>
          </a:bodyPr>
          <a:lstStyle/>
          <a:p>
            <a:pPr algn="ctr"/>
            <a:r>
              <a:rPr lang="en-US" sz="1100" b="1">
                <a:solidFill>
                  <a:schemeClr val="tx1"/>
                </a:solidFill>
              </a:rPr>
              <a:t>Multimodal Data</a:t>
            </a:r>
            <a:endParaRPr lang="en-US" sz="1100"/>
          </a:p>
        </p:txBody>
      </p:sp>
      <p:grpSp>
        <p:nvGrpSpPr>
          <p:cNvPr id="38" name="Group 37">
            <a:extLst>
              <a:ext uri="{FF2B5EF4-FFF2-40B4-BE49-F238E27FC236}">
                <a16:creationId xmlns:a16="http://schemas.microsoft.com/office/drawing/2014/main" id="{216E12E3-DA95-F18A-B43C-D1E48D6BA372}"/>
              </a:ext>
            </a:extLst>
          </p:cNvPr>
          <p:cNvGrpSpPr/>
          <p:nvPr/>
        </p:nvGrpSpPr>
        <p:grpSpPr>
          <a:xfrm>
            <a:off x="10405902" y="1675627"/>
            <a:ext cx="1646910" cy="3052500"/>
            <a:chOff x="6332959" y="981806"/>
            <a:chExt cx="1232554" cy="2390668"/>
          </a:xfrm>
        </p:grpSpPr>
        <p:pic>
          <p:nvPicPr>
            <p:cNvPr id="39" name="Picture 38">
              <a:extLst>
                <a:ext uri="{FF2B5EF4-FFF2-40B4-BE49-F238E27FC236}">
                  <a16:creationId xmlns:a16="http://schemas.microsoft.com/office/drawing/2014/main" id="{2855C466-D9C6-12E8-3F33-EF5C86E5A037}"/>
                </a:ext>
              </a:extLst>
            </p:cNvPr>
            <p:cNvPicPr>
              <a:picLocks noChangeAspect="1"/>
            </p:cNvPicPr>
            <p:nvPr/>
          </p:nvPicPr>
          <p:blipFill>
            <a:blip r:embed="rId13"/>
            <a:stretch>
              <a:fillRect/>
            </a:stretch>
          </p:blipFill>
          <p:spPr>
            <a:xfrm>
              <a:off x="6452156" y="2219814"/>
              <a:ext cx="994159" cy="1074569"/>
            </a:xfrm>
            <a:prstGeom prst="rect">
              <a:avLst/>
            </a:prstGeom>
            <a:ln w="38100">
              <a:solidFill>
                <a:srgbClr val="002060"/>
              </a:solidFill>
            </a:ln>
          </p:spPr>
        </p:pic>
        <p:grpSp>
          <p:nvGrpSpPr>
            <p:cNvPr id="40" name="Group 39">
              <a:extLst>
                <a:ext uri="{FF2B5EF4-FFF2-40B4-BE49-F238E27FC236}">
                  <a16:creationId xmlns:a16="http://schemas.microsoft.com/office/drawing/2014/main" id="{61C3D477-BF65-B5A4-E512-0468A1B21CFA}"/>
                </a:ext>
              </a:extLst>
            </p:cNvPr>
            <p:cNvGrpSpPr/>
            <p:nvPr/>
          </p:nvGrpSpPr>
          <p:grpSpPr>
            <a:xfrm>
              <a:off x="6332959" y="981806"/>
              <a:ext cx="1232554" cy="2390668"/>
              <a:chOff x="551421" y="1085386"/>
              <a:chExt cx="2160191" cy="4298167"/>
            </a:xfrm>
          </p:grpSpPr>
          <p:sp>
            <p:nvSpPr>
              <p:cNvPr id="41" name="Rectangle 40">
                <a:extLst>
                  <a:ext uri="{FF2B5EF4-FFF2-40B4-BE49-F238E27FC236}">
                    <a16:creationId xmlns:a16="http://schemas.microsoft.com/office/drawing/2014/main" id="{DDFC3A42-D037-9620-64A7-FB6487B38934}"/>
                  </a:ext>
                </a:extLst>
              </p:cNvPr>
              <p:cNvSpPr/>
              <p:nvPr/>
            </p:nvSpPr>
            <p:spPr>
              <a:xfrm>
                <a:off x="551421" y="1085386"/>
                <a:ext cx="2160191" cy="4298167"/>
              </a:xfrm>
              <a:prstGeom prst="rect">
                <a:avLst/>
              </a:prstGeom>
              <a:noFill/>
              <a:ln w="571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a:p>
            </p:txBody>
          </p:sp>
          <p:pic>
            <p:nvPicPr>
              <p:cNvPr id="42" name="Picture 41">
                <a:extLst>
                  <a:ext uri="{FF2B5EF4-FFF2-40B4-BE49-F238E27FC236}">
                    <a16:creationId xmlns:a16="http://schemas.microsoft.com/office/drawing/2014/main" id="{D678AA88-5547-68D8-0724-7904E4444ED0}"/>
                  </a:ext>
                </a:extLst>
              </p:cNvPr>
              <p:cNvPicPr>
                <a:picLocks noChangeAspect="1"/>
              </p:cNvPicPr>
              <p:nvPr/>
            </p:nvPicPr>
            <p:blipFill rotWithShape="1">
              <a:blip r:embed="rId8"/>
              <a:srcRect l="13343" t="5412" r="3232" b="9838"/>
              <a:stretch/>
            </p:blipFill>
            <p:spPr>
              <a:xfrm>
                <a:off x="689909" y="1193602"/>
                <a:ext cx="1356140" cy="1356139"/>
              </a:xfrm>
              <a:prstGeom prst="rect">
                <a:avLst/>
              </a:prstGeom>
              <a:ln w="38100">
                <a:solidFill>
                  <a:srgbClr val="002060"/>
                </a:solidFill>
              </a:ln>
            </p:spPr>
          </p:pic>
          <p:pic>
            <p:nvPicPr>
              <p:cNvPr id="43" name="Picture 42">
                <a:extLst>
                  <a:ext uri="{FF2B5EF4-FFF2-40B4-BE49-F238E27FC236}">
                    <a16:creationId xmlns:a16="http://schemas.microsoft.com/office/drawing/2014/main" id="{25D9D820-3E5B-5C94-63FD-EEAC0627240F}"/>
                  </a:ext>
                </a:extLst>
              </p:cNvPr>
              <p:cNvPicPr>
                <a:picLocks noChangeAspect="1"/>
              </p:cNvPicPr>
              <p:nvPr/>
            </p:nvPicPr>
            <p:blipFill rotWithShape="1">
              <a:blip r:embed="rId9"/>
              <a:srcRect l="14299" t="4659" r="4179" b="13077"/>
              <a:stretch/>
            </p:blipFill>
            <p:spPr>
              <a:xfrm>
                <a:off x="969245" y="1445182"/>
                <a:ext cx="1325217" cy="1316384"/>
              </a:xfrm>
              <a:prstGeom prst="rect">
                <a:avLst/>
              </a:prstGeom>
              <a:ln w="38100">
                <a:solidFill>
                  <a:srgbClr val="002060"/>
                </a:solidFill>
              </a:ln>
            </p:spPr>
          </p:pic>
          <p:pic>
            <p:nvPicPr>
              <p:cNvPr id="44" name="Picture 43">
                <a:extLst>
                  <a:ext uri="{FF2B5EF4-FFF2-40B4-BE49-F238E27FC236}">
                    <a16:creationId xmlns:a16="http://schemas.microsoft.com/office/drawing/2014/main" id="{2130642B-AB95-E203-44D4-459121DCAD1F}"/>
                  </a:ext>
                </a:extLst>
              </p:cNvPr>
              <p:cNvPicPr>
                <a:picLocks noChangeAspect="1"/>
              </p:cNvPicPr>
              <p:nvPr/>
            </p:nvPicPr>
            <p:blipFill rotWithShape="1">
              <a:blip r:embed="rId10"/>
              <a:srcRect l="13587" t="4243" r="2989" b="11009"/>
              <a:stretch/>
            </p:blipFill>
            <p:spPr>
              <a:xfrm>
                <a:off x="1217658" y="1739074"/>
                <a:ext cx="1356140" cy="1356139"/>
              </a:xfrm>
              <a:prstGeom prst="rect">
                <a:avLst/>
              </a:prstGeom>
              <a:ln w="38100">
                <a:solidFill>
                  <a:srgbClr val="002060"/>
                </a:solidFill>
              </a:ln>
            </p:spPr>
          </p:pic>
        </p:grpSp>
      </p:grpSp>
      <p:cxnSp>
        <p:nvCxnSpPr>
          <p:cNvPr id="45" name="Straight Connector 44">
            <a:extLst>
              <a:ext uri="{FF2B5EF4-FFF2-40B4-BE49-F238E27FC236}">
                <a16:creationId xmlns:a16="http://schemas.microsoft.com/office/drawing/2014/main" id="{B1B8E9E9-ADCE-D884-43FC-1956F8A7D0BA}"/>
              </a:ext>
            </a:extLst>
          </p:cNvPr>
          <p:cNvCxnSpPr>
            <a:cxnSpLocks/>
            <a:stCxn id="36" idx="3"/>
          </p:cNvCxnSpPr>
          <p:nvPr/>
        </p:nvCxnSpPr>
        <p:spPr>
          <a:xfrm>
            <a:off x="9912317" y="4033088"/>
            <a:ext cx="493584"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46" name="Straight Connector 45">
            <a:extLst>
              <a:ext uri="{FF2B5EF4-FFF2-40B4-BE49-F238E27FC236}">
                <a16:creationId xmlns:a16="http://schemas.microsoft.com/office/drawing/2014/main" id="{8B07F89D-4B31-A9F8-52DD-ECEA09C20E17}"/>
              </a:ext>
            </a:extLst>
          </p:cNvPr>
          <p:cNvCxnSpPr>
            <a:cxnSpLocks/>
            <a:stCxn id="32" idx="2"/>
          </p:cNvCxnSpPr>
          <p:nvPr/>
        </p:nvCxnSpPr>
        <p:spPr>
          <a:xfrm>
            <a:off x="9927126" y="2430689"/>
            <a:ext cx="507933" cy="0"/>
          </a:xfrm>
          <a:prstGeom prst="line">
            <a:avLst/>
          </a:prstGeom>
        </p:spPr>
        <p:style>
          <a:lnRef idx="2">
            <a:schemeClr val="accent1"/>
          </a:lnRef>
          <a:fillRef idx="0">
            <a:schemeClr val="accent1"/>
          </a:fillRef>
          <a:effectRef idx="1">
            <a:schemeClr val="accent1"/>
          </a:effectRef>
          <a:fontRef idx="minor">
            <a:schemeClr val="tx1"/>
          </a:fontRef>
        </p:style>
      </p:cxnSp>
      <p:sp>
        <p:nvSpPr>
          <p:cNvPr id="47" name="TextBox 46">
            <a:extLst>
              <a:ext uri="{FF2B5EF4-FFF2-40B4-BE49-F238E27FC236}">
                <a16:creationId xmlns:a16="http://schemas.microsoft.com/office/drawing/2014/main" id="{0AD4C2BC-9D06-FBA1-62A5-1CB82D571CA2}"/>
              </a:ext>
            </a:extLst>
          </p:cNvPr>
          <p:cNvSpPr txBox="1"/>
          <p:nvPr/>
        </p:nvSpPr>
        <p:spPr>
          <a:xfrm>
            <a:off x="10159109" y="4769828"/>
            <a:ext cx="2232992" cy="334034"/>
          </a:xfrm>
          <a:prstGeom prst="rect">
            <a:avLst/>
          </a:prstGeom>
          <a:noFill/>
        </p:spPr>
        <p:txBody>
          <a:bodyPr wrap="square">
            <a:spAutoFit/>
          </a:bodyPr>
          <a:lstStyle/>
          <a:p>
            <a:pPr algn="ctr"/>
            <a:r>
              <a:rPr lang="en-US" sz="1100" b="1">
                <a:solidFill>
                  <a:schemeClr val="tx1"/>
                </a:solidFill>
              </a:rPr>
              <a:t>Prediction</a:t>
            </a:r>
            <a:endParaRPr lang="en-US" sz="1100"/>
          </a:p>
        </p:txBody>
      </p:sp>
      <p:cxnSp>
        <p:nvCxnSpPr>
          <p:cNvPr id="48" name="Straight Connector 47">
            <a:extLst>
              <a:ext uri="{FF2B5EF4-FFF2-40B4-BE49-F238E27FC236}">
                <a16:creationId xmlns:a16="http://schemas.microsoft.com/office/drawing/2014/main" id="{CECE164D-DA61-D878-C93B-F075701B558A}"/>
              </a:ext>
            </a:extLst>
          </p:cNvPr>
          <p:cNvCxnSpPr>
            <a:cxnSpLocks/>
            <a:stCxn id="36" idx="1"/>
            <a:endCxn id="31" idx="6"/>
          </p:cNvCxnSpPr>
          <p:nvPr/>
        </p:nvCxnSpPr>
        <p:spPr>
          <a:xfrm flipH="1" flipV="1">
            <a:off x="8365685" y="4013459"/>
            <a:ext cx="458339" cy="19629"/>
          </a:xfrm>
          <a:prstGeom prst="line">
            <a:avLst/>
          </a:prstGeom>
        </p:spPr>
        <p:style>
          <a:lnRef idx="2">
            <a:schemeClr val="accent1"/>
          </a:lnRef>
          <a:fillRef idx="0">
            <a:schemeClr val="accent1"/>
          </a:fillRef>
          <a:effectRef idx="1">
            <a:schemeClr val="accent1"/>
          </a:effectRef>
          <a:fontRef idx="minor">
            <a:schemeClr val="tx1"/>
          </a:fontRef>
        </p:style>
      </p:cxnSp>
      <p:sp>
        <p:nvSpPr>
          <p:cNvPr id="50" name="TextBox 49">
            <a:extLst>
              <a:ext uri="{FF2B5EF4-FFF2-40B4-BE49-F238E27FC236}">
                <a16:creationId xmlns:a16="http://schemas.microsoft.com/office/drawing/2014/main" id="{A3DBC73A-49E7-9A0B-5496-BCADF5986AED}"/>
              </a:ext>
            </a:extLst>
          </p:cNvPr>
          <p:cNvSpPr txBox="1"/>
          <p:nvPr/>
        </p:nvSpPr>
        <p:spPr>
          <a:xfrm flipH="1">
            <a:off x="-1" y="998937"/>
            <a:ext cx="12192000" cy="584775"/>
          </a:xfrm>
          <a:prstGeom prst="rect">
            <a:avLst/>
          </a:prstGeom>
          <a:noFill/>
        </p:spPr>
        <p:txBody>
          <a:bodyPr wrap="square" rtlCol="0">
            <a:spAutoFit/>
          </a:bodyPr>
          <a:lstStyle/>
          <a:p>
            <a:pPr algn="ctr"/>
            <a:r>
              <a:rPr lang="en-US" sz="1600" dirty="0"/>
              <a:t>A </a:t>
            </a:r>
            <a:r>
              <a:rPr lang="en-US" sz="1600" b="1" dirty="0">
                <a:solidFill>
                  <a:schemeClr val="accent1"/>
                </a:solidFill>
              </a:rPr>
              <a:t>variational autoencoder </a:t>
            </a:r>
            <a:r>
              <a:rPr lang="en-US" sz="1600" dirty="0"/>
              <a:t>framework with capable of fusing </a:t>
            </a:r>
            <a:r>
              <a:rPr lang="en-US" sz="1600" b="1" dirty="0">
                <a:solidFill>
                  <a:schemeClr val="accent1"/>
                </a:solidFill>
              </a:rPr>
              <a:t>multiple modalities</a:t>
            </a:r>
            <a:r>
              <a:rPr lang="en-US" sz="1600" dirty="0"/>
              <a:t> and incorporating </a:t>
            </a:r>
            <a:r>
              <a:rPr lang="en-US" sz="1600" b="1" dirty="0">
                <a:solidFill>
                  <a:schemeClr val="accent1"/>
                </a:solidFill>
              </a:rPr>
              <a:t>physics</a:t>
            </a:r>
            <a:r>
              <a:rPr lang="en-US" sz="1600" dirty="0"/>
              <a:t> knowledge. </a:t>
            </a:r>
          </a:p>
          <a:p>
            <a:pPr algn="ctr"/>
            <a:r>
              <a:rPr lang="en-US" sz="1600" dirty="0"/>
              <a:t>Patterns are identified in the latent space with a </a:t>
            </a:r>
            <a:r>
              <a:rPr lang="en-US" sz="1600" b="1" dirty="0">
                <a:solidFill>
                  <a:schemeClr val="accent1"/>
                </a:solidFill>
              </a:rPr>
              <a:t>Gaussian mixture prior</a:t>
            </a:r>
            <a:r>
              <a:rPr lang="en-US" sz="1600" dirty="0"/>
              <a:t>.</a:t>
            </a:r>
          </a:p>
        </p:txBody>
      </p:sp>
      <p:sp>
        <p:nvSpPr>
          <p:cNvPr id="51" name="TextBox 50">
            <a:extLst>
              <a:ext uri="{FF2B5EF4-FFF2-40B4-BE49-F238E27FC236}">
                <a16:creationId xmlns:a16="http://schemas.microsoft.com/office/drawing/2014/main" id="{2E954CED-C0FA-CD48-8B44-529095A03963}"/>
              </a:ext>
            </a:extLst>
          </p:cNvPr>
          <p:cNvSpPr txBox="1"/>
          <p:nvPr/>
        </p:nvSpPr>
        <p:spPr>
          <a:xfrm>
            <a:off x="870077" y="6490214"/>
            <a:ext cx="11102719" cy="246221"/>
          </a:xfrm>
          <a:prstGeom prst="rect">
            <a:avLst/>
          </a:prstGeom>
          <a:noFill/>
        </p:spPr>
        <p:txBody>
          <a:bodyPr wrap="none" rtlCol="0">
            <a:spAutoFit/>
          </a:bodyPr>
          <a:lstStyle/>
          <a:p>
            <a:r>
              <a:rPr lang="en-US" sz="1000" dirty="0"/>
              <a:t>E. Walker, N. Trask, C. Martinez, K. Lee, J. Actor, S. </a:t>
            </a:r>
            <a:r>
              <a:rPr lang="en-US" sz="1000" dirty="0" err="1"/>
              <a:t>Saha</a:t>
            </a:r>
            <a:r>
              <a:rPr lang="en-US" sz="1000" dirty="0"/>
              <a:t>, T. </a:t>
            </a:r>
            <a:r>
              <a:rPr lang="en-US" sz="1000" dirty="0" err="1"/>
              <a:t>Shilt</a:t>
            </a:r>
            <a:r>
              <a:rPr lang="en-US" sz="1000" dirty="0"/>
              <a:t>, D. </a:t>
            </a:r>
            <a:r>
              <a:rPr lang="en-US" sz="1000" dirty="0" err="1"/>
              <a:t>Vizoso</a:t>
            </a:r>
            <a:r>
              <a:rPr lang="en-US" sz="1000" dirty="0"/>
              <a:t>, R. </a:t>
            </a:r>
            <a:r>
              <a:rPr lang="en-US" sz="1000" dirty="0" err="1"/>
              <a:t>Dingreville</a:t>
            </a:r>
            <a:r>
              <a:rPr lang="en-US" sz="1000" dirty="0"/>
              <a:t>, B. Boyce, “Unsupervised physics-informed disentanglement of multimodal data”, </a:t>
            </a:r>
            <a:r>
              <a:rPr lang="en-US" sz="1000" dirty="0" err="1"/>
              <a:t>FoDS</a:t>
            </a:r>
            <a:r>
              <a:rPr lang="en-US" sz="1000" dirty="0"/>
              <a:t> April 2024</a:t>
            </a:r>
          </a:p>
        </p:txBody>
      </p:sp>
    </p:spTree>
    <p:extLst>
      <p:ext uri="{BB962C8B-B14F-4D97-AF65-F5344CB8AC3E}">
        <p14:creationId xmlns:p14="http://schemas.microsoft.com/office/powerpoint/2010/main" val="17205645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500796DF-21A2-1D42-03BD-9198ABD77948}"/>
              </a:ext>
            </a:extLst>
          </p:cNvPr>
          <p:cNvPicPr>
            <a:picLocks noChangeAspect="1"/>
          </p:cNvPicPr>
          <p:nvPr/>
        </p:nvPicPr>
        <p:blipFill rotWithShape="1">
          <a:blip r:embed="rId3">
            <a:extLst>
              <a:ext uri="{28A0092B-C50C-407E-A947-70E740481C1C}">
                <a14:useLocalDpi xmlns:a14="http://schemas.microsoft.com/office/drawing/2010/main" val="0"/>
              </a:ext>
            </a:extLst>
          </a:blip>
          <a:srcRect l="13853" t="12756" r="10372" b="12667"/>
          <a:stretch/>
        </p:blipFill>
        <p:spPr>
          <a:xfrm>
            <a:off x="2714837" y="3077056"/>
            <a:ext cx="2672545" cy="1753538"/>
          </a:xfrm>
          <a:prstGeom prst="rect">
            <a:avLst/>
          </a:prstGeom>
        </p:spPr>
      </p:pic>
      <p:sp>
        <p:nvSpPr>
          <p:cNvPr id="2" name="Title 1">
            <a:extLst>
              <a:ext uri="{FF2B5EF4-FFF2-40B4-BE49-F238E27FC236}">
                <a16:creationId xmlns:a16="http://schemas.microsoft.com/office/drawing/2014/main" id="{20728C24-3354-404F-1D9F-D40D50517D88}"/>
              </a:ext>
            </a:extLst>
          </p:cNvPr>
          <p:cNvSpPr>
            <a:spLocks noGrp="1"/>
          </p:cNvSpPr>
          <p:nvPr>
            <p:ph type="title"/>
          </p:nvPr>
        </p:nvSpPr>
        <p:spPr>
          <a:xfrm>
            <a:off x="665586" y="190736"/>
            <a:ext cx="11471351" cy="447391"/>
          </a:xfrm>
        </p:spPr>
        <p:txBody>
          <a:bodyPr/>
          <a:lstStyle/>
          <a:p>
            <a:r>
              <a:rPr lang="en-US" dirty="0"/>
              <a:t>Variational autoencoders (VAEs)</a:t>
            </a:r>
            <a:br>
              <a:rPr lang="en-US" dirty="0"/>
            </a:br>
            <a:r>
              <a:rPr lang="en-US" dirty="0"/>
              <a:t>provide structured dimension reduction</a:t>
            </a:r>
          </a:p>
        </p:txBody>
      </p:sp>
      <p:sp>
        <p:nvSpPr>
          <p:cNvPr id="50" name="Rectangle 49">
            <a:extLst>
              <a:ext uri="{FF2B5EF4-FFF2-40B4-BE49-F238E27FC236}">
                <a16:creationId xmlns:a16="http://schemas.microsoft.com/office/drawing/2014/main" id="{7064E416-CC83-6C33-DCD5-79043D9CC510}"/>
              </a:ext>
            </a:extLst>
          </p:cNvPr>
          <p:cNvSpPr/>
          <p:nvPr/>
        </p:nvSpPr>
        <p:spPr>
          <a:xfrm rot="5400000">
            <a:off x="2312276" y="5063946"/>
            <a:ext cx="568531" cy="2119615"/>
          </a:xfrm>
          <a:prstGeom prst="rect">
            <a:avLst/>
          </a:prstGeom>
          <a:noFill/>
          <a:ln w="76200" cap="flat" cmpd="sng" algn="ctr">
            <a:solidFill>
              <a:srgbClr val="0070C0"/>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vert="vert270" rtlCol="0" anchor="ctr"/>
          <a:lstStyle/>
          <a:p>
            <a:pPr algn="ctr"/>
            <a:endParaRPr lang="en-US" b="1"/>
          </a:p>
        </p:txBody>
      </p:sp>
      <p:grpSp>
        <p:nvGrpSpPr>
          <p:cNvPr id="51" name="Group 50">
            <a:extLst>
              <a:ext uri="{FF2B5EF4-FFF2-40B4-BE49-F238E27FC236}">
                <a16:creationId xmlns:a16="http://schemas.microsoft.com/office/drawing/2014/main" id="{46BB1D47-EF13-596E-D6AA-C9BDCBFE7F0F}"/>
              </a:ext>
            </a:extLst>
          </p:cNvPr>
          <p:cNvGrpSpPr/>
          <p:nvPr/>
        </p:nvGrpSpPr>
        <p:grpSpPr>
          <a:xfrm rot="5400000">
            <a:off x="1671619" y="1218977"/>
            <a:ext cx="1849852" cy="2119617"/>
            <a:chOff x="818903" y="1279003"/>
            <a:chExt cx="3562114" cy="2847373"/>
          </a:xfrm>
        </p:grpSpPr>
        <p:sp>
          <p:nvSpPr>
            <p:cNvPr id="52" name="Trapezoid 51">
              <a:extLst>
                <a:ext uri="{FF2B5EF4-FFF2-40B4-BE49-F238E27FC236}">
                  <a16:creationId xmlns:a16="http://schemas.microsoft.com/office/drawing/2014/main" id="{45B12AD1-D6E2-6D20-7B59-87568EB6C637}"/>
                </a:ext>
              </a:extLst>
            </p:cNvPr>
            <p:cNvSpPr/>
            <p:nvPr/>
          </p:nvSpPr>
          <p:spPr>
            <a:xfrm rot="5400000">
              <a:off x="1551007" y="1296365"/>
              <a:ext cx="2847372" cy="2812648"/>
            </a:xfrm>
            <a:prstGeom prst="trapezoid">
              <a:avLst>
                <a:gd name="adj" fmla="val 46757"/>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vert="horz" rtlCol="0" anchor="ctr"/>
            <a:lstStyle/>
            <a:p>
              <a:endParaRPr lang="en-US" b="1"/>
            </a:p>
          </p:txBody>
        </p:sp>
        <p:sp>
          <p:nvSpPr>
            <p:cNvPr id="53" name="Rectangle 52">
              <a:extLst>
                <a:ext uri="{FF2B5EF4-FFF2-40B4-BE49-F238E27FC236}">
                  <a16:creationId xmlns:a16="http://schemas.microsoft.com/office/drawing/2014/main" id="{FD48A2C4-7F9C-79B0-7267-D5DB2C38F78F}"/>
                </a:ext>
              </a:extLst>
            </p:cNvPr>
            <p:cNvSpPr/>
            <p:nvPr/>
          </p:nvSpPr>
          <p:spPr>
            <a:xfrm>
              <a:off x="818903" y="1279003"/>
              <a:ext cx="734992" cy="2847372"/>
            </a:xfrm>
            <a:prstGeom prst="rect">
              <a:avLst/>
            </a:prstGeom>
            <a:noFill/>
            <a:ln w="76200" cap="flat" cmpd="sng" algn="ctr">
              <a:solidFill>
                <a:srgbClr val="0070C0"/>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vert="vert270" rtlCol="0" anchor="ctr"/>
            <a:lstStyle/>
            <a:p>
              <a:pPr algn="ctr"/>
              <a:r>
                <a:rPr lang="en-US" b="1"/>
                <a:t>X</a:t>
              </a:r>
            </a:p>
          </p:txBody>
        </p:sp>
      </p:grpSp>
      <p:sp>
        <p:nvSpPr>
          <p:cNvPr id="54" name="Rectangle 53">
            <a:extLst>
              <a:ext uri="{FF2B5EF4-FFF2-40B4-BE49-F238E27FC236}">
                <a16:creationId xmlns:a16="http://schemas.microsoft.com/office/drawing/2014/main" id="{5DF2B740-0619-1A92-AE54-8B200D4D5C63}"/>
              </a:ext>
            </a:extLst>
          </p:cNvPr>
          <p:cNvSpPr/>
          <p:nvPr/>
        </p:nvSpPr>
        <p:spPr>
          <a:xfrm rot="5400000">
            <a:off x="2458666" y="4050669"/>
            <a:ext cx="275757" cy="343218"/>
          </a:xfrm>
          <a:prstGeom prst="rect">
            <a:avLst/>
          </a:prstGeom>
          <a:noFill/>
          <a:ln w="76200" cap="flat" cmpd="sng" algn="ctr">
            <a:solidFill>
              <a:srgbClr val="0070C0"/>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vert="vert270" rtlCol="0" anchor="ctr"/>
          <a:lstStyle/>
          <a:p>
            <a:pPr algn="ctr"/>
            <a:r>
              <a:rPr lang="en-US" b="1"/>
              <a:t>Z</a:t>
            </a:r>
          </a:p>
        </p:txBody>
      </p:sp>
      <p:pic>
        <p:nvPicPr>
          <p:cNvPr id="55" name="Picture 54">
            <a:extLst>
              <a:ext uri="{FF2B5EF4-FFF2-40B4-BE49-F238E27FC236}">
                <a16:creationId xmlns:a16="http://schemas.microsoft.com/office/drawing/2014/main" id="{B5E77617-5FCB-6238-2E88-1470C744BD61}"/>
              </a:ext>
            </a:extLst>
          </p:cNvPr>
          <p:cNvPicPr>
            <a:picLocks noChangeAspect="1"/>
          </p:cNvPicPr>
          <p:nvPr/>
        </p:nvPicPr>
        <p:blipFill>
          <a:blip r:embed="rId4"/>
          <a:stretch>
            <a:fillRect/>
          </a:stretch>
        </p:blipFill>
        <p:spPr>
          <a:xfrm>
            <a:off x="2357640" y="3390175"/>
            <a:ext cx="453051" cy="245093"/>
          </a:xfrm>
          <a:prstGeom prst="rect">
            <a:avLst/>
          </a:prstGeom>
        </p:spPr>
      </p:pic>
      <p:sp>
        <p:nvSpPr>
          <p:cNvPr id="56" name="Rectangle 55">
            <a:extLst>
              <a:ext uri="{FF2B5EF4-FFF2-40B4-BE49-F238E27FC236}">
                <a16:creationId xmlns:a16="http://schemas.microsoft.com/office/drawing/2014/main" id="{DBC93911-FBB2-9E9E-138C-66BACF8BD46A}"/>
              </a:ext>
            </a:extLst>
          </p:cNvPr>
          <p:cNvSpPr/>
          <p:nvPr/>
        </p:nvSpPr>
        <p:spPr>
          <a:xfrm rot="5400000">
            <a:off x="2318857" y="3151432"/>
            <a:ext cx="530619" cy="684470"/>
          </a:xfrm>
          <a:prstGeom prst="rect">
            <a:avLst/>
          </a:prstGeom>
          <a:noFill/>
          <a:ln w="76200" cap="flat" cmpd="sng" algn="ctr">
            <a:solidFill>
              <a:srgbClr val="0070C0"/>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vert="vert270" rtlCol="0" anchor="ctr"/>
          <a:lstStyle/>
          <a:p>
            <a:pPr algn="ctr"/>
            <a:endParaRPr lang="en-US" b="1"/>
          </a:p>
        </p:txBody>
      </p:sp>
      <p:grpSp>
        <p:nvGrpSpPr>
          <p:cNvPr id="57" name="Group 56">
            <a:extLst>
              <a:ext uri="{FF2B5EF4-FFF2-40B4-BE49-F238E27FC236}">
                <a16:creationId xmlns:a16="http://schemas.microsoft.com/office/drawing/2014/main" id="{1DCF2768-F8B4-0B43-AAD1-726DC9097F1A}"/>
              </a:ext>
            </a:extLst>
          </p:cNvPr>
          <p:cNvGrpSpPr/>
          <p:nvPr/>
        </p:nvGrpSpPr>
        <p:grpSpPr>
          <a:xfrm>
            <a:off x="881705" y="3629183"/>
            <a:ext cx="1151668" cy="568532"/>
            <a:chOff x="3350403" y="1816582"/>
            <a:chExt cx="2119617" cy="991675"/>
          </a:xfrm>
        </p:grpSpPr>
        <p:pic>
          <p:nvPicPr>
            <p:cNvPr id="58" name="Picture 57">
              <a:extLst>
                <a:ext uri="{FF2B5EF4-FFF2-40B4-BE49-F238E27FC236}">
                  <a16:creationId xmlns:a16="http://schemas.microsoft.com/office/drawing/2014/main" id="{FD988FC8-081B-411B-E78E-82386D1CE229}"/>
                </a:ext>
              </a:extLst>
            </p:cNvPr>
            <p:cNvPicPr>
              <a:picLocks noChangeAspect="1"/>
            </p:cNvPicPr>
            <p:nvPr/>
          </p:nvPicPr>
          <p:blipFill>
            <a:blip r:embed="rId5"/>
            <a:stretch>
              <a:fillRect/>
            </a:stretch>
          </p:blipFill>
          <p:spPr>
            <a:xfrm>
              <a:off x="3506305" y="1994219"/>
              <a:ext cx="1807817" cy="688050"/>
            </a:xfrm>
            <a:prstGeom prst="rect">
              <a:avLst/>
            </a:prstGeom>
          </p:spPr>
        </p:pic>
        <p:sp>
          <p:nvSpPr>
            <p:cNvPr id="59" name="Rectangle 58">
              <a:extLst>
                <a:ext uri="{FF2B5EF4-FFF2-40B4-BE49-F238E27FC236}">
                  <a16:creationId xmlns:a16="http://schemas.microsoft.com/office/drawing/2014/main" id="{E100C90C-6D3C-2DC4-ED87-8EFF77710886}"/>
                </a:ext>
              </a:extLst>
            </p:cNvPr>
            <p:cNvSpPr/>
            <p:nvPr/>
          </p:nvSpPr>
          <p:spPr>
            <a:xfrm rot="5400000">
              <a:off x="3914374" y="1252611"/>
              <a:ext cx="991675" cy="2119617"/>
            </a:xfrm>
            <a:prstGeom prst="rect">
              <a:avLst/>
            </a:prstGeom>
            <a:noFill/>
            <a:ln w="76200" cap="flat" cmpd="sng" algn="ctr">
              <a:solidFill>
                <a:srgbClr val="0070C0"/>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vert="vert270" rtlCol="0" anchor="ctr"/>
            <a:lstStyle/>
            <a:p>
              <a:pPr algn="ctr"/>
              <a:endParaRPr lang="en-US" b="1"/>
            </a:p>
          </p:txBody>
        </p:sp>
      </p:grpSp>
      <p:sp>
        <p:nvSpPr>
          <p:cNvPr id="60" name="Trapezoid 59">
            <a:extLst>
              <a:ext uri="{FF2B5EF4-FFF2-40B4-BE49-F238E27FC236}">
                <a16:creationId xmlns:a16="http://schemas.microsoft.com/office/drawing/2014/main" id="{CBCE4AB3-2BBB-945C-7722-D38BE803DCF5}"/>
              </a:ext>
            </a:extLst>
          </p:cNvPr>
          <p:cNvSpPr/>
          <p:nvPr/>
        </p:nvSpPr>
        <p:spPr>
          <a:xfrm rot="10800000" flipV="1">
            <a:off x="1536736" y="4360464"/>
            <a:ext cx="2119616" cy="1460645"/>
          </a:xfrm>
          <a:prstGeom prst="trapezoid">
            <a:avLst>
              <a:gd name="adj" fmla="val 59459"/>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vert="horz" rtlCol="0" anchor="ctr"/>
          <a:lstStyle/>
          <a:p>
            <a:endParaRPr lang="en-US" b="1"/>
          </a:p>
        </p:txBody>
      </p:sp>
      <p:pic>
        <p:nvPicPr>
          <p:cNvPr id="61" name="Picture 60">
            <a:extLst>
              <a:ext uri="{FF2B5EF4-FFF2-40B4-BE49-F238E27FC236}">
                <a16:creationId xmlns:a16="http://schemas.microsoft.com/office/drawing/2014/main" id="{D2245678-B095-85BD-56C5-574DD93143AF}"/>
              </a:ext>
            </a:extLst>
          </p:cNvPr>
          <p:cNvPicPr>
            <a:picLocks noChangeAspect="1"/>
          </p:cNvPicPr>
          <p:nvPr/>
        </p:nvPicPr>
        <p:blipFill>
          <a:blip r:embed="rId6"/>
          <a:stretch>
            <a:fillRect/>
          </a:stretch>
        </p:blipFill>
        <p:spPr>
          <a:xfrm>
            <a:off x="2326803" y="6025733"/>
            <a:ext cx="539474" cy="217530"/>
          </a:xfrm>
          <a:prstGeom prst="rect">
            <a:avLst/>
          </a:prstGeom>
        </p:spPr>
      </p:pic>
      <p:sp>
        <p:nvSpPr>
          <p:cNvPr id="63" name="TextBox 62">
            <a:extLst>
              <a:ext uri="{FF2B5EF4-FFF2-40B4-BE49-F238E27FC236}">
                <a16:creationId xmlns:a16="http://schemas.microsoft.com/office/drawing/2014/main" id="{8EAB5A7A-EF63-C615-A0E8-240EF2D60804}"/>
              </a:ext>
            </a:extLst>
          </p:cNvPr>
          <p:cNvSpPr txBox="1"/>
          <p:nvPr/>
        </p:nvSpPr>
        <p:spPr>
          <a:xfrm>
            <a:off x="4078214" y="5711839"/>
            <a:ext cx="5786983" cy="1200329"/>
          </a:xfrm>
          <a:prstGeom prst="rect">
            <a:avLst/>
          </a:prstGeom>
          <a:noFill/>
        </p:spPr>
        <p:txBody>
          <a:bodyPr wrap="square" rtlCol="0">
            <a:spAutoFit/>
          </a:bodyPr>
          <a:lstStyle/>
          <a:p>
            <a:pPr marL="285750" indent="-285750">
              <a:buFont typeface="Arial" panose="020B0604020202020204" pitchFamily="34" charset="0"/>
              <a:buChar char="•"/>
            </a:pPr>
            <a:r>
              <a:rPr lang="en-US" b="1" dirty="0"/>
              <a:t>Closed form expressions for all terms in ELBO</a:t>
            </a:r>
          </a:p>
          <a:p>
            <a:pPr marL="285750" indent="-285750">
              <a:buFont typeface="Arial" panose="020B0604020202020204" pitchFamily="34" charset="0"/>
              <a:buChar char="•"/>
            </a:pPr>
            <a:r>
              <a:rPr lang="en-US" b="1" dirty="0"/>
              <a:t>Obtain regularization of vanilla AE</a:t>
            </a:r>
          </a:p>
          <a:p>
            <a:pPr marL="285750" indent="-285750">
              <a:buFont typeface="Arial" panose="020B0604020202020204" pitchFamily="34" charset="0"/>
              <a:buChar char="•"/>
            </a:pPr>
            <a:r>
              <a:rPr lang="en-US" b="1" dirty="0"/>
              <a:t>Idea: map X into balls around Z</a:t>
            </a:r>
          </a:p>
          <a:p>
            <a:pPr marL="285750" indent="-285750">
              <a:buFont typeface="Arial" panose="020B0604020202020204" pitchFamily="34" charset="0"/>
              <a:buChar char="•"/>
            </a:pPr>
            <a:endParaRPr lang="en-US" b="1" dirty="0"/>
          </a:p>
        </p:txBody>
      </p:sp>
      <p:sp>
        <p:nvSpPr>
          <p:cNvPr id="64" name="TextBox 63">
            <a:extLst>
              <a:ext uri="{FF2B5EF4-FFF2-40B4-BE49-F238E27FC236}">
                <a16:creationId xmlns:a16="http://schemas.microsoft.com/office/drawing/2014/main" id="{5238656B-F470-89B7-B0B4-7FCAD7B33DC5}"/>
              </a:ext>
            </a:extLst>
          </p:cNvPr>
          <p:cNvSpPr txBox="1"/>
          <p:nvPr/>
        </p:nvSpPr>
        <p:spPr>
          <a:xfrm>
            <a:off x="5280441" y="1459837"/>
            <a:ext cx="1120820" cy="369332"/>
          </a:xfrm>
          <a:prstGeom prst="rect">
            <a:avLst/>
          </a:prstGeom>
          <a:noFill/>
        </p:spPr>
        <p:txBody>
          <a:bodyPr wrap="none" rtlCol="0">
            <a:spAutoFit/>
          </a:bodyPr>
          <a:lstStyle/>
          <a:p>
            <a:r>
              <a:rPr lang="en-US" b="1" dirty="0">
                <a:solidFill>
                  <a:schemeClr val="accent1"/>
                </a:solidFill>
              </a:rPr>
              <a:t>encoder</a:t>
            </a:r>
          </a:p>
        </p:txBody>
      </p:sp>
      <p:sp>
        <p:nvSpPr>
          <p:cNvPr id="65" name="TextBox 64">
            <a:extLst>
              <a:ext uri="{FF2B5EF4-FFF2-40B4-BE49-F238E27FC236}">
                <a16:creationId xmlns:a16="http://schemas.microsoft.com/office/drawing/2014/main" id="{D1F39714-0D41-63F0-48E7-94BF913768FD}"/>
              </a:ext>
            </a:extLst>
          </p:cNvPr>
          <p:cNvSpPr txBox="1"/>
          <p:nvPr/>
        </p:nvSpPr>
        <p:spPr>
          <a:xfrm>
            <a:off x="5286853" y="1899044"/>
            <a:ext cx="1114408" cy="369332"/>
          </a:xfrm>
          <a:prstGeom prst="rect">
            <a:avLst/>
          </a:prstGeom>
          <a:noFill/>
        </p:spPr>
        <p:txBody>
          <a:bodyPr wrap="none" rtlCol="0">
            <a:spAutoFit/>
          </a:bodyPr>
          <a:lstStyle/>
          <a:p>
            <a:r>
              <a:rPr lang="en-US" b="1" dirty="0">
                <a:solidFill>
                  <a:schemeClr val="accent1"/>
                </a:solidFill>
              </a:rPr>
              <a:t>decoder</a:t>
            </a:r>
          </a:p>
        </p:txBody>
      </p:sp>
      <p:sp>
        <p:nvSpPr>
          <p:cNvPr id="66" name="TextBox 65">
            <a:extLst>
              <a:ext uri="{FF2B5EF4-FFF2-40B4-BE49-F238E27FC236}">
                <a16:creationId xmlns:a16="http://schemas.microsoft.com/office/drawing/2014/main" id="{3EAF21A5-2064-611F-2D50-F2D8CB2D06F2}"/>
              </a:ext>
            </a:extLst>
          </p:cNvPr>
          <p:cNvSpPr txBox="1"/>
          <p:nvPr/>
        </p:nvSpPr>
        <p:spPr>
          <a:xfrm>
            <a:off x="7259555" y="4439316"/>
            <a:ext cx="1892056" cy="369332"/>
          </a:xfrm>
          <a:prstGeom prst="rect">
            <a:avLst/>
          </a:prstGeom>
          <a:noFill/>
        </p:spPr>
        <p:txBody>
          <a:bodyPr wrap="none" rtlCol="0">
            <a:spAutoFit/>
          </a:bodyPr>
          <a:lstStyle/>
          <a:p>
            <a:r>
              <a:rPr lang="en-US" b="1" dirty="0">
                <a:solidFill>
                  <a:schemeClr val="accent2"/>
                </a:solidFill>
              </a:rPr>
              <a:t>reconstruction</a:t>
            </a:r>
          </a:p>
        </p:txBody>
      </p:sp>
      <p:sp>
        <p:nvSpPr>
          <p:cNvPr id="67" name="TextBox 66">
            <a:extLst>
              <a:ext uri="{FF2B5EF4-FFF2-40B4-BE49-F238E27FC236}">
                <a16:creationId xmlns:a16="http://schemas.microsoft.com/office/drawing/2014/main" id="{997EA41E-911B-AA70-C612-E2A601352324}"/>
              </a:ext>
            </a:extLst>
          </p:cNvPr>
          <p:cNvSpPr txBox="1"/>
          <p:nvPr/>
        </p:nvSpPr>
        <p:spPr>
          <a:xfrm>
            <a:off x="9208839" y="4439316"/>
            <a:ext cx="1787028" cy="369332"/>
          </a:xfrm>
          <a:prstGeom prst="rect">
            <a:avLst/>
          </a:prstGeom>
          <a:noFill/>
        </p:spPr>
        <p:txBody>
          <a:bodyPr wrap="none" rtlCol="0">
            <a:spAutoFit/>
          </a:bodyPr>
          <a:lstStyle/>
          <a:p>
            <a:r>
              <a:rPr lang="en-US" b="1" dirty="0">
                <a:solidFill>
                  <a:schemeClr val="accent2"/>
                </a:solidFill>
              </a:rPr>
              <a:t>KL divergence</a:t>
            </a:r>
          </a:p>
        </p:txBody>
      </p:sp>
      <p:sp>
        <p:nvSpPr>
          <p:cNvPr id="68" name="TextBox 67">
            <a:extLst>
              <a:ext uri="{FF2B5EF4-FFF2-40B4-BE49-F238E27FC236}">
                <a16:creationId xmlns:a16="http://schemas.microsoft.com/office/drawing/2014/main" id="{9DF8E962-10F4-FF06-141A-9FDAB93A09F9}"/>
              </a:ext>
            </a:extLst>
          </p:cNvPr>
          <p:cNvSpPr txBox="1"/>
          <p:nvPr/>
        </p:nvSpPr>
        <p:spPr>
          <a:xfrm>
            <a:off x="2069990" y="2067670"/>
            <a:ext cx="1120820" cy="369332"/>
          </a:xfrm>
          <a:prstGeom prst="rect">
            <a:avLst/>
          </a:prstGeom>
          <a:noFill/>
        </p:spPr>
        <p:txBody>
          <a:bodyPr wrap="none" rtlCol="0">
            <a:spAutoFit/>
          </a:bodyPr>
          <a:lstStyle/>
          <a:p>
            <a:r>
              <a:rPr lang="en-US" b="1" dirty="0">
                <a:solidFill>
                  <a:schemeClr val="bg2"/>
                </a:solidFill>
              </a:rPr>
              <a:t>encoder</a:t>
            </a:r>
          </a:p>
        </p:txBody>
      </p:sp>
      <p:sp>
        <p:nvSpPr>
          <p:cNvPr id="69" name="TextBox 68">
            <a:extLst>
              <a:ext uri="{FF2B5EF4-FFF2-40B4-BE49-F238E27FC236}">
                <a16:creationId xmlns:a16="http://schemas.microsoft.com/office/drawing/2014/main" id="{B678A3C4-F667-A652-C456-21EE980C2572}"/>
              </a:ext>
            </a:extLst>
          </p:cNvPr>
          <p:cNvSpPr txBox="1"/>
          <p:nvPr/>
        </p:nvSpPr>
        <p:spPr>
          <a:xfrm>
            <a:off x="2069990" y="5192368"/>
            <a:ext cx="1114408" cy="369332"/>
          </a:xfrm>
          <a:prstGeom prst="rect">
            <a:avLst/>
          </a:prstGeom>
          <a:noFill/>
        </p:spPr>
        <p:txBody>
          <a:bodyPr wrap="none" rtlCol="0">
            <a:spAutoFit/>
          </a:bodyPr>
          <a:lstStyle/>
          <a:p>
            <a:r>
              <a:rPr lang="en-US" b="1" dirty="0">
                <a:solidFill>
                  <a:schemeClr val="bg2"/>
                </a:solidFill>
              </a:rPr>
              <a:t>decoder</a:t>
            </a:r>
          </a:p>
        </p:txBody>
      </p:sp>
      <p:pic>
        <p:nvPicPr>
          <p:cNvPr id="6" name="Picture 5">
            <a:extLst>
              <a:ext uri="{FF2B5EF4-FFF2-40B4-BE49-F238E27FC236}">
                <a16:creationId xmlns:a16="http://schemas.microsoft.com/office/drawing/2014/main" id="{226CB860-FA96-C41F-422D-C5B7701ED96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578601" y="1462683"/>
            <a:ext cx="2758218" cy="1242055"/>
          </a:xfrm>
          <a:prstGeom prst="rect">
            <a:avLst/>
          </a:prstGeom>
        </p:spPr>
      </p:pic>
      <p:sp>
        <p:nvSpPr>
          <p:cNvPr id="7" name="TextBox 6">
            <a:extLst>
              <a:ext uri="{FF2B5EF4-FFF2-40B4-BE49-F238E27FC236}">
                <a16:creationId xmlns:a16="http://schemas.microsoft.com/office/drawing/2014/main" id="{3ED18C8C-38BF-400E-EC48-28FC63A17320}"/>
              </a:ext>
            </a:extLst>
          </p:cNvPr>
          <p:cNvSpPr txBox="1"/>
          <p:nvPr/>
        </p:nvSpPr>
        <p:spPr>
          <a:xfrm>
            <a:off x="9000075" y="2357525"/>
            <a:ext cx="3296095" cy="369332"/>
          </a:xfrm>
          <a:prstGeom prst="rect">
            <a:avLst/>
          </a:prstGeom>
          <a:noFill/>
        </p:spPr>
        <p:txBody>
          <a:bodyPr wrap="none" rtlCol="0">
            <a:spAutoFit/>
          </a:bodyPr>
          <a:lstStyle/>
          <a:p>
            <a:r>
              <a:rPr lang="en-US" b="1" dirty="0">
                <a:solidFill>
                  <a:schemeClr val="accent2"/>
                </a:solidFill>
              </a:rPr>
              <a:t>Prior on latent distribution</a:t>
            </a:r>
          </a:p>
        </p:txBody>
      </p:sp>
      <p:sp>
        <p:nvSpPr>
          <p:cNvPr id="8" name="TextBox 7">
            <a:extLst>
              <a:ext uri="{FF2B5EF4-FFF2-40B4-BE49-F238E27FC236}">
                <a16:creationId xmlns:a16="http://schemas.microsoft.com/office/drawing/2014/main" id="{DB28C32D-3479-7878-967A-939E65936644}"/>
              </a:ext>
            </a:extLst>
          </p:cNvPr>
          <p:cNvSpPr txBox="1"/>
          <p:nvPr/>
        </p:nvSpPr>
        <p:spPr>
          <a:xfrm>
            <a:off x="6065910" y="981690"/>
            <a:ext cx="3783600" cy="369332"/>
          </a:xfrm>
          <a:prstGeom prst="rect">
            <a:avLst/>
          </a:prstGeom>
          <a:noFill/>
        </p:spPr>
        <p:txBody>
          <a:bodyPr wrap="none" rtlCol="0">
            <a:spAutoFit/>
          </a:bodyPr>
          <a:lstStyle/>
          <a:p>
            <a:r>
              <a:rPr lang="en-US" b="1" dirty="0">
                <a:solidFill>
                  <a:schemeClr val="tx2"/>
                </a:solidFill>
              </a:rPr>
              <a:t>Variational Autoencoder Model</a:t>
            </a:r>
          </a:p>
        </p:txBody>
      </p:sp>
      <p:sp>
        <p:nvSpPr>
          <p:cNvPr id="9" name="TextBox 8">
            <a:extLst>
              <a:ext uri="{FF2B5EF4-FFF2-40B4-BE49-F238E27FC236}">
                <a16:creationId xmlns:a16="http://schemas.microsoft.com/office/drawing/2014/main" id="{6A13C998-AB5E-1061-6772-7D8A98D98F66}"/>
              </a:ext>
            </a:extLst>
          </p:cNvPr>
          <p:cNvSpPr txBox="1"/>
          <p:nvPr/>
        </p:nvSpPr>
        <p:spPr>
          <a:xfrm>
            <a:off x="6096000" y="2881705"/>
            <a:ext cx="4006353" cy="369332"/>
          </a:xfrm>
          <a:prstGeom prst="rect">
            <a:avLst/>
          </a:prstGeom>
          <a:noFill/>
        </p:spPr>
        <p:txBody>
          <a:bodyPr wrap="none" rtlCol="0">
            <a:spAutoFit/>
          </a:bodyPr>
          <a:lstStyle/>
          <a:p>
            <a:r>
              <a:rPr lang="en-US" b="1" dirty="0">
                <a:solidFill>
                  <a:schemeClr val="tx2"/>
                </a:solidFill>
              </a:rPr>
              <a:t>Variational Autoencoder Training</a:t>
            </a:r>
          </a:p>
        </p:txBody>
      </p:sp>
      <p:pic>
        <p:nvPicPr>
          <p:cNvPr id="11" name="Picture 10">
            <a:extLst>
              <a:ext uri="{FF2B5EF4-FFF2-40B4-BE49-F238E27FC236}">
                <a16:creationId xmlns:a16="http://schemas.microsoft.com/office/drawing/2014/main" id="{30CF79E1-6DDB-2FA9-D50B-574D6BF998E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528525" y="3267390"/>
            <a:ext cx="6430103" cy="2428096"/>
          </a:xfrm>
          <a:prstGeom prst="rect">
            <a:avLst/>
          </a:prstGeom>
        </p:spPr>
      </p:pic>
    </p:spTree>
    <p:extLst>
      <p:ext uri="{BB962C8B-B14F-4D97-AF65-F5344CB8AC3E}">
        <p14:creationId xmlns:p14="http://schemas.microsoft.com/office/powerpoint/2010/main" val="34571341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500796DF-21A2-1D42-03BD-9198ABD77948}"/>
              </a:ext>
            </a:extLst>
          </p:cNvPr>
          <p:cNvPicPr>
            <a:picLocks noChangeAspect="1"/>
          </p:cNvPicPr>
          <p:nvPr/>
        </p:nvPicPr>
        <p:blipFill rotWithShape="1">
          <a:blip r:embed="rId3">
            <a:extLst>
              <a:ext uri="{28A0092B-C50C-407E-A947-70E740481C1C}">
                <a14:useLocalDpi xmlns:a14="http://schemas.microsoft.com/office/drawing/2010/main" val="0"/>
              </a:ext>
            </a:extLst>
          </a:blip>
          <a:srcRect l="13853" t="12756" r="10372" b="12667"/>
          <a:stretch/>
        </p:blipFill>
        <p:spPr>
          <a:xfrm>
            <a:off x="1091910" y="3290095"/>
            <a:ext cx="2574418" cy="1689154"/>
          </a:xfrm>
          <a:prstGeom prst="rect">
            <a:avLst/>
          </a:prstGeom>
        </p:spPr>
      </p:pic>
      <p:sp>
        <p:nvSpPr>
          <p:cNvPr id="2" name="Title 1">
            <a:extLst>
              <a:ext uri="{FF2B5EF4-FFF2-40B4-BE49-F238E27FC236}">
                <a16:creationId xmlns:a16="http://schemas.microsoft.com/office/drawing/2014/main" id="{20728C24-3354-404F-1D9F-D40D50517D88}"/>
              </a:ext>
            </a:extLst>
          </p:cNvPr>
          <p:cNvSpPr>
            <a:spLocks noGrp="1"/>
          </p:cNvSpPr>
          <p:nvPr>
            <p:ph type="title"/>
          </p:nvPr>
        </p:nvSpPr>
        <p:spPr>
          <a:xfrm>
            <a:off x="665585" y="289326"/>
            <a:ext cx="11471351" cy="447391"/>
          </a:xfrm>
        </p:spPr>
        <p:txBody>
          <a:bodyPr/>
          <a:lstStyle/>
          <a:p>
            <a:r>
              <a:rPr lang="en-US" dirty="0"/>
              <a:t>Multimodal variational autoencoders</a:t>
            </a:r>
          </a:p>
        </p:txBody>
      </p:sp>
      <p:sp>
        <p:nvSpPr>
          <p:cNvPr id="50" name="Rectangle 49">
            <a:extLst>
              <a:ext uri="{FF2B5EF4-FFF2-40B4-BE49-F238E27FC236}">
                <a16:creationId xmlns:a16="http://schemas.microsoft.com/office/drawing/2014/main" id="{7064E416-CC83-6C33-DCD5-79043D9CC510}"/>
              </a:ext>
            </a:extLst>
          </p:cNvPr>
          <p:cNvSpPr/>
          <p:nvPr/>
        </p:nvSpPr>
        <p:spPr>
          <a:xfrm rot="5400000">
            <a:off x="1035046" y="5424145"/>
            <a:ext cx="568531" cy="2119615"/>
          </a:xfrm>
          <a:prstGeom prst="rect">
            <a:avLst/>
          </a:prstGeom>
          <a:noFill/>
          <a:ln w="76200" cap="flat" cmpd="sng" algn="ctr">
            <a:solidFill>
              <a:srgbClr val="0070C0"/>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vert="vert270" rtlCol="0" anchor="ctr"/>
          <a:lstStyle/>
          <a:p>
            <a:pPr algn="ctr"/>
            <a:endParaRPr lang="en-US" b="1"/>
          </a:p>
        </p:txBody>
      </p:sp>
      <p:grpSp>
        <p:nvGrpSpPr>
          <p:cNvPr id="51" name="Group 50">
            <a:extLst>
              <a:ext uri="{FF2B5EF4-FFF2-40B4-BE49-F238E27FC236}">
                <a16:creationId xmlns:a16="http://schemas.microsoft.com/office/drawing/2014/main" id="{46BB1D47-EF13-596E-D6AA-C9BDCBFE7F0F}"/>
              </a:ext>
            </a:extLst>
          </p:cNvPr>
          <p:cNvGrpSpPr/>
          <p:nvPr/>
        </p:nvGrpSpPr>
        <p:grpSpPr>
          <a:xfrm rot="5400000">
            <a:off x="2706880" y="1167691"/>
            <a:ext cx="1767157" cy="2119617"/>
            <a:chOff x="818903" y="1279003"/>
            <a:chExt cx="3562114" cy="2847373"/>
          </a:xfrm>
        </p:grpSpPr>
        <p:sp>
          <p:nvSpPr>
            <p:cNvPr id="52" name="Trapezoid 51">
              <a:extLst>
                <a:ext uri="{FF2B5EF4-FFF2-40B4-BE49-F238E27FC236}">
                  <a16:creationId xmlns:a16="http://schemas.microsoft.com/office/drawing/2014/main" id="{45B12AD1-D6E2-6D20-7B59-87568EB6C637}"/>
                </a:ext>
              </a:extLst>
            </p:cNvPr>
            <p:cNvSpPr/>
            <p:nvPr/>
          </p:nvSpPr>
          <p:spPr>
            <a:xfrm rot="5400000">
              <a:off x="1551007" y="1296365"/>
              <a:ext cx="2847372" cy="2812648"/>
            </a:xfrm>
            <a:prstGeom prst="trapezoid">
              <a:avLst>
                <a:gd name="adj" fmla="val 46757"/>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vert="horz" rtlCol="0" anchor="ctr"/>
            <a:lstStyle/>
            <a:p>
              <a:endParaRPr lang="en-US" b="1"/>
            </a:p>
          </p:txBody>
        </p:sp>
        <p:sp>
          <p:nvSpPr>
            <p:cNvPr id="53" name="Rectangle 52">
              <a:extLst>
                <a:ext uri="{FF2B5EF4-FFF2-40B4-BE49-F238E27FC236}">
                  <a16:creationId xmlns:a16="http://schemas.microsoft.com/office/drawing/2014/main" id="{FD48A2C4-7F9C-79B0-7267-D5DB2C38F78F}"/>
                </a:ext>
              </a:extLst>
            </p:cNvPr>
            <p:cNvSpPr/>
            <p:nvPr/>
          </p:nvSpPr>
          <p:spPr>
            <a:xfrm>
              <a:off x="818903" y="1279003"/>
              <a:ext cx="734992" cy="2847372"/>
            </a:xfrm>
            <a:prstGeom prst="rect">
              <a:avLst/>
            </a:prstGeom>
            <a:noFill/>
            <a:ln w="76200" cap="flat" cmpd="sng" algn="ctr">
              <a:solidFill>
                <a:srgbClr val="0070C0"/>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vert="vert270" rtlCol="0" anchor="ctr"/>
            <a:lstStyle/>
            <a:p>
              <a:pPr algn="ctr"/>
              <a:r>
                <a:rPr lang="en-US" b="1"/>
                <a:t>X</a:t>
              </a:r>
            </a:p>
          </p:txBody>
        </p:sp>
      </p:grpSp>
      <p:sp>
        <p:nvSpPr>
          <p:cNvPr id="54" name="Rectangle 53">
            <a:extLst>
              <a:ext uri="{FF2B5EF4-FFF2-40B4-BE49-F238E27FC236}">
                <a16:creationId xmlns:a16="http://schemas.microsoft.com/office/drawing/2014/main" id="{5DF2B740-0619-1A92-AE54-8B200D4D5C63}"/>
              </a:ext>
            </a:extLst>
          </p:cNvPr>
          <p:cNvSpPr/>
          <p:nvPr/>
        </p:nvSpPr>
        <p:spPr>
          <a:xfrm rot="5400000">
            <a:off x="1181436" y="4410868"/>
            <a:ext cx="275757" cy="343218"/>
          </a:xfrm>
          <a:prstGeom prst="rect">
            <a:avLst/>
          </a:prstGeom>
          <a:noFill/>
          <a:ln w="76200" cap="flat" cmpd="sng" algn="ctr">
            <a:solidFill>
              <a:srgbClr val="0070C0"/>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vert="vert270" rtlCol="0" anchor="ctr"/>
          <a:lstStyle/>
          <a:p>
            <a:pPr algn="ctr"/>
            <a:r>
              <a:rPr lang="en-US" b="1"/>
              <a:t>Z</a:t>
            </a:r>
          </a:p>
        </p:txBody>
      </p:sp>
      <p:sp>
        <p:nvSpPr>
          <p:cNvPr id="56" name="Rectangle 55">
            <a:extLst>
              <a:ext uri="{FF2B5EF4-FFF2-40B4-BE49-F238E27FC236}">
                <a16:creationId xmlns:a16="http://schemas.microsoft.com/office/drawing/2014/main" id="{DBC93911-FBB2-9E9E-138C-66BACF8BD46A}"/>
              </a:ext>
            </a:extLst>
          </p:cNvPr>
          <p:cNvSpPr/>
          <p:nvPr/>
        </p:nvSpPr>
        <p:spPr>
          <a:xfrm rot="5400000">
            <a:off x="3312771" y="3016801"/>
            <a:ext cx="530619" cy="684470"/>
          </a:xfrm>
          <a:prstGeom prst="rect">
            <a:avLst/>
          </a:prstGeom>
          <a:noFill/>
          <a:ln w="76200" cap="flat" cmpd="sng" algn="ctr">
            <a:solidFill>
              <a:srgbClr val="0070C0"/>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vert="vert270" rtlCol="0" anchor="ctr"/>
          <a:lstStyle/>
          <a:p>
            <a:pPr algn="ctr"/>
            <a:endParaRPr lang="en-US" b="1"/>
          </a:p>
        </p:txBody>
      </p:sp>
      <p:sp>
        <p:nvSpPr>
          <p:cNvPr id="60" name="Trapezoid 59">
            <a:extLst>
              <a:ext uri="{FF2B5EF4-FFF2-40B4-BE49-F238E27FC236}">
                <a16:creationId xmlns:a16="http://schemas.microsoft.com/office/drawing/2014/main" id="{CBCE4AB3-2BBB-945C-7722-D38BE803DCF5}"/>
              </a:ext>
            </a:extLst>
          </p:cNvPr>
          <p:cNvSpPr/>
          <p:nvPr/>
        </p:nvSpPr>
        <p:spPr>
          <a:xfrm rot="10800000" flipV="1">
            <a:off x="259506" y="4720663"/>
            <a:ext cx="2119616" cy="1460645"/>
          </a:xfrm>
          <a:prstGeom prst="trapezoid">
            <a:avLst>
              <a:gd name="adj" fmla="val 59459"/>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vert="horz" rtlCol="0" anchor="ctr"/>
          <a:lstStyle/>
          <a:p>
            <a:endParaRPr lang="en-US" b="1"/>
          </a:p>
        </p:txBody>
      </p:sp>
      <p:pic>
        <p:nvPicPr>
          <p:cNvPr id="61" name="Picture 60">
            <a:extLst>
              <a:ext uri="{FF2B5EF4-FFF2-40B4-BE49-F238E27FC236}">
                <a16:creationId xmlns:a16="http://schemas.microsoft.com/office/drawing/2014/main" id="{D2245678-B095-85BD-56C5-574DD93143AF}"/>
              </a:ext>
            </a:extLst>
          </p:cNvPr>
          <p:cNvPicPr>
            <a:picLocks noChangeAspect="1"/>
          </p:cNvPicPr>
          <p:nvPr/>
        </p:nvPicPr>
        <p:blipFill>
          <a:blip r:embed="rId4"/>
          <a:stretch>
            <a:fillRect/>
          </a:stretch>
        </p:blipFill>
        <p:spPr>
          <a:xfrm>
            <a:off x="1049573" y="6385932"/>
            <a:ext cx="539474" cy="217530"/>
          </a:xfrm>
          <a:prstGeom prst="rect">
            <a:avLst/>
          </a:prstGeom>
        </p:spPr>
      </p:pic>
      <p:sp>
        <p:nvSpPr>
          <p:cNvPr id="64" name="TextBox 63">
            <a:extLst>
              <a:ext uri="{FF2B5EF4-FFF2-40B4-BE49-F238E27FC236}">
                <a16:creationId xmlns:a16="http://schemas.microsoft.com/office/drawing/2014/main" id="{5238656B-F470-89B7-B0B4-7FCAD7B33DC5}"/>
              </a:ext>
            </a:extLst>
          </p:cNvPr>
          <p:cNvSpPr txBox="1"/>
          <p:nvPr/>
        </p:nvSpPr>
        <p:spPr>
          <a:xfrm>
            <a:off x="6092121" y="1496394"/>
            <a:ext cx="2417650" cy="369332"/>
          </a:xfrm>
          <a:prstGeom prst="rect">
            <a:avLst/>
          </a:prstGeom>
          <a:noFill/>
        </p:spPr>
        <p:txBody>
          <a:bodyPr wrap="none" rtlCol="0">
            <a:spAutoFit/>
          </a:bodyPr>
          <a:lstStyle/>
          <a:p>
            <a:r>
              <a:rPr lang="en-US" b="1" dirty="0">
                <a:solidFill>
                  <a:schemeClr val="accent1"/>
                </a:solidFill>
              </a:rPr>
              <a:t>Unimodal encoders</a:t>
            </a:r>
          </a:p>
        </p:txBody>
      </p:sp>
      <p:sp>
        <p:nvSpPr>
          <p:cNvPr id="65" name="TextBox 64">
            <a:extLst>
              <a:ext uri="{FF2B5EF4-FFF2-40B4-BE49-F238E27FC236}">
                <a16:creationId xmlns:a16="http://schemas.microsoft.com/office/drawing/2014/main" id="{D1F39714-0D41-63F0-48E7-94BF913768FD}"/>
              </a:ext>
            </a:extLst>
          </p:cNvPr>
          <p:cNvSpPr txBox="1"/>
          <p:nvPr/>
        </p:nvSpPr>
        <p:spPr>
          <a:xfrm>
            <a:off x="4687795" y="2215930"/>
            <a:ext cx="2869696" cy="369332"/>
          </a:xfrm>
          <a:prstGeom prst="rect">
            <a:avLst/>
          </a:prstGeom>
          <a:noFill/>
        </p:spPr>
        <p:txBody>
          <a:bodyPr wrap="none" rtlCol="0">
            <a:spAutoFit/>
          </a:bodyPr>
          <a:lstStyle/>
          <a:p>
            <a:r>
              <a:rPr lang="en-US" b="1" dirty="0">
                <a:solidFill>
                  <a:schemeClr val="tx2"/>
                </a:solidFill>
              </a:rPr>
              <a:t>Multimodal embedding</a:t>
            </a:r>
          </a:p>
        </p:txBody>
      </p:sp>
      <p:sp>
        <p:nvSpPr>
          <p:cNvPr id="68" name="TextBox 67">
            <a:extLst>
              <a:ext uri="{FF2B5EF4-FFF2-40B4-BE49-F238E27FC236}">
                <a16:creationId xmlns:a16="http://schemas.microsoft.com/office/drawing/2014/main" id="{9DF8E962-10F4-FF06-141A-9FDAB93A09F9}"/>
              </a:ext>
            </a:extLst>
          </p:cNvPr>
          <p:cNvSpPr txBox="1"/>
          <p:nvPr/>
        </p:nvSpPr>
        <p:spPr>
          <a:xfrm>
            <a:off x="3063904" y="2057731"/>
            <a:ext cx="1120820" cy="369332"/>
          </a:xfrm>
          <a:prstGeom prst="rect">
            <a:avLst/>
          </a:prstGeom>
          <a:noFill/>
        </p:spPr>
        <p:txBody>
          <a:bodyPr wrap="none" rtlCol="0">
            <a:spAutoFit/>
          </a:bodyPr>
          <a:lstStyle/>
          <a:p>
            <a:r>
              <a:rPr lang="en-US" b="1" dirty="0">
                <a:solidFill>
                  <a:schemeClr val="bg2"/>
                </a:solidFill>
              </a:rPr>
              <a:t>encoder</a:t>
            </a:r>
          </a:p>
        </p:txBody>
      </p:sp>
      <p:sp>
        <p:nvSpPr>
          <p:cNvPr id="69" name="TextBox 68">
            <a:extLst>
              <a:ext uri="{FF2B5EF4-FFF2-40B4-BE49-F238E27FC236}">
                <a16:creationId xmlns:a16="http://schemas.microsoft.com/office/drawing/2014/main" id="{B678A3C4-F667-A652-C456-21EE980C2572}"/>
              </a:ext>
            </a:extLst>
          </p:cNvPr>
          <p:cNvSpPr txBox="1"/>
          <p:nvPr/>
        </p:nvSpPr>
        <p:spPr>
          <a:xfrm>
            <a:off x="792760" y="5552567"/>
            <a:ext cx="1114408" cy="369332"/>
          </a:xfrm>
          <a:prstGeom prst="rect">
            <a:avLst/>
          </a:prstGeom>
          <a:noFill/>
        </p:spPr>
        <p:txBody>
          <a:bodyPr wrap="none" rtlCol="0">
            <a:spAutoFit/>
          </a:bodyPr>
          <a:lstStyle/>
          <a:p>
            <a:r>
              <a:rPr lang="en-US" b="1" dirty="0">
                <a:solidFill>
                  <a:schemeClr val="bg2"/>
                </a:solidFill>
              </a:rPr>
              <a:t>decoder</a:t>
            </a:r>
          </a:p>
        </p:txBody>
      </p:sp>
      <p:sp>
        <p:nvSpPr>
          <p:cNvPr id="7" name="TextBox 6">
            <a:extLst>
              <a:ext uri="{FF2B5EF4-FFF2-40B4-BE49-F238E27FC236}">
                <a16:creationId xmlns:a16="http://schemas.microsoft.com/office/drawing/2014/main" id="{3ED18C8C-38BF-400E-EC48-28FC63A17320}"/>
              </a:ext>
            </a:extLst>
          </p:cNvPr>
          <p:cNvSpPr txBox="1"/>
          <p:nvPr/>
        </p:nvSpPr>
        <p:spPr>
          <a:xfrm>
            <a:off x="5709797" y="3370081"/>
            <a:ext cx="3296095" cy="369332"/>
          </a:xfrm>
          <a:prstGeom prst="rect">
            <a:avLst/>
          </a:prstGeom>
          <a:noFill/>
        </p:spPr>
        <p:txBody>
          <a:bodyPr wrap="none" rtlCol="0">
            <a:spAutoFit/>
          </a:bodyPr>
          <a:lstStyle/>
          <a:p>
            <a:r>
              <a:rPr lang="en-US" b="1" dirty="0">
                <a:solidFill>
                  <a:schemeClr val="accent2"/>
                </a:solidFill>
              </a:rPr>
              <a:t>Prior on latent distribution</a:t>
            </a:r>
          </a:p>
        </p:txBody>
      </p:sp>
      <p:sp>
        <p:nvSpPr>
          <p:cNvPr id="8" name="TextBox 7">
            <a:extLst>
              <a:ext uri="{FF2B5EF4-FFF2-40B4-BE49-F238E27FC236}">
                <a16:creationId xmlns:a16="http://schemas.microsoft.com/office/drawing/2014/main" id="{DB28C32D-3479-7878-967A-939E65936644}"/>
              </a:ext>
            </a:extLst>
          </p:cNvPr>
          <p:cNvSpPr txBox="1"/>
          <p:nvPr/>
        </p:nvSpPr>
        <p:spPr>
          <a:xfrm>
            <a:off x="6415984" y="968872"/>
            <a:ext cx="5179816" cy="369332"/>
          </a:xfrm>
          <a:prstGeom prst="rect">
            <a:avLst/>
          </a:prstGeom>
          <a:noFill/>
        </p:spPr>
        <p:txBody>
          <a:bodyPr wrap="none" rtlCol="0">
            <a:spAutoFit/>
          </a:bodyPr>
          <a:lstStyle/>
          <a:p>
            <a:r>
              <a:rPr lang="en-US" b="1" dirty="0">
                <a:solidFill>
                  <a:schemeClr val="tx2"/>
                </a:solidFill>
              </a:rPr>
              <a:t>Multimodal Variational Autoencoder Model</a:t>
            </a:r>
          </a:p>
        </p:txBody>
      </p:sp>
      <p:grpSp>
        <p:nvGrpSpPr>
          <p:cNvPr id="3" name="Group 2">
            <a:extLst>
              <a:ext uri="{FF2B5EF4-FFF2-40B4-BE49-F238E27FC236}">
                <a16:creationId xmlns:a16="http://schemas.microsoft.com/office/drawing/2014/main" id="{A2C99698-7855-3712-7144-456098CD94F0}"/>
              </a:ext>
            </a:extLst>
          </p:cNvPr>
          <p:cNvGrpSpPr/>
          <p:nvPr/>
        </p:nvGrpSpPr>
        <p:grpSpPr>
          <a:xfrm rot="5400000">
            <a:off x="295684" y="1164832"/>
            <a:ext cx="1772871" cy="2119617"/>
            <a:chOff x="818903" y="1279003"/>
            <a:chExt cx="3562114" cy="2847373"/>
          </a:xfrm>
        </p:grpSpPr>
        <p:sp>
          <p:nvSpPr>
            <p:cNvPr id="4" name="Trapezoid 3">
              <a:extLst>
                <a:ext uri="{FF2B5EF4-FFF2-40B4-BE49-F238E27FC236}">
                  <a16:creationId xmlns:a16="http://schemas.microsoft.com/office/drawing/2014/main" id="{B017153D-A579-729F-11EE-DB5B19ACEF2F}"/>
                </a:ext>
              </a:extLst>
            </p:cNvPr>
            <p:cNvSpPr/>
            <p:nvPr/>
          </p:nvSpPr>
          <p:spPr>
            <a:xfrm rot="5400000">
              <a:off x="1551007" y="1296365"/>
              <a:ext cx="2847372" cy="2812648"/>
            </a:xfrm>
            <a:prstGeom prst="trapezoid">
              <a:avLst>
                <a:gd name="adj" fmla="val 46757"/>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vert="horz" rtlCol="0" anchor="ctr"/>
            <a:lstStyle/>
            <a:p>
              <a:endParaRPr lang="en-US" b="1"/>
            </a:p>
          </p:txBody>
        </p:sp>
        <p:sp>
          <p:nvSpPr>
            <p:cNvPr id="5" name="Rectangle 4">
              <a:extLst>
                <a:ext uri="{FF2B5EF4-FFF2-40B4-BE49-F238E27FC236}">
                  <a16:creationId xmlns:a16="http://schemas.microsoft.com/office/drawing/2014/main" id="{0F4DFE83-120A-F700-B899-CB5BC49EF8AA}"/>
                </a:ext>
              </a:extLst>
            </p:cNvPr>
            <p:cNvSpPr/>
            <p:nvPr/>
          </p:nvSpPr>
          <p:spPr>
            <a:xfrm>
              <a:off x="818903" y="1279003"/>
              <a:ext cx="734992" cy="2847372"/>
            </a:xfrm>
            <a:prstGeom prst="rect">
              <a:avLst/>
            </a:prstGeom>
            <a:noFill/>
            <a:ln w="76200" cap="flat" cmpd="sng" algn="ctr">
              <a:solidFill>
                <a:srgbClr val="0070C0"/>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vert="vert270" rtlCol="0" anchor="ctr"/>
            <a:lstStyle/>
            <a:p>
              <a:pPr algn="ctr"/>
              <a:r>
                <a:rPr lang="en-US" b="1"/>
                <a:t>X</a:t>
              </a:r>
            </a:p>
          </p:txBody>
        </p:sp>
      </p:grpSp>
      <p:sp>
        <p:nvSpPr>
          <p:cNvPr id="12" name="Rectangle 11">
            <a:extLst>
              <a:ext uri="{FF2B5EF4-FFF2-40B4-BE49-F238E27FC236}">
                <a16:creationId xmlns:a16="http://schemas.microsoft.com/office/drawing/2014/main" id="{FA7F241B-0F0D-AB99-0899-58DD00BFC498}"/>
              </a:ext>
            </a:extLst>
          </p:cNvPr>
          <p:cNvSpPr/>
          <p:nvPr/>
        </p:nvSpPr>
        <p:spPr>
          <a:xfrm rot="5400000">
            <a:off x="904432" y="3021476"/>
            <a:ext cx="530619" cy="684470"/>
          </a:xfrm>
          <a:prstGeom prst="rect">
            <a:avLst/>
          </a:prstGeom>
          <a:noFill/>
          <a:ln w="76200" cap="flat" cmpd="sng" algn="ctr">
            <a:solidFill>
              <a:srgbClr val="0070C0"/>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vert="vert270" rtlCol="0" anchor="ctr"/>
          <a:lstStyle/>
          <a:p>
            <a:pPr algn="ctr"/>
            <a:endParaRPr lang="en-US" b="1"/>
          </a:p>
        </p:txBody>
      </p:sp>
      <p:sp>
        <p:nvSpPr>
          <p:cNvPr id="14" name="TextBox 13">
            <a:extLst>
              <a:ext uri="{FF2B5EF4-FFF2-40B4-BE49-F238E27FC236}">
                <a16:creationId xmlns:a16="http://schemas.microsoft.com/office/drawing/2014/main" id="{A9070CB9-8125-031F-EEEC-459589B5E475}"/>
              </a:ext>
            </a:extLst>
          </p:cNvPr>
          <p:cNvSpPr txBox="1"/>
          <p:nvPr/>
        </p:nvSpPr>
        <p:spPr>
          <a:xfrm>
            <a:off x="655565" y="2052015"/>
            <a:ext cx="1120820" cy="369332"/>
          </a:xfrm>
          <a:prstGeom prst="rect">
            <a:avLst/>
          </a:prstGeom>
          <a:noFill/>
        </p:spPr>
        <p:txBody>
          <a:bodyPr wrap="none" rtlCol="0">
            <a:spAutoFit/>
          </a:bodyPr>
          <a:lstStyle/>
          <a:p>
            <a:r>
              <a:rPr lang="en-US" b="1" dirty="0">
                <a:solidFill>
                  <a:schemeClr val="bg2"/>
                </a:solidFill>
              </a:rPr>
              <a:t>encoder</a:t>
            </a:r>
          </a:p>
        </p:txBody>
      </p:sp>
      <p:sp>
        <p:nvSpPr>
          <p:cNvPr id="15" name="Rectangle 14">
            <a:extLst>
              <a:ext uri="{FF2B5EF4-FFF2-40B4-BE49-F238E27FC236}">
                <a16:creationId xmlns:a16="http://schemas.microsoft.com/office/drawing/2014/main" id="{3C34FFB9-FC3A-A43A-03CC-DDC598F1D796}"/>
              </a:ext>
            </a:extLst>
          </p:cNvPr>
          <p:cNvSpPr/>
          <p:nvPr/>
        </p:nvSpPr>
        <p:spPr>
          <a:xfrm rot="5400000">
            <a:off x="3306193" y="5421830"/>
            <a:ext cx="568531" cy="2119615"/>
          </a:xfrm>
          <a:prstGeom prst="rect">
            <a:avLst/>
          </a:prstGeom>
          <a:noFill/>
          <a:ln w="76200" cap="flat" cmpd="sng" algn="ctr">
            <a:solidFill>
              <a:srgbClr val="0070C0"/>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vert="vert270" rtlCol="0" anchor="ctr"/>
          <a:lstStyle/>
          <a:p>
            <a:pPr algn="ctr"/>
            <a:endParaRPr lang="en-US" b="1"/>
          </a:p>
        </p:txBody>
      </p:sp>
      <p:sp>
        <p:nvSpPr>
          <p:cNvPr id="16" name="Rectangle 15">
            <a:extLst>
              <a:ext uri="{FF2B5EF4-FFF2-40B4-BE49-F238E27FC236}">
                <a16:creationId xmlns:a16="http://schemas.microsoft.com/office/drawing/2014/main" id="{18C66DE6-5595-BEC3-C01D-88BE8C6E7FF9}"/>
              </a:ext>
            </a:extLst>
          </p:cNvPr>
          <p:cNvSpPr/>
          <p:nvPr/>
        </p:nvSpPr>
        <p:spPr>
          <a:xfrm rot="5400000">
            <a:off x="3452583" y="4408553"/>
            <a:ext cx="275757" cy="343218"/>
          </a:xfrm>
          <a:prstGeom prst="rect">
            <a:avLst/>
          </a:prstGeom>
          <a:noFill/>
          <a:ln w="76200" cap="flat" cmpd="sng" algn="ctr">
            <a:solidFill>
              <a:srgbClr val="0070C0"/>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vert="vert270" rtlCol="0" anchor="ctr"/>
          <a:lstStyle/>
          <a:p>
            <a:pPr algn="ctr"/>
            <a:r>
              <a:rPr lang="en-US" b="1"/>
              <a:t>Z</a:t>
            </a:r>
          </a:p>
        </p:txBody>
      </p:sp>
      <p:sp>
        <p:nvSpPr>
          <p:cNvPr id="17" name="Trapezoid 16">
            <a:extLst>
              <a:ext uri="{FF2B5EF4-FFF2-40B4-BE49-F238E27FC236}">
                <a16:creationId xmlns:a16="http://schemas.microsoft.com/office/drawing/2014/main" id="{85308379-382C-C164-9B6E-EA983ABEB07B}"/>
              </a:ext>
            </a:extLst>
          </p:cNvPr>
          <p:cNvSpPr/>
          <p:nvPr/>
        </p:nvSpPr>
        <p:spPr>
          <a:xfrm rot="10800000" flipV="1">
            <a:off x="2530653" y="4718348"/>
            <a:ext cx="2119616" cy="1460645"/>
          </a:xfrm>
          <a:prstGeom prst="trapezoid">
            <a:avLst>
              <a:gd name="adj" fmla="val 59459"/>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vert="horz" rtlCol="0" anchor="ctr"/>
          <a:lstStyle/>
          <a:p>
            <a:endParaRPr lang="en-US" b="1"/>
          </a:p>
        </p:txBody>
      </p:sp>
      <p:pic>
        <p:nvPicPr>
          <p:cNvPr id="18" name="Picture 17">
            <a:extLst>
              <a:ext uri="{FF2B5EF4-FFF2-40B4-BE49-F238E27FC236}">
                <a16:creationId xmlns:a16="http://schemas.microsoft.com/office/drawing/2014/main" id="{21BDA244-50E9-4A7A-DBAD-681C21EE556E}"/>
              </a:ext>
            </a:extLst>
          </p:cNvPr>
          <p:cNvPicPr>
            <a:picLocks noChangeAspect="1"/>
          </p:cNvPicPr>
          <p:nvPr/>
        </p:nvPicPr>
        <p:blipFill>
          <a:blip r:embed="rId4"/>
          <a:stretch>
            <a:fillRect/>
          </a:stretch>
        </p:blipFill>
        <p:spPr>
          <a:xfrm>
            <a:off x="3320720" y="6383617"/>
            <a:ext cx="539474" cy="217530"/>
          </a:xfrm>
          <a:prstGeom prst="rect">
            <a:avLst/>
          </a:prstGeom>
        </p:spPr>
      </p:pic>
      <p:sp>
        <p:nvSpPr>
          <p:cNvPr id="19" name="TextBox 18">
            <a:extLst>
              <a:ext uri="{FF2B5EF4-FFF2-40B4-BE49-F238E27FC236}">
                <a16:creationId xmlns:a16="http://schemas.microsoft.com/office/drawing/2014/main" id="{441B096E-118C-0145-520E-18D7169D138C}"/>
              </a:ext>
            </a:extLst>
          </p:cNvPr>
          <p:cNvSpPr txBox="1"/>
          <p:nvPr/>
        </p:nvSpPr>
        <p:spPr>
          <a:xfrm>
            <a:off x="3063907" y="5550252"/>
            <a:ext cx="1114408" cy="369332"/>
          </a:xfrm>
          <a:prstGeom prst="rect">
            <a:avLst/>
          </a:prstGeom>
          <a:noFill/>
        </p:spPr>
        <p:txBody>
          <a:bodyPr wrap="none" rtlCol="0">
            <a:spAutoFit/>
          </a:bodyPr>
          <a:lstStyle/>
          <a:p>
            <a:r>
              <a:rPr lang="en-US" b="1" dirty="0">
                <a:solidFill>
                  <a:schemeClr val="bg2"/>
                </a:solidFill>
              </a:rPr>
              <a:t>decoder</a:t>
            </a:r>
          </a:p>
        </p:txBody>
      </p:sp>
      <p:pic>
        <p:nvPicPr>
          <p:cNvPr id="21" name="Picture 20">
            <a:extLst>
              <a:ext uri="{FF2B5EF4-FFF2-40B4-BE49-F238E27FC236}">
                <a16:creationId xmlns:a16="http://schemas.microsoft.com/office/drawing/2014/main" id="{784C39A4-26BD-948E-D415-BA4AC5AEE11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5485" y="3229764"/>
            <a:ext cx="533267" cy="248454"/>
          </a:xfrm>
          <a:prstGeom prst="rect">
            <a:avLst/>
          </a:prstGeom>
        </p:spPr>
      </p:pic>
      <p:pic>
        <p:nvPicPr>
          <p:cNvPr id="23" name="Picture 22">
            <a:extLst>
              <a:ext uri="{FF2B5EF4-FFF2-40B4-BE49-F238E27FC236}">
                <a16:creationId xmlns:a16="http://schemas.microsoft.com/office/drawing/2014/main" id="{98341090-C08C-02C0-783D-8EA4ED1EC73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301378" y="3221229"/>
            <a:ext cx="541375" cy="252232"/>
          </a:xfrm>
          <a:prstGeom prst="rect">
            <a:avLst/>
          </a:prstGeom>
        </p:spPr>
      </p:pic>
      <p:sp>
        <p:nvSpPr>
          <p:cNvPr id="24" name="Rectangle 23">
            <a:extLst>
              <a:ext uri="{FF2B5EF4-FFF2-40B4-BE49-F238E27FC236}">
                <a16:creationId xmlns:a16="http://schemas.microsoft.com/office/drawing/2014/main" id="{A72F74F4-08D5-76E3-D7AE-F919685C17D4}"/>
              </a:ext>
            </a:extLst>
          </p:cNvPr>
          <p:cNvSpPr/>
          <p:nvPr/>
        </p:nvSpPr>
        <p:spPr>
          <a:xfrm rot="5400000">
            <a:off x="2128301" y="3009441"/>
            <a:ext cx="530619" cy="684470"/>
          </a:xfrm>
          <a:prstGeom prst="rect">
            <a:avLst/>
          </a:prstGeom>
          <a:noFill/>
          <a:ln w="76200" cap="flat" cmpd="sng" algn="ctr">
            <a:solidFill>
              <a:srgbClr val="0070C0"/>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vert="vert270" rtlCol="0" anchor="ctr"/>
          <a:lstStyle/>
          <a:p>
            <a:pPr algn="ctr"/>
            <a:endParaRPr lang="en-US" b="1"/>
          </a:p>
        </p:txBody>
      </p:sp>
      <p:pic>
        <p:nvPicPr>
          <p:cNvPr id="26" name="Picture 25">
            <a:extLst>
              <a:ext uri="{FF2B5EF4-FFF2-40B4-BE49-F238E27FC236}">
                <a16:creationId xmlns:a16="http://schemas.microsoft.com/office/drawing/2014/main" id="{0690EBFE-1953-CC6A-1517-A058819DD7F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168747" y="3218064"/>
            <a:ext cx="457200" cy="254000"/>
          </a:xfrm>
          <a:prstGeom prst="rect">
            <a:avLst/>
          </a:prstGeom>
        </p:spPr>
      </p:pic>
      <p:sp>
        <p:nvSpPr>
          <p:cNvPr id="27" name="Rectangle 26">
            <a:extLst>
              <a:ext uri="{FF2B5EF4-FFF2-40B4-BE49-F238E27FC236}">
                <a16:creationId xmlns:a16="http://schemas.microsoft.com/office/drawing/2014/main" id="{8D5F1440-A859-8545-5D0C-980D330EAE83}"/>
              </a:ext>
            </a:extLst>
          </p:cNvPr>
          <p:cNvSpPr/>
          <p:nvPr/>
        </p:nvSpPr>
        <p:spPr>
          <a:xfrm rot="5400000" flipH="1">
            <a:off x="1758815" y="3189137"/>
            <a:ext cx="45719" cy="460600"/>
          </a:xfrm>
          <a:prstGeom prst="rect">
            <a:avLst/>
          </a:prstGeom>
          <a:noFill/>
          <a:ln w="76200" cap="flat" cmpd="sng" algn="ctr">
            <a:solidFill>
              <a:srgbClr val="0070C0"/>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vert="vert270" rtlCol="0" anchor="ctr"/>
          <a:lstStyle/>
          <a:p>
            <a:pPr algn="ctr"/>
            <a:endParaRPr lang="en-US" b="1"/>
          </a:p>
        </p:txBody>
      </p:sp>
      <p:sp>
        <p:nvSpPr>
          <p:cNvPr id="28" name="Rectangle 27">
            <a:extLst>
              <a:ext uri="{FF2B5EF4-FFF2-40B4-BE49-F238E27FC236}">
                <a16:creationId xmlns:a16="http://schemas.microsoft.com/office/drawing/2014/main" id="{91250FA4-C80E-AEFC-8FD6-388CB0236297}"/>
              </a:ext>
            </a:extLst>
          </p:cNvPr>
          <p:cNvSpPr/>
          <p:nvPr/>
        </p:nvSpPr>
        <p:spPr>
          <a:xfrm rot="5400000" flipH="1">
            <a:off x="2936833" y="3193253"/>
            <a:ext cx="45719" cy="460600"/>
          </a:xfrm>
          <a:prstGeom prst="rect">
            <a:avLst/>
          </a:prstGeom>
          <a:noFill/>
          <a:ln w="76200" cap="flat" cmpd="sng" algn="ctr">
            <a:solidFill>
              <a:srgbClr val="0070C0"/>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vert="vert270" rtlCol="0" anchor="ctr"/>
          <a:lstStyle/>
          <a:p>
            <a:pPr algn="ctr"/>
            <a:endParaRPr lang="en-US" b="1"/>
          </a:p>
        </p:txBody>
      </p:sp>
      <p:pic>
        <p:nvPicPr>
          <p:cNvPr id="30" name="Picture 29">
            <a:extLst>
              <a:ext uri="{FF2B5EF4-FFF2-40B4-BE49-F238E27FC236}">
                <a16:creationId xmlns:a16="http://schemas.microsoft.com/office/drawing/2014/main" id="{2F39A292-8F13-182A-F2BE-DB4E5E973FB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2227893" y="2641600"/>
            <a:ext cx="308607" cy="366023"/>
          </a:xfrm>
          <a:prstGeom prst="rect">
            <a:avLst/>
          </a:prstGeom>
        </p:spPr>
      </p:pic>
      <p:pic>
        <p:nvPicPr>
          <p:cNvPr id="32" name="Picture 31">
            <a:extLst>
              <a:ext uri="{FF2B5EF4-FFF2-40B4-BE49-F238E27FC236}">
                <a16:creationId xmlns:a16="http://schemas.microsoft.com/office/drawing/2014/main" id="{F1368517-F680-9788-59D3-14FAFC46E3C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678596" y="1459837"/>
            <a:ext cx="4195575" cy="2243019"/>
          </a:xfrm>
          <a:prstGeom prst="rect">
            <a:avLst/>
          </a:prstGeom>
        </p:spPr>
      </p:pic>
      <p:sp>
        <p:nvSpPr>
          <p:cNvPr id="33" name="TextBox 32">
            <a:extLst>
              <a:ext uri="{FF2B5EF4-FFF2-40B4-BE49-F238E27FC236}">
                <a16:creationId xmlns:a16="http://schemas.microsoft.com/office/drawing/2014/main" id="{AACAB144-DF19-99D3-2C87-C26A14FAE3E5}"/>
              </a:ext>
            </a:extLst>
          </p:cNvPr>
          <p:cNvSpPr txBox="1"/>
          <p:nvPr/>
        </p:nvSpPr>
        <p:spPr>
          <a:xfrm>
            <a:off x="6122643" y="2935466"/>
            <a:ext cx="2411238" cy="369332"/>
          </a:xfrm>
          <a:prstGeom prst="rect">
            <a:avLst/>
          </a:prstGeom>
          <a:noFill/>
        </p:spPr>
        <p:txBody>
          <a:bodyPr wrap="none" rtlCol="0">
            <a:spAutoFit/>
          </a:bodyPr>
          <a:lstStyle/>
          <a:p>
            <a:r>
              <a:rPr lang="en-US" b="1" dirty="0">
                <a:solidFill>
                  <a:schemeClr val="accent1"/>
                </a:solidFill>
              </a:rPr>
              <a:t>Unimodal decoders</a:t>
            </a:r>
          </a:p>
        </p:txBody>
      </p:sp>
      <p:sp>
        <p:nvSpPr>
          <p:cNvPr id="34" name="TextBox 33">
            <a:extLst>
              <a:ext uri="{FF2B5EF4-FFF2-40B4-BE49-F238E27FC236}">
                <a16:creationId xmlns:a16="http://schemas.microsoft.com/office/drawing/2014/main" id="{612D3634-5FA5-830D-6716-F085DCE3280C}"/>
              </a:ext>
            </a:extLst>
          </p:cNvPr>
          <p:cNvSpPr txBox="1"/>
          <p:nvPr/>
        </p:nvSpPr>
        <p:spPr>
          <a:xfrm>
            <a:off x="5105070" y="4256996"/>
            <a:ext cx="6697263" cy="646331"/>
          </a:xfrm>
          <a:prstGeom prst="rect">
            <a:avLst/>
          </a:prstGeom>
          <a:noFill/>
        </p:spPr>
        <p:txBody>
          <a:bodyPr wrap="square" rtlCol="0">
            <a:spAutoFit/>
          </a:bodyPr>
          <a:lstStyle/>
          <a:p>
            <a:pPr marL="285750" indent="-285750">
              <a:buFont typeface="Arial" panose="020B0604020202020204" pitchFamily="34" charset="0"/>
              <a:buChar char="•"/>
            </a:pPr>
            <a:r>
              <a:rPr lang="en-US" b="1" dirty="0"/>
              <a:t>Product of experts combines unimodal embeddings</a:t>
            </a:r>
          </a:p>
          <a:p>
            <a:pPr marL="285750" indent="-285750">
              <a:buFont typeface="Arial" panose="020B0604020202020204" pitchFamily="34" charset="0"/>
              <a:buChar char="•"/>
            </a:pPr>
            <a:r>
              <a:rPr lang="en-US" b="1" dirty="0"/>
              <a:t>Multimodal embedding still a Gaussian</a:t>
            </a:r>
          </a:p>
        </p:txBody>
      </p:sp>
      <p:pic>
        <p:nvPicPr>
          <p:cNvPr id="36" name="Picture 35">
            <a:extLst>
              <a:ext uri="{FF2B5EF4-FFF2-40B4-BE49-F238E27FC236}">
                <a16:creationId xmlns:a16="http://schemas.microsoft.com/office/drawing/2014/main" id="{BF5A682F-3E8D-F597-8D59-8F288BCF4BD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355446" y="5114704"/>
            <a:ext cx="4196510" cy="1240427"/>
          </a:xfrm>
          <a:prstGeom prst="rect">
            <a:avLst/>
          </a:prstGeom>
        </p:spPr>
      </p:pic>
    </p:spTree>
    <p:extLst>
      <p:ext uri="{BB962C8B-B14F-4D97-AF65-F5344CB8AC3E}">
        <p14:creationId xmlns:p14="http://schemas.microsoft.com/office/powerpoint/2010/main" val="1404590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20E245-8896-2F77-4B19-91D2971DA2E0}"/>
              </a:ext>
            </a:extLst>
          </p:cNvPr>
          <p:cNvSpPr>
            <a:spLocks noGrp="1"/>
          </p:cNvSpPr>
          <p:nvPr>
            <p:ph type="title"/>
          </p:nvPr>
        </p:nvSpPr>
        <p:spPr/>
        <p:txBody>
          <a:bodyPr/>
          <a:lstStyle/>
          <a:p>
            <a:r>
              <a:rPr lang="en-US" dirty="0"/>
              <a:t>Gaussian mixture prior on latent space </a:t>
            </a:r>
          </a:p>
        </p:txBody>
      </p:sp>
      <p:pic>
        <p:nvPicPr>
          <p:cNvPr id="4" name="Content Placeholder 17">
            <a:extLst>
              <a:ext uri="{FF2B5EF4-FFF2-40B4-BE49-F238E27FC236}">
                <a16:creationId xmlns:a16="http://schemas.microsoft.com/office/drawing/2014/main" id="{25E80401-199C-B2CD-2282-1CF08EA7483B}"/>
              </a:ext>
            </a:extLst>
          </p:cNvPr>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720649" y="1782903"/>
            <a:ext cx="4432300" cy="2933700"/>
          </a:xfrm>
        </p:spPr>
      </p:pic>
      <p:sp>
        <p:nvSpPr>
          <p:cNvPr id="5" name="TextBox 4">
            <a:extLst>
              <a:ext uri="{FF2B5EF4-FFF2-40B4-BE49-F238E27FC236}">
                <a16:creationId xmlns:a16="http://schemas.microsoft.com/office/drawing/2014/main" id="{6E761568-8CD8-DEB6-B34C-E8EF79F8BD83}"/>
              </a:ext>
            </a:extLst>
          </p:cNvPr>
          <p:cNvSpPr txBox="1"/>
          <p:nvPr/>
        </p:nvSpPr>
        <p:spPr>
          <a:xfrm>
            <a:off x="628209" y="4716603"/>
            <a:ext cx="4586705" cy="369332"/>
          </a:xfrm>
          <a:prstGeom prst="rect">
            <a:avLst/>
          </a:prstGeom>
          <a:noFill/>
        </p:spPr>
        <p:txBody>
          <a:bodyPr wrap="none" rtlCol="0">
            <a:spAutoFit/>
          </a:bodyPr>
          <a:lstStyle/>
          <a:p>
            <a:r>
              <a:rPr lang="en-US" dirty="0"/>
              <a:t>Latent space with Gaussian Mixture prior</a:t>
            </a:r>
          </a:p>
        </p:txBody>
      </p:sp>
      <p:sp>
        <p:nvSpPr>
          <p:cNvPr id="6" name="TextBox 5">
            <a:extLst>
              <a:ext uri="{FF2B5EF4-FFF2-40B4-BE49-F238E27FC236}">
                <a16:creationId xmlns:a16="http://schemas.microsoft.com/office/drawing/2014/main" id="{DA2AC88E-30AA-B5D9-E468-F6D433DA0ADF}"/>
              </a:ext>
            </a:extLst>
          </p:cNvPr>
          <p:cNvSpPr txBox="1"/>
          <p:nvPr/>
        </p:nvSpPr>
        <p:spPr>
          <a:xfrm>
            <a:off x="3894271" y="2051800"/>
            <a:ext cx="1258678" cy="369332"/>
          </a:xfrm>
          <a:prstGeom prst="rect">
            <a:avLst/>
          </a:prstGeom>
          <a:solidFill>
            <a:schemeClr val="bg1"/>
          </a:solidFill>
        </p:spPr>
        <p:txBody>
          <a:bodyPr wrap="square" rtlCol="0">
            <a:spAutoFit/>
          </a:bodyPr>
          <a:lstStyle/>
          <a:p>
            <a:pPr algn="ctr"/>
            <a:r>
              <a:rPr lang="en-US" dirty="0"/>
              <a:t>2</a:t>
            </a:r>
          </a:p>
        </p:txBody>
      </p:sp>
      <p:sp>
        <p:nvSpPr>
          <p:cNvPr id="7" name="TextBox 6">
            <a:extLst>
              <a:ext uri="{FF2B5EF4-FFF2-40B4-BE49-F238E27FC236}">
                <a16:creationId xmlns:a16="http://schemas.microsoft.com/office/drawing/2014/main" id="{CFBA01F6-A5FF-6AA3-4AA9-5C72D7C0DE7F}"/>
              </a:ext>
            </a:extLst>
          </p:cNvPr>
          <p:cNvSpPr txBox="1"/>
          <p:nvPr/>
        </p:nvSpPr>
        <p:spPr>
          <a:xfrm>
            <a:off x="260753" y="3953876"/>
            <a:ext cx="1258678" cy="369332"/>
          </a:xfrm>
          <a:prstGeom prst="rect">
            <a:avLst/>
          </a:prstGeom>
          <a:solidFill>
            <a:schemeClr val="bg1"/>
          </a:solidFill>
        </p:spPr>
        <p:txBody>
          <a:bodyPr wrap="square" rtlCol="0">
            <a:spAutoFit/>
          </a:bodyPr>
          <a:lstStyle/>
          <a:p>
            <a:pPr algn="ctr"/>
            <a:r>
              <a:rPr lang="en-US" dirty="0"/>
              <a:t>4</a:t>
            </a:r>
          </a:p>
        </p:txBody>
      </p:sp>
      <p:sp>
        <p:nvSpPr>
          <p:cNvPr id="8" name="TextBox 7">
            <a:extLst>
              <a:ext uri="{FF2B5EF4-FFF2-40B4-BE49-F238E27FC236}">
                <a16:creationId xmlns:a16="http://schemas.microsoft.com/office/drawing/2014/main" id="{E9FB1DD9-87B0-F416-942A-3ECCA23AC6C4}"/>
              </a:ext>
            </a:extLst>
          </p:cNvPr>
          <p:cNvSpPr txBox="1"/>
          <p:nvPr/>
        </p:nvSpPr>
        <p:spPr>
          <a:xfrm>
            <a:off x="1166793" y="1527150"/>
            <a:ext cx="1258678" cy="369332"/>
          </a:xfrm>
          <a:prstGeom prst="rect">
            <a:avLst/>
          </a:prstGeom>
          <a:solidFill>
            <a:schemeClr val="bg1"/>
          </a:solidFill>
        </p:spPr>
        <p:txBody>
          <a:bodyPr wrap="square" rtlCol="0">
            <a:spAutoFit/>
          </a:bodyPr>
          <a:lstStyle/>
          <a:p>
            <a:pPr algn="ctr"/>
            <a:r>
              <a:rPr lang="en-US" dirty="0"/>
              <a:t>1</a:t>
            </a:r>
          </a:p>
        </p:txBody>
      </p:sp>
      <p:sp>
        <p:nvSpPr>
          <p:cNvPr id="9" name="TextBox 8">
            <a:extLst>
              <a:ext uri="{FF2B5EF4-FFF2-40B4-BE49-F238E27FC236}">
                <a16:creationId xmlns:a16="http://schemas.microsoft.com/office/drawing/2014/main" id="{6799CA48-75B4-6D7E-27C8-56F83CDCEAAE}"/>
              </a:ext>
            </a:extLst>
          </p:cNvPr>
          <p:cNvSpPr txBox="1"/>
          <p:nvPr/>
        </p:nvSpPr>
        <p:spPr>
          <a:xfrm>
            <a:off x="4505554" y="3925975"/>
            <a:ext cx="1258678" cy="369332"/>
          </a:xfrm>
          <a:prstGeom prst="rect">
            <a:avLst/>
          </a:prstGeom>
          <a:solidFill>
            <a:schemeClr val="bg1"/>
          </a:solidFill>
        </p:spPr>
        <p:txBody>
          <a:bodyPr wrap="square" rtlCol="0">
            <a:spAutoFit/>
          </a:bodyPr>
          <a:lstStyle/>
          <a:p>
            <a:r>
              <a:rPr lang="en-US" dirty="0"/>
              <a:t>3</a:t>
            </a:r>
          </a:p>
        </p:txBody>
      </p:sp>
      <p:cxnSp>
        <p:nvCxnSpPr>
          <p:cNvPr id="10" name="Straight Arrow Connector 9">
            <a:extLst>
              <a:ext uri="{FF2B5EF4-FFF2-40B4-BE49-F238E27FC236}">
                <a16:creationId xmlns:a16="http://schemas.microsoft.com/office/drawing/2014/main" id="{343BABD2-2B7E-C42A-8F96-09457C708E94}"/>
              </a:ext>
            </a:extLst>
          </p:cNvPr>
          <p:cNvCxnSpPr>
            <a:cxnSpLocks/>
            <a:stCxn id="8" idx="2"/>
          </p:cNvCxnSpPr>
          <p:nvPr/>
        </p:nvCxnSpPr>
        <p:spPr>
          <a:xfrm>
            <a:off x="1796132" y="1896482"/>
            <a:ext cx="419893" cy="524650"/>
          </a:xfrm>
          <a:prstGeom prst="straightConnector1">
            <a:avLst/>
          </a:prstGeom>
          <a:ln w="28575">
            <a:solidFill>
              <a:srgbClr val="00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706A6BD5-6BD3-570B-EE25-ED502751C06F}"/>
              </a:ext>
            </a:extLst>
          </p:cNvPr>
          <p:cNvCxnSpPr>
            <a:cxnSpLocks/>
            <a:stCxn id="9" idx="1"/>
          </p:cNvCxnSpPr>
          <p:nvPr/>
        </p:nvCxnSpPr>
        <p:spPr>
          <a:xfrm flipH="1" flipV="1">
            <a:off x="3514823" y="4078375"/>
            <a:ext cx="990731" cy="32266"/>
          </a:xfrm>
          <a:prstGeom prst="straightConnector1">
            <a:avLst/>
          </a:prstGeom>
          <a:ln w="28575">
            <a:solidFill>
              <a:srgbClr val="00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227CBBF2-AB65-E951-A5D2-0E6290B918C3}"/>
              </a:ext>
            </a:extLst>
          </p:cNvPr>
          <p:cNvCxnSpPr>
            <a:cxnSpLocks/>
          </p:cNvCxnSpPr>
          <p:nvPr/>
        </p:nvCxnSpPr>
        <p:spPr>
          <a:xfrm flipV="1">
            <a:off x="895347" y="3431409"/>
            <a:ext cx="1110731" cy="494566"/>
          </a:xfrm>
          <a:prstGeom prst="straightConnector1">
            <a:avLst/>
          </a:prstGeom>
          <a:ln w="28575">
            <a:solidFill>
              <a:srgbClr val="00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4AACA094-78EA-F836-52A3-EBD73817A96A}"/>
              </a:ext>
            </a:extLst>
          </p:cNvPr>
          <p:cNvCxnSpPr>
            <a:cxnSpLocks/>
            <a:stCxn id="6" idx="2"/>
          </p:cNvCxnSpPr>
          <p:nvPr/>
        </p:nvCxnSpPr>
        <p:spPr>
          <a:xfrm flipH="1">
            <a:off x="3966209" y="2421132"/>
            <a:ext cx="557401" cy="536782"/>
          </a:xfrm>
          <a:prstGeom prst="straightConnector1">
            <a:avLst/>
          </a:prstGeom>
          <a:ln w="28575">
            <a:solidFill>
              <a:srgbClr val="000000"/>
            </a:solidFill>
            <a:tailEnd type="triangle"/>
          </a:ln>
        </p:spPr>
        <p:style>
          <a:lnRef idx="1">
            <a:schemeClr val="accent1"/>
          </a:lnRef>
          <a:fillRef idx="0">
            <a:schemeClr val="accent1"/>
          </a:fillRef>
          <a:effectRef idx="0">
            <a:schemeClr val="accent1"/>
          </a:effectRef>
          <a:fontRef idx="minor">
            <a:schemeClr val="tx1"/>
          </a:fontRef>
        </p:style>
      </p:cxnSp>
      <p:pic>
        <p:nvPicPr>
          <p:cNvPr id="16" name="Picture 15">
            <a:extLst>
              <a:ext uri="{FF2B5EF4-FFF2-40B4-BE49-F238E27FC236}">
                <a16:creationId xmlns:a16="http://schemas.microsoft.com/office/drawing/2014/main" id="{FE4734A3-7722-2F01-57F8-21F9C8863E87}"/>
              </a:ext>
            </a:extLst>
          </p:cNvPr>
          <p:cNvPicPr>
            <a:picLocks noChangeAspect="1"/>
          </p:cNvPicPr>
          <p:nvPr/>
        </p:nvPicPr>
        <p:blipFill rotWithShape="1">
          <a:blip r:embed="rId4">
            <a:extLst>
              <a:ext uri="{28A0092B-C50C-407E-A947-70E740481C1C}">
                <a14:useLocalDpi xmlns:a14="http://schemas.microsoft.com/office/drawing/2010/main" val="0"/>
              </a:ext>
            </a:extLst>
          </a:blip>
          <a:srcRect t="58721"/>
          <a:stretch/>
        </p:blipFill>
        <p:spPr>
          <a:xfrm>
            <a:off x="6500375" y="2639291"/>
            <a:ext cx="5349013" cy="1656016"/>
          </a:xfrm>
          <a:prstGeom prst="rect">
            <a:avLst/>
          </a:prstGeom>
        </p:spPr>
      </p:pic>
    </p:spTree>
    <p:extLst>
      <p:ext uri="{BB962C8B-B14F-4D97-AF65-F5344CB8AC3E}">
        <p14:creationId xmlns:p14="http://schemas.microsoft.com/office/powerpoint/2010/main" val="22910471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6F9860-EAB1-D759-04F6-15C4A38E1E19}"/>
              </a:ext>
            </a:extLst>
          </p:cNvPr>
          <p:cNvSpPr>
            <a:spLocks noGrp="1"/>
          </p:cNvSpPr>
          <p:nvPr>
            <p:ph type="title"/>
          </p:nvPr>
        </p:nvSpPr>
        <p:spPr>
          <a:xfrm>
            <a:off x="720648" y="428098"/>
            <a:ext cx="11471352" cy="447391"/>
          </a:xfrm>
        </p:spPr>
        <p:txBody>
          <a:bodyPr/>
          <a:lstStyle/>
          <a:p>
            <a:r>
              <a:rPr lang="en-US" dirty="0"/>
              <a:t>Overview: towards </a:t>
            </a:r>
            <a:r>
              <a:rPr lang="en-US" dirty="0">
                <a:solidFill>
                  <a:schemeClr val="accent1"/>
                </a:solidFill>
              </a:rPr>
              <a:t>causal</a:t>
            </a:r>
            <a:r>
              <a:rPr lang="en-US" dirty="0"/>
              <a:t> multimodal disentanglement</a:t>
            </a:r>
          </a:p>
        </p:txBody>
      </p:sp>
      <p:sp>
        <p:nvSpPr>
          <p:cNvPr id="3" name="Content Placeholder 2">
            <a:extLst>
              <a:ext uri="{FF2B5EF4-FFF2-40B4-BE49-F238E27FC236}">
                <a16:creationId xmlns:a16="http://schemas.microsoft.com/office/drawing/2014/main" id="{4B688AE8-74D5-B214-A050-00CD42EC27D5}"/>
              </a:ext>
            </a:extLst>
          </p:cNvPr>
          <p:cNvSpPr>
            <a:spLocks noGrp="1"/>
          </p:cNvSpPr>
          <p:nvPr>
            <p:ph sz="quarter" idx="10"/>
          </p:nvPr>
        </p:nvSpPr>
        <p:spPr/>
        <p:txBody>
          <a:bodyPr/>
          <a:lstStyle/>
          <a:p>
            <a:r>
              <a:rPr lang="en-US" dirty="0"/>
              <a:t>PIMA (physics-informed multimodal autoencoders) disentangles multimodal data</a:t>
            </a:r>
          </a:p>
        </p:txBody>
      </p:sp>
      <p:grpSp>
        <p:nvGrpSpPr>
          <p:cNvPr id="4" name="Group 3">
            <a:extLst>
              <a:ext uri="{FF2B5EF4-FFF2-40B4-BE49-F238E27FC236}">
                <a16:creationId xmlns:a16="http://schemas.microsoft.com/office/drawing/2014/main" id="{D5F857F1-BCEB-CD66-DD94-1B4395705E40}"/>
              </a:ext>
            </a:extLst>
          </p:cNvPr>
          <p:cNvGrpSpPr/>
          <p:nvPr/>
        </p:nvGrpSpPr>
        <p:grpSpPr>
          <a:xfrm>
            <a:off x="720649" y="1890724"/>
            <a:ext cx="10893283" cy="4851634"/>
            <a:chOff x="751087" y="794285"/>
            <a:chExt cx="11089557" cy="6087885"/>
          </a:xfrm>
        </p:grpSpPr>
        <p:sp>
          <p:nvSpPr>
            <p:cNvPr id="5" name="Rectangle 4">
              <a:extLst>
                <a:ext uri="{FF2B5EF4-FFF2-40B4-BE49-F238E27FC236}">
                  <a16:creationId xmlns:a16="http://schemas.microsoft.com/office/drawing/2014/main" id="{E3C735CD-17B0-ADFA-ED7F-D65C46BACD84}"/>
                </a:ext>
              </a:extLst>
            </p:cNvPr>
            <p:cNvSpPr/>
            <p:nvPr/>
          </p:nvSpPr>
          <p:spPr>
            <a:xfrm>
              <a:off x="751087" y="2164428"/>
              <a:ext cx="1470720" cy="2273738"/>
            </a:xfrm>
            <a:prstGeom prst="rect">
              <a:avLst/>
            </a:prstGeom>
            <a:noFill/>
            <a:ln w="571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a:p>
          </p:txBody>
        </p:sp>
        <p:sp>
          <p:nvSpPr>
            <p:cNvPr id="6" name="Trapezoid 5">
              <a:extLst>
                <a:ext uri="{FF2B5EF4-FFF2-40B4-BE49-F238E27FC236}">
                  <a16:creationId xmlns:a16="http://schemas.microsoft.com/office/drawing/2014/main" id="{3105A812-981B-1C60-DEDF-7933838CEA02}"/>
                </a:ext>
              </a:extLst>
            </p:cNvPr>
            <p:cNvSpPr/>
            <p:nvPr/>
          </p:nvSpPr>
          <p:spPr>
            <a:xfrm rot="5400000">
              <a:off x="2508912" y="2123753"/>
              <a:ext cx="594662" cy="807477"/>
            </a:xfrm>
            <a:prstGeom prst="trapezoid">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vert="vert270" rtlCol="0" anchor="ctr"/>
            <a:lstStyle/>
            <a:p>
              <a:pPr algn="ctr"/>
              <a:r>
                <a:rPr lang="en-US" sz="1100" b="1">
                  <a:solidFill>
                    <a:schemeClr val="tx1"/>
                  </a:solidFill>
                </a:rPr>
                <a:t>Encoder</a:t>
              </a:r>
            </a:p>
          </p:txBody>
        </p:sp>
        <p:sp>
          <p:nvSpPr>
            <p:cNvPr id="7" name="TextBox 6">
              <a:extLst>
                <a:ext uri="{FF2B5EF4-FFF2-40B4-BE49-F238E27FC236}">
                  <a16:creationId xmlns:a16="http://schemas.microsoft.com/office/drawing/2014/main" id="{DDABD8F3-5877-D48C-4D86-F314FB614AF3}"/>
                </a:ext>
              </a:extLst>
            </p:cNvPr>
            <p:cNvSpPr txBox="1"/>
            <p:nvPr/>
          </p:nvSpPr>
          <p:spPr>
            <a:xfrm>
              <a:off x="949180" y="3777920"/>
              <a:ext cx="1226428" cy="695163"/>
            </a:xfrm>
            <a:prstGeom prst="rect">
              <a:avLst/>
            </a:prstGeom>
            <a:noFill/>
          </p:spPr>
          <p:txBody>
            <a:bodyPr wrap="square" rtlCol="0">
              <a:spAutoFit/>
            </a:bodyPr>
            <a:lstStyle/>
            <a:p>
              <a:r>
                <a:rPr lang="en-US" sz="1000" dirty="0"/>
                <a:t>Width</a:t>
              </a:r>
            </a:p>
            <a:p>
              <a:r>
                <a:rPr lang="en-US" sz="1000" dirty="0"/>
                <a:t>Depth</a:t>
              </a:r>
            </a:p>
            <a:p>
              <a:r>
                <a:rPr lang="en-US" sz="1000" dirty="0"/>
                <a:t>Peak-to-trough</a:t>
              </a:r>
            </a:p>
          </p:txBody>
        </p:sp>
        <p:sp>
          <p:nvSpPr>
            <p:cNvPr id="8" name="Double Bracket 7">
              <a:extLst>
                <a:ext uri="{FF2B5EF4-FFF2-40B4-BE49-F238E27FC236}">
                  <a16:creationId xmlns:a16="http://schemas.microsoft.com/office/drawing/2014/main" id="{29111C75-B5FD-6777-4D0D-4EE9B334CE3E}"/>
                </a:ext>
              </a:extLst>
            </p:cNvPr>
            <p:cNvSpPr/>
            <p:nvPr/>
          </p:nvSpPr>
          <p:spPr>
            <a:xfrm>
              <a:off x="916841" y="3831929"/>
              <a:ext cx="1131484" cy="553992"/>
            </a:xfrm>
            <a:prstGeom prst="bracketPair">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ysClr val="windowText" lastClr="000000"/>
                </a:solidFill>
              </a:endParaRPr>
            </a:p>
          </p:txBody>
        </p:sp>
        <p:pic>
          <p:nvPicPr>
            <p:cNvPr id="9" name="Picture 8">
              <a:extLst>
                <a:ext uri="{FF2B5EF4-FFF2-40B4-BE49-F238E27FC236}">
                  <a16:creationId xmlns:a16="http://schemas.microsoft.com/office/drawing/2014/main" id="{589C520A-09F1-130E-4346-867AAE0D6F7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2277" y="2244667"/>
              <a:ext cx="1219200" cy="609600"/>
            </a:xfrm>
            <a:prstGeom prst="rect">
              <a:avLst/>
            </a:prstGeom>
          </p:spPr>
        </p:pic>
        <p:pic>
          <p:nvPicPr>
            <p:cNvPr id="10" name="Picture 9">
              <a:extLst>
                <a:ext uri="{FF2B5EF4-FFF2-40B4-BE49-F238E27FC236}">
                  <a16:creationId xmlns:a16="http://schemas.microsoft.com/office/drawing/2014/main" id="{7DA8ABA9-065E-71EF-2435-7139C70BABC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54887" y="3002005"/>
              <a:ext cx="1299871" cy="598583"/>
            </a:xfrm>
            <a:prstGeom prst="rect">
              <a:avLst/>
            </a:prstGeom>
          </p:spPr>
        </p:pic>
        <p:pic>
          <p:nvPicPr>
            <p:cNvPr id="11" name="Picture 10">
              <a:extLst>
                <a:ext uri="{FF2B5EF4-FFF2-40B4-BE49-F238E27FC236}">
                  <a16:creationId xmlns:a16="http://schemas.microsoft.com/office/drawing/2014/main" id="{4D0ECD7B-72BE-C3E1-4B7F-3166BB868D3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6976" y="2995615"/>
              <a:ext cx="1358941" cy="676056"/>
            </a:xfrm>
            <a:prstGeom prst="rect">
              <a:avLst/>
            </a:prstGeom>
          </p:spPr>
        </p:pic>
        <p:pic>
          <p:nvPicPr>
            <p:cNvPr id="12" name="Picture 11">
              <a:extLst>
                <a:ext uri="{FF2B5EF4-FFF2-40B4-BE49-F238E27FC236}">
                  <a16:creationId xmlns:a16="http://schemas.microsoft.com/office/drawing/2014/main" id="{181E2669-B815-6235-59A6-CD36E4D0E9F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49478" y="2257465"/>
              <a:ext cx="1361313" cy="630027"/>
            </a:xfrm>
            <a:prstGeom prst="rect">
              <a:avLst/>
            </a:prstGeom>
          </p:spPr>
        </p:pic>
        <p:pic>
          <p:nvPicPr>
            <p:cNvPr id="13" name="Picture 12">
              <a:extLst>
                <a:ext uri="{FF2B5EF4-FFF2-40B4-BE49-F238E27FC236}">
                  <a16:creationId xmlns:a16="http://schemas.microsoft.com/office/drawing/2014/main" id="{75BE92AE-F931-5988-41CF-E1B20C0B6F45}"/>
                </a:ext>
              </a:extLst>
            </p:cNvPr>
            <p:cNvPicPr>
              <a:picLocks noChangeAspect="1"/>
            </p:cNvPicPr>
            <p:nvPr/>
          </p:nvPicPr>
          <p:blipFill rotWithShape="1">
            <a:blip r:embed="rId6"/>
            <a:srcRect l="5805" t="1923" r="3103" b="8660"/>
            <a:stretch/>
          </p:blipFill>
          <p:spPr>
            <a:xfrm>
              <a:off x="3671617" y="1254985"/>
              <a:ext cx="5048141" cy="4348029"/>
            </a:xfrm>
            <a:prstGeom prst="rect">
              <a:avLst/>
            </a:prstGeom>
          </p:spPr>
        </p:pic>
        <p:cxnSp>
          <p:nvCxnSpPr>
            <p:cNvPr id="14" name="Straight Connector 13">
              <a:extLst>
                <a:ext uri="{FF2B5EF4-FFF2-40B4-BE49-F238E27FC236}">
                  <a16:creationId xmlns:a16="http://schemas.microsoft.com/office/drawing/2014/main" id="{1D7885B2-E143-9BEE-D9CB-6221976C181F}"/>
                </a:ext>
              </a:extLst>
            </p:cNvPr>
            <p:cNvCxnSpPr>
              <a:cxnSpLocks/>
            </p:cNvCxnSpPr>
            <p:nvPr/>
          </p:nvCxnSpPr>
          <p:spPr>
            <a:xfrm>
              <a:off x="10127864" y="4100756"/>
              <a:ext cx="209721" cy="0"/>
            </a:xfrm>
            <a:prstGeom prst="line">
              <a:avLst/>
            </a:prstGeom>
          </p:spPr>
          <p:style>
            <a:lnRef idx="2">
              <a:schemeClr val="accent1"/>
            </a:lnRef>
            <a:fillRef idx="0">
              <a:schemeClr val="accent1"/>
            </a:fillRef>
            <a:effectRef idx="1">
              <a:schemeClr val="accent1"/>
            </a:effectRef>
            <a:fontRef idx="minor">
              <a:schemeClr val="tx1"/>
            </a:fontRef>
          </p:style>
        </p:cxnSp>
        <p:sp>
          <p:nvSpPr>
            <p:cNvPr id="15" name="Trapezoid 14">
              <a:extLst>
                <a:ext uri="{FF2B5EF4-FFF2-40B4-BE49-F238E27FC236}">
                  <a16:creationId xmlns:a16="http://schemas.microsoft.com/office/drawing/2014/main" id="{18E9DCA3-FA79-AEE3-8E3F-1DBDDE40D3E1}"/>
                </a:ext>
              </a:extLst>
            </p:cNvPr>
            <p:cNvSpPr/>
            <p:nvPr/>
          </p:nvSpPr>
          <p:spPr>
            <a:xfrm rot="5400000">
              <a:off x="2512072" y="2918279"/>
              <a:ext cx="594660" cy="807478"/>
            </a:xfrm>
            <a:prstGeom prst="trapezoid">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vert="vert270" rtlCol="0" anchor="ctr"/>
            <a:lstStyle/>
            <a:p>
              <a:pPr algn="ctr"/>
              <a:r>
                <a:rPr lang="en-US" sz="1100" b="1">
                  <a:solidFill>
                    <a:schemeClr val="tx1"/>
                  </a:solidFill>
                </a:rPr>
                <a:t>Encoder</a:t>
              </a:r>
            </a:p>
          </p:txBody>
        </p:sp>
        <p:cxnSp>
          <p:nvCxnSpPr>
            <p:cNvPr id="16" name="Straight Connector 15">
              <a:extLst>
                <a:ext uri="{FF2B5EF4-FFF2-40B4-BE49-F238E27FC236}">
                  <a16:creationId xmlns:a16="http://schemas.microsoft.com/office/drawing/2014/main" id="{CC632E37-BA2D-4576-E4C0-9B58C2C82415}"/>
                </a:ext>
              </a:extLst>
            </p:cNvPr>
            <p:cNvCxnSpPr>
              <a:cxnSpLocks/>
            </p:cNvCxnSpPr>
            <p:nvPr/>
          </p:nvCxnSpPr>
          <p:spPr>
            <a:xfrm flipH="1">
              <a:off x="8983850" y="2538073"/>
              <a:ext cx="274320" cy="0"/>
            </a:xfrm>
            <a:prstGeom prst="line">
              <a:avLst/>
            </a:prstGeom>
          </p:spPr>
          <p:style>
            <a:lnRef idx="2">
              <a:schemeClr val="accent1"/>
            </a:lnRef>
            <a:fillRef idx="0">
              <a:schemeClr val="accent1"/>
            </a:fillRef>
            <a:effectRef idx="1">
              <a:schemeClr val="accent1"/>
            </a:effectRef>
            <a:fontRef idx="minor">
              <a:schemeClr val="tx1"/>
            </a:fontRef>
          </p:style>
        </p:cxnSp>
        <p:sp>
          <p:nvSpPr>
            <p:cNvPr id="17" name="Trapezoid 16">
              <a:extLst>
                <a:ext uri="{FF2B5EF4-FFF2-40B4-BE49-F238E27FC236}">
                  <a16:creationId xmlns:a16="http://schemas.microsoft.com/office/drawing/2014/main" id="{98A1D0C5-C805-840D-AA04-4B48E64A1965}"/>
                </a:ext>
              </a:extLst>
            </p:cNvPr>
            <p:cNvSpPr/>
            <p:nvPr/>
          </p:nvSpPr>
          <p:spPr>
            <a:xfrm rot="16200000">
              <a:off x="9416082" y="2917788"/>
              <a:ext cx="558860" cy="899463"/>
            </a:xfrm>
            <a:prstGeom prst="trapezoid">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vert="vert270" rtlCol="0" anchor="ctr">
              <a:scene3d>
                <a:camera prst="orthographicFront">
                  <a:rot lat="0" lon="0" rev="10800000"/>
                </a:camera>
                <a:lightRig rig="threePt" dir="t"/>
              </a:scene3d>
            </a:bodyPr>
            <a:lstStyle/>
            <a:p>
              <a:pPr algn="ctr"/>
              <a:r>
                <a:rPr lang="en-US" sz="1100" b="1">
                  <a:solidFill>
                    <a:schemeClr val="tx1"/>
                  </a:solidFill>
                </a:rPr>
                <a:t>Decoder</a:t>
              </a:r>
            </a:p>
          </p:txBody>
        </p:sp>
        <p:sp>
          <p:nvSpPr>
            <p:cNvPr id="18" name="Trapezoid 17">
              <a:extLst>
                <a:ext uri="{FF2B5EF4-FFF2-40B4-BE49-F238E27FC236}">
                  <a16:creationId xmlns:a16="http://schemas.microsoft.com/office/drawing/2014/main" id="{EB282753-04B6-6F98-8AD6-272CD707F87B}"/>
                </a:ext>
              </a:extLst>
            </p:cNvPr>
            <p:cNvSpPr/>
            <p:nvPr/>
          </p:nvSpPr>
          <p:spPr>
            <a:xfrm rot="16200000">
              <a:off x="9428149" y="2087161"/>
              <a:ext cx="558860" cy="899466"/>
            </a:xfrm>
            <a:prstGeom prst="trapezoid">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vert="vert270" rtlCol="0" anchor="ctr">
              <a:scene3d>
                <a:camera prst="orthographicFront">
                  <a:rot lat="0" lon="0" rev="10800000"/>
                </a:camera>
                <a:lightRig rig="threePt" dir="t"/>
              </a:scene3d>
            </a:bodyPr>
            <a:lstStyle/>
            <a:p>
              <a:pPr algn="ctr"/>
              <a:r>
                <a:rPr lang="en-US" sz="1100" b="1">
                  <a:solidFill>
                    <a:schemeClr val="tx1"/>
                  </a:solidFill>
                </a:rPr>
                <a:t>Decoder</a:t>
              </a:r>
            </a:p>
          </p:txBody>
        </p:sp>
        <p:cxnSp>
          <p:nvCxnSpPr>
            <p:cNvPr id="19" name="Straight Connector 18">
              <a:extLst>
                <a:ext uri="{FF2B5EF4-FFF2-40B4-BE49-F238E27FC236}">
                  <a16:creationId xmlns:a16="http://schemas.microsoft.com/office/drawing/2014/main" id="{64513037-C138-258F-9517-C3538A159BEB}"/>
                </a:ext>
              </a:extLst>
            </p:cNvPr>
            <p:cNvCxnSpPr>
              <a:cxnSpLocks/>
            </p:cNvCxnSpPr>
            <p:nvPr/>
          </p:nvCxnSpPr>
          <p:spPr>
            <a:xfrm>
              <a:off x="10144055" y="2514009"/>
              <a:ext cx="227704"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0" name="Straight Connector 19">
              <a:extLst>
                <a:ext uri="{FF2B5EF4-FFF2-40B4-BE49-F238E27FC236}">
                  <a16:creationId xmlns:a16="http://schemas.microsoft.com/office/drawing/2014/main" id="{40DFB37F-A42B-C350-4C01-8ECB0B6AC7A5}"/>
                </a:ext>
              </a:extLst>
            </p:cNvPr>
            <p:cNvCxnSpPr>
              <a:cxnSpLocks/>
            </p:cNvCxnSpPr>
            <p:nvPr/>
          </p:nvCxnSpPr>
          <p:spPr>
            <a:xfrm>
              <a:off x="10134585" y="3344191"/>
              <a:ext cx="210879" cy="0"/>
            </a:xfrm>
            <a:prstGeom prst="line">
              <a:avLst/>
            </a:prstGeom>
          </p:spPr>
          <p:style>
            <a:lnRef idx="2">
              <a:schemeClr val="accent1"/>
            </a:lnRef>
            <a:fillRef idx="0">
              <a:schemeClr val="accent1"/>
            </a:fillRef>
            <a:effectRef idx="1">
              <a:schemeClr val="accent1"/>
            </a:effectRef>
            <a:fontRef idx="minor">
              <a:schemeClr val="tx1"/>
            </a:fontRef>
          </p:style>
        </p:cxnSp>
        <p:sp>
          <p:nvSpPr>
            <p:cNvPr id="21" name="Rectangle 20">
              <a:extLst>
                <a:ext uri="{FF2B5EF4-FFF2-40B4-BE49-F238E27FC236}">
                  <a16:creationId xmlns:a16="http://schemas.microsoft.com/office/drawing/2014/main" id="{8A5EE691-8874-67B4-7D80-9FCBAB6D7DDC}"/>
                </a:ext>
              </a:extLst>
            </p:cNvPr>
            <p:cNvSpPr/>
            <p:nvPr/>
          </p:nvSpPr>
          <p:spPr>
            <a:xfrm>
              <a:off x="10369924" y="2164428"/>
              <a:ext cx="1470720" cy="2273738"/>
            </a:xfrm>
            <a:prstGeom prst="rect">
              <a:avLst/>
            </a:prstGeom>
            <a:noFill/>
            <a:ln w="571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a:p>
          </p:txBody>
        </p:sp>
        <p:sp>
          <p:nvSpPr>
            <p:cNvPr id="22" name="TextBox 21">
              <a:extLst>
                <a:ext uri="{FF2B5EF4-FFF2-40B4-BE49-F238E27FC236}">
                  <a16:creationId xmlns:a16="http://schemas.microsoft.com/office/drawing/2014/main" id="{95803CB1-2D2B-268D-C7C0-745292EC30B6}"/>
                </a:ext>
              </a:extLst>
            </p:cNvPr>
            <p:cNvSpPr txBox="1"/>
            <p:nvPr/>
          </p:nvSpPr>
          <p:spPr>
            <a:xfrm>
              <a:off x="10529715" y="3707632"/>
              <a:ext cx="1120434" cy="553998"/>
            </a:xfrm>
            <a:prstGeom prst="rect">
              <a:avLst/>
            </a:prstGeom>
            <a:noFill/>
          </p:spPr>
          <p:txBody>
            <a:bodyPr wrap="square" rtlCol="0">
              <a:spAutoFit/>
            </a:bodyPr>
            <a:lstStyle/>
            <a:p>
              <a:r>
                <a:rPr lang="en-US" sz="1000" dirty="0"/>
                <a:t>Width</a:t>
              </a:r>
            </a:p>
            <a:p>
              <a:r>
                <a:rPr lang="en-US" sz="1000" dirty="0"/>
                <a:t>Depth</a:t>
              </a:r>
            </a:p>
            <a:p>
              <a:r>
                <a:rPr lang="en-US" sz="1000" dirty="0"/>
                <a:t>Peak-to-trough</a:t>
              </a:r>
            </a:p>
          </p:txBody>
        </p:sp>
        <p:sp>
          <p:nvSpPr>
            <p:cNvPr id="23" name="Double Bracket 22">
              <a:extLst>
                <a:ext uri="{FF2B5EF4-FFF2-40B4-BE49-F238E27FC236}">
                  <a16:creationId xmlns:a16="http://schemas.microsoft.com/office/drawing/2014/main" id="{A0B81FF9-36F3-92F2-D4BB-B956A1D22A2E}"/>
                </a:ext>
              </a:extLst>
            </p:cNvPr>
            <p:cNvSpPr/>
            <p:nvPr/>
          </p:nvSpPr>
          <p:spPr>
            <a:xfrm>
              <a:off x="10527092" y="3761641"/>
              <a:ext cx="1123056" cy="562257"/>
            </a:xfrm>
            <a:prstGeom prst="bracketPair">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ysClr val="windowText" lastClr="000000"/>
                </a:solidFill>
              </a:endParaRPr>
            </a:p>
          </p:txBody>
        </p:sp>
        <p:sp>
          <p:nvSpPr>
            <p:cNvPr id="24" name="Trapezoid 23">
              <a:extLst>
                <a:ext uri="{FF2B5EF4-FFF2-40B4-BE49-F238E27FC236}">
                  <a16:creationId xmlns:a16="http://schemas.microsoft.com/office/drawing/2014/main" id="{D2D8A628-7782-862A-B3E0-17E5132906AE}"/>
                </a:ext>
              </a:extLst>
            </p:cNvPr>
            <p:cNvSpPr/>
            <p:nvPr/>
          </p:nvSpPr>
          <p:spPr>
            <a:xfrm rot="5400000">
              <a:off x="2513716" y="3663246"/>
              <a:ext cx="594660" cy="807478"/>
            </a:xfrm>
            <a:prstGeom prst="trapezoid">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vert="vert270" rtlCol="0" anchor="ctr"/>
            <a:lstStyle/>
            <a:p>
              <a:pPr algn="ctr"/>
              <a:r>
                <a:rPr lang="en-US" sz="1100" b="1">
                  <a:solidFill>
                    <a:schemeClr val="tx1"/>
                  </a:solidFill>
                </a:rPr>
                <a:t>Encoder</a:t>
              </a:r>
            </a:p>
          </p:txBody>
        </p:sp>
        <p:sp>
          <p:nvSpPr>
            <p:cNvPr id="25" name="Trapezoid 24">
              <a:extLst>
                <a:ext uri="{FF2B5EF4-FFF2-40B4-BE49-F238E27FC236}">
                  <a16:creationId xmlns:a16="http://schemas.microsoft.com/office/drawing/2014/main" id="{09FC65A3-EF1B-F5E9-3894-4F5EAB99D36E}"/>
                </a:ext>
              </a:extLst>
            </p:cNvPr>
            <p:cNvSpPr/>
            <p:nvPr/>
          </p:nvSpPr>
          <p:spPr>
            <a:xfrm rot="16200000">
              <a:off x="9411960" y="3673910"/>
              <a:ext cx="558860" cy="899463"/>
            </a:xfrm>
            <a:prstGeom prst="trapezoid">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vert="vert270" rtlCol="0" anchor="ctr">
              <a:scene3d>
                <a:camera prst="orthographicFront">
                  <a:rot lat="0" lon="0" rev="10800000"/>
                </a:camera>
                <a:lightRig rig="threePt" dir="t"/>
              </a:scene3d>
            </a:bodyPr>
            <a:lstStyle/>
            <a:p>
              <a:pPr algn="ctr"/>
              <a:r>
                <a:rPr lang="en-US" sz="1100" b="1">
                  <a:solidFill>
                    <a:schemeClr val="tx1"/>
                  </a:solidFill>
                </a:rPr>
                <a:t>Decoder</a:t>
              </a:r>
            </a:p>
          </p:txBody>
        </p:sp>
        <p:sp>
          <p:nvSpPr>
            <p:cNvPr id="26" name="TextBox 25">
              <a:extLst>
                <a:ext uri="{FF2B5EF4-FFF2-40B4-BE49-F238E27FC236}">
                  <a16:creationId xmlns:a16="http://schemas.microsoft.com/office/drawing/2014/main" id="{C7E130B2-5F52-33C9-57D7-5A39EF5E7B4D}"/>
                </a:ext>
              </a:extLst>
            </p:cNvPr>
            <p:cNvSpPr txBox="1"/>
            <p:nvPr/>
          </p:nvSpPr>
          <p:spPr>
            <a:xfrm>
              <a:off x="6857178" y="2660383"/>
              <a:ext cx="134747" cy="227109"/>
            </a:xfrm>
            <a:prstGeom prst="rect">
              <a:avLst/>
            </a:prstGeom>
            <a:solidFill>
              <a:schemeClr val="bg1"/>
            </a:solidFill>
          </p:spPr>
          <p:txBody>
            <a:bodyPr wrap="square" rtlCol="0" anchor="ctr" anchorCtr="0">
              <a:noAutofit/>
            </a:bodyPr>
            <a:lstStyle/>
            <a:p>
              <a:pPr algn="ctr"/>
              <a:r>
                <a:rPr lang="en-US" sz="1050"/>
                <a:t>1</a:t>
              </a:r>
            </a:p>
          </p:txBody>
        </p:sp>
        <p:sp>
          <p:nvSpPr>
            <p:cNvPr id="27" name="TextBox 26">
              <a:extLst>
                <a:ext uri="{FF2B5EF4-FFF2-40B4-BE49-F238E27FC236}">
                  <a16:creationId xmlns:a16="http://schemas.microsoft.com/office/drawing/2014/main" id="{83AB5BEF-42C4-1686-D6A7-462F0B594407}"/>
                </a:ext>
              </a:extLst>
            </p:cNvPr>
            <p:cNvSpPr txBox="1"/>
            <p:nvPr/>
          </p:nvSpPr>
          <p:spPr>
            <a:xfrm>
              <a:off x="6261814" y="4158967"/>
              <a:ext cx="134747" cy="227109"/>
            </a:xfrm>
            <a:prstGeom prst="rect">
              <a:avLst/>
            </a:prstGeom>
            <a:solidFill>
              <a:schemeClr val="bg1"/>
            </a:solidFill>
          </p:spPr>
          <p:txBody>
            <a:bodyPr wrap="square" rtlCol="0" anchor="ctr" anchorCtr="0">
              <a:noAutofit/>
            </a:bodyPr>
            <a:lstStyle/>
            <a:p>
              <a:pPr algn="ctr"/>
              <a:r>
                <a:rPr lang="en-US" sz="1050"/>
                <a:t>2</a:t>
              </a:r>
            </a:p>
          </p:txBody>
        </p:sp>
        <p:sp>
          <p:nvSpPr>
            <p:cNvPr id="28" name="TextBox 27">
              <a:extLst>
                <a:ext uri="{FF2B5EF4-FFF2-40B4-BE49-F238E27FC236}">
                  <a16:creationId xmlns:a16="http://schemas.microsoft.com/office/drawing/2014/main" id="{832088CC-8465-F270-8636-0865D533C89E}"/>
                </a:ext>
              </a:extLst>
            </p:cNvPr>
            <p:cNvSpPr txBox="1"/>
            <p:nvPr/>
          </p:nvSpPr>
          <p:spPr>
            <a:xfrm>
              <a:off x="6722431" y="3444562"/>
              <a:ext cx="134747" cy="227109"/>
            </a:xfrm>
            <a:prstGeom prst="rect">
              <a:avLst/>
            </a:prstGeom>
            <a:solidFill>
              <a:schemeClr val="bg1"/>
            </a:solidFill>
          </p:spPr>
          <p:txBody>
            <a:bodyPr wrap="square" rtlCol="0" anchor="ctr" anchorCtr="0">
              <a:noAutofit/>
            </a:bodyPr>
            <a:lstStyle/>
            <a:p>
              <a:pPr algn="ctr"/>
              <a:r>
                <a:rPr lang="en-US" sz="1050"/>
                <a:t>0</a:t>
              </a:r>
            </a:p>
          </p:txBody>
        </p:sp>
        <p:cxnSp>
          <p:nvCxnSpPr>
            <p:cNvPr id="29" name="Straight Connector 28">
              <a:extLst>
                <a:ext uri="{FF2B5EF4-FFF2-40B4-BE49-F238E27FC236}">
                  <a16:creationId xmlns:a16="http://schemas.microsoft.com/office/drawing/2014/main" id="{F26E954D-9150-2D66-7AA4-0A0BAB6F8A90}"/>
                </a:ext>
              </a:extLst>
            </p:cNvPr>
            <p:cNvCxnSpPr>
              <a:cxnSpLocks/>
            </p:cNvCxnSpPr>
            <p:nvPr/>
          </p:nvCxnSpPr>
          <p:spPr>
            <a:xfrm flipH="1">
              <a:off x="8727336" y="3364240"/>
              <a:ext cx="514322" cy="3279"/>
            </a:xfrm>
            <a:prstGeom prst="line">
              <a:avLst/>
            </a:prstGeom>
          </p:spPr>
          <p:style>
            <a:lnRef idx="2">
              <a:schemeClr val="accent1"/>
            </a:lnRef>
            <a:fillRef idx="0">
              <a:schemeClr val="accent1"/>
            </a:fillRef>
            <a:effectRef idx="1">
              <a:schemeClr val="accent1"/>
            </a:effectRef>
            <a:fontRef idx="minor">
              <a:schemeClr val="tx1"/>
            </a:fontRef>
          </p:style>
        </p:cxnSp>
        <p:cxnSp>
          <p:nvCxnSpPr>
            <p:cNvPr id="30" name="Straight Connector 29">
              <a:extLst>
                <a:ext uri="{FF2B5EF4-FFF2-40B4-BE49-F238E27FC236}">
                  <a16:creationId xmlns:a16="http://schemas.microsoft.com/office/drawing/2014/main" id="{DF52285D-73BA-4657-3853-A89A59ABD100}"/>
                </a:ext>
              </a:extLst>
            </p:cNvPr>
            <p:cNvCxnSpPr>
              <a:cxnSpLocks/>
            </p:cNvCxnSpPr>
            <p:nvPr/>
          </p:nvCxnSpPr>
          <p:spPr>
            <a:xfrm flipH="1">
              <a:off x="8977123" y="4108187"/>
              <a:ext cx="264535"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1" name="Straight Connector 30">
              <a:extLst>
                <a:ext uri="{FF2B5EF4-FFF2-40B4-BE49-F238E27FC236}">
                  <a16:creationId xmlns:a16="http://schemas.microsoft.com/office/drawing/2014/main" id="{67668501-BBEE-9D7F-6855-5E952C94282A}"/>
                </a:ext>
              </a:extLst>
            </p:cNvPr>
            <p:cNvCxnSpPr>
              <a:cxnSpLocks/>
            </p:cNvCxnSpPr>
            <p:nvPr/>
          </p:nvCxnSpPr>
          <p:spPr>
            <a:xfrm flipV="1">
              <a:off x="8983851" y="2534735"/>
              <a:ext cx="0" cy="1581912"/>
            </a:xfrm>
            <a:prstGeom prst="line">
              <a:avLst/>
            </a:prstGeom>
          </p:spPr>
          <p:style>
            <a:lnRef idx="2">
              <a:schemeClr val="accent1"/>
            </a:lnRef>
            <a:fillRef idx="0">
              <a:schemeClr val="accent1"/>
            </a:fillRef>
            <a:effectRef idx="1">
              <a:schemeClr val="accent1"/>
            </a:effectRef>
            <a:fontRef idx="minor">
              <a:schemeClr val="tx1"/>
            </a:fontRef>
          </p:style>
        </p:cxnSp>
        <p:cxnSp>
          <p:nvCxnSpPr>
            <p:cNvPr id="32" name="Straight Connector 31">
              <a:extLst>
                <a:ext uri="{FF2B5EF4-FFF2-40B4-BE49-F238E27FC236}">
                  <a16:creationId xmlns:a16="http://schemas.microsoft.com/office/drawing/2014/main" id="{3E2A7CB7-6887-204B-058F-FE9A42DAA2BF}"/>
                </a:ext>
              </a:extLst>
            </p:cNvPr>
            <p:cNvCxnSpPr>
              <a:cxnSpLocks/>
            </p:cNvCxnSpPr>
            <p:nvPr/>
          </p:nvCxnSpPr>
          <p:spPr>
            <a:xfrm flipH="1">
              <a:off x="3199966" y="2511909"/>
              <a:ext cx="27432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3" name="Straight Connector 32">
              <a:extLst>
                <a:ext uri="{FF2B5EF4-FFF2-40B4-BE49-F238E27FC236}">
                  <a16:creationId xmlns:a16="http://schemas.microsoft.com/office/drawing/2014/main" id="{4AEE7D4C-6D00-48E0-5743-AF3CE8085E9F}"/>
                </a:ext>
              </a:extLst>
            </p:cNvPr>
            <p:cNvCxnSpPr>
              <a:cxnSpLocks/>
            </p:cNvCxnSpPr>
            <p:nvPr/>
          </p:nvCxnSpPr>
          <p:spPr>
            <a:xfrm flipH="1">
              <a:off x="3205269" y="3330930"/>
              <a:ext cx="444663" cy="7146"/>
            </a:xfrm>
            <a:prstGeom prst="line">
              <a:avLst/>
            </a:prstGeom>
          </p:spPr>
          <p:style>
            <a:lnRef idx="2">
              <a:schemeClr val="accent1"/>
            </a:lnRef>
            <a:fillRef idx="0">
              <a:schemeClr val="accent1"/>
            </a:fillRef>
            <a:effectRef idx="1">
              <a:schemeClr val="accent1"/>
            </a:effectRef>
            <a:fontRef idx="minor">
              <a:schemeClr val="tx1"/>
            </a:fontRef>
          </p:style>
        </p:cxnSp>
        <p:cxnSp>
          <p:nvCxnSpPr>
            <p:cNvPr id="34" name="Straight Connector 33">
              <a:extLst>
                <a:ext uri="{FF2B5EF4-FFF2-40B4-BE49-F238E27FC236}">
                  <a16:creationId xmlns:a16="http://schemas.microsoft.com/office/drawing/2014/main" id="{207AD74B-34C8-A32C-E062-26DC1F1B1827}"/>
                </a:ext>
              </a:extLst>
            </p:cNvPr>
            <p:cNvCxnSpPr>
              <a:cxnSpLocks/>
            </p:cNvCxnSpPr>
            <p:nvPr/>
          </p:nvCxnSpPr>
          <p:spPr>
            <a:xfrm flipH="1">
              <a:off x="3205270" y="4094055"/>
              <a:ext cx="264535"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5" name="Straight Connector 34">
              <a:extLst>
                <a:ext uri="{FF2B5EF4-FFF2-40B4-BE49-F238E27FC236}">
                  <a16:creationId xmlns:a16="http://schemas.microsoft.com/office/drawing/2014/main" id="{1E6D762F-B013-D586-80D4-AA80605BB924}"/>
                </a:ext>
              </a:extLst>
            </p:cNvPr>
            <p:cNvCxnSpPr>
              <a:cxnSpLocks/>
            </p:cNvCxnSpPr>
            <p:nvPr/>
          </p:nvCxnSpPr>
          <p:spPr>
            <a:xfrm flipV="1">
              <a:off x="3464665" y="2508571"/>
              <a:ext cx="0" cy="1581912"/>
            </a:xfrm>
            <a:prstGeom prst="line">
              <a:avLst/>
            </a:prstGeom>
          </p:spPr>
          <p:style>
            <a:lnRef idx="2">
              <a:schemeClr val="accent1"/>
            </a:lnRef>
            <a:fillRef idx="0">
              <a:schemeClr val="accent1"/>
            </a:fillRef>
            <a:effectRef idx="1">
              <a:schemeClr val="accent1"/>
            </a:effectRef>
            <a:fontRef idx="minor">
              <a:schemeClr val="tx1"/>
            </a:fontRef>
          </p:style>
        </p:cxnSp>
        <p:cxnSp>
          <p:nvCxnSpPr>
            <p:cNvPr id="36" name="Straight Connector 35">
              <a:extLst>
                <a:ext uri="{FF2B5EF4-FFF2-40B4-BE49-F238E27FC236}">
                  <a16:creationId xmlns:a16="http://schemas.microsoft.com/office/drawing/2014/main" id="{01F3DED6-5A6F-CC7D-74F7-DA4D0EA39E21}"/>
                </a:ext>
              </a:extLst>
            </p:cNvPr>
            <p:cNvCxnSpPr>
              <a:cxnSpLocks/>
            </p:cNvCxnSpPr>
            <p:nvPr/>
          </p:nvCxnSpPr>
          <p:spPr>
            <a:xfrm flipH="1">
              <a:off x="2221807" y="2508337"/>
              <a:ext cx="189338" cy="234"/>
            </a:xfrm>
            <a:prstGeom prst="line">
              <a:avLst/>
            </a:prstGeom>
          </p:spPr>
          <p:style>
            <a:lnRef idx="2">
              <a:schemeClr val="accent1"/>
            </a:lnRef>
            <a:fillRef idx="0">
              <a:schemeClr val="accent1"/>
            </a:fillRef>
            <a:effectRef idx="1">
              <a:schemeClr val="accent1"/>
            </a:effectRef>
            <a:fontRef idx="minor">
              <a:schemeClr val="tx1"/>
            </a:fontRef>
          </p:style>
        </p:cxnSp>
        <p:cxnSp>
          <p:nvCxnSpPr>
            <p:cNvPr id="37" name="Straight Connector 36">
              <a:extLst>
                <a:ext uri="{FF2B5EF4-FFF2-40B4-BE49-F238E27FC236}">
                  <a16:creationId xmlns:a16="http://schemas.microsoft.com/office/drawing/2014/main" id="{5640CC10-E720-B358-0F88-29F2352D2C81}"/>
                </a:ext>
              </a:extLst>
            </p:cNvPr>
            <p:cNvCxnSpPr>
              <a:cxnSpLocks/>
            </p:cNvCxnSpPr>
            <p:nvPr/>
          </p:nvCxnSpPr>
          <p:spPr>
            <a:xfrm flipH="1">
              <a:off x="2217793" y="4090483"/>
              <a:ext cx="18887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8" name="Straight Connector 37">
              <a:extLst>
                <a:ext uri="{FF2B5EF4-FFF2-40B4-BE49-F238E27FC236}">
                  <a16:creationId xmlns:a16="http://schemas.microsoft.com/office/drawing/2014/main" id="{E4E2B7D5-19E6-B9BA-6204-C5BE2991EB59}"/>
                </a:ext>
              </a:extLst>
            </p:cNvPr>
            <p:cNvCxnSpPr>
              <a:cxnSpLocks/>
            </p:cNvCxnSpPr>
            <p:nvPr/>
          </p:nvCxnSpPr>
          <p:spPr>
            <a:xfrm flipH="1">
              <a:off x="2217793" y="3322475"/>
              <a:ext cx="189338" cy="234"/>
            </a:xfrm>
            <a:prstGeom prst="line">
              <a:avLst/>
            </a:prstGeom>
          </p:spPr>
          <p:style>
            <a:lnRef idx="2">
              <a:schemeClr val="accent1"/>
            </a:lnRef>
            <a:fillRef idx="0">
              <a:schemeClr val="accent1"/>
            </a:fillRef>
            <a:effectRef idx="1">
              <a:schemeClr val="accent1"/>
            </a:effectRef>
            <a:fontRef idx="minor">
              <a:schemeClr val="tx1"/>
            </a:fontRef>
          </p:style>
        </p:cxnSp>
        <p:cxnSp>
          <p:nvCxnSpPr>
            <p:cNvPr id="39" name="Straight Arrow Connector 38">
              <a:extLst>
                <a:ext uri="{FF2B5EF4-FFF2-40B4-BE49-F238E27FC236}">
                  <a16:creationId xmlns:a16="http://schemas.microsoft.com/office/drawing/2014/main" id="{757C438C-BED1-DC32-885E-7FB85AD6DC49}"/>
                </a:ext>
              </a:extLst>
            </p:cNvPr>
            <p:cNvCxnSpPr/>
            <p:nvPr/>
          </p:nvCxnSpPr>
          <p:spPr>
            <a:xfrm flipH="1">
              <a:off x="6991925" y="1491916"/>
              <a:ext cx="1991925" cy="128202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40" name="Picture 39">
              <a:extLst>
                <a:ext uri="{FF2B5EF4-FFF2-40B4-BE49-F238E27FC236}">
                  <a16:creationId xmlns:a16="http://schemas.microsoft.com/office/drawing/2014/main" id="{390C576D-27E5-8AB9-EFAC-319089CC7259}"/>
                </a:ext>
              </a:extLst>
            </p:cNvPr>
            <p:cNvPicPr>
              <a:picLocks noChangeAspect="1"/>
            </p:cNvPicPr>
            <p:nvPr/>
          </p:nvPicPr>
          <p:blipFill>
            <a:blip r:embed="rId7"/>
            <a:stretch>
              <a:fillRect/>
            </a:stretch>
          </p:blipFill>
          <p:spPr>
            <a:xfrm>
              <a:off x="8951458" y="794285"/>
              <a:ext cx="2577132" cy="1142297"/>
            </a:xfrm>
            <a:prstGeom prst="rect">
              <a:avLst/>
            </a:prstGeom>
          </p:spPr>
        </p:pic>
        <p:pic>
          <p:nvPicPr>
            <p:cNvPr id="41" name="Picture 40">
              <a:extLst>
                <a:ext uri="{FF2B5EF4-FFF2-40B4-BE49-F238E27FC236}">
                  <a16:creationId xmlns:a16="http://schemas.microsoft.com/office/drawing/2014/main" id="{EE24F73C-3120-8A19-F98B-16EFEAFAF046}"/>
                </a:ext>
              </a:extLst>
            </p:cNvPr>
            <p:cNvPicPr>
              <a:picLocks noChangeAspect="1"/>
            </p:cNvPicPr>
            <p:nvPr/>
          </p:nvPicPr>
          <p:blipFill>
            <a:blip r:embed="rId8"/>
            <a:stretch>
              <a:fillRect/>
            </a:stretch>
          </p:blipFill>
          <p:spPr>
            <a:xfrm>
              <a:off x="8839298" y="5366084"/>
              <a:ext cx="2577132" cy="1142297"/>
            </a:xfrm>
            <a:prstGeom prst="rect">
              <a:avLst/>
            </a:prstGeom>
          </p:spPr>
        </p:pic>
        <p:cxnSp>
          <p:nvCxnSpPr>
            <p:cNvPr id="42" name="Straight Arrow Connector 41">
              <a:extLst>
                <a:ext uri="{FF2B5EF4-FFF2-40B4-BE49-F238E27FC236}">
                  <a16:creationId xmlns:a16="http://schemas.microsoft.com/office/drawing/2014/main" id="{130997A6-9E92-4A26-331D-9DDA084ADCC2}"/>
                </a:ext>
              </a:extLst>
            </p:cNvPr>
            <p:cNvCxnSpPr>
              <a:cxnSpLocks/>
              <a:stCxn id="41" idx="1"/>
            </p:cNvCxnSpPr>
            <p:nvPr/>
          </p:nvCxnSpPr>
          <p:spPr>
            <a:xfrm flipH="1" flipV="1">
              <a:off x="6857178" y="3671671"/>
              <a:ext cx="1982120" cy="226556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43" name="Picture 42">
              <a:extLst>
                <a:ext uri="{FF2B5EF4-FFF2-40B4-BE49-F238E27FC236}">
                  <a16:creationId xmlns:a16="http://schemas.microsoft.com/office/drawing/2014/main" id="{606E88CD-6CBC-DECF-CA24-1D3088876D1F}"/>
                </a:ext>
              </a:extLst>
            </p:cNvPr>
            <p:cNvPicPr>
              <a:picLocks noChangeAspect="1"/>
            </p:cNvPicPr>
            <p:nvPr/>
          </p:nvPicPr>
          <p:blipFill>
            <a:blip r:embed="rId9"/>
            <a:stretch>
              <a:fillRect/>
            </a:stretch>
          </p:blipFill>
          <p:spPr>
            <a:xfrm>
              <a:off x="929227" y="5152416"/>
              <a:ext cx="2577132" cy="1142297"/>
            </a:xfrm>
            <a:prstGeom prst="rect">
              <a:avLst/>
            </a:prstGeom>
          </p:spPr>
        </p:pic>
        <p:cxnSp>
          <p:nvCxnSpPr>
            <p:cNvPr id="44" name="Straight Arrow Connector 43">
              <a:extLst>
                <a:ext uri="{FF2B5EF4-FFF2-40B4-BE49-F238E27FC236}">
                  <a16:creationId xmlns:a16="http://schemas.microsoft.com/office/drawing/2014/main" id="{1F0911D7-9639-E4DA-3FFD-5A4B163B8E04}"/>
                </a:ext>
              </a:extLst>
            </p:cNvPr>
            <p:cNvCxnSpPr/>
            <p:nvPr/>
          </p:nvCxnSpPr>
          <p:spPr>
            <a:xfrm flipV="1">
              <a:off x="3474286" y="4386076"/>
              <a:ext cx="2787528" cy="155115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5" name="TextBox 44">
              <a:extLst>
                <a:ext uri="{FF2B5EF4-FFF2-40B4-BE49-F238E27FC236}">
                  <a16:creationId xmlns:a16="http://schemas.microsoft.com/office/drawing/2014/main" id="{F76C2424-F265-9703-248B-49F2740FA67B}"/>
                </a:ext>
              </a:extLst>
            </p:cNvPr>
            <p:cNvSpPr txBox="1"/>
            <p:nvPr/>
          </p:nvSpPr>
          <p:spPr>
            <a:xfrm>
              <a:off x="3966976" y="5723565"/>
              <a:ext cx="4752782" cy="1158605"/>
            </a:xfrm>
            <a:prstGeom prst="rect">
              <a:avLst/>
            </a:prstGeom>
            <a:noFill/>
          </p:spPr>
          <p:txBody>
            <a:bodyPr wrap="square" rtlCol="0">
              <a:spAutoFit/>
            </a:bodyPr>
            <a:lstStyle/>
            <a:p>
              <a:pPr algn="ctr"/>
              <a:r>
                <a:rPr lang="en-US" dirty="0"/>
                <a:t>Are there any </a:t>
              </a:r>
              <a:r>
                <a:rPr lang="en-US" b="1" dirty="0">
                  <a:solidFill>
                    <a:schemeClr val="accent1"/>
                  </a:solidFill>
                </a:rPr>
                <a:t>causal relationships </a:t>
              </a:r>
              <a:r>
                <a:rPr lang="en-US" dirty="0"/>
                <a:t>between the features and/or clusters? </a:t>
              </a:r>
            </a:p>
            <a:p>
              <a:pPr algn="ctr"/>
              <a:r>
                <a:rPr lang="en-US" dirty="0"/>
                <a:t>Can we guide clustering by </a:t>
              </a:r>
              <a:r>
                <a:rPr lang="en-US" b="1" dirty="0">
                  <a:solidFill>
                    <a:schemeClr val="accent1"/>
                  </a:solidFill>
                </a:rPr>
                <a:t>causality</a:t>
              </a:r>
              <a:r>
                <a:rPr lang="en-US" dirty="0"/>
                <a:t>?</a:t>
              </a:r>
            </a:p>
          </p:txBody>
        </p:sp>
      </p:grpSp>
    </p:spTree>
    <p:extLst>
      <p:ext uri="{BB962C8B-B14F-4D97-AF65-F5344CB8AC3E}">
        <p14:creationId xmlns:p14="http://schemas.microsoft.com/office/powerpoint/2010/main" val="420054027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51.6|12.6|10.9|14.7|10.9"/>
</p:tagLst>
</file>

<file path=ppt/tags/tag2.xml><?xml version="1.0" encoding="utf-8"?>
<p:tagLst xmlns:a="http://schemas.openxmlformats.org/drawingml/2006/main" xmlns:r="http://schemas.openxmlformats.org/officeDocument/2006/relationships" xmlns:p="http://schemas.openxmlformats.org/presentationml/2006/main">
  <p:tag name="TIMING" val="|20.6"/>
</p:tagLst>
</file>

<file path=ppt/tags/tag3.xml><?xml version="1.0" encoding="utf-8"?>
<p:tagLst xmlns:a="http://schemas.openxmlformats.org/drawingml/2006/main" xmlns:r="http://schemas.openxmlformats.org/officeDocument/2006/relationships" xmlns:p="http://schemas.openxmlformats.org/presentationml/2006/main">
  <p:tag name="TIMING" val="|30"/>
</p:tagLst>
</file>

<file path=ppt/theme/theme1.xml><?xml version="1.0" encoding="utf-8"?>
<a:theme xmlns:a="http://schemas.openxmlformats.org/drawingml/2006/main" name="Sandia Theme 1">
  <a:themeElements>
    <a:clrScheme name="SandiaBrandTheme">
      <a:dk1>
        <a:srgbClr val="3C3C3C"/>
      </a:dk1>
      <a:lt1>
        <a:srgbClr val="FFFFFF"/>
      </a:lt1>
      <a:dk2>
        <a:srgbClr val="005376"/>
      </a:dk2>
      <a:lt2>
        <a:srgbClr val="FFFFFF"/>
      </a:lt2>
      <a:accent1>
        <a:srgbClr val="00ADD0"/>
      </a:accent1>
      <a:accent2>
        <a:srgbClr val="6CB312"/>
      </a:accent2>
      <a:accent3>
        <a:srgbClr val="FFA033"/>
      </a:accent3>
      <a:accent4>
        <a:srgbClr val="008E74"/>
      </a:accent4>
      <a:accent5>
        <a:srgbClr val="A92C00"/>
      </a:accent5>
      <a:accent6>
        <a:srgbClr val="7D0D7C"/>
      </a:accent6>
      <a:hlink>
        <a:srgbClr val="27ADCF"/>
      </a:hlink>
      <a:folHlink>
        <a:srgbClr val="2588BA"/>
      </a:folHlink>
    </a:clrScheme>
    <a:fontScheme name="SNL White Space">
      <a:majorFont>
        <a:latin typeface="Open Sans"/>
        <a:ea typeface=""/>
        <a:cs typeface=""/>
      </a:majorFont>
      <a:minorFont>
        <a:latin typeface="Open Sans"/>
        <a:ea typeface=""/>
        <a:cs typeface=""/>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Causality" id="{70E333FF-A2C5-1247-A62F-AC5049CB26A8}" vid="{B9DFB668-0EC3-0B47-B7E8-C8D6C6967A5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F7235D911E02C04ABCEBA23AAB3E1613" ma:contentTypeVersion="11" ma:contentTypeDescription="Create a new document." ma:contentTypeScope="" ma:versionID="4a65c2cee5bccd8546b935aa671cefda">
  <xsd:schema xmlns:xsd="http://www.w3.org/2001/XMLSchema" xmlns:xs="http://www.w3.org/2001/XMLSchema" xmlns:p="http://schemas.microsoft.com/office/2006/metadata/properties" xmlns:ns3="9a6b9456-f484-48c4-a76f-ebc77d863a0a" xmlns:ns4="70631ecb-1266-4cce-91a7-f1cac9bb9146" targetNamespace="http://schemas.microsoft.com/office/2006/metadata/properties" ma:root="true" ma:fieldsID="5103d8308ee907e45a4b1152d39c6900" ns3:_="" ns4:_="">
    <xsd:import namespace="9a6b9456-f484-48c4-a76f-ebc77d863a0a"/>
    <xsd:import namespace="70631ecb-1266-4cce-91a7-f1cac9bb9146"/>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DateTaken" minOccurs="0"/>
                <xsd:element ref="ns4:MediaLengthInSeconds" minOccurs="0"/>
                <xsd:element ref="ns4:MediaServiceAutoTags" minOccurs="0"/>
                <xsd:element ref="ns4:MediaServiceOCR" minOccurs="0"/>
                <xsd:element ref="ns4:MediaServiceGenerationTime" minOccurs="0"/>
                <xsd:element ref="ns4: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a6b9456-f484-48c4-a76f-ebc77d863a0a"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0631ecb-1266-4cce-91a7-f1cac9bb9146"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MediaServiceAutoTags" ma:index="15" nillable="true" ma:displayName="Tags"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87C7A9F-B3AA-44CE-B1AF-7867FA25649F}">
  <ds:schemaRefs>
    <ds:schemaRef ds:uri="http://www.w3.org/XML/1998/namespace"/>
    <ds:schemaRef ds:uri="http://purl.org/dc/terms/"/>
    <ds:schemaRef ds:uri="http://schemas.openxmlformats.org/package/2006/metadata/core-properties"/>
    <ds:schemaRef ds:uri="http://schemas.microsoft.com/office/infopath/2007/PartnerControls"/>
    <ds:schemaRef ds:uri="http://purl.org/dc/dcmitype/"/>
    <ds:schemaRef ds:uri="http://schemas.microsoft.com/office/2006/documentManagement/types"/>
    <ds:schemaRef ds:uri="http://purl.org/dc/elements/1.1/"/>
    <ds:schemaRef ds:uri="http://schemas.microsoft.com/office/2006/metadata/properties"/>
    <ds:schemaRef ds:uri="70631ecb-1266-4cce-91a7-f1cac9bb9146"/>
    <ds:schemaRef ds:uri="9a6b9456-f484-48c4-a76f-ebc77d863a0a"/>
  </ds:schemaRefs>
</ds:datastoreItem>
</file>

<file path=customXml/itemProps2.xml><?xml version="1.0" encoding="utf-8"?>
<ds:datastoreItem xmlns:ds="http://schemas.openxmlformats.org/officeDocument/2006/customXml" ds:itemID="{D1A2DF8E-3F7E-41FA-8EAD-3336AC821B75}">
  <ds:schemaRefs>
    <ds:schemaRef ds:uri="http://schemas.microsoft.com/sharepoint/v3/contenttype/forms"/>
  </ds:schemaRefs>
</ds:datastoreItem>
</file>

<file path=customXml/itemProps3.xml><?xml version="1.0" encoding="utf-8"?>
<ds:datastoreItem xmlns:ds="http://schemas.openxmlformats.org/officeDocument/2006/customXml" ds:itemID="{24038352-9F58-470B-96AB-F027CDDF5286}">
  <ds:schemaRefs>
    <ds:schemaRef ds:uri="70631ecb-1266-4cce-91a7-f1cac9bb9146"/>
    <ds:schemaRef ds:uri="9a6b9456-f484-48c4-a76f-ebc77d863a0a"/>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Sandia Theme 1</Template>
  <TotalTime>2407</TotalTime>
  <Words>4718</Words>
  <Application>Microsoft Office PowerPoint</Application>
  <PresentationFormat>Widescreen</PresentationFormat>
  <Paragraphs>506</Paragraphs>
  <Slides>32</Slides>
  <Notes>19</Notes>
  <HiddenSlides>16</HiddenSlides>
  <MMClips>0</MMClips>
  <ScaleCrop>false</ScaleCrop>
  <HeadingPairs>
    <vt:vector size="4" baseType="variant">
      <vt:variant>
        <vt:lpstr>Theme</vt:lpstr>
      </vt:variant>
      <vt:variant>
        <vt:i4>1</vt:i4>
      </vt:variant>
      <vt:variant>
        <vt:lpstr>Slide Titles</vt:lpstr>
      </vt:variant>
      <vt:variant>
        <vt:i4>32</vt:i4>
      </vt:variant>
    </vt:vector>
  </HeadingPairs>
  <TitlesOfParts>
    <vt:vector size="33" baseType="lpstr">
      <vt:lpstr>Sandia Theme 1</vt:lpstr>
      <vt:lpstr>Unsupervised physics-informed disentanglement of multimodal data</vt:lpstr>
      <vt:lpstr>The data avalanche: multimodal data streams</vt:lpstr>
      <vt:lpstr>Multimodal representation methods needed to comprehend data avalanche</vt:lpstr>
      <vt:lpstr>PowerPoint Presentation</vt:lpstr>
      <vt:lpstr>Physics-informed multimodal autoencoder (PIMA):</vt:lpstr>
      <vt:lpstr>Variational autoencoders (VAEs) provide structured dimension reduction</vt:lpstr>
      <vt:lpstr>Multimodal variational autoencoders</vt:lpstr>
      <vt:lpstr>Gaussian mixture prior on latent space </vt:lpstr>
      <vt:lpstr>Overview: towards causal multimodal disentanglement</vt:lpstr>
      <vt:lpstr>PIMA (Physics-informed multimodal autoencoders)</vt:lpstr>
      <vt:lpstr>PIMA ELBO</vt:lpstr>
      <vt:lpstr>Fusion of modalities improves performance in MNIST</vt:lpstr>
      <vt:lpstr>PIMA applications throughout BeyondFingerprinting</vt:lpstr>
      <vt:lpstr>The case for causality</vt:lpstr>
      <vt:lpstr>The case for causality</vt:lpstr>
      <vt:lpstr>Directed acyclic graphs (DAGs) encode dependencies on nodes </vt:lpstr>
      <vt:lpstr>pimaDAG: incorporating dependency structure in PIMA via DAGs</vt:lpstr>
      <vt:lpstr>Incorporating a DAG into a VAE</vt:lpstr>
      <vt:lpstr>Incorporating DAG structure into VAE ELBO</vt:lpstr>
      <vt:lpstr>Incorporating a DAG into PIMA ELBO</vt:lpstr>
      <vt:lpstr>Incorporating a DAG into PIMA ELBO</vt:lpstr>
      <vt:lpstr>Learning Causal Mechanisms</vt:lpstr>
      <vt:lpstr>Smoothly learning a DAG via graph-curl</vt:lpstr>
      <vt:lpstr>Smoothly learning a DAG</vt:lpstr>
      <vt:lpstr>Encoding Causal Distributions</vt:lpstr>
      <vt:lpstr>Encoding Causal Distributions</vt:lpstr>
      <vt:lpstr>Encoding Causal Distributions</vt:lpstr>
      <vt:lpstr>Training</vt:lpstr>
      <vt:lpstr>pimaDAG recovers important features in synthetic dataset</vt:lpstr>
      <vt:lpstr>pimaDAG recovers important features in lattice dataset</vt:lpstr>
      <vt:lpstr>Conclusions &amp; future direction</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Multimodal representation learning</dc:title>
  <dc:creator>Walker, Elise Anne</dc:creator>
  <cp:lastModifiedBy>Walker, Elise</cp:lastModifiedBy>
  <cp:revision>58</cp:revision>
  <dcterms:created xsi:type="dcterms:W3CDTF">2023-11-29T14:31:02Z</dcterms:created>
  <dcterms:modified xsi:type="dcterms:W3CDTF">2024-07-30T15:46:10Z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0x010100F7235D911E02C04ABCEBA23AAB3E1613</vt:lpwstr>
  </property>
</Properties>
</file>