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notesSlides/notesSlide8.xml" ContentType="application/vnd.openxmlformats-officedocument.presentationml.notesSlide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44"/>
  </p:notesMasterIdLst>
  <p:sldIdLst>
    <p:sldId id="4197" r:id="rId3"/>
    <p:sldId id="4210" r:id="rId4"/>
    <p:sldId id="791" r:id="rId5"/>
    <p:sldId id="792" r:id="rId6"/>
    <p:sldId id="4225" r:id="rId7"/>
    <p:sldId id="4212" r:id="rId8"/>
    <p:sldId id="258" r:id="rId9"/>
    <p:sldId id="737" r:id="rId10"/>
    <p:sldId id="4199" r:id="rId11"/>
    <p:sldId id="4200" r:id="rId12"/>
    <p:sldId id="4201" r:id="rId13"/>
    <p:sldId id="755" r:id="rId14"/>
    <p:sldId id="4196" r:id="rId15"/>
    <p:sldId id="759" r:id="rId16"/>
    <p:sldId id="766" r:id="rId17"/>
    <p:sldId id="762" r:id="rId18"/>
    <p:sldId id="768" r:id="rId19"/>
    <p:sldId id="256" r:id="rId20"/>
    <p:sldId id="788" r:id="rId21"/>
    <p:sldId id="789" r:id="rId22"/>
    <p:sldId id="290" r:id="rId23"/>
    <p:sldId id="4211" r:id="rId24"/>
    <p:sldId id="809" r:id="rId25"/>
    <p:sldId id="775" r:id="rId26"/>
    <p:sldId id="799" r:id="rId27"/>
    <p:sldId id="811" r:id="rId28"/>
    <p:sldId id="4203" r:id="rId29"/>
    <p:sldId id="4207" r:id="rId30"/>
    <p:sldId id="4209" r:id="rId31"/>
    <p:sldId id="4205" r:id="rId32"/>
    <p:sldId id="772" r:id="rId33"/>
    <p:sldId id="773" r:id="rId34"/>
    <p:sldId id="4193" r:id="rId35"/>
    <p:sldId id="4224" r:id="rId36"/>
    <p:sldId id="4198" r:id="rId37"/>
    <p:sldId id="787" r:id="rId38"/>
    <p:sldId id="810" r:id="rId39"/>
    <p:sldId id="794" r:id="rId40"/>
    <p:sldId id="771" r:id="rId41"/>
    <p:sldId id="769" r:id="rId42"/>
    <p:sldId id="770" r:id="rId43"/>
  </p:sldIdLst>
  <p:sldSz cx="12192000" cy="6858000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912" autoAdjust="0"/>
    <p:restoredTop sz="94660"/>
  </p:normalViewPr>
  <p:slideViewPr>
    <p:cSldViewPr snapToGrid="0">
      <p:cViewPr varScale="1">
        <p:scale>
          <a:sx n="141" d="100"/>
          <a:sy n="141" d="100"/>
        </p:scale>
        <p:origin x="744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tableStyles" Target="tableStyle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viewProps" Target="view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02T16:45:00.675"/>
    </inkml:context>
    <inkml:brush xml:id="br0">
      <inkml:brushProperty name="width" value="0.02646" units="cm"/>
      <inkml:brushProperty name="height" value="0.02646" units="cm"/>
      <inkml:brushProperty name="color" value="#F2F2F2"/>
      <inkml:brushProperty name="ignorePressure" value="1"/>
    </inkml:brush>
  </inkml:definitions>
  <inkml:trace contextRef="#ctx0" brushRef="#br0">0 474,'2670'-470,"-2652"467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02T16:45:00.675"/>
    </inkml:context>
    <inkml:brush xml:id="br0">
      <inkml:brushProperty name="width" value="0.02646" units="cm"/>
      <inkml:brushProperty name="height" value="0.02646" units="cm"/>
      <inkml:brushProperty name="color" value="#F2F2F2"/>
      <inkml:brushProperty name="ignorePressure" value="1"/>
    </inkml:brush>
  </inkml:definitions>
  <inkml:trace contextRef="#ctx0" brushRef="#br0">0 474,'2670'-470,"-2652"467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02T16:45:00.676"/>
    </inkml:context>
    <inkml:brush xml:id="br0">
      <inkml:brushProperty name="width" value="0.02646" units="cm"/>
      <inkml:brushProperty name="height" value="0.02646" units="cm"/>
      <inkml:brushProperty name="color" value="#F2F2F2"/>
      <inkml:brushProperty name="ignorePressure" value="1"/>
    </inkml:brush>
  </inkml:definitions>
  <inkml:trace contextRef="#ctx0" brushRef="#br0">0 753,'3517'-747,"-3494"742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02T16:45:00.677"/>
    </inkml:context>
    <inkml:brush xml:id="br0">
      <inkml:brushProperty name="width" value="0.025" units="cm"/>
      <inkml:brushProperty name="height" value="0.025" units="cm"/>
      <inkml:brushProperty name="color" value="#F2F2F2"/>
      <inkml:brushProperty name="ignorePressure" value="1"/>
    </inkml:brush>
  </inkml:definitions>
  <inkml:trace contextRef="#ctx0" brushRef="#br0">1 84,'4795'-83,"-4810"83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02T16:45:00.678"/>
    </inkml:context>
    <inkml:brush xml:id="br0">
      <inkml:brushProperty name="width" value="0.025" units="cm"/>
      <inkml:brushProperty name="height" value="0.025" units="cm"/>
      <inkml:brushProperty name="color" value="#F2F2F2"/>
      <inkml:brushProperty name="ignorePressure" value="1"/>
    </inkml:brush>
  </inkml:definitions>
  <inkml:trace contextRef="#ctx0" brushRef="#br0">0 0,'4436'155,"-4526"-157,70 2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02T16:45:00.679"/>
    </inkml:context>
    <inkml:brush xml:id="br0">
      <inkml:brushProperty name="width" value="0.025" units="cm"/>
      <inkml:brushProperty name="height" value="0.025" units="cm"/>
      <inkml:brushProperty name="color" value="#F2F2F2"/>
      <inkml:brushProperty name="ignorePressure" value="1"/>
    </inkml:brush>
  </inkml:definitions>
  <inkml:trace contextRef="#ctx0" brushRef="#br0">0 494,'4707'-493,"-4730"496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02T16:45:00.680"/>
    </inkml:context>
    <inkml:brush xml:id="br0">
      <inkml:brushProperty name="width" value="0.02646" units="cm"/>
      <inkml:brushProperty name="height" value="0.02646" units="cm"/>
      <inkml:brushProperty name="color" value="#F2F2F2"/>
      <inkml:brushProperty name="ignorePressure" value="1"/>
    </inkml:brush>
  </inkml:definitions>
  <inkml:trace contextRef="#ctx0" brushRef="#br0">0 0,'2698'574,"-2756"-587,43 11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02T16:45:00.681"/>
    </inkml:context>
    <inkml:brush xml:id="br0">
      <inkml:brushProperty name="width" value="0.02646" units="cm"/>
      <inkml:brushProperty name="height" value="0.02646" units="cm"/>
      <inkml:brushProperty name="color" value="#D9D9D9"/>
      <inkml:brushProperty name="ignorePressure" value="1"/>
    </inkml:brush>
  </inkml:definitions>
  <inkml:trace contextRef="#ctx0" brushRef="#br0">0 1,'1711'118,"-1726"-118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02T16:45:00.682"/>
    </inkml:context>
    <inkml:brush xml:id="br0">
      <inkml:brushProperty name="width" value="0.02646" units="cm"/>
      <inkml:brushProperty name="height" value="0.02646" units="cm"/>
      <inkml:brushProperty name="color" value="#D9D9D9"/>
      <inkml:brushProperty name="ignorePressure" value="1"/>
    </inkml:brush>
  </inkml:definitions>
  <inkml:trace contextRef="#ctx0" brushRef="#br0">1 119,'1678'-118,"-1653"118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02T16:45:00.683"/>
    </inkml:context>
    <inkml:brush xml:id="br0">
      <inkml:brushProperty name="width" value="0.02646" units="cm"/>
      <inkml:brushProperty name="height" value="0.02646" units="cm"/>
      <inkml:brushProperty name="color" value="#D9D9D9"/>
      <inkml:brushProperty name="ignorePressure" value="1"/>
    </inkml:brush>
  </inkml:definitions>
  <inkml:trace contextRef="#ctx0" brushRef="#br0">1 199,'1859'-195,"-1842"192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02T16:45:00.675"/>
    </inkml:context>
    <inkml:brush xml:id="br0">
      <inkml:brushProperty name="width" value="0.02646" units="cm"/>
      <inkml:brushProperty name="height" value="0.02646" units="cm"/>
      <inkml:brushProperty name="color" value="#F2F2F2"/>
      <inkml:brushProperty name="ignorePressure" value="1"/>
    </inkml:brush>
  </inkml:definitions>
  <inkml:trace contextRef="#ctx0" brushRef="#br0">0 474,'2670'-470,"-2652"467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02T16:45:00.676"/>
    </inkml:context>
    <inkml:brush xml:id="br0">
      <inkml:brushProperty name="width" value="0.02646" units="cm"/>
      <inkml:brushProperty name="height" value="0.02646" units="cm"/>
      <inkml:brushProperty name="color" value="#F2F2F2"/>
      <inkml:brushProperty name="ignorePressure" value="1"/>
    </inkml:brush>
  </inkml:definitions>
  <inkml:trace contextRef="#ctx0" brushRef="#br0">0 753,'3517'-747,"-3494"742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02T16:45:00.676"/>
    </inkml:context>
    <inkml:brush xml:id="br0">
      <inkml:brushProperty name="width" value="0.02646" units="cm"/>
      <inkml:brushProperty name="height" value="0.02646" units="cm"/>
      <inkml:brushProperty name="color" value="#F2F2F2"/>
      <inkml:brushProperty name="ignorePressure" value="1"/>
    </inkml:brush>
  </inkml:definitions>
  <inkml:trace contextRef="#ctx0" brushRef="#br0">0 753,'3517'-747,"-3494"742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02T16:45:00.677"/>
    </inkml:context>
    <inkml:brush xml:id="br0">
      <inkml:brushProperty name="width" value="0.025" units="cm"/>
      <inkml:brushProperty name="height" value="0.025" units="cm"/>
      <inkml:brushProperty name="color" value="#F2F2F2"/>
      <inkml:brushProperty name="ignorePressure" value="1"/>
    </inkml:brush>
  </inkml:definitions>
  <inkml:trace contextRef="#ctx0" brushRef="#br0">1 84,'4795'-83,"-4810"83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02T16:45:00.678"/>
    </inkml:context>
    <inkml:brush xml:id="br0">
      <inkml:brushProperty name="width" value="0.025" units="cm"/>
      <inkml:brushProperty name="height" value="0.025" units="cm"/>
      <inkml:brushProperty name="color" value="#F2F2F2"/>
      <inkml:brushProperty name="ignorePressure" value="1"/>
    </inkml:brush>
  </inkml:definitions>
  <inkml:trace contextRef="#ctx0" brushRef="#br0">0 0,'4436'155,"-4526"-157,70 2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02T16:45:00.679"/>
    </inkml:context>
    <inkml:brush xml:id="br0">
      <inkml:brushProperty name="width" value="0.025" units="cm"/>
      <inkml:brushProperty name="height" value="0.025" units="cm"/>
      <inkml:brushProperty name="color" value="#F2F2F2"/>
      <inkml:brushProperty name="ignorePressure" value="1"/>
    </inkml:brush>
  </inkml:definitions>
  <inkml:trace contextRef="#ctx0" brushRef="#br0">0 494,'4707'-493,"-4730"496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02T16:45:00.680"/>
    </inkml:context>
    <inkml:brush xml:id="br0">
      <inkml:brushProperty name="width" value="0.02646" units="cm"/>
      <inkml:brushProperty name="height" value="0.02646" units="cm"/>
      <inkml:brushProperty name="color" value="#F2F2F2"/>
      <inkml:brushProperty name="ignorePressure" value="1"/>
    </inkml:brush>
  </inkml:definitions>
  <inkml:trace contextRef="#ctx0" brushRef="#br0">0 0,'2698'574,"-2756"-587,43 11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02T16:45:00.681"/>
    </inkml:context>
    <inkml:brush xml:id="br0">
      <inkml:brushProperty name="width" value="0.02646" units="cm"/>
      <inkml:brushProperty name="height" value="0.02646" units="cm"/>
      <inkml:brushProperty name="color" value="#D9D9D9"/>
      <inkml:brushProperty name="ignorePressure" value="1"/>
    </inkml:brush>
  </inkml:definitions>
  <inkml:trace contextRef="#ctx0" brushRef="#br0">0 1,'1711'118,"-1726"-118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02T16:45:00.682"/>
    </inkml:context>
    <inkml:brush xml:id="br0">
      <inkml:brushProperty name="width" value="0.02646" units="cm"/>
      <inkml:brushProperty name="height" value="0.02646" units="cm"/>
      <inkml:brushProperty name="color" value="#D9D9D9"/>
      <inkml:brushProperty name="ignorePressure" value="1"/>
    </inkml:brush>
  </inkml:definitions>
  <inkml:trace contextRef="#ctx0" brushRef="#br0">1 119,'1678'-118,"-1653"118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02T16:45:00.683"/>
    </inkml:context>
    <inkml:brush xml:id="br0">
      <inkml:brushProperty name="width" value="0.02646" units="cm"/>
      <inkml:brushProperty name="height" value="0.02646" units="cm"/>
      <inkml:brushProperty name="color" value="#D9D9D9"/>
      <inkml:brushProperty name="ignorePressure" value="1"/>
    </inkml:brush>
  </inkml:definitions>
  <inkml:trace contextRef="#ctx0" brushRef="#br0">1 199,'1859'-195,"-1842"192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02T16:45:00.677"/>
    </inkml:context>
    <inkml:brush xml:id="br0">
      <inkml:brushProperty name="width" value="0.025" units="cm"/>
      <inkml:brushProperty name="height" value="0.025" units="cm"/>
      <inkml:brushProperty name="color" value="#F2F2F2"/>
      <inkml:brushProperty name="ignorePressure" value="1"/>
    </inkml:brush>
  </inkml:definitions>
  <inkml:trace contextRef="#ctx0" brushRef="#br0">1 84,'4795'-83,"-4810"83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02T16:45:00.678"/>
    </inkml:context>
    <inkml:brush xml:id="br0">
      <inkml:brushProperty name="width" value="0.025" units="cm"/>
      <inkml:brushProperty name="height" value="0.025" units="cm"/>
      <inkml:brushProperty name="color" value="#F2F2F2"/>
      <inkml:brushProperty name="ignorePressure" value="1"/>
    </inkml:brush>
  </inkml:definitions>
  <inkml:trace contextRef="#ctx0" brushRef="#br0">0 0,'4436'155,"-4526"-157,70 2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02T16:45:00.679"/>
    </inkml:context>
    <inkml:brush xml:id="br0">
      <inkml:brushProperty name="width" value="0.025" units="cm"/>
      <inkml:brushProperty name="height" value="0.025" units="cm"/>
      <inkml:brushProperty name="color" value="#F2F2F2"/>
      <inkml:brushProperty name="ignorePressure" value="1"/>
    </inkml:brush>
  </inkml:definitions>
  <inkml:trace contextRef="#ctx0" brushRef="#br0">0 494,'4707'-493,"-4730"496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02T16:45:00.680"/>
    </inkml:context>
    <inkml:brush xml:id="br0">
      <inkml:brushProperty name="width" value="0.02646" units="cm"/>
      <inkml:brushProperty name="height" value="0.02646" units="cm"/>
      <inkml:brushProperty name="color" value="#F2F2F2"/>
      <inkml:brushProperty name="ignorePressure" value="1"/>
    </inkml:brush>
  </inkml:definitions>
  <inkml:trace contextRef="#ctx0" brushRef="#br0">0 0,'2698'574,"-2756"-587,43 11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02T16:45:00.681"/>
    </inkml:context>
    <inkml:brush xml:id="br0">
      <inkml:brushProperty name="width" value="0.02646" units="cm"/>
      <inkml:brushProperty name="height" value="0.02646" units="cm"/>
      <inkml:brushProperty name="color" value="#D9D9D9"/>
      <inkml:brushProperty name="ignorePressure" value="1"/>
    </inkml:brush>
  </inkml:definitions>
  <inkml:trace contextRef="#ctx0" brushRef="#br0">0 1,'1711'118,"-1726"-118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02T16:45:00.682"/>
    </inkml:context>
    <inkml:brush xml:id="br0">
      <inkml:brushProperty name="width" value="0.02646" units="cm"/>
      <inkml:brushProperty name="height" value="0.02646" units="cm"/>
      <inkml:brushProperty name="color" value="#D9D9D9"/>
      <inkml:brushProperty name="ignorePressure" value="1"/>
    </inkml:brush>
  </inkml:definitions>
  <inkml:trace contextRef="#ctx0" brushRef="#br0">1 119,'1678'-118,"-1653"118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02T16:45:00.683"/>
    </inkml:context>
    <inkml:brush xml:id="br0">
      <inkml:brushProperty name="width" value="0.02646" units="cm"/>
      <inkml:brushProperty name="height" value="0.02646" units="cm"/>
      <inkml:brushProperty name="color" value="#D9D9D9"/>
      <inkml:brushProperty name="ignorePressure" value="1"/>
    </inkml:brush>
  </inkml:definitions>
  <inkml:trace contextRef="#ctx0" brushRef="#br0">1 199,'1859'-195,"-1842"192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1D767D72-4117-360B-1F19-ECEE1BB6D50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8255C12-C6AE-40DF-B198-A1A5AD984FC1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EA637DC6-15A4-2C48-8CE6-9458E7AD2128}" type="datetimeFigureOut">
              <a:rPr lang="en-US"/>
              <a:pPr>
                <a:defRPr/>
              </a:pPr>
              <a:t>7/29/2024</a:t>
            </a:fld>
            <a:endParaRPr 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7F89C02E-035E-6D83-0D64-C8395900561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7F1D7E67-819B-80DF-85D5-1CA5C2FF562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648AEA5-37F3-7E26-D196-43829D533BCD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677B664-1BCB-AF7E-1126-E0C76538C79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F1F5C85D-97C6-B741-ACDF-112540371C9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1">
            <a:extLst>
              <a:ext uri="{FF2B5EF4-FFF2-40B4-BE49-F238E27FC236}">
                <a16:creationId xmlns:a16="http://schemas.microsoft.com/office/drawing/2014/main" id="{E6E9989D-F2C5-A26D-D3CD-512307048ED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533400" y="763588"/>
            <a:ext cx="6704013" cy="37719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195" name="Rectangle 2">
            <a:extLst>
              <a:ext uri="{FF2B5EF4-FFF2-40B4-BE49-F238E27FC236}">
                <a16:creationId xmlns:a16="http://schemas.microsoft.com/office/drawing/2014/main" id="{B7E2ED15-37E8-B44D-2681-7AF120B94FE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77875" y="4776788"/>
            <a:ext cx="6218238" cy="45259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 altLang="en-US"/>
              <a:t>In Materials Informatics, we aim to advance our capacity to design, discover, and manufacture engineering materials. </a:t>
            </a:r>
          </a:p>
          <a:p>
            <a:endParaRPr lang="en-US" altLang="en-US"/>
          </a:p>
          <a:p>
            <a:r>
              <a:rPr lang="en-US" altLang="en-US"/>
              <a:t>As a field, we’ve settled on the PSP paradigm for doing this – which centralizes the importance of </a:t>
            </a:r>
            <a:r>
              <a:rPr lang="en-US" altLang="en-US" i="1"/>
              <a:t>microstructure. </a:t>
            </a:r>
            <a:r>
              <a:rPr lang="en-US" altLang="en-US"/>
              <a:t>The properties that define and bound our capacity to do design at the product and component length scale are defined by microstructure. </a:t>
            </a:r>
          </a:p>
          <a:p>
            <a:endParaRPr lang="en-US" altLang="en-US"/>
          </a:p>
          <a:p>
            <a:r>
              <a:rPr lang="en-US" altLang="en-US"/>
              <a:t>From this perspective, the study of materials very much becomes a field centralized around this idea representation. Which makes it very compatible with data science. </a:t>
            </a:r>
          </a:p>
          <a:p>
            <a:endParaRPr lang="en-US" altLang="en-US"/>
          </a:p>
          <a:p>
            <a:r>
              <a:rPr lang="en-US" altLang="en-US"/>
              <a:t>Over the past four years, I have studied the compatibility: developing latent spaces and representations for materials informatics – challenging because of the low data availability, high dimensionality, and complexity. The technique I have used I refer to as “algorithm hybridization” – basically studying how different paradigms produce their own latent representations and how these tools can be combined together to make up for their weaknesses and highlight their strengths. </a:t>
            </a:r>
          </a:p>
          <a:p>
            <a:endParaRPr lang="en-US" altLang="en-US"/>
          </a:p>
          <a:p>
            <a:r>
              <a:rPr lang="en-US" altLang="en-US"/>
              <a:t>I am going to talk about two big ones (statistics and microstructure), then I am going to talk about how we can use these latent representations to solve a application problem (design) and a technical problem (dataset development). Here, we we actual see a third latent space arise – a learned one.  </a:t>
            </a:r>
          </a:p>
          <a:p>
            <a:endParaRPr lang="en-US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1">
            <a:extLst>
              <a:ext uri="{FF2B5EF4-FFF2-40B4-BE49-F238E27FC236}">
                <a16:creationId xmlns:a16="http://schemas.microsoft.com/office/drawing/2014/main" id="{E6E9989D-F2C5-A26D-D3CD-512307048ED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533400" y="763588"/>
            <a:ext cx="6704013" cy="37719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195" name="Rectangle 2">
            <a:extLst>
              <a:ext uri="{FF2B5EF4-FFF2-40B4-BE49-F238E27FC236}">
                <a16:creationId xmlns:a16="http://schemas.microsoft.com/office/drawing/2014/main" id="{B7E2ED15-37E8-B44D-2681-7AF120B94FE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77875" y="4776788"/>
            <a:ext cx="6218238" cy="45259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 altLang="en-US"/>
              <a:t>In Materials Informatics, we aim to advance our capacity to design, discover, and manufacture engineering materials. </a:t>
            </a:r>
          </a:p>
          <a:p>
            <a:endParaRPr lang="en-US" altLang="en-US"/>
          </a:p>
          <a:p>
            <a:r>
              <a:rPr lang="en-US" altLang="en-US"/>
              <a:t>As a field, we’ve settled on the PSP paradigm for doing this – which centralizes the importance of </a:t>
            </a:r>
            <a:r>
              <a:rPr lang="en-US" altLang="en-US" i="1"/>
              <a:t>microstructure. </a:t>
            </a:r>
            <a:r>
              <a:rPr lang="en-US" altLang="en-US"/>
              <a:t>The properties that define and bound our capacity to do design at the product and component length scale are defined by microstructure. </a:t>
            </a:r>
          </a:p>
          <a:p>
            <a:endParaRPr lang="en-US" altLang="en-US"/>
          </a:p>
          <a:p>
            <a:r>
              <a:rPr lang="en-US" altLang="en-US"/>
              <a:t>From this perspective, the study of materials very much becomes a field centralized around this idea representation. Which makes it very compatible with data science. </a:t>
            </a:r>
          </a:p>
          <a:p>
            <a:endParaRPr lang="en-US" altLang="en-US"/>
          </a:p>
          <a:p>
            <a:r>
              <a:rPr lang="en-US" altLang="en-US"/>
              <a:t>Over the past four years, I have studied the compatibility: developing latent spaces and representations for materials informatics – challenging because of the low data availability, high dimensionality, and complexity. The technique I have used I refer to as “algorithm hybridization” – basically studying how different paradigms produce their own latent representations and how these tools can be combined together to make up for their weaknesses and highlight their strengths. </a:t>
            </a:r>
          </a:p>
          <a:p>
            <a:endParaRPr lang="en-US" altLang="en-US"/>
          </a:p>
          <a:p>
            <a:r>
              <a:rPr lang="en-US" altLang="en-US"/>
              <a:t>I am going to talk about two big ones (statistics and microstructure), then I am going to talk about how we can use these latent representations to solve a application problem (design) and a technical problem (dataset development). Here, we we actual see a third latent space arise – a learned one.  </a:t>
            </a:r>
          </a:p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905896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1">
            <a:extLst>
              <a:ext uri="{FF2B5EF4-FFF2-40B4-BE49-F238E27FC236}">
                <a16:creationId xmlns:a16="http://schemas.microsoft.com/office/drawing/2014/main" id="{E6E9989D-F2C5-A26D-D3CD-512307048ED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533400" y="763588"/>
            <a:ext cx="6704013" cy="37719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195" name="Rectangle 2">
            <a:extLst>
              <a:ext uri="{FF2B5EF4-FFF2-40B4-BE49-F238E27FC236}">
                <a16:creationId xmlns:a16="http://schemas.microsoft.com/office/drawing/2014/main" id="{B7E2ED15-37E8-B44D-2681-7AF120B94FE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77875" y="4776788"/>
            <a:ext cx="6218238" cy="45259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 altLang="en-US"/>
              <a:t>In Materials Informatics, we aim to advance our capacity to design, discover, and manufacture engineering materials. </a:t>
            </a:r>
          </a:p>
          <a:p>
            <a:endParaRPr lang="en-US" altLang="en-US"/>
          </a:p>
          <a:p>
            <a:r>
              <a:rPr lang="en-US" altLang="en-US"/>
              <a:t>As a field, we’ve settled on the PSP paradigm for doing this – which centralizes the importance of </a:t>
            </a:r>
            <a:r>
              <a:rPr lang="en-US" altLang="en-US" i="1"/>
              <a:t>microstructure. </a:t>
            </a:r>
            <a:r>
              <a:rPr lang="en-US" altLang="en-US"/>
              <a:t>The properties that define and bound our capacity to do design at the product and component length scale are defined by microstructure. </a:t>
            </a:r>
          </a:p>
          <a:p>
            <a:endParaRPr lang="en-US" altLang="en-US"/>
          </a:p>
          <a:p>
            <a:r>
              <a:rPr lang="en-US" altLang="en-US"/>
              <a:t>From this perspective, the study of materials very much becomes a field centralized around this idea representation. Which makes it very compatible with data science. </a:t>
            </a:r>
          </a:p>
          <a:p>
            <a:endParaRPr lang="en-US" altLang="en-US"/>
          </a:p>
          <a:p>
            <a:r>
              <a:rPr lang="en-US" altLang="en-US"/>
              <a:t>Over the past four years, I have studied the compatibility: developing latent spaces and representations for materials informatics – challenging because of the low data availability, high dimensionality, and complexity. The technique I have used I refer to as “algorithm hybridization” – basically studying how different paradigms produce their own latent representations and how these tools can be combined together to make up for their weaknesses and highlight their strengths. </a:t>
            </a:r>
          </a:p>
          <a:p>
            <a:endParaRPr lang="en-US" altLang="en-US"/>
          </a:p>
          <a:p>
            <a:r>
              <a:rPr lang="en-US" altLang="en-US"/>
              <a:t>I am going to talk about two big ones (statistics and microstructure), then I am going to talk about how we can use these latent representations to solve a application problem (design) and a technical problem (dataset development). Here, we we actual see a third latent space arise – a learned one.  </a:t>
            </a:r>
          </a:p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888235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1">
            <a:extLst>
              <a:ext uri="{FF2B5EF4-FFF2-40B4-BE49-F238E27FC236}">
                <a16:creationId xmlns:a16="http://schemas.microsoft.com/office/drawing/2014/main" id="{E6E9989D-F2C5-A26D-D3CD-512307048ED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533400" y="763588"/>
            <a:ext cx="6704013" cy="37719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195" name="Rectangle 2">
            <a:extLst>
              <a:ext uri="{FF2B5EF4-FFF2-40B4-BE49-F238E27FC236}">
                <a16:creationId xmlns:a16="http://schemas.microsoft.com/office/drawing/2014/main" id="{B7E2ED15-37E8-B44D-2681-7AF120B94FE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77875" y="4776788"/>
            <a:ext cx="6218238" cy="45259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 altLang="en-US"/>
              <a:t>In Materials Informatics, we aim to advance our capacity to design, discover, and manufacture engineering materials. </a:t>
            </a:r>
          </a:p>
          <a:p>
            <a:endParaRPr lang="en-US" altLang="en-US"/>
          </a:p>
          <a:p>
            <a:r>
              <a:rPr lang="en-US" altLang="en-US"/>
              <a:t>As a field, we’ve settled on the PSP paradigm for doing this – which centralizes the importance of </a:t>
            </a:r>
            <a:r>
              <a:rPr lang="en-US" altLang="en-US" i="1"/>
              <a:t>microstructure. </a:t>
            </a:r>
            <a:r>
              <a:rPr lang="en-US" altLang="en-US"/>
              <a:t>The properties that define and bound our capacity to do design at the product and component length scale are defined by microstructure. </a:t>
            </a:r>
          </a:p>
          <a:p>
            <a:endParaRPr lang="en-US" altLang="en-US"/>
          </a:p>
          <a:p>
            <a:r>
              <a:rPr lang="en-US" altLang="en-US"/>
              <a:t>From this perspective, the study of materials very much becomes a field centralized around this idea representation. Which makes it very compatible with data science. </a:t>
            </a:r>
          </a:p>
          <a:p>
            <a:endParaRPr lang="en-US" altLang="en-US"/>
          </a:p>
          <a:p>
            <a:r>
              <a:rPr lang="en-US" altLang="en-US"/>
              <a:t>Over the past four years, I have studied the compatibility: developing latent spaces and representations for materials informatics – challenging because of the low data availability, high dimensionality, and complexity. The technique I have used I refer to as “algorithm hybridization” – basically studying how different paradigms produce their own latent representations and how these tools can be combined together to make up for their weaknesses and highlight their strengths. </a:t>
            </a:r>
          </a:p>
          <a:p>
            <a:endParaRPr lang="en-US" altLang="en-US"/>
          </a:p>
          <a:p>
            <a:r>
              <a:rPr lang="en-US" altLang="en-US"/>
              <a:t>I am going to talk about two big ones (statistics and microstructure), then I am going to talk about how we can use these latent representations to solve a application problem (design) and a technical problem (dataset development). Here, we we actual see a third latent space arise – a learned one.  </a:t>
            </a:r>
          </a:p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545823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1">
            <a:extLst>
              <a:ext uri="{FF2B5EF4-FFF2-40B4-BE49-F238E27FC236}">
                <a16:creationId xmlns:a16="http://schemas.microsoft.com/office/drawing/2014/main" id="{4C067879-1DC5-ECEE-0821-6995133660B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533400" y="763588"/>
            <a:ext cx="6704013" cy="37719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2291" name="Rectangle 2">
            <a:extLst>
              <a:ext uri="{FF2B5EF4-FFF2-40B4-BE49-F238E27FC236}">
                <a16:creationId xmlns:a16="http://schemas.microsoft.com/office/drawing/2014/main" id="{C31F9947-66C0-01CE-AF80-D4F99D117D8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5259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297350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1">
            <a:extLst>
              <a:ext uri="{FF2B5EF4-FFF2-40B4-BE49-F238E27FC236}">
                <a16:creationId xmlns:a16="http://schemas.microsoft.com/office/drawing/2014/main" id="{4C067879-1DC5-ECEE-0821-6995133660B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533400" y="763588"/>
            <a:ext cx="6704013" cy="37719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2291" name="Rectangle 2">
            <a:extLst>
              <a:ext uri="{FF2B5EF4-FFF2-40B4-BE49-F238E27FC236}">
                <a16:creationId xmlns:a16="http://schemas.microsoft.com/office/drawing/2014/main" id="{C31F9947-66C0-01CE-AF80-D4F99D117D8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5259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189462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1">
            <a:extLst>
              <a:ext uri="{FF2B5EF4-FFF2-40B4-BE49-F238E27FC236}">
                <a16:creationId xmlns:a16="http://schemas.microsoft.com/office/drawing/2014/main" id="{4C067879-1DC5-ECEE-0821-6995133660B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533400" y="763588"/>
            <a:ext cx="6704013" cy="37719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2291" name="Rectangle 2">
            <a:extLst>
              <a:ext uri="{FF2B5EF4-FFF2-40B4-BE49-F238E27FC236}">
                <a16:creationId xmlns:a16="http://schemas.microsoft.com/office/drawing/2014/main" id="{C31F9947-66C0-01CE-AF80-D4F99D117D8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5259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491019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1">
            <a:extLst>
              <a:ext uri="{FF2B5EF4-FFF2-40B4-BE49-F238E27FC236}">
                <a16:creationId xmlns:a16="http://schemas.microsoft.com/office/drawing/2014/main" id="{C97288E0-E1B9-DBB8-E779-C6F29192F6C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533400" y="763588"/>
            <a:ext cx="6704013" cy="37719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3555" name="Rectangle 2">
            <a:extLst>
              <a:ext uri="{FF2B5EF4-FFF2-40B4-BE49-F238E27FC236}">
                <a16:creationId xmlns:a16="http://schemas.microsoft.com/office/drawing/2014/main" id="{0DDFFA1F-06F8-AE37-64A0-52BAE50D7DB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5259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11F8B5-70A3-B367-E5FA-934F37218A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0846B1-E331-2848-A881-62AC510C269B}" type="datetimeFigureOut">
              <a:rPr lang="en-US"/>
              <a:pPr>
                <a:defRPr/>
              </a:pPr>
              <a:t>7/29/2024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FA3743-E904-0109-EF74-3FA854DFAE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C7CD69-1A45-39F4-B697-821D5D671B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653490-7F49-3543-8D28-99A2F625B2C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153400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C0E012-AADA-136F-2223-DA34F8B3F0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90277A-97DE-AB47-9F11-3290073375F7}" type="datetimeFigureOut">
              <a:rPr lang="en-US"/>
              <a:pPr>
                <a:defRPr/>
              </a:pPr>
              <a:t>7/29/2024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8FB9AF-7947-418E-1E4A-EC16A84597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7F5960-0CAD-9C5D-05E7-2B7EB2B233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02DFF6-B7AC-3D4D-9C8C-70E3FD70AC4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091027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127459-5E6E-ACB6-96C5-B2CA46DDBF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69271E-A2D0-BB4E-92B0-CF8FBFB96D3C}" type="datetimeFigureOut">
              <a:rPr lang="en-US"/>
              <a:pPr>
                <a:defRPr/>
              </a:pPr>
              <a:t>7/29/2024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26C4DD-53B6-FF94-6F7C-07FED99CD1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25EC70-C119-7B79-48CA-FC8E9D6437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D76250-D748-2C49-B614-5C6381AA710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779822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562" y="273422"/>
            <a:ext cx="10972120" cy="1144631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609562" y="1604399"/>
            <a:ext cx="10972120" cy="3977254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162858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1" y="1122364"/>
            <a:ext cx="9144000" cy="2387599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</p:spPr>
        <p:txBody>
          <a:bodyPr/>
          <a:lstStyle>
            <a:lvl1pPr marL="0" indent="0" algn="ctr">
              <a:buNone/>
              <a:defRPr sz="2399"/>
            </a:lvl1pPr>
            <a:lvl2pPr marL="457169" indent="0" algn="ctr">
              <a:buNone/>
              <a:defRPr sz="2000"/>
            </a:lvl2pPr>
            <a:lvl3pPr marL="914338" indent="0" algn="ctr">
              <a:buNone/>
              <a:defRPr sz="1800"/>
            </a:lvl3pPr>
            <a:lvl4pPr marL="1371507" indent="0" algn="ctr">
              <a:buNone/>
              <a:defRPr sz="1600"/>
            </a:lvl4pPr>
            <a:lvl5pPr marL="1828676" indent="0" algn="ctr">
              <a:buNone/>
              <a:defRPr sz="1600"/>
            </a:lvl5pPr>
            <a:lvl6pPr marL="2285845" indent="0" algn="ctr">
              <a:buNone/>
              <a:defRPr sz="1600"/>
            </a:lvl6pPr>
            <a:lvl7pPr marL="2743014" indent="0" algn="ctr">
              <a:buNone/>
              <a:defRPr sz="1600"/>
            </a:lvl7pPr>
            <a:lvl8pPr marL="3200182" indent="0" algn="ctr">
              <a:buNone/>
              <a:defRPr sz="1600"/>
            </a:lvl8pPr>
            <a:lvl9pPr marL="3657351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0E8233-7035-AFA6-89D2-BC194E5D0C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36F2DF-CF95-2A43-A705-597F078E4BBD}" type="datetimeFigureOut">
              <a:rPr lang="en-US"/>
              <a:pPr>
                <a:defRPr/>
              </a:pPr>
              <a:t>7/29/2024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97EC3D-7D0D-3B3A-1DAA-74BC431C48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4D704D-B5B5-5648-D9F5-26D51FA031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F241C3-0F47-7E4F-93E2-44E20DA67BC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2043528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ED75A4-5328-F0E0-E4F6-7F4D2A94F8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D4AC9C-4AD6-6248-94CE-A89C707AF980}" type="datetimeFigureOut">
              <a:rPr lang="en-US"/>
              <a:pPr>
                <a:defRPr/>
              </a:pPr>
              <a:t>7/29/2024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370172-295A-769F-E32F-2AF22CB51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9A2915-C382-D43F-12BD-E060B59869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67050D-DDAA-1344-953C-491CB9673E9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3568869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1pPr>
            <a:lvl2pPr marL="45716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3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0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67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84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0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18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3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0EAFC4-BEC1-10FF-0F7D-7CD46B46DC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22D557-B761-5E46-93AD-72EB9AF4036E}" type="datetimeFigureOut">
              <a:rPr lang="en-US"/>
              <a:pPr>
                <a:defRPr/>
              </a:pPr>
              <a:t>7/29/2024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1DE12D-9220-6C11-84A8-A28BAF3FA5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67E19A-36B8-855B-F241-A8AA12CDAA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A66003-D89B-4D46-98E0-DEE5D40CFAF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9046284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4E759A41-3A6A-AC37-AB82-AE6D71A3D9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17357F-E206-4841-BE9B-4306ABB25171}" type="datetimeFigureOut">
              <a:rPr lang="en-US"/>
              <a:pPr>
                <a:defRPr/>
              </a:pPr>
              <a:t>7/29/2024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CC99E55F-85C5-4DA1-3BF5-E901804EB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7DBE5FA7-9092-064B-F753-6975EF7A79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BE2DA7-C58A-0641-A76E-F243417E158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430035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4"/>
            <a:ext cx="5157786" cy="82391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169" indent="0">
              <a:buNone/>
              <a:defRPr sz="2000" b="1"/>
            </a:lvl2pPr>
            <a:lvl3pPr marL="914338" indent="0">
              <a:buNone/>
              <a:defRPr sz="1800" b="1"/>
            </a:lvl3pPr>
            <a:lvl4pPr marL="1371507" indent="0">
              <a:buNone/>
              <a:defRPr sz="1600" b="1"/>
            </a:lvl4pPr>
            <a:lvl5pPr marL="1828676" indent="0">
              <a:buNone/>
              <a:defRPr sz="1600" b="1"/>
            </a:lvl5pPr>
            <a:lvl6pPr marL="2285845" indent="0">
              <a:buNone/>
              <a:defRPr sz="1600" b="1"/>
            </a:lvl6pPr>
            <a:lvl7pPr marL="2743014" indent="0">
              <a:buNone/>
              <a:defRPr sz="1600" b="1"/>
            </a:lvl7pPr>
            <a:lvl8pPr marL="3200182" indent="0">
              <a:buNone/>
              <a:defRPr sz="1600" b="1"/>
            </a:lvl8pPr>
            <a:lvl9pPr marL="3657351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4"/>
            <a:ext cx="5183188" cy="82391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169" indent="0">
              <a:buNone/>
              <a:defRPr sz="2000" b="1"/>
            </a:lvl2pPr>
            <a:lvl3pPr marL="914338" indent="0">
              <a:buNone/>
              <a:defRPr sz="1800" b="1"/>
            </a:lvl3pPr>
            <a:lvl4pPr marL="1371507" indent="0">
              <a:buNone/>
              <a:defRPr sz="1600" b="1"/>
            </a:lvl4pPr>
            <a:lvl5pPr marL="1828676" indent="0">
              <a:buNone/>
              <a:defRPr sz="1600" b="1"/>
            </a:lvl5pPr>
            <a:lvl6pPr marL="2285845" indent="0">
              <a:buNone/>
              <a:defRPr sz="1600" b="1"/>
            </a:lvl6pPr>
            <a:lvl7pPr marL="2743014" indent="0">
              <a:buNone/>
              <a:defRPr sz="1600" b="1"/>
            </a:lvl7pPr>
            <a:lvl8pPr marL="3200182" indent="0">
              <a:buNone/>
              <a:defRPr sz="1600" b="1"/>
            </a:lvl8pPr>
            <a:lvl9pPr marL="3657351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9DB2CF22-901C-78E1-731E-F0EA8084AE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47361D-1462-4942-953F-D1525F5CC11F}" type="datetimeFigureOut">
              <a:rPr lang="en-US"/>
              <a:pPr>
                <a:defRPr/>
              </a:pPr>
              <a:t>7/29/2024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4EE62F5A-BE25-D61B-D04C-42336ABB8C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9925CB26-C656-BC99-E2B4-755A193AFB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182CD6-C715-C34B-81E7-42AA42A8C18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0412772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778F8C9C-AAD7-319F-7931-4C747547C1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C54689-B8D0-3147-AEFA-232CFEDDF8F7}" type="datetimeFigureOut">
              <a:rPr lang="en-US"/>
              <a:pPr>
                <a:defRPr/>
              </a:pPr>
              <a:t>7/29/2024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4475A152-D879-9291-0F40-EE164E9D6C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5DCA84EA-A02A-03CD-8172-D28B7E4870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7691AB-8D67-2B42-9D13-EBC0558DE19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9141559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BA75C42D-571B-2F28-509D-8D7D3BBAA7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08E84E-426F-C74D-80BE-52FFD633CF8D}" type="datetimeFigureOut">
              <a:rPr lang="en-US"/>
              <a:pPr>
                <a:defRPr/>
              </a:pPr>
              <a:t>7/29/2024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7C7895D8-4B71-3067-E63E-9682A2E92B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3ECD39E9-1E35-51E5-FC32-0A5994F15B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175A8C-CD4D-AC41-9494-CBCDB3C979B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053730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27CC3C-F875-4B0E-CF3F-14866EE9CC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894887-A7E7-3241-B073-855DDB48293F}" type="datetimeFigureOut">
              <a:rPr lang="en-US"/>
              <a:pPr>
                <a:defRPr/>
              </a:pPr>
              <a:t>7/29/2024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56B869-E5D9-C118-DCCA-01FAE36E5A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D7F444-A2D1-918E-0705-ABDE6BD136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2A307E-923F-F147-92F7-CE387B5EEE2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2150031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399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69" indent="0">
              <a:buNone/>
              <a:defRPr sz="1400"/>
            </a:lvl2pPr>
            <a:lvl3pPr marL="914338" indent="0">
              <a:buNone/>
              <a:defRPr sz="1200"/>
            </a:lvl3pPr>
            <a:lvl4pPr marL="1371507" indent="0">
              <a:buNone/>
              <a:defRPr sz="1000"/>
            </a:lvl4pPr>
            <a:lvl5pPr marL="1828676" indent="0">
              <a:buNone/>
              <a:defRPr sz="1000"/>
            </a:lvl5pPr>
            <a:lvl6pPr marL="2285845" indent="0">
              <a:buNone/>
              <a:defRPr sz="1000"/>
            </a:lvl6pPr>
            <a:lvl7pPr marL="2743014" indent="0">
              <a:buNone/>
              <a:defRPr sz="1000"/>
            </a:lvl7pPr>
            <a:lvl8pPr marL="3200182" indent="0">
              <a:buNone/>
              <a:defRPr sz="1000"/>
            </a:lvl8pPr>
            <a:lvl9pPr marL="3657351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A17E7068-91D8-7F27-CC2F-D8B287A93F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3F4A1D-B5A2-A948-ABDF-F03B5738447B}" type="datetimeFigureOut">
              <a:rPr lang="en-US"/>
              <a:pPr>
                <a:defRPr/>
              </a:pPr>
              <a:t>7/29/2024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94A2F194-F010-5048-4005-C64A7B11CD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E5515E1-8412-F1D2-161D-FB4C5968D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4F6E57-9356-E145-AA77-91CB4AB7F97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2968898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169" indent="0">
              <a:buNone/>
              <a:defRPr sz="2800"/>
            </a:lvl2pPr>
            <a:lvl3pPr marL="914338" indent="0">
              <a:buNone/>
              <a:defRPr sz="2399"/>
            </a:lvl3pPr>
            <a:lvl4pPr marL="1371507" indent="0">
              <a:buNone/>
              <a:defRPr sz="2000"/>
            </a:lvl4pPr>
            <a:lvl5pPr marL="1828676" indent="0">
              <a:buNone/>
              <a:defRPr sz="2000"/>
            </a:lvl5pPr>
            <a:lvl6pPr marL="2285845" indent="0">
              <a:buNone/>
              <a:defRPr sz="2000"/>
            </a:lvl6pPr>
            <a:lvl7pPr marL="2743014" indent="0">
              <a:buNone/>
              <a:defRPr sz="2000"/>
            </a:lvl7pPr>
            <a:lvl8pPr marL="3200182" indent="0">
              <a:buNone/>
              <a:defRPr sz="2000"/>
            </a:lvl8pPr>
            <a:lvl9pPr marL="3657351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69" indent="0">
              <a:buNone/>
              <a:defRPr sz="1400"/>
            </a:lvl2pPr>
            <a:lvl3pPr marL="914338" indent="0">
              <a:buNone/>
              <a:defRPr sz="1200"/>
            </a:lvl3pPr>
            <a:lvl4pPr marL="1371507" indent="0">
              <a:buNone/>
              <a:defRPr sz="1000"/>
            </a:lvl4pPr>
            <a:lvl5pPr marL="1828676" indent="0">
              <a:buNone/>
              <a:defRPr sz="1000"/>
            </a:lvl5pPr>
            <a:lvl6pPr marL="2285845" indent="0">
              <a:buNone/>
              <a:defRPr sz="1000"/>
            </a:lvl6pPr>
            <a:lvl7pPr marL="2743014" indent="0">
              <a:buNone/>
              <a:defRPr sz="1000"/>
            </a:lvl7pPr>
            <a:lvl8pPr marL="3200182" indent="0">
              <a:buNone/>
              <a:defRPr sz="1000"/>
            </a:lvl8pPr>
            <a:lvl9pPr marL="3657351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979464EF-90D6-314B-133F-D3E0995423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BFD994-5676-5D44-B229-F96E4B9C9198}" type="datetimeFigureOut">
              <a:rPr lang="en-US"/>
              <a:pPr>
                <a:defRPr/>
              </a:pPr>
              <a:t>7/29/2024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EABA6A01-FA3D-6770-0323-9C18B59400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770AF481-F0B4-9FC9-DCB9-6FE714F3AC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9F396B-459A-0947-AC6D-ECC442ABDB5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6392192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5DD5C4-2519-2057-6740-16C37BFE99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DEFD38-A769-E848-B5FB-46B068C4F7A7}" type="datetimeFigureOut">
              <a:rPr lang="en-US"/>
              <a:pPr>
                <a:defRPr/>
              </a:pPr>
              <a:t>7/29/2024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30556A-0F04-C031-A0A3-2973302218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D14C61-E425-F169-EB98-E806972439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ABE241-CE52-2942-AC1C-3371DDBF538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1756599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299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F50ED2-B8B9-CE17-6C68-48771ED496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871E55-6288-F244-BF8C-3AE83BAA4BAA}" type="datetimeFigureOut">
              <a:rPr lang="en-US"/>
              <a:pPr>
                <a:defRPr/>
              </a:pPr>
              <a:t>7/29/2024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158672-DC65-5CD5-B08A-5501460A33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087CB4-0E15-60E3-5C37-AE605CF642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8BE176-CB1E-7D48-A45E-FD3EDD3078C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6805655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641" y="272631"/>
            <a:ext cx="10968959" cy="11423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0956231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609127" y="272987"/>
            <a:ext cx="10971249" cy="1144631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US"/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609127" y="1603963"/>
            <a:ext cx="10971249" cy="3976819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1377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E22B21-52AC-5D9B-E560-D4AD683B1C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D74605-74F7-B34D-85B3-41B7E41E9AD6}" type="datetimeFigureOut">
              <a:rPr lang="en-US"/>
              <a:pPr>
                <a:defRPr/>
              </a:pPr>
              <a:t>7/29/2024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182B69-C62A-C4E5-DCD4-952A2DF1B1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A79D33-7A85-597C-DF7B-F54ADCDECF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611F05-2872-6645-940C-1F8ADD95DD0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769540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C500D2A8-3E8A-4A43-FAE8-7084C979A9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CA4FEF-F2C6-7648-98AF-EE55312081CD}" type="datetimeFigureOut">
              <a:rPr lang="en-US"/>
              <a:pPr>
                <a:defRPr/>
              </a:pPr>
              <a:t>7/29/2024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893148DF-B6BA-1C66-7C7B-B54A83175F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1503011-BBE4-44F2-1E04-FC516DDF6A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178DA9-1DF3-1C4E-B155-71EEEC3146F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307237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8A35B38B-65CA-DE9D-162D-2FB6375AD0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6C6EDB-D225-E845-9395-B05D685A5BA0}" type="datetimeFigureOut">
              <a:rPr lang="en-US"/>
              <a:pPr>
                <a:defRPr/>
              </a:pPr>
              <a:t>7/29/2024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246176EC-EE54-811E-F95A-CB32DC2CA8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F73C7270-08AC-EAFD-CEB6-746A01B37E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8C95B1-0654-644A-884F-2F8369E8783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177590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646C6374-0B60-BAA5-ACAE-2DADF5A23D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267B15-49D4-154B-AF97-83C1934D2A52}" type="datetimeFigureOut">
              <a:rPr lang="en-US"/>
              <a:pPr>
                <a:defRPr/>
              </a:pPr>
              <a:t>7/29/2024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9EEE1CA4-FCBE-DC0F-C898-D3DC77BF8C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82B5A8F-A916-FBB8-2221-02302A8625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088993-4B79-994B-ADFB-D5D4A1731E4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649378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C492AC38-78AE-4506-5B41-47EAA4E7EE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D2A030-6D6F-D248-9E28-8E6FFFC67036}" type="datetimeFigureOut">
              <a:rPr lang="en-US"/>
              <a:pPr>
                <a:defRPr/>
              </a:pPr>
              <a:t>7/29/2024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926C41E5-25D4-385B-7E5D-F262B552D2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31ECD0A4-B31C-A014-9EFA-6B0020C2F2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907ACF-B391-FD4C-8CCC-40C784CB544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102731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E68342E6-E126-FD94-5043-50D11B35DD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F1FF29-FC50-4B46-9FB0-88A4AF3C87C2}" type="datetimeFigureOut">
              <a:rPr lang="en-US"/>
              <a:pPr>
                <a:defRPr/>
              </a:pPr>
              <a:t>7/29/2024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76ACB101-70F7-FA1A-F797-2BCB17448C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E5C6BFB-6583-D7E5-CE49-A610EC0C67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DA58F4-4F0D-2A47-9A7A-EAED9A42CC3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402879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B6502D12-D95B-8F56-83FE-E1938645C7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367092-3904-2A47-9D63-846FEEB661FC}" type="datetimeFigureOut">
              <a:rPr lang="en-US"/>
              <a:pPr>
                <a:defRPr/>
              </a:pPr>
              <a:t>7/29/2024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1AC6E624-E810-799C-9595-6F1D24F513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BB518D04-9F3F-F83F-5119-75ACB607DB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1E87C4-71BA-4B40-9734-C016138E136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332436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8C490276-16CA-E1DE-B471-47539865DDB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A07208C7-9BE1-42BE-8921-E2F0C2E3BD3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18CC47-6AC5-8BF7-E64A-8C6F456E912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E6044061-B042-9946-90B5-5E05C0A29BA0}" type="datetimeFigureOut">
              <a:rPr lang="en-US"/>
              <a:pPr>
                <a:defRPr/>
              </a:pPr>
              <a:t>7/29/2024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DE05EC-A3DC-CD4A-23FD-898660A73A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708652-ABDD-0D56-0DC0-F263337473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34FA5CE7-818B-084D-BCC0-29697652882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  <p:sldLayoutId id="2147483755" r:id="rId2"/>
    <p:sldLayoutId id="2147483756" r:id="rId3"/>
    <p:sldLayoutId id="2147483757" r:id="rId4"/>
    <p:sldLayoutId id="2147483758" r:id="rId5"/>
    <p:sldLayoutId id="2147483759" r:id="rId6"/>
    <p:sldLayoutId id="2147483760" r:id="rId7"/>
    <p:sldLayoutId id="2147483761" r:id="rId8"/>
    <p:sldLayoutId id="2147483762" r:id="rId9"/>
    <p:sldLayoutId id="2147483763" r:id="rId10"/>
    <p:sldLayoutId id="2147483764" r:id="rId11"/>
    <p:sldLayoutId id="2147483779" r:id="rId12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>
            <a:extLst>
              <a:ext uri="{FF2B5EF4-FFF2-40B4-BE49-F238E27FC236}">
                <a16:creationId xmlns:a16="http://schemas.microsoft.com/office/drawing/2014/main" id="{D302F634-0A32-89E0-91B0-94C2623DE6F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9788" y="365125"/>
            <a:ext cx="10512425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Text Placeholder 2">
            <a:extLst>
              <a:ext uri="{FF2B5EF4-FFF2-40B4-BE49-F238E27FC236}">
                <a16:creationId xmlns:a16="http://schemas.microsoft.com/office/drawing/2014/main" id="{5890B1AD-52B8-4CF9-6749-79870422F2D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9788" y="1825625"/>
            <a:ext cx="10512425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027BC2-B321-4957-B274-17335AF3DD8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9788" y="6356350"/>
            <a:ext cx="2741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610FDFE2-492B-F747-8CC6-7E261E7BEA26}" type="datetimeFigureOut">
              <a:rPr lang="en-US"/>
              <a:pPr>
                <a:defRPr/>
              </a:pPr>
              <a:t>7/29/2024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BBF830-91DA-7CDE-E1BE-D021091FDBB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7013" y="6356350"/>
            <a:ext cx="41179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C648EB-F60B-63FF-8CA7-6305A716A2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1613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E952F249-A979-8C4D-9229-F25D27262FB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5" r:id="rId1"/>
    <p:sldLayoutId id="2147483766" r:id="rId2"/>
    <p:sldLayoutId id="2147483767" r:id="rId3"/>
    <p:sldLayoutId id="2147483768" r:id="rId4"/>
    <p:sldLayoutId id="2147483769" r:id="rId5"/>
    <p:sldLayoutId id="2147483770" r:id="rId6"/>
    <p:sldLayoutId id="2147483771" r:id="rId7"/>
    <p:sldLayoutId id="2147483772" r:id="rId8"/>
    <p:sldLayoutId id="2147483773" r:id="rId9"/>
    <p:sldLayoutId id="2147483774" r:id="rId10"/>
    <p:sldLayoutId id="2147483775" r:id="rId11"/>
    <p:sldLayoutId id="2147483776" r:id="rId12"/>
    <p:sldLayoutId id="2147483777" r:id="rId13"/>
  </p:sldLayoutIdLst>
  <p:txStyles>
    <p:titleStyle>
      <a:lvl1pPr algn="l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300">
          <a:solidFill>
            <a:schemeClr val="tx1"/>
          </a:solidFill>
          <a:latin typeface="Calibri Light" panose="020F0302020204030204" pitchFamily="34" charset="0"/>
        </a:defRPr>
      </a:lvl2pPr>
      <a:lvl3pPr algn="l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300">
          <a:solidFill>
            <a:schemeClr val="tx1"/>
          </a:solidFill>
          <a:latin typeface="Calibri Light" panose="020F0302020204030204" pitchFamily="34" charset="0"/>
        </a:defRPr>
      </a:lvl3pPr>
      <a:lvl4pPr algn="l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300">
          <a:solidFill>
            <a:schemeClr val="tx1"/>
          </a:solidFill>
          <a:latin typeface="Calibri Light" panose="020F0302020204030204" pitchFamily="34" charset="0"/>
        </a:defRPr>
      </a:lvl4pPr>
      <a:lvl5pPr algn="l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300">
          <a:solidFill>
            <a:schemeClr val="tx1"/>
          </a:solidFill>
          <a:latin typeface="Calibri Light" panose="020F0302020204030204" pitchFamily="34" charset="0"/>
        </a:defRPr>
      </a:lvl5pPr>
      <a:lvl6pPr marL="552938" algn="l" defTabSz="913883" rtl="0" fontAlgn="base">
        <a:lnSpc>
          <a:spcPct val="90000"/>
        </a:lnSpc>
        <a:spcBef>
          <a:spcPct val="0"/>
        </a:spcBef>
        <a:spcAft>
          <a:spcPct val="0"/>
        </a:spcAft>
        <a:defRPr sz="4354">
          <a:solidFill>
            <a:schemeClr val="tx1"/>
          </a:solidFill>
          <a:latin typeface="Calibri Light" panose="020F0302020204030204" pitchFamily="34" charset="0"/>
        </a:defRPr>
      </a:lvl6pPr>
      <a:lvl7pPr marL="1105875" algn="l" defTabSz="913883" rtl="0" fontAlgn="base">
        <a:lnSpc>
          <a:spcPct val="90000"/>
        </a:lnSpc>
        <a:spcBef>
          <a:spcPct val="0"/>
        </a:spcBef>
        <a:spcAft>
          <a:spcPct val="0"/>
        </a:spcAft>
        <a:defRPr sz="4354">
          <a:solidFill>
            <a:schemeClr val="tx1"/>
          </a:solidFill>
          <a:latin typeface="Calibri Light" panose="020F0302020204030204" pitchFamily="34" charset="0"/>
        </a:defRPr>
      </a:lvl7pPr>
      <a:lvl8pPr marL="1658813" algn="l" defTabSz="913883" rtl="0" fontAlgn="base">
        <a:lnSpc>
          <a:spcPct val="90000"/>
        </a:lnSpc>
        <a:spcBef>
          <a:spcPct val="0"/>
        </a:spcBef>
        <a:spcAft>
          <a:spcPct val="0"/>
        </a:spcAft>
        <a:defRPr sz="4354">
          <a:solidFill>
            <a:schemeClr val="tx1"/>
          </a:solidFill>
          <a:latin typeface="Calibri Light" panose="020F0302020204030204" pitchFamily="34" charset="0"/>
        </a:defRPr>
      </a:lvl8pPr>
      <a:lvl9pPr marL="2211751" algn="l" defTabSz="913883" rtl="0" fontAlgn="base">
        <a:lnSpc>
          <a:spcPct val="90000"/>
        </a:lnSpc>
        <a:spcBef>
          <a:spcPct val="0"/>
        </a:spcBef>
        <a:spcAft>
          <a:spcPct val="0"/>
        </a:spcAft>
        <a:defRPr sz="4354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7013" indent="-227013" algn="l" defTabSz="912813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4213" indent="-227013" algn="l" defTabSz="912813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413" indent="-227013" algn="l" defTabSz="912813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613" indent="-227013" algn="l" defTabSz="912813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5813" indent="-227013" algn="l" defTabSz="912813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28" indent="-228584" algn="l" defTabSz="914338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97" indent="-228584" algn="l" defTabSz="914338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766" indent="-228584" algn="l" defTabSz="914338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935" indent="-228584" algn="l" defTabSz="914338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3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69" algn="l" defTabSz="91433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38" algn="l" defTabSz="91433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07" algn="l" defTabSz="91433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76" algn="l" defTabSz="91433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45" algn="l" defTabSz="91433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14" algn="l" defTabSz="91433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82" algn="l" defTabSz="91433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351" algn="l" defTabSz="91433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hyperlink" Target="mailto:aerober@sandia.gov" TargetMode="External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19.png"/><Relationship Id="rId7" Type="http://schemas.openxmlformats.org/officeDocument/2006/relationships/image" Target="../media/image2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9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30.png"/><Relationship Id="rId18" Type="http://schemas.openxmlformats.org/officeDocument/2006/relationships/image" Target="../media/image360.png"/><Relationship Id="rId26" Type="http://schemas.openxmlformats.org/officeDocument/2006/relationships/image" Target="../media/image400.png"/><Relationship Id="rId3" Type="http://schemas.openxmlformats.org/officeDocument/2006/relationships/image" Target="../media/image19.png"/><Relationship Id="rId21" Type="http://schemas.openxmlformats.org/officeDocument/2006/relationships/customXml" Target="../ink/ink5.xml"/><Relationship Id="rId7" Type="http://schemas.openxmlformats.org/officeDocument/2006/relationships/image" Target="../media/image27.png"/><Relationship Id="rId12" Type="http://schemas.openxmlformats.org/officeDocument/2006/relationships/customXml" Target="../ink/ink1.xml"/><Relationship Id="rId17" Type="http://schemas.openxmlformats.org/officeDocument/2006/relationships/customXml" Target="../ink/ink3.xml"/><Relationship Id="rId25" Type="http://schemas.openxmlformats.org/officeDocument/2006/relationships/customXml" Target="../ink/ink7.xml"/><Relationship Id="rId2" Type="http://schemas.openxmlformats.org/officeDocument/2006/relationships/image" Target="../media/image16.png"/><Relationship Id="rId16" Type="http://schemas.openxmlformats.org/officeDocument/2006/relationships/image" Target="../media/image32.png"/><Relationship Id="rId20" Type="http://schemas.openxmlformats.org/officeDocument/2006/relationships/image" Target="../media/image370.png"/><Relationship Id="rId29" Type="http://schemas.openxmlformats.org/officeDocument/2006/relationships/customXml" Target="../ink/ink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24" Type="http://schemas.openxmlformats.org/officeDocument/2006/relationships/image" Target="../media/image390.png"/><Relationship Id="rId5" Type="http://schemas.openxmlformats.org/officeDocument/2006/relationships/image" Target="../media/image18.png"/><Relationship Id="rId15" Type="http://schemas.openxmlformats.org/officeDocument/2006/relationships/image" Target="../media/image340.png"/><Relationship Id="rId23" Type="http://schemas.openxmlformats.org/officeDocument/2006/relationships/customXml" Target="../ink/ink6.xml"/><Relationship Id="rId28" Type="http://schemas.openxmlformats.org/officeDocument/2006/relationships/image" Target="../media/image410.png"/><Relationship Id="rId10" Type="http://schemas.openxmlformats.org/officeDocument/2006/relationships/image" Target="../media/image30.png"/><Relationship Id="rId19" Type="http://schemas.openxmlformats.org/officeDocument/2006/relationships/customXml" Target="../ink/ink4.xml"/><Relationship Id="rId31" Type="http://schemas.openxmlformats.org/officeDocument/2006/relationships/image" Target="../media/image33.png"/><Relationship Id="rId4" Type="http://schemas.openxmlformats.org/officeDocument/2006/relationships/image" Target="../media/image17.png"/><Relationship Id="rId9" Type="http://schemas.openxmlformats.org/officeDocument/2006/relationships/image" Target="../media/image29.png"/><Relationship Id="rId14" Type="http://schemas.openxmlformats.org/officeDocument/2006/relationships/customXml" Target="../ink/ink2.xml"/><Relationship Id="rId22" Type="http://schemas.openxmlformats.org/officeDocument/2006/relationships/image" Target="../media/image380.png"/><Relationship Id="rId27" Type="http://schemas.openxmlformats.org/officeDocument/2006/relationships/customXml" Target="../ink/ink8.xml"/><Relationship Id="rId30" Type="http://schemas.openxmlformats.org/officeDocument/2006/relationships/image" Target="../media/image42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26.png"/><Relationship Id="rId7" Type="http://schemas.openxmlformats.org/officeDocument/2006/relationships/image" Target="../media/image36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10" Type="http://schemas.openxmlformats.org/officeDocument/2006/relationships/image" Target="../media/image39.png"/><Relationship Id="rId4" Type="http://schemas.openxmlformats.org/officeDocument/2006/relationships/image" Target="../media/image28.png"/><Relationship Id="rId9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2.png"/><Relationship Id="rId18" Type="http://schemas.openxmlformats.org/officeDocument/2006/relationships/customXml" Target="../ink/ink14.xml"/><Relationship Id="rId26" Type="http://schemas.openxmlformats.org/officeDocument/2006/relationships/customXml" Target="../ink/ink18.xml"/><Relationship Id="rId3" Type="http://schemas.openxmlformats.org/officeDocument/2006/relationships/image" Target="../media/image44.png"/><Relationship Id="rId21" Type="http://schemas.openxmlformats.org/officeDocument/2006/relationships/image" Target="../media/image390.png"/><Relationship Id="rId7" Type="http://schemas.openxmlformats.org/officeDocument/2006/relationships/image" Target="../media/image30.png"/><Relationship Id="rId12" Type="http://schemas.openxmlformats.org/officeDocument/2006/relationships/image" Target="../media/image340.png"/><Relationship Id="rId17" Type="http://schemas.openxmlformats.org/officeDocument/2006/relationships/image" Target="../media/image370.png"/><Relationship Id="rId25" Type="http://schemas.openxmlformats.org/officeDocument/2006/relationships/image" Target="../media/image410.png"/><Relationship Id="rId2" Type="http://schemas.openxmlformats.org/officeDocument/2006/relationships/image" Target="../media/image43.png"/><Relationship Id="rId16" Type="http://schemas.openxmlformats.org/officeDocument/2006/relationships/customXml" Target="../ink/ink13.xml"/><Relationship Id="rId20" Type="http://schemas.openxmlformats.org/officeDocument/2006/relationships/customXml" Target="../ink/ink15.xml"/><Relationship Id="rId29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11" Type="http://schemas.openxmlformats.org/officeDocument/2006/relationships/customXml" Target="../ink/ink11.xml"/><Relationship Id="rId24" Type="http://schemas.openxmlformats.org/officeDocument/2006/relationships/customXml" Target="../ink/ink17.xml"/><Relationship Id="rId5" Type="http://schemas.openxmlformats.org/officeDocument/2006/relationships/image" Target="../media/image46.png"/><Relationship Id="rId15" Type="http://schemas.openxmlformats.org/officeDocument/2006/relationships/image" Target="../media/image360.png"/><Relationship Id="rId23" Type="http://schemas.openxmlformats.org/officeDocument/2006/relationships/image" Target="../media/image400.png"/><Relationship Id="rId28" Type="http://schemas.openxmlformats.org/officeDocument/2006/relationships/image" Target="../media/image33.png"/><Relationship Id="rId10" Type="http://schemas.openxmlformats.org/officeDocument/2006/relationships/image" Target="../media/image330.png"/><Relationship Id="rId19" Type="http://schemas.openxmlformats.org/officeDocument/2006/relationships/image" Target="../media/image380.png"/><Relationship Id="rId4" Type="http://schemas.openxmlformats.org/officeDocument/2006/relationships/image" Target="../media/image45.png"/><Relationship Id="rId9" Type="http://schemas.openxmlformats.org/officeDocument/2006/relationships/customXml" Target="../ink/ink10.xml"/><Relationship Id="rId14" Type="http://schemas.openxmlformats.org/officeDocument/2006/relationships/customXml" Target="../ink/ink12.xml"/><Relationship Id="rId22" Type="http://schemas.openxmlformats.org/officeDocument/2006/relationships/customXml" Target="../ink/ink16.xml"/><Relationship Id="rId27" Type="http://schemas.openxmlformats.org/officeDocument/2006/relationships/image" Target="../media/image42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png"/><Relationship Id="rId4" Type="http://schemas.openxmlformats.org/officeDocument/2006/relationships/image" Target="../media/image49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2.png"/><Relationship Id="rId18" Type="http://schemas.openxmlformats.org/officeDocument/2006/relationships/customXml" Target="../ink/ink23.xml"/><Relationship Id="rId26" Type="http://schemas.openxmlformats.org/officeDocument/2006/relationships/customXml" Target="../ink/ink27.xml"/><Relationship Id="rId3" Type="http://schemas.openxmlformats.org/officeDocument/2006/relationships/image" Target="../media/image44.png"/><Relationship Id="rId21" Type="http://schemas.openxmlformats.org/officeDocument/2006/relationships/image" Target="../media/image390.png"/><Relationship Id="rId7" Type="http://schemas.openxmlformats.org/officeDocument/2006/relationships/image" Target="../media/image30.png"/><Relationship Id="rId12" Type="http://schemas.openxmlformats.org/officeDocument/2006/relationships/image" Target="../media/image340.png"/><Relationship Id="rId17" Type="http://schemas.openxmlformats.org/officeDocument/2006/relationships/image" Target="../media/image370.png"/><Relationship Id="rId25" Type="http://schemas.openxmlformats.org/officeDocument/2006/relationships/image" Target="../media/image410.png"/><Relationship Id="rId2" Type="http://schemas.openxmlformats.org/officeDocument/2006/relationships/image" Target="../media/image43.png"/><Relationship Id="rId16" Type="http://schemas.openxmlformats.org/officeDocument/2006/relationships/customXml" Target="../ink/ink22.xml"/><Relationship Id="rId20" Type="http://schemas.openxmlformats.org/officeDocument/2006/relationships/customXml" Target="../ink/ink24.xml"/><Relationship Id="rId29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11" Type="http://schemas.openxmlformats.org/officeDocument/2006/relationships/customXml" Target="../ink/ink20.xml"/><Relationship Id="rId24" Type="http://schemas.openxmlformats.org/officeDocument/2006/relationships/customXml" Target="../ink/ink26.xml"/><Relationship Id="rId5" Type="http://schemas.openxmlformats.org/officeDocument/2006/relationships/image" Target="../media/image46.png"/><Relationship Id="rId15" Type="http://schemas.openxmlformats.org/officeDocument/2006/relationships/image" Target="../media/image360.png"/><Relationship Id="rId23" Type="http://schemas.openxmlformats.org/officeDocument/2006/relationships/image" Target="../media/image400.png"/><Relationship Id="rId28" Type="http://schemas.openxmlformats.org/officeDocument/2006/relationships/image" Target="../media/image33.png"/><Relationship Id="rId10" Type="http://schemas.openxmlformats.org/officeDocument/2006/relationships/image" Target="../media/image330.png"/><Relationship Id="rId19" Type="http://schemas.openxmlformats.org/officeDocument/2006/relationships/image" Target="../media/image380.png"/><Relationship Id="rId4" Type="http://schemas.openxmlformats.org/officeDocument/2006/relationships/image" Target="../media/image45.png"/><Relationship Id="rId9" Type="http://schemas.openxmlformats.org/officeDocument/2006/relationships/customXml" Target="../ink/ink19.xml"/><Relationship Id="rId14" Type="http://schemas.openxmlformats.org/officeDocument/2006/relationships/customXml" Target="../ink/ink21.xml"/><Relationship Id="rId22" Type="http://schemas.openxmlformats.org/officeDocument/2006/relationships/customXml" Target="../ink/ink25.xml"/><Relationship Id="rId27" Type="http://schemas.openxmlformats.org/officeDocument/2006/relationships/image" Target="../media/image420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60.png"/><Relationship Id="rId4" Type="http://schemas.openxmlformats.org/officeDocument/2006/relationships/image" Target="../media/image61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53.png"/><Relationship Id="rId7" Type="http://schemas.openxmlformats.org/officeDocument/2006/relationships/image" Target="../media/image63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62.png"/><Relationship Id="rId5" Type="http://schemas.openxmlformats.org/officeDocument/2006/relationships/image" Target="../media/image58.png"/><Relationship Id="rId4" Type="http://schemas.openxmlformats.org/officeDocument/2006/relationships/image" Target="../media/image55.png"/><Relationship Id="rId9" Type="http://schemas.openxmlformats.org/officeDocument/2006/relationships/image" Target="../media/image6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7" Type="http://schemas.openxmlformats.org/officeDocument/2006/relationships/image" Target="../media/image69.png"/><Relationship Id="rId2" Type="http://schemas.openxmlformats.org/officeDocument/2006/relationships/image" Target="../media/image710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68.jpe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710.pn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69.png"/><Relationship Id="rId4" Type="http://schemas.openxmlformats.org/officeDocument/2006/relationships/image" Target="../media/image68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710.pn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69.png"/><Relationship Id="rId4" Type="http://schemas.openxmlformats.org/officeDocument/2006/relationships/image" Target="../media/image6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emf"/><Relationship Id="rId2" Type="http://schemas.openxmlformats.org/officeDocument/2006/relationships/image" Target="../media/image70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2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mailto:mbuzzy3@gatech.edu" TargetMode="External"/><Relationship Id="rId2" Type="http://schemas.openxmlformats.org/officeDocument/2006/relationships/hyperlink" Target="mailto:surya.kalidindi@me.gatech.edu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19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19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5294DCB-3C6A-8BB3-49C6-FADDE4ED8B40}"/>
              </a:ext>
            </a:extLst>
          </p:cNvPr>
          <p:cNvSpPr/>
          <p:nvPr/>
        </p:nvSpPr>
        <p:spPr>
          <a:xfrm>
            <a:off x="2655111" y="100966"/>
            <a:ext cx="5244875" cy="58213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AD5FE62B-6CA1-849B-5717-DF79684C9EF1}"/>
              </a:ext>
            </a:extLst>
          </p:cNvPr>
          <p:cNvGrpSpPr/>
          <p:nvPr/>
        </p:nvGrpSpPr>
        <p:grpSpPr>
          <a:xfrm>
            <a:off x="28518" y="114085"/>
            <a:ext cx="12145942" cy="3429387"/>
            <a:chOff x="28518" y="114085"/>
            <a:chExt cx="12145942" cy="3429387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66303670-95C7-CBB6-4C07-771B4C20DF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" t="83862" r="82978" b="1"/>
            <a:stretch/>
          </p:blipFill>
          <p:spPr>
            <a:xfrm>
              <a:off x="8658589" y="2708126"/>
              <a:ext cx="1761079" cy="818293"/>
            </a:xfrm>
            <a:prstGeom prst="rect">
              <a:avLst/>
            </a:prstGeom>
            <a:ln>
              <a:noFill/>
            </a:ln>
          </p:spPr>
        </p:pic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69EE9F68-F240-64E3-0007-26EC5C3E3550}"/>
                </a:ext>
              </a:extLst>
            </p:cNvPr>
            <p:cNvGrpSpPr/>
            <p:nvPr/>
          </p:nvGrpSpPr>
          <p:grpSpPr>
            <a:xfrm>
              <a:off x="28518" y="114085"/>
              <a:ext cx="12145942" cy="3404371"/>
              <a:chOff x="-1299" y="461951"/>
              <a:chExt cx="11310921" cy="3170324"/>
            </a:xfrm>
          </p:grpSpPr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8E5DFC41-D6B9-125D-27C5-A4CFEA45507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2" r="82978" b="50152"/>
              <a:stretch/>
            </p:blipFill>
            <p:spPr>
              <a:xfrm>
                <a:off x="6424933" y="491767"/>
                <a:ext cx="1649088" cy="2367066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97F4034B-E772-AE07-8036-7BE64BC70EB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3166" t="50152"/>
              <a:stretch/>
            </p:blipFill>
            <p:spPr>
              <a:xfrm>
                <a:off x="9669904" y="461951"/>
                <a:ext cx="1639718" cy="2367066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2FD312CD-B8F3-AE42-2396-7DF046538AB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3166" b="50329"/>
              <a:stretch/>
            </p:blipFill>
            <p:spPr>
              <a:xfrm>
                <a:off x="8054143" y="481829"/>
                <a:ext cx="1645578" cy="2367066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62717E0F-6B0B-33E4-D36E-665B74DAD42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6862" r="16862" b="67075"/>
              <a:stretch/>
            </p:blipFill>
            <p:spPr>
              <a:xfrm>
                <a:off x="-1299" y="491767"/>
                <a:ext cx="6456048" cy="1563539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9947AD5B-E9B8-8161-F165-2B17E7021D2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6862" t="66753" r="16862" b="155"/>
              <a:stretch/>
            </p:blipFill>
            <p:spPr>
              <a:xfrm>
                <a:off x="0" y="2058709"/>
                <a:ext cx="6464688" cy="1573566"/>
              </a:xfrm>
              <a:prstGeom prst="rect">
                <a:avLst/>
              </a:prstGeom>
              <a:ln>
                <a:noFill/>
              </a:ln>
            </p:spPr>
          </p:pic>
        </p:grp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6897BD51-11E5-7837-3D1B-B7E969F0863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7" t="66769" r="82851" b="16697"/>
            <a:stretch/>
          </p:blipFill>
          <p:spPr>
            <a:xfrm>
              <a:off x="6961913" y="2687915"/>
              <a:ext cx="1770831" cy="85555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75F9B07A-C52F-3C97-A63B-85FE633230B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" t="50000" r="82978" b="33863"/>
            <a:stretch/>
          </p:blipFill>
          <p:spPr>
            <a:xfrm>
              <a:off x="10376978" y="2683445"/>
              <a:ext cx="1797059" cy="835011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19" name="Rectangle 18">
            <a:extLst>
              <a:ext uri="{FF2B5EF4-FFF2-40B4-BE49-F238E27FC236}">
                <a16:creationId xmlns:a16="http://schemas.microsoft.com/office/drawing/2014/main" id="{D1F81BE3-0969-FB9B-F300-75A0F1BB48AC}"/>
              </a:ext>
            </a:extLst>
          </p:cNvPr>
          <p:cNvSpPr/>
          <p:nvPr/>
        </p:nvSpPr>
        <p:spPr>
          <a:xfrm>
            <a:off x="665921" y="824948"/>
            <a:ext cx="10803835" cy="1987512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CustomShape 2">
            <a:extLst>
              <a:ext uri="{FF2B5EF4-FFF2-40B4-BE49-F238E27FC236}">
                <a16:creationId xmlns:a16="http://schemas.microsoft.com/office/drawing/2014/main" id="{D000EA92-713D-BC11-7D2A-610C7D86C882}"/>
              </a:ext>
            </a:extLst>
          </p:cNvPr>
          <p:cNvSpPr/>
          <p:nvPr/>
        </p:nvSpPr>
        <p:spPr>
          <a:xfrm>
            <a:off x="899125" y="1001883"/>
            <a:ext cx="10394950" cy="146685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08847" tIns="54423" rIns="108847" bIns="54423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0" i="0" u="none" strike="noStrike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</a:rPr>
              <a:t>Designing Large Datasets: Data-Scarce and Stable Deep Generative Models for Turning Sparse Experiments into Big Datasets in Materials Science</a:t>
            </a:r>
            <a:endParaRPr lang="en-US" sz="3200" spc="-1" dirty="0"/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3200" spc="-1" dirty="0"/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3200" spc="-1" dirty="0"/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3200" spc="-1" dirty="0"/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spc="-1" dirty="0">
                <a:solidFill>
                  <a:srgbClr val="000000"/>
                </a:solidFill>
              </a:rPr>
              <a:t>Andreas E. Robertson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spc="-1" dirty="0">
                <a:solidFill>
                  <a:srgbClr val="000000"/>
                </a:solidFill>
                <a:hlinkClick r:id="rId3"/>
              </a:rPr>
              <a:t>aerober@sandia.gov</a:t>
            </a:r>
            <a:endParaRPr lang="en-US" b="1" spc="-1" dirty="0">
              <a:solidFill>
                <a:srgbClr val="000000"/>
              </a:solidFill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b="1" spc="-1" dirty="0">
              <a:solidFill>
                <a:srgbClr val="000000"/>
              </a:solidFill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spc="-1" dirty="0">
                <a:solidFill>
                  <a:srgbClr val="000000"/>
                </a:solidFill>
              </a:rPr>
              <a:t>Michael Buzzy, </a:t>
            </a:r>
            <a:r>
              <a:rPr lang="en-US" b="1" spc="-1" dirty="0" err="1">
                <a:solidFill>
                  <a:srgbClr val="000000"/>
                </a:solidFill>
              </a:rPr>
              <a:t>Conlain</a:t>
            </a:r>
            <a:r>
              <a:rPr lang="en-US" b="1" spc="-1" dirty="0">
                <a:solidFill>
                  <a:srgbClr val="000000"/>
                </a:solidFill>
              </a:rPr>
              <a:t> Kelly, Remi Dingreville, Surya Kalidindi</a:t>
            </a:r>
          </a:p>
        </p:txBody>
      </p:sp>
      <p:pic>
        <p:nvPicPr>
          <p:cNvPr id="21" name="Picture 46_1">
            <a:extLst>
              <a:ext uri="{FF2B5EF4-FFF2-40B4-BE49-F238E27FC236}">
                <a16:creationId xmlns:a16="http://schemas.microsoft.com/office/drawing/2014/main" id="{25242FC6-4FC5-7740-B742-7C5C90BDA5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417" y="5962434"/>
            <a:ext cx="987008" cy="6202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47_1">
            <a:extLst>
              <a:ext uri="{FF2B5EF4-FFF2-40B4-BE49-F238E27FC236}">
                <a16:creationId xmlns:a16="http://schemas.microsoft.com/office/drawing/2014/main" id="{4205B7D1-FBF9-93ED-5D09-D76803BF48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31" t="11337" r="7680" b="11687"/>
          <a:stretch>
            <a:fillRect/>
          </a:stretch>
        </p:blipFill>
        <p:spPr bwMode="auto">
          <a:xfrm>
            <a:off x="1250630" y="5838205"/>
            <a:ext cx="1733867" cy="7896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" descr="A picture containing text, transport, wheel&#10;&#10;Description automatically generated">
            <a:extLst>
              <a:ext uri="{FF2B5EF4-FFF2-40B4-BE49-F238E27FC236}">
                <a16:creationId xmlns:a16="http://schemas.microsoft.com/office/drawing/2014/main" id="{DD1BFFB7-280F-AD71-0609-6438C16F88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5702" y="5838205"/>
            <a:ext cx="785440" cy="7896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3">
            <a:extLst>
              <a:ext uri="{FF2B5EF4-FFF2-40B4-BE49-F238E27FC236}">
                <a16:creationId xmlns:a16="http://schemas.microsoft.com/office/drawing/2014/main" id="{98984F31-E239-365B-3A18-C7E09B5479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6951" y="5931726"/>
            <a:ext cx="1739214" cy="696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Cint Dev Page">
            <a:extLst>
              <a:ext uri="{FF2B5EF4-FFF2-40B4-BE49-F238E27FC236}">
                <a16:creationId xmlns:a16="http://schemas.microsoft.com/office/drawing/2014/main" id="{94D059C8-69C2-601B-55E7-7C6093CF4D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1452" y="5869886"/>
            <a:ext cx="789623" cy="789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>
            <a:extLst>
              <a:ext uri="{FF2B5EF4-FFF2-40B4-BE49-F238E27FC236}">
                <a16:creationId xmlns:a16="http://schemas.microsoft.com/office/drawing/2014/main" id="{38861995-AC8E-038B-B7F9-7A75F8A0B9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6150" y="6046821"/>
            <a:ext cx="1615792" cy="372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FAD851DF-0E9F-59A7-F27A-FA56FDAAB0B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8340" y="5962434"/>
            <a:ext cx="1133031" cy="284084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69C837F8-3DB9-66DF-FE67-FFF5D380C05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6747" y="5972013"/>
            <a:ext cx="982775" cy="284083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F27D857A-AE8F-5E0C-D71C-BF8CA25EAC85}"/>
              </a:ext>
            </a:extLst>
          </p:cNvPr>
          <p:cNvSpPr txBox="1"/>
          <p:nvPr/>
        </p:nvSpPr>
        <p:spPr>
          <a:xfrm>
            <a:off x="8610831" y="6281056"/>
            <a:ext cx="36209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dirty="0"/>
              <a:t>Sandia National Laboratories is a multimission laboratory managed and operated by National Technology and Engineering Solutions of Sandia LLC, a wholly owned subsidiary of Honeywell International Inc. for the U.S. Department of Energy’s National Nuclear Security Administration under contract DE-NA0003525</a:t>
            </a:r>
          </a:p>
        </p:txBody>
      </p:sp>
      <p:sp>
        <p:nvSpPr>
          <p:cNvPr id="2" name="Content Placeholder 4">
            <a:extLst>
              <a:ext uri="{FF2B5EF4-FFF2-40B4-BE49-F238E27FC236}">
                <a16:creationId xmlns:a16="http://schemas.microsoft.com/office/drawing/2014/main" id="{DF306703-BD86-44FA-F8DF-4C7682FD15FD}"/>
              </a:ext>
            </a:extLst>
          </p:cNvPr>
          <p:cNvSpPr txBox="1">
            <a:spLocks/>
          </p:cNvSpPr>
          <p:nvPr/>
        </p:nvSpPr>
        <p:spPr>
          <a:xfrm>
            <a:off x="8610831" y="6089630"/>
            <a:ext cx="2820445" cy="174373"/>
          </a:xfrm>
          <a:prstGeom prst="rect">
            <a:avLst/>
          </a:prstGeom>
        </p:spPr>
        <p:txBody>
          <a:bodyPr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900"/>
              <a:t>SAND2024-09646C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14058247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1">
            <a:extLst>
              <a:ext uri="{FF2B5EF4-FFF2-40B4-BE49-F238E27FC236}">
                <a16:creationId xmlns:a16="http://schemas.microsoft.com/office/drawing/2014/main" id="{9E617D51-06A1-8A92-B4F6-B686BB763B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438" y="147638"/>
            <a:ext cx="11993562" cy="1016000"/>
          </a:xfrm>
          <a:prstGeom prst="rect">
            <a:avLst/>
          </a:prstGeom>
          <a:noFill/>
          <a:ln>
            <a:noFill/>
          </a:ln>
          <a:effectLst/>
        </p:spPr>
        <p:txBody>
          <a:bodyPr lIns="108847" tIns="54423" rIns="108847" bIns="54423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1105875" eaLnBrk="1" hangingPunct="1">
              <a:tabLst>
                <a:tab pos="0" algn="l"/>
                <a:tab pos="1105875" algn="l"/>
                <a:tab pos="2211751" algn="l"/>
                <a:tab pos="3317626" algn="l"/>
                <a:tab pos="4423501" algn="l"/>
                <a:tab pos="5529377" algn="l"/>
                <a:tab pos="6635252" algn="l"/>
                <a:tab pos="7741128" algn="l"/>
                <a:tab pos="8847003" algn="l"/>
                <a:tab pos="9952878" algn="l"/>
                <a:tab pos="11058754" algn="l"/>
                <a:tab pos="12164629" algn="l"/>
              </a:tabLst>
              <a:defRPr/>
            </a:pPr>
            <a:r>
              <a:rPr lang="en-US" altLang="en-US" sz="2661" b="1" dirty="0">
                <a:solidFill>
                  <a:srgbClr val="000000"/>
                </a:solidFill>
                <a:latin typeface="Arial" panose="020B0604020202020204" pitchFamily="34" charset="0"/>
                <a:ea typeface="DejaVu Sans"/>
                <a:cs typeface="DejaVu Sans"/>
              </a:rPr>
              <a:t>2-Point Spatial Statistics</a:t>
            </a:r>
            <a:r>
              <a:rPr lang="en-US" altLang="en-US" sz="2661" dirty="0">
                <a:solidFill>
                  <a:srgbClr val="000000"/>
                </a:solidFill>
                <a:latin typeface="Arial" panose="020B0604020202020204" pitchFamily="34" charset="0"/>
                <a:ea typeface="DejaVu Sans"/>
                <a:cs typeface="DejaVu Sans"/>
              </a:rPr>
              <a:t> quantify the </a:t>
            </a:r>
            <a:r>
              <a:rPr lang="en-US" altLang="en-US" sz="2661" b="1" dirty="0">
                <a:solidFill>
                  <a:srgbClr val="000000"/>
                </a:solidFill>
                <a:latin typeface="Arial" panose="020B0604020202020204" pitchFamily="34" charset="0"/>
                <a:ea typeface="DejaVu Sans"/>
                <a:cs typeface="DejaVu Sans"/>
              </a:rPr>
              <a:t>spatial arrangement</a:t>
            </a:r>
            <a:r>
              <a:rPr lang="en-US" altLang="en-US" sz="2661" dirty="0">
                <a:solidFill>
                  <a:srgbClr val="000000"/>
                </a:solidFill>
                <a:latin typeface="Arial" panose="020B0604020202020204" pitchFamily="34" charset="0"/>
                <a:ea typeface="DejaVu Sans"/>
                <a:cs typeface="DejaVu Sans"/>
              </a:rPr>
              <a:t> of salient microstructure features</a:t>
            </a:r>
          </a:p>
        </p:txBody>
      </p:sp>
      <p:sp>
        <p:nvSpPr>
          <p:cNvPr id="20483" name="Rectangle 2">
            <a:extLst>
              <a:ext uri="{FF2B5EF4-FFF2-40B4-BE49-F238E27FC236}">
                <a16:creationId xmlns:a16="http://schemas.microsoft.com/office/drawing/2014/main" id="{ED4244E8-8100-63A5-CC67-F65EBE3DB1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2212" y="1327150"/>
            <a:ext cx="10976388" cy="4202113"/>
          </a:xfrm>
          <a:prstGeom prst="rect">
            <a:avLst/>
          </a:prstGeom>
          <a:solidFill>
            <a:srgbClr val="FFDBB6"/>
          </a:solidFill>
          <a:ln w="1908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1105875" eaLnBrk="1" hangingPunct="1">
              <a:defRPr/>
            </a:pPr>
            <a:endParaRPr lang="en-US" altLang="en-US" sz="2177" dirty="0">
              <a:solidFill>
                <a:prstClr val="black"/>
              </a:solidFill>
            </a:endParaRPr>
          </a:p>
        </p:txBody>
      </p:sp>
      <p:pic>
        <p:nvPicPr>
          <p:cNvPr id="11268" name="Picture 5">
            <a:extLst>
              <a:ext uri="{FF2B5EF4-FFF2-40B4-BE49-F238E27FC236}">
                <a16:creationId xmlns:a16="http://schemas.microsoft.com/office/drawing/2014/main" id="{8DF040DB-E3C1-7979-D5EF-E0DB0CBDD8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8977" y="4433474"/>
            <a:ext cx="2690812" cy="977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0485" name="Text Box 6">
            <a:extLst>
              <a:ext uri="{FF2B5EF4-FFF2-40B4-BE49-F238E27FC236}">
                <a16:creationId xmlns:a16="http://schemas.microsoft.com/office/drawing/2014/main" id="{57A62510-FCA8-1BE4-6841-D4D55EF44F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5692775"/>
            <a:ext cx="11831637" cy="919163"/>
          </a:xfrm>
          <a:prstGeom prst="rect">
            <a:avLst/>
          </a:prstGeom>
          <a:noFill/>
          <a:ln>
            <a:noFill/>
          </a:ln>
          <a:effectLst/>
        </p:spPr>
        <p:txBody>
          <a:bodyPr lIns="108847" tIns="54423" rIns="108847" bIns="54423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defTabSz="1105875" eaLnBrk="1" hangingPunct="1">
              <a:tabLst>
                <a:tab pos="0" algn="l"/>
                <a:tab pos="1105875" algn="l"/>
                <a:tab pos="2211751" algn="l"/>
                <a:tab pos="3317626" algn="l"/>
                <a:tab pos="4423501" algn="l"/>
                <a:tab pos="5529377" algn="l"/>
                <a:tab pos="6635252" algn="l"/>
                <a:tab pos="7741128" algn="l"/>
                <a:tab pos="8847003" algn="l"/>
                <a:tab pos="9952878" algn="l"/>
                <a:tab pos="11058754" algn="l"/>
                <a:tab pos="12164629" algn="l"/>
              </a:tabLst>
              <a:defRPr/>
            </a:pPr>
            <a:r>
              <a:rPr lang="en-US" altLang="en-US" sz="2661" dirty="0">
                <a:solidFill>
                  <a:srgbClr val="000000"/>
                </a:solidFill>
                <a:latin typeface="Arial" panose="020B0604020202020204" pitchFamily="34" charset="0"/>
                <a:ea typeface="DejaVu Sans"/>
                <a:cs typeface="DejaVu Sans"/>
              </a:rPr>
              <a:t>They are </a:t>
            </a:r>
            <a:r>
              <a:rPr lang="en-US" altLang="en-US" sz="2661" b="1" dirty="0">
                <a:solidFill>
                  <a:srgbClr val="000000"/>
                </a:solidFill>
                <a:latin typeface="Arial" panose="020B0604020202020204" pitchFamily="34" charset="0"/>
                <a:ea typeface="DejaVu Sans"/>
                <a:cs typeface="DejaVu Sans"/>
              </a:rPr>
              <a:t>physics-driven </a:t>
            </a:r>
            <a:r>
              <a:rPr lang="en-US" altLang="en-US" sz="2661" dirty="0">
                <a:solidFill>
                  <a:srgbClr val="000000"/>
                </a:solidFill>
                <a:latin typeface="Arial" panose="020B0604020202020204" pitchFamily="34" charset="0"/>
                <a:ea typeface="DejaVu Sans"/>
                <a:cs typeface="DejaVu Sans"/>
              </a:rPr>
              <a:t>descriptors that capture the most important microstructure information with respect to many arbitrary properties</a:t>
            </a:r>
            <a:endParaRPr lang="en-US" altLang="en-US" sz="2661" b="1" dirty="0">
              <a:solidFill>
                <a:srgbClr val="000000"/>
              </a:solidFill>
              <a:latin typeface="Arial" panose="020B0604020202020204" pitchFamily="34" charset="0"/>
              <a:ea typeface="DejaVu Sans"/>
              <a:cs typeface="DejaVu San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B94934F-6460-0E7D-F308-2D4C14515A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557" y="1932054"/>
            <a:ext cx="3290474" cy="3290474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CFBE7E6-50E7-653D-0344-3089E3DD0596}"/>
              </a:ext>
            </a:extLst>
          </p:cNvPr>
          <p:cNvSpPr txBox="1"/>
          <p:nvPr/>
        </p:nvSpPr>
        <p:spPr>
          <a:xfrm>
            <a:off x="1106557" y="1480930"/>
            <a:ext cx="3177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2-Phase Microstructure</a:t>
            </a:r>
          </a:p>
        </p:txBody>
      </p:sp>
      <p:sp>
        <p:nvSpPr>
          <p:cNvPr id="15" name="CustomShape 7">
            <a:extLst>
              <a:ext uri="{FF2B5EF4-FFF2-40B4-BE49-F238E27FC236}">
                <a16:creationId xmlns:a16="http://schemas.microsoft.com/office/drawing/2014/main" id="{C664C2CE-388E-733D-C1D3-D9D09C6199CB}"/>
              </a:ext>
            </a:extLst>
          </p:cNvPr>
          <p:cNvSpPr/>
          <p:nvPr/>
        </p:nvSpPr>
        <p:spPr>
          <a:xfrm rot="21546600">
            <a:off x="4601059" y="3249681"/>
            <a:ext cx="384175" cy="492125"/>
          </a:xfrm>
          <a:custGeom>
            <a:avLst/>
            <a:gdLst/>
            <a:ahLst/>
            <a:cxnLst/>
            <a:rect l="l" t="t" r="r" b="b"/>
            <a:pathLst>
              <a:path w="2642" h="2165">
                <a:moveTo>
                  <a:pt x="0" y="544"/>
                </a:moveTo>
                <a:lnTo>
                  <a:pt x="1979" y="540"/>
                </a:lnTo>
                <a:lnTo>
                  <a:pt x="1979" y="0"/>
                </a:lnTo>
                <a:lnTo>
                  <a:pt x="2641" y="1081"/>
                </a:lnTo>
                <a:lnTo>
                  <a:pt x="1982" y="2164"/>
                </a:lnTo>
                <a:lnTo>
                  <a:pt x="1981" y="1622"/>
                </a:lnTo>
                <a:lnTo>
                  <a:pt x="1" y="1625"/>
                </a:lnTo>
                <a:lnTo>
                  <a:pt x="0" y="544"/>
                </a:lnTo>
              </a:path>
            </a:pathLst>
          </a:custGeom>
          <a:solidFill>
            <a:srgbClr val="FFB66C"/>
          </a:solidFill>
          <a:ln w="2916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DECB56A4-53E8-D496-923E-5B515A56FFD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1478" y="1932054"/>
            <a:ext cx="3290474" cy="3290474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8EAF0112-2A50-0A96-5059-1239A0B1DDF2}"/>
              </a:ext>
            </a:extLst>
          </p:cNvPr>
          <p:cNvSpPr txBox="1"/>
          <p:nvPr/>
        </p:nvSpPr>
        <p:spPr>
          <a:xfrm>
            <a:off x="5107102" y="1480930"/>
            <a:ext cx="34792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2-point statistics of </a:t>
            </a:r>
            <a:r>
              <a:rPr lang="en-US" b="1" dirty="0"/>
              <a:t>Yellow Phase</a:t>
            </a:r>
          </a:p>
        </p:txBody>
      </p:sp>
    </p:spTree>
    <p:extLst>
      <p:ext uri="{BB962C8B-B14F-4D97-AF65-F5344CB8AC3E}">
        <p14:creationId xmlns:p14="http://schemas.microsoft.com/office/powerpoint/2010/main" val="405714394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1">
            <a:extLst>
              <a:ext uri="{FF2B5EF4-FFF2-40B4-BE49-F238E27FC236}">
                <a16:creationId xmlns:a16="http://schemas.microsoft.com/office/drawing/2014/main" id="{9E617D51-06A1-8A92-B4F6-B686BB763B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438" y="147638"/>
            <a:ext cx="11993562" cy="1016000"/>
          </a:xfrm>
          <a:prstGeom prst="rect">
            <a:avLst/>
          </a:prstGeom>
          <a:noFill/>
          <a:ln>
            <a:noFill/>
          </a:ln>
          <a:effectLst/>
        </p:spPr>
        <p:txBody>
          <a:bodyPr lIns="108847" tIns="54423" rIns="108847" bIns="54423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1105875" eaLnBrk="1" hangingPunct="1">
              <a:tabLst>
                <a:tab pos="0" algn="l"/>
                <a:tab pos="1105875" algn="l"/>
                <a:tab pos="2211751" algn="l"/>
                <a:tab pos="3317626" algn="l"/>
                <a:tab pos="4423501" algn="l"/>
                <a:tab pos="5529377" algn="l"/>
                <a:tab pos="6635252" algn="l"/>
                <a:tab pos="7741128" algn="l"/>
                <a:tab pos="8847003" algn="l"/>
                <a:tab pos="9952878" algn="l"/>
                <a:tab pos="11058754" algn="l"/>
                <a:tab pos="12164629" algn="l"/>
              </a:tabLst>
              <a:defRPr/>
            </a:pPr>
            <a:r>
              <a:rPr lang="en-US" altLang="en-US" sz="2661" b="1" dirty="0">
                <a:solidFill>
                  <a:srgbClr val="000000"/>
                </a:solidFill>
                <a:latin typeface="Arial" panose="020B0604020202020204" pitchFamily="34" charset="0"/>
                <a:ea typeface="DejaVu Sans"/>
                <a:cs typeface="DejaVu Sans"/>
              </a:rPr>
              <a:t>2-Point Spatial Statistics</a:t>
            </a:r>
            <a:r>
              <a:rPr lang="en-US" altLang="en-US" sz="2661" dirty="0">
                <a:solidFill>
                  <a:srgbClr val="000000"/>
                </a:solidFill>
                <a:latin typeface="Arial" panose="020B0604020202020204" pitchFamily="34" charset="0"/>
                <a:ea typeface="DejaVu Sans"/>
                <a:cs typeface="DejaVu Sans"/>
              </a:rPr>
              <a:t> quantify the </a:t>
            </a:r>
            <a:r>
              <a:rPr lang="en-US" altLang="en-US" sz="2661" b="1" dirty="0">
                <a:solidFill>
                  <a:srgbClr val="000000"/>
                </a:solidFill>
                <a:latin typeface="Arial" panose="020B0604020202020204" pitchFamily="34" charset="0"/>
                <a:ea typeface="DejaVu Sans"/>
                <a:cs typeface="DejaVu Sans"/>
              </a:rPr>
              <a:t>spatial arrangement</a:t>
            </a:r>
            <a:r>
              <a:rPr lang="en-US" altLang="en-US" sz="2661" dirty="0">
                <a:solidFill>
                  <a:srgbClr val="000000"/>
                </a:solidFill>
                <a:latin typeface="Arial" panose="020B0604020202020204" pitchFamily="34" charset="0"/>
                <a:ea typeface="DejaVu Sans"/>
                <a:cs typeface="DejaVu Sans"/>
              </a:rPr>
              <a:t> of salient microstructure features</a:t>
            </a:r>
          </a:p>
        </p:txBody>
      </p:sp>
      <p:sp>
        <p:nvSpPr>
          <p:cNvPr id="20483" name="Rectangle 2">
            <a:extLst>
              <a:ext uri="{FF2B5EF4-FFF2-40B4-BE49-F238E27FC236}">
                <a16:creationId xmlns:a16="http://schemas.microsoft.com/office/drawing/2014/main" id="{ED4244E8-8100-63A5-CC67-F65EBE3DB1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2212" y="1327150"/>
            <a:ext cx="10976388" cy="4202113"/>
          </a:xfrm>
          <a:prstGeom prst="rect">
            <a:avLst/>
          </a:prstGeom>
          <a:solidFill>
            <a:srgbClr val="FFDBB6"/>
          </a:solidFill>
          <a:ln w="1908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1105875" eaLnBrk="1" hangingPunct="1">
              <a:defRPr/>
            </a:pPr>
            <a:endParaRPr lang="en-US" altLang="en-US" sz="2177" dirty="0">
              <a:solidFill>
                <a:prstClr val="black"/>
              </a:solidFill>
            </a:endParaRPr>
          </a:p>
        </p:txBody>
      </p:sp>
      <p:sp>
        <p:nvSpPr>
          <p:cNvPr id="20485" name="Text Box 6">
            <a:extLst>
              <a:ext uri="{FF2B5EF4-FFF2-40B4-BE49-F238E27FC236}">
                <a16:creationId xmlns:a16="http://schemas.microsoft.com/office/drawing/2014/main" id="{57A62510-FCA8-1BE4-6841-D4D55EF44F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5692775"/>
            <a:ext cx="11831637" cy="919163"/>
          </a:xfrm>
          <a:prstGeom prst="rect">
            <a:avLst/>
          </a:prstGeom>
          <a:noFill/>
          <a:ln>
            <a:noFill/>
          </a:ln>
          <a:effectLst/>
        </p:spPr>
        <p:txBody>
          <a:bodyPr lIns="108847" tIns="54423" rIns="108847" bIns="54423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defTabSz="1105875" eaLnBrk="1" hangingPunct="1">
              <a:tabLst>
                <a:tab pos="0" algn="l"/>
                <a:tab pos="1105875" algn="l"/>
                <a:tab pos="2211751" algn="l"/>
                <a:tab pos="3317626" algn="l"/>
                <a:tab pos="4423501" algn="l"/>
                <a:tab pos="5529377" algn="l"/>
                <a:tab pos="6635252" algn="l"/>
                <a:tab pos="7741128" algn="l"/>
                <a:tab pos="8847003" algn="l"/>
                <a:tab pos="9952878" algn="l"/>
                <a:tab pos="11058754" algn="l"/>
                <a:tab pos="12164629" algn="l"/>
              </a:tabLst>
              <a:defRPr/>
            </a:pPr>
            <a:r>
              <a:rPr lang="en-US" altLang="en-US" sz="2661" dirty="0">
                <a:solidFill>
                  <a:srgbClr val="000000"/>
                </a:solidFill>
                <a:latin typeface="Arial" panose="020B0604020202020204" pitchFamily="34" charset="0"/>
                <a:ea typeface="DejaVu Sans"/>
                <a:cs typeface="DejaVu Sans"/>
              </a:rPr>
              <a:t>They are </a:t>
            </a:r>
            <a:r>
              <a:rPr lang="en-US" altLang="en-US" sz="2661" b="1" dirty="0">
                <a:solidFill>
                  <a:srgbClr val="000000"/>
                </a:solidFill>
                <a:latin typeface="Arial" panose="020B0604020202020204" pitchFamily="34" charset="0"/>
                <a:ea typeface="DejaVu Sans"/>
                <a:cs typeface="DejaVu Sans"/>
              </a:rPr>
              <a:t>physics-driven </a:t>
            </a:r>
            <a:r>
              <a:rPr lang="en-US" altLang="en-US" sz="2661" dirty="0">
                <a:solidFill>
                  <a:srgbClr val="000000"/>
                </a:solidFill>
                <a:latin typeface="Arial" panose="020B0604020202020204" pitchFamily="34" charset="0"/>
                <a:ea typeface="DejaVu Sans"/>
                <a:cs typeface="DejaVu Sans"/>
              </a:rPr>
              <a:t>descriptors that capture the most important microstructure information with respect to many arbitrary properties</a:t>
            </a:r>
            <a:endParaRPr lang="en-US" altLang="en-US" sz="2661" b="1" dirty="0">
              <a:solidFill>
                <a:srgbClr val="000000"/>
              </a:solidFill>
              <a:latin typeface="Arial" panose="020B0604020202020204" pitchFamily="34" charset="0"/>
              <a:ea typeface="DejaVu Sans"/>
              <a:cs typeface="DejaVu Sans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DECB56A4-53E8-D496-923E-5B515A56FF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926" y="1895478"/>
            <a:ext cx="3290474" cy="3290474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8EAF0112-2A50-0A96-5059-1239A0B1DDF2}"/>
              </a:ext>
            </a:extLst>
          </p:cNvPr>
          <p:cNvSpPr txBox="1"/>
          <p:nvPr/>
        </p:nvSpPr>
        <p:spPr>
          <a:xfrm>
            <a:off x="1071550" y="1444354"/>
            <a:ext cx="34792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2-point statistics of </a:t>
            </a:r>
            <a:r>
              <a:rPr lang="en-US" b="1" dirty="0"/>
              <a:t>Yellow Phase</a:t>
            </a:r>
          </a:p>
        </p:txBody>
      </p:sp>
      <p:sp>
        <p:nvSpPr>
          <p:cNvPr id="2" name="CustomShape 7">
            <a:extLst>
              <a:ext uri="{FF2B5EF4-FFF2-40B4-BE49-F238E27FC236}">
                <a16:creationId xmlns:a16="http://schemas.microsoft.com/office/drawing/2014/main" id="{4ACB3D74-FFFE-39A4-F22C-F1C4779DA2C1}"/>
              </a:ext>
            </a:extLst>
          </p:cNvPr>
          <p:cNvSpPr/>
          <p:nvPr/>
        </p:nvSpPr>
        <p:spPr>
          <a:xfrm rot="21546600">
            <a:off x="4601059" y="3249681"/>
            <a:ext cx="384175" cy="492125"/>
          </a:xfrm>
          <a:custGeom>
            <a:avLst/>
            <a:gdLst/>
            <a:ahLst/>
            <a:cxnLst/>
            <a:rect l="l" t="t" r="r" b="b"/>
            <a:pathLst>
              <a:path w="2642" h="2165">
                <a:moveTo>
                  <a:pt x="0" y="544"/>
                </a:moveTo>
                <a:lnTo>
                  <a:pt x="1979" y="540"/>
                </a:lnTo>
                <a:lnTo>
                  <a:pt x="1979" y="0"/>
                </a:lnTo>
                <a:lnTo>
                  <a:pt x="2641" y="1081"/>
                </a:lnTo>
                <a:lnTo>
                  <a:pt x="1982" y="2164"/>
                </a:lnTo>
                <a:lnTo>
                  <a:pt x="1981" y="1622"/>
                </a:lnTo>
                <a:lnTo>
                  <a:pt x="1" y="1625"/>
                </a:lnTo>
                <a:lnTo>
                  <a:pt x="0" y="544"/>
                </a:lnTo>
              </a:path>
            </a:pathLst>
          </a:custGeom>
          <a:solidFill>
            <a:srgbClr val="FFB66C"/>
          </a:solidFill>
          <a:ln w="2916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39D1949-E919-8DB5-9FAE-49AD545F32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4550" y="2517893"/>
            <a:ext cx="1820626" cy="1820626"/>
          </a:xfrm>
          <a:prstGeom prst="rect">
            <a:avLst/>
          </a:prstGeom>
          <a:ln w="12700">
            <a:solidFill>
              <a:srgbClr val="000000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46ED1E4-9B7B-865C-FAE4-88A815564E6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5263" y="2517893"/>
            <a:ext cx="1820626" cy="1820626"/>
          </a:xfrm>
          <a:prstGeom prst="rect">
            <a:avLst/>
          </a:prstGeom>
          <a:ln w="12700">
            <a:solidFill>
              <a:srgbClr val="000000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E47C4A8-F9F4-A14C-5521-FBE71C66D01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5976" y="2517170"/>
            <a:ext cx="1821349" cy="1821349"/>
          </a:xfrm>
          <a:prstGeom prst="rect">
            <a:avLst/>
          </a:prstGeom>
          <a:ln w="12700"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226543999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Box 1">
            <a:extLst>
              <a:ext uri="{FF2B5EF4-FFF2-40B4-BE49-F238E27FC236}">
                <a16:creationId xmlns:a16="http://schemas.microsoft.com/office/drawing/2014/main" id="{E976CD47-F94B-210F-656F-53C7E8BF65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6688" y="176213"/>
            <a:ext cx="11831637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400" dirty="0"/>
              <a:t>Proposed Solution: Create an intermediate dataset in the space of statistics…</a:t>
            </a:r>
          </a:p>
        </p:txBody>
      </p:sp>
      <p:grpSp>
        <p:nvGrpSpPr>
          <p:cNvPr id="13315" name="Group 13">
            <a:extLst>
              <a:ext uri="{FF2B5EF4-FFF2-40B4-BE49-F238E27FC236}">
                <a16:creationId xmlns:a16="http://schemas.microsoft.com/office/drawing/2014/main" id="{67B422A5-2E7A-D0DD-C528-58B14DA7BFAA}"/>
              </a:ext>
            </a:extLst>
          </p:cNvPr>
          <p:cNvGrpSpPr>
            <a:grpSpLocks/>
          </p:cNvGrpSpPr>
          <p:nvPr/>
        </p:nvGrpSpPr>
        <p:grpSpPr bwMode="auto">
          <a:xfrm>
            <a:off x="311150" y="2389188"/>
            <a:ext cx="3041650" cy="1573212"/>
            <a:chOff x="5419725" y="1425575"/>
            <a:chExt cx="4729163" cy="2446338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956F8DCD-EB90-B950-D4CB-E8D3AE23164C}"/>
                </a:ext>
              </a:extLst>
            </p:cNvPr>
            <p:cNvSpPr/>
            <p:nvPr/>
          </p:nvSpPr>
          <p:spPr>
            <a:xfrm rot="18033618">
              <a:off x="7902735" y="1253009"/>
              <a:ext cx="762785" cy="3729522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177"/>
            </a:p>
          </p:txBody>
        </p:sp>
        <p:grpSp>
          <p:nvGrpSpPr>
            <p:cNvPr id="13370" name="Group 9">
              <a:extLst>
                <a:ext uri="{FF2B5EF4-FFF2-40B4-BE49-F238E27FC236}">
                  <a16:creationId xmlns:a16="http://schemas.microsoft.com/office/drawing/2014/main" id="{1FCBA70E-7E3C-A3A7-4FA8-5716BD8C141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419725" y="1425575"/>
              <a:ext cx="4464050" cy="2446338"/>
              <a:chOff x="5419725" y="1425575"/>
              <a:chExt cx="4464050" cy="2446338"/>
            </a:xfrm>
          </p:grpSpPr>
          <p:pic>
            <p:nvPicPr>
              <p:cNvPr id="13371" name="Picture 13" descr="A group of images of different colors&#10;&#10;Description automatically generated">
                <a:extLst>
                  <a:ext uri="{FF2B5EF4-FFF2-40B4-BE49-F238E27FC236}">
                    <a16:creationId xmlns:a16="http://schemas.microsoft.com/office/drawing/2014/main" id="{A86A5529-947C-008A-4634-64667400A52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062" t="38310" r="67889" b="38567"/>
              <a:stretch>
                <a:fillRect/>
              </a:stretch>
            </p:blipFill>
            <p:spPr bwMode="auto">
              <a:xfrm>
                <a:off x="6926263" y="1527175"/>
                <a:ext cx="833437" cy="641350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372" name="Picture 14" descr="A group of images of different colors&#10;&#10;Description automatically generated">
                <a:extLst>
                  <a:ext uri="{FF2B5EF4-FFF2-40B4-BE49-F238E27FC236}">
                    <a16:creationId xmlns:a16="http://schemas.microsoft.com/office/drawing/2014/main" id="{1B8D1841-0687-7C36-6F0D-CA3AE40CB42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9432" t="37553" r="34946" b="37846"/>
              <a:stretch>
                <a:fillRect/>
              </a:stretch>
            </p:blipFill>
            <p:spPr bwMode="auto">
              <a:xfrm>
                <a:off x="5419725" y="1425575"/>
                <a:ext cx="1274763" cy="1020763"/>
              </a:xfrm>
              <a:prstGeom prst="rect">
                <a:avLst/>
              </a:prstGeom>
              <a:noFill/>
              <a:ln w="12700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8" name="Oval 7">
                <a:extLst>
                  <a:ext uri="{FF2B5EF4-FFF2-40B4-BE49-F238E27FC236}">
                    <a16:creationId xmlns:a16="http://schemas.microsoft.com/office/drawing/2014/main" id="{951927E9-7F15-F31A-3329-EECC827C44C5}"/>
                  </a:ext>
                </a:extLst>
              </p:cNvPr>
              <p:cNvSpPr/>
              <p:nvPr/>
            </p:nvSpPr>
            <p:spPr>
              <a:xfrm>
                <a:off x="7036428" y="2287100"/>
                <a:ext cx="46896" cy="44434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2177"/>
              </a:p>
            </p:txBody>
          </p:sp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1C7E77ED-9129-6EAF-82AE-4DDD9A6E25FD}"/>
                  </a:ext>
                </a:extLst>
              </p:cNvPr>
              <p:cNvSpPr/>
              <p:nvPr/>
            </p:nvSpPr>
            <p:spPr>
              <a:xfrm>
                <a:off x="6987063" y="2309318"/>
                <a:ext cx="46896" cy="44434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2177"/>
              </a:p>
            </p:txBody>
          </p:sp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A682ABB5-EE06-0BB4-86D8-930458AF1781}"/>
                  </a:ext>
                </a:extLst>
              </p:cNvPr>
              <p:cNvSpPr/>
              <p:nvPr/>
            </p:nvSpPr>
            <p:spPr>
              <a:xfrm>
                <a:off x="7754687" y="2642572"/>
                <a:ext cx="46897" cy="46903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2177"/>
              </a:p>
            </p:txBody>
          </p:sp>
          <p:pic>
            <p:nvPicPr>
              <p:cNvPr id="13376" name="Picture 1" descr="A picture containing text, fabric&#10;&#10;Description automatically generated">
                <a:extLst>
                  <a:ext uri="{FF2B5EF4-FFF2-40B4-BE49-F238E27FC236}">
                    <a16:creationId xmlns:a16="http://schemas.microsoft.com/office/drawing/2014/main" id="{7FD9F7AE-D37C-E1A7-E6B1-7695B598940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9792" t="73021" r="39835" b="1231"/>
              <a:stretch>
                <a:fillRect/>
              </a:stretch>
            </p:blipFill>
            <p:spPr bwMode="auto">
              <a:xfrm>
                <a:off x="8004175" y="2098675"/>
                <a:ext cx="566738" cy="563563"/>
              </a:xfrm>
              <a:prstGeom prst="rect">
                <a:avLst/>
              </a:prstGeom>
              <a:noFill/>
              <a:ln w="12700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377" name="Picture 24_1" descr="A picture containing yellow&#10;&#10;Description automatically generated">
                <a:extLst>
                  <a:ext uri="{FF2B5EF4-FFF2-40B4-BE49-F238E27FC236}">
                    <a16:creationId xmlns:a16="http://schemas.microsoft.com/office/drawing/2014/main" id="{90AAA94D-7143-679B-94FA-A52C1787CA4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1316" t="7214" r="35204" b="58144"/>
              <a:stretch>
                <a:fillRect/>
              </a:stretch>
            </p:blipFill>
            <p:spPr bwMode="auto">
              <a:xfrm>
                <a:off x="9017000" y="2874963"/>
                <a:ext cx="866775" cy="858837"/>
              </a:xfrm>
              <a:prstGeom prst="rect">
                <a:avLst/>
              </a:prstGeom>
              <a:noFill/>
              <a:ln w="12700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9D29ED52-8AE9-EC46-6E4B-1DB3CE3BC136}"/>
                  </a:ext>
                </a:extLst>
              </p:cNvPr>
              <p:cNvSpPr/>
              <p:nvPr/>
            </p:nvSpPr>
            <p:spPr>
              <a:xfrm>
                <a:off x="9055454" y="3825011"/>
                <a:ext cx="44428" cy="46902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2177"/>
              </a:p>
            </p:txBody>
          </p:sp>
          <p:sp>
            <p:nvSpPr>
              <p:cNvPr id="13379" name="TextBox 8">
                <a:extLst>
                  <a:ext uri="{FF2B5EF4-FFF2-40B4-BE49-F238E27FC236}">
                    <a16:creationId xmlns:a16="http://schemas.microsoft.com/office/drawing/2014/main" id="{DF047DB0-3239-A111-ECA4-DD4D8AA5225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004176" y="1425575"/>
                <a:ext cx="1879599" cy="11485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r"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altLang="en-US" sz="1400"/>
                  <a:t>2-Point Statistics Space</a:t>
                </a:r>
              </a:p>
            </p:txBody>
          </p:sp>
        </p:grpSp>
      </p:grpSp>
      <p:sp>
        <p:nvSpPr>
          <p:cNvPr id="15" name="CustomShape 7">
            <a:extLst>
              <a:ext uri="{FF2B5EF4-FFF2-40B4-BE49-F238E27FC236}">
                <a16:creationId xmlns:a16="http://schemas.microsoft.com/office/drawing/2014/main" id="{00A03B24-0C82-1106-AE18-B386E42A33D7}"/>
              </a:ext>
            </a:extLst>
          </p:cNvPr>
          <p:cNvSpPr/>
          <p:nvPr/>
        </p:nvSpPr>
        <p:spPr>
          <a:xfrm rot="21546600">
            <a:off x="3408363" y="3209925"/>
            <a:ext cx="384175" cy="492125"/>
          </a:xfrm>
          <a:custGeom>
            <a:avLst/>
            <a:gdLst/>
            <a:ahLst/>
            <a:cxnLst/>
            <a:rect l="l" t="t" r="r" b="b"/>
            <a:pathLst>
              <a:path w="2642" h="2165">
                <a:moveTo>
                  <a:pt x="0" y="544"/>
                </a:moveTo>
                <a:lnTo>
                  <a:pt x="1979" y="540"/>
                </a:lnTo>
                <a:lnTo>
                  <a:pt x="1979" y="0"/>
                </a:lnTo>
                <a:lnTo>
                  <a:pt x="2641" y="1081"/>
                </a:lnTo>
                <a:lnTo>
                  <a:pt x="1982" y="2164"/>
                </a:lnTo>
                <a:lnTo>
                  <a:pt x="1981" y="1622"/>
                </a:lnTo>
                <a:lnTo>
                  <a:pt x="1" y="1625"/>
                </a:lnTo>
                <a:lnTo>
                  <a:pt x="0" y="544"/>
                </a:lnTo>
              </a:path>
            </a:pathLst>
          </a:custGeom>
          <a:solidFill>
            <a:srgbClr val="FFB66C"/>
          </a:solidFill>
          <a:ln w="2916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3317" name="TextBox 15">
            <a:extLst>
              <a:ext uri="{FF2B5EF4-FFF2-40B4-BE49-F238E27FC236}">
                <a16:creationId xmlns:a16="http://schemas.microsoft.com/office/drawing/2014/main" id="{1BB941E4-9DB8-0A43-A766-B2BA9A6740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50338" y="862013"/>
            <a:ext cx="2830512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000"/>
              <a:t>Sample space of 2-Point Statistics</a:t>
            </a:r>
          </a:p>
        </p:txBody>
      </p:sp>
      <p:grpSp>
        <p:nvGrpSpPr>
          <p:cNvPr id="13319" name="Group 34">
            <a:extLst>
              <a:ext uri="{FF2B5EF4-FFF2-40B4-BE49-F238E27FC236}">
                <a16:creationId xmlns:a16="http://schemas.microsoft.com/office/drawing/2014/main" id="{D9E59DBE-A938-27DE-7C1E-8DC46803BE47}"/>
              </a:ext>
            </a:extLst>
          </p:cNvPr>
          <p:cNvGrpSpPr>
            <a:grpSpLocks/>
          </p:cNvGrpSpPr>
          <p:nvPr/>
        </p:nvGrpSpPr>
        <p:grpSpPr bwMode="auto">
          <a:xfrm>
            <a:off x="4024313" y="862013"/>
            <a:ext cx="4964112" cy="2852737"/>
            <a:chOff x="3990391" y="2050472"/>
            <a:chExt cx="4964397" cy="2851465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B6D6DC02-97E8-5451-D249-5D9154B73646}"/>
                </a:ext>
              </a:extLst>
            </p:cNvPr>
            <p:cNvSpPr/>
            <p:nvPr/>
          </p:nvSpPr>
          <p:spPr>
            <a:xfrm>
              <a:off x="3990391" y="2050472"/>
              <a:ext cx="4891368" cy="2851465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3355" name="TextBox 20">
              <a:extLst>
                <a:ext uri="{FF2B5EF4-FFF2-40B4-BE49-F238E27FC236}">
                  <a16:creationId xmlns:a16="http://schemas.microsoft.com/office/drawing/2014/main" id="{1B053D2B-61D5-7507-25C7-4061DF15110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037189" y="4426177"/>
              <a:ext cx="1588655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400" b="1"/>
                <a:t>Filtering</a:t>
              </a:r>
            </a:p>
          </p:txBody>
        </p:sp>
        <p:pic>
          <p:nvPicPr>
            <p:cNvPr id="13356" name="Picture 22" descr="A blue square with yellow and green circles&#10;&#10;Description automatically generated">
              <a:extLst>
                <a:ext uri="{FF2B5EF4-FFF2-40B4-BE49-F238E27FC236}">
                  <a16:creationId xmlns:a16="http://schemas.microsoft.com/office/drawing/2014/main" id="{E7A3CDE8-CD62-586C-CDA4-1095B545D1A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18841" y="2160310"/>
              <a:ext cx="2319896" cy="23198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357" name="TextBox 18">
              <a:extLst>
                <a:ext uri="{FF2B5EF4-FFF2-40B4-BE49-F238E27FC236}">
                  <a16:creationId xmlns:a16="http://schemas.microsoft.com/office/drawing/2014/main" id="{8049FCF8-F892-23BE-2A7C-066B89DD836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07345" y="4378717"/>
              <a:ext cx="1588655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400" b="1"/>
                <a:t>Synthesize 2-point statistics</a:t>
              </a:r>
            </a:p>
          </p:txBody>
        </p:sp>
        <p:grpSp>
          <p:nvGrpSpPr>
            <p:cNvPr id="13358" name="Group 23">
              <a:extLst>
                <a:ext uri="{FF2B5EF4-FFF2-40B4-BE49-F238E27FC236}">
                  <a16:creationId xmlns:a16="http://schemas.microsoft.com/office/drawing/2014/main" id="{9E8F4139-313B-1570-C221-FDBD1665D99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365510" y="2366211"/>
              <a:ext cx="2589278" cy="1829043"/>
              <a:chOff x="4797369" y="958971"/>
              <a:chExt cx="6215979" cy="4390913"/>
            </a:xfrm>
          </p:grpSpPr>
          <p:pic>
            <p:nvPicPr>
              <p:cNvPr id="25" name="Picture 24" descr="A blue square with yellow and green circles&#10;&#10;Description automatically generated">
                <a:extLst>
                  <a:ext uri="{FF2B5EF4-FFF2-40B4-BE49-F238E27FC236}">
                    <a16:creationId xmlns:a16="http://schemas.microsoft.com/office/drawing/2014/main" id="{9CCE53B8-22E0-F8BE-AE01-29B0DD56762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797369" y="958971"/>
                <a:ext cx="2929394" cy="2929394"/>
              </a:xfrm>
              <a:prstGeom prst="rect">
                <a:avLst/>
              </a:prstGeom>
              <a:scene3d>
                <a:camera prst="isometricRightUp"/>
                <a:lightRig rig="threePt" dir="t"/>
              </a:scene3d>
            </p:spPr>
          </p:pic>
          <p:grpSp>
            <p:nvGrpSpPr>
              <p:cNvPr id="13360" name="Group 25">
                <a:extLst>
                  <a:ext uri="{FF2B5EF4-FFF2-40B4-BE49-F238E27FC236}">
                    <a16:creationId xmlns:a16="http://schemas.microsoft.com/office/drawing/2014/main" id="{B794AA25-26C8-47C5-53E8-93EB5E796A3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7364" y="1099298"/>
                <a:ext cx="5715984" cy="4250586"/>
                <a:chOff x="3525125" y="1026144"/>
                <a:chExt cx="5715984" cy="4250586"/>
              </a:xfrm>
            </p:grpSpPr>
            <p:pic>
              <p:nvPicPr>
                <p:cNvPr id="27" name="Picture 26" descr="A blue and green square with numbers and dots&#10;&#10;Description automatically generated">
                  <a:extLst>
                    <a:ext uri="{FF2B5EF4-FFF2-40B4-BE49-F238E27FC236}">
                      <a16:creationId xmlns:a16="http://schemas.microsoft.com/office/drawing/2014/main" id="{48AFD077-1887-B601-D1EA-873BDB7D3B5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3525125" y="1026144"/>
                  <a:ext cx="2929395" cy="2929395"/>
                </a:xfrm>
                <a:prstGeom prst="rect">
                  <a:avLst/>
                </a:prstGeom>
                <a:scene3d>
                  <a:camera prst="isometricRightUp"/>
                  <a:lightRig rig="threePt" dir="t"/>
                </a:scene3d>
              </p:spPr>
            </p:pic>
            <p:pic>
              <p:nvPicPr>
                <p:cNvPr id="28" name="Picture 27" descr="A blue and green dot pattern&#10;&#10;Description automatically generated with medium confidence">
                  <a:extLst>
                    <a:ext uri="{FF2B5EF4-FFF2-40B4-BE49-F238E27FC236}">
                      <a16:creationId xmlns:a16="http://schemas.microsoft.com/office/drawing/2014/main" id="{A72604EC-C60C-285A-C6CF-E9D76741874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3921050" y="1271240"/>
                  <a:ext cx="2929395" cy="2929395"/>
                </a:xfrm>
                <a:prstGeom prst="rect">
                  <a:avLst/>
                </a:prstGeom>
                <a:scene3d>
                  <a:camera prst="isometricRightUp"/>
                  <a:lightRig rig="threePt" dir="t"/>
                </a:scene3d>
              </p:spPr>
            </p:pic>
            <p:pic>
              <p:nvPicPr>
                <p:cNvPr id="29" name="Picture 28" descr="A colorful light on a purple background&#10;&#10;Description automatically generated">
                  <a:extLst>
                    <a:ext uri="{FF2B5EF4-FFF2-40B4-BE49-F238E27FC236}">
                      <a16:creationId xmlns:a16="http://schemas.microsoft.com/office/drawing/2014/main" id="{F2460663-A93D-7884-9EDA-F011476E474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3677554" y="1846024"/>
                  <a:ext cx="2929394" cy="2929394"/>
                </a:xfrm>
                <a:prstGeom prst="rect">
                  <a:avLst/>
                </a:prstGeom>
                <a:ln w="50800">
                  <a:solidFill>
                    <a:schemeClr val="accent6">
                      <a:lumMod val="75000"/>
                    </a:schemeClr>
                  </a:solidFill>
                </a:ln>
                <a:scene3d>
                  <a:camera prst="isometricRightUp"/>
                  <a:lightRig rig="threePt" dir="t"/>
                </a:scene3d>
              </p:spPr>
            </p:pic>
            <p:pic>
              <p:nvPicPr>
                <p:cNvPr id="30" name="Picture 29" descr="A colorful light on a purple background&#10;&#10;Description automatically generated">
                  <a:extLst>
                    <a:ext uri="{FF2B5EF4-FFF2-40B4-BE49-F238E27FC236}">
                      <a16:creationId xmlns:a16="http://schemas.microsoft.com/office/drawing/2014/main" id="{D8E1E3D6-288C-45AB-5F3F-4CDBDF5BD74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4665820" y="1646760"/>
                  <a:ext cx="2929394" cy="2929394"/>
                </a:xfrm>
                <a:prstGeom prst="rect">
                  <a:avLst/>
                </a:prstGeom>
                <a:scene3d>
                  <a:camera prst="isometricRightUp"/>
                  <a:lightRig rig="threePt" dir="t"/>
                </a:scene3d>
              </p:spPr>
            </p:pic>
            <p:pic>
              <p:nvPicPr>
                <p:cNvPr id="31" name="Picture 30" descr="A colorful light on a purple background&#10;&#10;Description automatically generated">
                  <a:extLst>
                    <a:ext uri="{FF2B5EF4-FFF2-40B4-BE49-F238E27FC236}">
                      <a16:creationId xmlns:a16="http://schemas.microsoft.com/office/drawing/2014/main" id="{97F3209F-C14C-6070-8D3F-2FF08167EF4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4262287" y="2163567"/>
                  <a:ext cx="2929394" cy="2929394"/>
                </a:xfrm>
                <a:prstGeom prst="rect">
                  <a:avLst/>
                </a:prstGeom>
                <a:ln w="50800">
                  <a:solidFill>
                    <a:schemeClr val="accent6">
                      <a:lumMod val="75000"/>
                    </a:schemeClr>
                  </a:solidFill>
                </a:ln>
                <a:scene3d>
                  <a:camera prst="isometricRightUp"/>
                  <a:lightRig rig="threePt" dir="t"/>
                </a:scene3d>
              </p:spPr>
            </p:pic>
            <p:pic>
              <p:nvPicPr>
                <p:cNvPr id="32" name="Picture 31" descr="A colorful light on a purple background&#10;&#10;Description automatically generated">
                  <a:extLst>
                    <a:ext uri="{FF2B5EF4-FFF2-40B4-BE49-F238E27FC236}">
                      <a16:creationId xmlns:a16="http://schemas.microsoft.com/office/drawing/2014/main" id="{56DE03F5-95E3-D1B1-CCEE-D17D946DFB8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5402981" y="1964303"/>
                  <a:ext cx="2929394" cy="2929394"/>
                </a:xfrm>
                <a:prstGeom prst="rect">
                  <a:avLst/>
                </a:prstGeom>
                <a:scene3d>
                  <a:camera prst="isometricRightUp"/>
                  <a:lightRig rig="threePt" dir="t"/>
                </a:scene3d>
              </p:spPr>
            </p:pic>
            <p:pic>
              <p:nvPicPr>
                <p:cNvPr id="33" name="Picture 32" descr="A colorful light on a purple background&#10;&#10;Description automatically generated">
                  <a:extLst>
                    <a:ext uri="{FF2B5EF4-FFF2-40B4-BE49-F238E27FC236}">
                      <a16:creationId xmlns:a16="http://schemas.microsoft.com/office/drawing/2014/main" id="{0BB9867B-E773-EB44-0AF2-9BC20A531C2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5821254" y="2163567"/>
                  <a:ext cx="2929395" cy="2929394"/>
                </a:xfrm>
                <a:prstGeom prst="rect">
                  <a:avLst/>
                </a:prstGeom>
                <a:scene3d>
                  <a:camera prst="isometricRightUp"/>
                  <a:lightRig rig="threePt" dir="t"/>
                </a:scene3d>
              </p:spPr>
            </p:pic>
            <p:pic>
              <p:nvPicPr>
                <p:cNvPr id="34" name="Picture 33" descr="A blue and green dot pattern&#10;&#10;Description automatically generated with medium confidence">
                  <a:extLst>
                    <a:ext uri="{FF2B5EF4-FFF2-40B4-BE49-F238E27FC236}">
                      <a16:creationId xmlns:a16="http://schemas.microsoft.com/office/drawing/2014/main" id="{CCE17A7C-F453-6874-8AAC-AC324F77F7E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6311714" y="2347336"/>
                  <a:ext cx="2929395" cy="2929394"/>
                </a:xfrm>
                <a:prstGeom prst="rect">
                  <a:avLst/>
                </a:prstGeom>
                <a:ln w="101600">
                  <a:noFill/>
                </a:ln>
                <a:scene3d>
                  <a:camera prst="isometricRightUp"/>
                  <a:lightRig rig="threePt" dir="t"/>
                </a:scene3d>
              </p:spPr>
            </p:pic>
          </p:grpSp>
        </p:grp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Box 1">
            <a:extLst>
              <a:ext uri="{FF2B5EF4-FFF2-40B4-BE49-F238E27FC236}">
                <a16:creationId xmlns:a16="http://schemas.microsoft.com/office/drawing/2014/main" id="{E976CD47-F94B-210F-656F-53C7E8BF65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6688" y="176213"/>
            <a:ext cx="11831637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400" dirty="0"/>
              <a:t>Proposed Solution: … then, generate a microstructure dataset</a:t>
            </a:r>
          </a:p>
        </p:txBody>
      </p:sp>
      <p:grpSp>
        <p:nvGrpSpPr>
          <p:cNvPr id="13315" name="Group 13">
            <a:extLst>
              <a:ext uri="{FF2B5EF4-FFF2-40B4-BE49-F238E27FC236}">
                <a16:creationId xmlns:a16="http://schemas.microsoft.com/office/drawing/2014/main" id="{67B422A5-2E7A-D0DD-C528-58B14DA7BFAA}"/>
              </a:ext>
            </a:extLst>
          </p:cNvPr>
          <p:cNvGrpSpPr>
            <a:grpSpLocks/>
          </p:cNvGrpSpPr>
          <p:nvPr/>
        </p:nvGrpSpPr>
        <p:grpSpPr bwMode="auto">
          <a:xfrm>
            <a:off x="311150" y="2389188"/>
            <a:ext cx="3041650" cy="1573212"/>
            <a:chOff x="5419725" y="1425575"/>
            <a:chExt cx="4729163" cy="2446338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956F8DCD-EB90-B950-D4CB-E8D3AE23164C}"/>
                </a:ext>
              </a:extLst>
            </p:cNvPr>
            <p:cNvSpPr/>
            <p:nvPr/>
          </p:nvSpPr>
          <p:spPr>
            <a:xfrm rot="18033618">
              <a:off x="7902735" y="1253009"/>
              <a:ext cx="762785" cy="3729522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177"/>
            </a:p>
          </p:txBody>
        </p:sp>
        <p:grpSp>
          <p:nvGrpSpPr>
            <p:cNvPr id="13370" name="Group 9">
              <a:extLst>
                <a:ext uri="{FF2B5EF4-FFF2-40B4-BE49-F238E27FC236}">
                  <a16:creationId xmlns:a16="http://schemas.microsoft.com/office/drawing/2014/main" id="{1FCBA70E-7E3C-A3A7-4FA8-5716BD8C141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419725" y="1425575"/>
              <a:ext cx="4464050" cy="2446338"/>
              <a:chOff x="5419725" y="1425575"/>
              <a:chExt cx="4464050" cy="2446338"/>
            </a:xfrm>
          </p:grpSpPr>
          <p:pic>
            <p:nvPicPr>
              <p:cNvPr id="13371" name="Picture 13" descr="A group of images of different colors&#10;&#10;Description automatically generated">
                <a:extLst>
                  <a:ext uri="{FF2B5EF4-FFF2-40B4-BE49-F238E27FC236}">
                    <a16:creationId xmlns:a16="http://schemas.microsoft.com/office/drawing/2014/main" id="{A86A5529-947C-008A-4634-64667400A52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062" t="38310" r="67889" b="38567"/>
              <a:stretch>
                <a:fillRect/>
              </a:stretch>
            </p:blipFill>
            <p:spPr bwMode="auto">
              <a:xfrm>
                <a:off x="6926263" y="1527175"/>
                <a:ext cx="833437" cy="641350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372" name="Picture 14" descr="A group of images of different colors&#10;&#10;Description automatically generated">
                <a:extLst>
                  <a:ext uri="{FF2B5EF4-FFF2-40B4-BE49-F238E27FC236}">
                    <a16:creationId xmlns:a16="http://schemas.microsoft.com/office/drawing/2014/main" id="{1B8D1841-0687-7C36-6F0D-CA3AE40CB42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9432" t="37553" r="34946" b="37846"/>
              <a:stretch>
                <a:fillRect/>
              </a:stretch>
            </p:blipFill>
            <p:spPr bwMode="auto">
              <a:xfrm>
                <a:off x="5419725" y="1425575"/>
                <a:ext cx="1274763" cy="1020763"/>
              </a:xfrm>
              <a:prstGeom prst="rect">
                <a:avLst/>
              </a:prstGeom>
              <a:noFill/>
              <a:ln w="12700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8" name="Oval 7">
                <a:extLst>
                  <a:ext uri="{FF2B5EF4-FFF2-40B4-BE49-F238E27FC236}">
                    <a16:creationId xmlns:a16="http://schemas.microsoft.com/office/drawing/2014/main" id="{951927E9-7F15-F31A-3329-EECC827C44C5}"/>
                  </a:ext>
                </a:extLst>
              </p:cNvPr>
              <p:cNvSpPr/>
              <p:nvPr/>
            </p:nvSpPr>
            <p:spPr>
              <a:xfrm>
                <a:off x="7036428" y="2287100"/>
                <a:ext cx="46896" cy="44434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2177"/>
              </a:p>
            </p:txBody>
          </p:sp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1C7E77ED-9129-6EAF-82AE-4DDD9A6E25FD}"/>
                  </a:ext>
                </a:extLst>
              </p:cNvPr>
              <p:cNvSpPr/>
              <p:nvPr/>
            </p:nvSpPr>
            <p:spPr>
              <a:xfrm>
                <a:off x="6987063" y="2309318"/>
                <a:ext cx="46896" cy="44434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2177"/>
              </a:p>
            </p:txBody>
          </p:sp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A682ABB5-EE06-0BB4-86D8-930458AF1781}"/>
                  </a:ext>
                </a:extLst>
              </p:cNvPr>
              <p:cNvSpPr/>
              <p:nvPr/>
            </p:nvSpPr>
            <p:spPr>
              <a:xfrm>
                <a:off x="7754687" y="2642572"/>
                <a:ext cx="46897" cy="46903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2177"/>
              </a:p>
            </p:txBody>
          </p:sp>
          <p:pic>
            <p:nvPicPr>
              <p:cNvPr id="13376" name="Picture 1" descr="A picture containing text, fabric&#10;&#10;Description automatically generated">
                <a:extLst>
                  <a:ext uri="{FF2B5EF4-FFF2-40B4-BE49-F238E27FC236}">
                    <a16:creationId xmlns:a16="http://schemas.microsoft.com/office/drawing/2014/main" id="{7FD9F7AE-D37C-E1A7-E6B1-7695B598940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9792" t="73021" r="39835" b="1231"/>
              <a:stretch>
                <a:fillRect/>
              </a:stretch>
            </p:blipFill>
            <p:spPr bwMode="auto">
              <a:xfrm>
                <a:off x="8004175" y="2098675"/>
                <a:ext cx="566738" cy="563563"/>
              </a:xfrm>
              <a:prstGeom prst="rect">
                <a:avLst/>
              </a:prstGeom>
              <a:noFill/>
              <a:ln w="12700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377" name="Picture 24_1" descr="A picture containing yellow&#10;&#10;Description automatically generated">
                <a:extLst>
                  <a:ext uri="{FF2B5EF4-FFF2-40B4-BE49-F238E27FC236}">
                    <a16:creationId xmlns:a16="http://schemas.microsoft.com/office/drawing/2014/main" id="{90AAA94D-7143-679B-94FA-A52C1787CA4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1316" t="7214" r="35204" b="58144"/>
              <a:stretch>
                <a:fillRect/>
              </a:stretch>
            </p:blipFill>
            <p:spPr bwMode="auto">
              <a:xfrm>
                <a:off x="9017000" y="2874963"/>
                <a:ext cx="866775" cy="858837"/>
              </a:xfrm>
              <a:prstGeom prst="rect">
                <a:avLst/>
              </a:prstGeom>
              <a:noFill/>
              <a:ln w="12700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9D29ED52-8AE9-EC46-6E4B-1DB3CE3BC136}"/>
                  </a:ext>
                </a:extLst>
              </p:cNvPr>
              <p:cNvSpPr/>
              <p:nvPr/>
            </p:nvSpPr>
            <p:spPr>
              <a:xfrm>
                <a:off x="9055454" y="3825011"/>
                <a:ext cx="44428" cy="46902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2177"/>
              </a:p>
            </p:txBody>
          </p:sp>
          <p:sp>
            <p:nvSpPr>
              <p:cNvPr id="13379" name="TextBox 8">
                <a:extLst>
                  <a:ext uri="{FF2B5EF4-FFF2-40B4-BE49-F238E27FC236}">
                    <a16:creationId xmlns:a16="http://schemas.microsoft.com/office/drawing/2014/main" id="{DF047DB0-3239-A111-ECA4-DD4D8AA5225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004176" y="1425575"/>
                <a:ext cx="1879599" cy="11485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r"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altLang="en-US" sz="1400"/>
                  <a:t>2-Point Statistics Space</a:t>
                </a:r>
              </a:p>
            </p:txBody>
          </p:sp>
        </p:grpSp>
      </p:grpSp>
      <p:sp>
        <p:nvSpPr>
          <p:cNvPr id="15" name="CustomShape 7">
            <a:extLst>
              <a:ext uri="{FF2B5EF4-FFF2-40B4-BE49-F238E27FC236}">
                <a16:creationId xmlns:a16="http://schemas.microsoft.com/office/drawing/2014/main" id="{00A03B24-0C82-1106-AE18-B386E42A33D7}"/>
              </a:ext>
            </a:extLst>
          </p:cNvPr>
          <p:cNvSpPr/>
          <p:nvPr/>
        </p:nvSpPr>
        <p:spPr>
          <a:xfrm rot="21546600">
            <a:off x="3408363" y="3209925"/>
            <a:ext cx="384175" cy="492125"/>
          </a:xfrm>
          <a:custGeom>
            <a:avLst/>
            <a:gdLst/>
            <a:ahLst/>
            <a:cxnLst/>
            <a:rect l="l" t="t" r="r" b="b"/>
            <a:pathLst>
              <a:path w="2642" h="2165">
                <a:moveTo>
                  <a:pt x="0" y="544"/>
                </a:moveTo>
                <a:lnTo>
                  <a:pt x="1979" y="540"/>
                </a:lnTo>
                <a:lnTo>
                  <a:pt x="1979" y="0"/>
                </a:lnTo>
                <a:lnTo>
                  <a:pt x="2641" y="1081"/>
                </a:lnTo>
                <a:lnTo>
                  <a:pt x="1982" y="2164"/>
                </a:lnTo>
                <a:lnTo>
                  <a:pt x="1981" y="1622"/>
                </a:lnTo>
                <a:lnTo>
                  <a:pt x="1" y="1625"/>
                </a:lnTo>
                <a:lnTo>
                  <a:pt x="0" y="544"/>
                </a:lnTo>
              </a:path>
            </a:pathLst>
          </a:custGeom>
          <a:solidFill>
            <a:srgbClr val="FFB66C"/>
          </a:solidFill>
          <a:ln w="2916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3317" name="TextBox 15">
            <a:extLst>
              <a:ext uri="{FF2B5EF4-FFF2-40B4-BE49-F238E27FC236}">
                <a16:creationId xmlns:a16="http://schemas.microsoft.com/office/drawing/2014/main" id="{1BB941E4-9DB8-0A43-A766-B2BA9A6740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50338" y="862013"/>
            <a:ext cx="2830512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000"/>
              <a:t>Sample space of 2-Point Statistics</a:t>
            </a:r>
          </a:p>
        </p:txBody>
      </p:sp>
      <p:sp>
        <p:nvSpPr>
          <p:cNvPr id="13318" name="TextBox 16">
            <a:extLst>
              <a:ext uri="{FF2B5EF4-FFF2-40B4-BE49-F238E27FC236}">
                <a16:creationId xmlns:a16="http://schemas.microsoft.com/office/drawing/2014/main" id="{F76322F9-F7D2-1E53-3E58-5AEDC880E8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4602" y="4175195"/>
            <a:ext cx="2314575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400" dirty="0"/>
              <a:t>Local-Global Generative models to Synthesize Microstructures from statistics</a:t>
            </a:r>
          </a:p>
        </p:txBody>
      </p:sp>
      <p:grpSp>
        <p:nvGrpSpPr>
          <p:cNvPr id="13319" name="Group 34">
            <a:extLst>
              <a:ext uri="{FF2B5EF4-FFF2-40B4-BE49-F238E27FC236}">
                <a16:creationId xmlns:a16="http://schemas.microsoft.com/office/drawing/2014/main" id="{D9E59DBE-A938-27DE-7C1E-8DC46803BE47}"/>
              </a:ext>
            </a:extLst>
          </p:cNvPr>
          <p:cNvGrpSpPr>
            <a:grpSpLocks/>
          </p:cNvGrpSpPr>
          <p:nvPr/>
        </p:nvGrpSpPr>
        <p:grpSpPr bwMode="auto">
          <a:xfrm>
            <a:off x="4024313" y="862013"/>
            <a:ext cx="4964112" cy="2852737"/>
            <a:chOff x="3990391" y="2050472"/>
            <a:chExt cx="4964397" cy="2851465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B6D6DC02-97E8-5451-D249-5D9154B73646}"/>
                </a:ext>
              </a:extLst>
            </p:cNvPr>
            <p:cNvSpPr/>
            <p:nvPr/>
          </p:nvSpPr>
          <p:spPr>
            <a:xfrm>
              <a:off x="3990391" y="2050472"/>
              <a:ext cx="4891368" cy="2851465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3355" name="TextBox 20">
              <a:extLst>
                <a:ext uri="{FF2B5EF4-FFF2-40B4-BE49-F238E27FC236}">
                  <a16:creationId xmlns:a16="http://schemas.microsoft.com/office/drawing/2014/main" id="{1B053D2B-61D5-7507-25C7-4061DF15110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037189" y="4426177"/>
              <a:ext cx="1588655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400" b="1"/>
                <a:t>Filtering</a:t>
              </a:r>
            </a:p>
          </p:txBody>
        </p:sp>
        <p:pic>
          <p:nvPicPr>
            <p:cNvPr id="13356" name="Picture 22" descr="A blue square with yellow and green circles&#10;&#10;Description automatically generated">
              <a:extLst>
                <a:ext uri="{FF2B5EF4-FFF2-40B4-BE49-F238E27FC236}">
                  <a16:creationId xmlns:a16="http://schemas.microsoft.com/office/drawing/2014/main" id="{E7A3CDE8-CD62-586C-CDA4-1095B545D1A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18841" y="2160310"/>
              <a:ext cx="2319896" cy="23198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357" name="TextBox 18">
              <a:extLst>
                <a:ext uri="{FF2B5EF4-FFF2-40B4-BE49-F238E27FC236}">
                  <a16:creationId xmlns:a16="http://schemas.microsoft.com/office/drawing/2014/main" id="{8049FCF8-F892-23BE-2A7C-066B89DD836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07345" y="4378717"/>
              <a:ext cx="1588655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400" b="1"/>
                <a:t>Synthesize 2-point statistics</a:t>
              </a:r>
            </a:p>
          </p:txBody>
        </p:sp>
        <p:grpSp>
          <p:nvGrpSpPr>
            <p:cNvPr id="13358" name="Group 23">
              <a:extLst>
                <a:ext uri="{FF2B5EF4-FFF2-40B4-BE49-F238E27FC236}">
                  <a16:creationId xmlns:a16="http://schemas.microsoft.com/office/drawing/2014/main" id="{9E8F4139-313B-1570-C221-FDBD1665D99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365510" y="2366211"/>
              <a:ext cx="2589278" cy="1829043"/>
              <a:chOff x="4797369" y="958971"/>
              <a:chExt cx="6215979" cy="4390913"/>
            </a:xfrm>
          </p:grpSpPr>
          <p:pic>
            <p:nvPicPr>
              <p:cNvPr id="25" name="Picture 24" descr="A blue square with yellow and green circles&#10;&#10;Description automatically generated">
                <a:extLst>
                  <a:ext uri="{FF2B5EF4-FFF2-40B4-BE49-F238E27FC236}">
                    <a16:creationId xmlns:a16="http://schemas.microsoft.com/office/drawing/2014/main" id="{9CCE53B8-22E0-F8BE-AE01-29B0DD56762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797369" y="958971"/>
                <a:ext cx="2929394" cy="2929394"/>
              </a:xfrm>
              <a:prstGeom prst="rect">
                <a:avLst/>
              </a:prstGeom>
              <a:scene3d>
                <a:camera prst="isometricRightUp"/>
                <a:lightRig rig="threePt" dir="t"/>
              </a:scene3d>
            </p:spPr>
          </p:pic>
          <p:grpSp>
            <p:nvGrpSpPr>
              <p:cNvPr id="13360" name="Group 25">
                <a:extLst>
                  <a:ext uri="{FF2B5EF4-FFF2-40B4-BE49-F238E27FC236}">
                    <a16:creationId xmlns:a16="http://schemas.microsoft.com/office/drawing/2014/main" id="{B794AA25-26C8-47C5-53E8-93EB5E796A3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7364" y="1099298"/>
                <a:ext cx="5715984" cy="4250586"/>
                <a:chOff x="3525125" y="1026144"/>
                <a:chExt cx="5715984" cy="4250586"/>
              </a:xfrm>
            </p:grpSpPr>
            <p:pic>
              <p:nvPicPr>
                <p:cNvPr id="27" name="Picture 26" descr="A blue and green square with numbers and dots&#10;&#10;Description automatically generated">
                  <a:extLst>
                    <a:ext uri="{FF2B5EF4-FFF2-40B4-BE49-F238E27FC236}">
                      <a16:creationId xmlns:a16="http://schemas.microsoft.com/office/drawing/2014/main" id="{48AFD077-1887-B601-D1EA-873BDB7D3B5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3525125" y="1026144"/>
                  <a:ext cx="2929395" cy="2929395"/>
                </a:xfrm>
                <a:prstGeom prst="rect">
                  <a:avLst/>
                </a:prstGeom>
                <a:scene3d>
                  <a:camera prst="isometricRightUp"/>
                  <a:lightRig rig="threePt" dir="t"/>
                </a:scene3d>
              </p:spPr>
            </p:pic>
            <p:pic>
              <p:nvPicPr>
                <p:cNvPr id="28" name="Picture 27" descr="A blue and green dot pattern&#10;&#10;Description automatically generated with medium confidence">
                  <a:extLst>
                    <a:ext uri="{FF2B5EF4-FFF2-40B4-BE49-F238E27FC236}">
                      <a16:creationId xmlns:a16="http://schemas.microsoft.com/office/drawing/2014/main" id="{A72604EC-C60C-285A-C6CF-E9D76741874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3921050" y="1271240"/>
                  <a:ext cx="2929395" cy="2929395"/>
                </a:xfrm>
                <a:prstGeom prst="rect">
                  <a:avLst/>
                </a:prstGeom>
                <a:scene3d>
                  <a:camera prst="isometricRightUp"/>
                  <a:lightRig rig="threePt" dir="t"/>
                </a:scene3d>
              </p:spPr>
            </p:pic>
            <p:pic>
              <p:nvPicPr>
                <p:cNvPr id="29" name="Picture 28" descr="A colorful light on a purple background&#10;&#10;Description automatically generated">
                  <a:extLst>
                    <a:ext uri="{FF2B5EF4-FFF2-40B4-BE49-F238E27FC236}">
                      <a16:creationId xmlns:a16="http://schemas.microsoft.com/office/drawing/2014/main" id="{F2460663-A93D-7884-9EDA-F011476E474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3677554" y="1846024"/>
                  <a:ext cx="2929394" cy="2929394"/>
                </a:xfrm>
                <a:prstGeom prst="rect">
                  <a:avLst/>
                </a:prstGeom>
                <a:ln w="50800">
                  <a:solidFill>
                    <a:schemeClr val="accent6">
                      <a:lumMod val="75000"/>
                    </a:schemeClr>
                  </a:solidFill>
                </a:ln>
                <a:scene3d>
                  <a:camera prst="isometricRightUp"/>
                  <a:lightRig rig="threePt" dir="t"/>
                </a:scene3d>
              </p:spPr>
            </p:pic>
            <p:pic>
              <p:nvPicPr>
                <p:cNvPr id="30" name="Picture 29" descr="A colorful light on a purple background&#10;&#10;Description automatically generated">
                  <a:extLst>
                    <a:ext uri="{FF2B5EF4-FFF2-40B4-BE49-F238E27FC236}">
                      <a16:creationId xmlns:a16="http://schemas.microsoft.com/office/drawing/2014/main" id="{D8E1E3D6-288C-45AB-5F3F-4CDBDF5BD74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4665820" y="1646760"/>
                  <a:ext cx="2929394" cy="2929394"/>
                </a:xfrm>
                <a:prstGeom prst="rect">
                  <a:avLst/>
                </a:prstGeom>
                <a:scene3d>
                  <a:camera prst="isometricRightUp"/>
                  <a:lightRig rig="threePt" dir="t"/>
                </a:scene3d>
              </p:spPr>
            </p:pic>
            <p:pic>
              <p:nvPicPr>
                <p:cNvPr id="31" name="Picture 30" descr="A colorful light on a purple background&#10;&#10;Description automatically generated">
                  <a:extLst>
                    <a:ext uri="{FF2B5EF4-FFF2-40B4-BE49-F238E27FC236}">
                      <a16:creationId xmlns:a16="http://schemas.microsoft.com/office/drawing/2014/main" id="{97F3209F-C14C-6070-8D3F-2FF08167EF4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4262287" y="2163567"/>
                  <a:ext cx="2929394" cy="2929394"/>
                </a:xfrm>
                <a:prstGeom prst="rect">
                  <a:avLst/>
                </a:prstGeom>
                <a:ln w="50800">
                  <a:solidFill>
                    <a:schemeClr val="accent6">
                      <a:lumMod val="75000"/>
                    </a:schemeClr>
                  </a:solidFill>
                </a:ln>
                <a:scene3d>
                  <a:camera prst="isometricRightUp"/>
                  <a:lightRig rig="threePt" dir="t"/>
                </a:scene3d>
              </p:spPr>
            </p:pic>
            <p:pic>
              <p:nvPicPr>
                <p:cNvPr id="32" name="Picture 31" descr="A colorful light on a purple background&#10;&#10;Description automatically generated">
                  <a:extLst>
                    <a:ext uri="{FF2B5EF4-FFF2-40B4-BE49-F238E27FC236}">
                      <a16:creationId xmlns:a16="http://schemas.microsoft.com/office/drawing/2014/main" id="{56DE03F5-95E3-D1B1-CCEE-D17D946DFB8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5402981" y="1964303"/>
                  <a:ext cx="2929394" cy="2929394"/>
                </a:xfrm>
                <a:prstGeom prst="rect">
                  <a:avLst/>
                </a:prstGeom>
                <a:scene3d>
                  <a:camera prst="isometricRightUp"/>
                  <a:lightRig rig="threePt" dir="t"/>
                </a:scene3d>
              </p:spPr>
            </p:pic>
            <p:pic>
              <p:nvPicPr>
                <p:cNvPr id="33" name="Picture 32" descr="A colorful light on a purple background&#10;&#10;Description automatically generated">
                  <a:extLst>
                    <a:ext uri="{FF2B5EF4-FFF2-40B4-BE49-F238E27FC236}">
                      <a16:creationId xmlns:a16="http://schemas.microsoft.com/office/drawing/2014/main" id="{0BB9867B-E773-EB44-0AF2-9BC20A531C2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5821254" y="2163567"/>
                  <a:ext cx="2929395" cy="2929394"/>
                </a:xfrm>
                <a:prstGeom prst="rect">
                  <a:avLst/>
                </a:prstGeom>
                <a:scene3d>
                  <a:camera prst="isometricRightUp"/>
                  <a:lightRig rig="threePt" dir="t"/>
                </a:scene3d>
              </p:spPr>
            </p:pic>
            <p:pic>
              <p:nvPicPr>
                <p:cNvPr id="34" name="Picture 33" descr="A blue and green dot pattern&#10;&#10;Description automatically generated with medium confidence">
                  <a:extLst>
                    <a:ext uri="{FF2B5EF4-FFF2-40B4-BE49-F238E27FC236}">
                      <a16:creationId xmlns:a16="http://schemas.microsoft.com/office/drawing/2014/main" id="{CCE17A7C-F453-6874-8AAC-AC324F77F7E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6311714" y="2347336"/>
                  <a:ext cx="2929395" cy="2929394"/>
                </a:xfrm>
                <a:prstGeom prst="rect">
                  <a:avLst/>
                </a:prstGeom>
                <a:ln w="101600">
                  <a:noFill/>
                </a:ln>
                <a:scene3d>
                  <a:camera prst="isometricRightUp"/>
                  <a:lightRig rig="threePt" dir="t"/>
                </a:scene3d>
              </p:spPr>
            </p:pic>
          </p:grpSp>
        </p:grpSp>
      </p:grpSp>
      <p:grpSp>
        <p:nvGrpSpPr>
          <p:cNvPr id="13320" name="Group 71">
            <a:extLst>
              <a:ext uri="{FF2B5EF4-FFF2-40B4-BE49-F238E27FC236}">
                <a16:creationId xmlns:a16="http://schemas.microsoft.com/office/drawing/2014/main" id="{497730C5-CAD7-50F1-1D8B-B198130E629E}"/>
              </a:ext>
            </a:extLst>
          </p:cNvPr>
          <p:cNvGrpSpPr>
            <a:grpSpLocks/>
          </p:cNvGrpSpPr>
          <p:nvPr/>
        </p:nvGrpSpPr>
        <p:grpSpPr bwMode="auto">
          <a:xfrm>
            <a:off x="4024313" y="3962400"/>
            <a:ext cx="8070850" cy="2525713"/>
            <a:chOff x="3096719" y="4645073"/>
            <a:chExt cx="3221763" cy="1008227"/>
          </a:xfrm>
        </p:grpSpPr>
        <p:grpSp>
          <p:nvGrpSpPr>
            <p:cNvPr id="13321" name="Group 35">
              <a:extLst>
                <a:ext uri="{FF2B5EF4-FFF2-40B4-BE49-F238E27FC236}">
                  <a16:creationId xmlns:a16="http://schemas.microsoft.com/office/drawing/2014/main" id="{B02E6605-FAF1-D7D5-B6FC-61DAEE20F60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826671" y="4880376"/>
              <a:ext cx="600797" cy="463087"/>
              <a:chOff x="1694911" y="0"/>
              <a:chExt cx="2223946" cy="1714191"/>
            </a:xfrm>
          </p:grpSpPr>
          <p:pic>
            <p:nvPicPr>
              <p:cNvPr id="13350" name="Picture 36" descr="Chart, surface chart&#10;&#10;Description automatically generated">
                <a:extLst>
                  <a:ext uri="{FF2B5EF4-FFF2-40B4-BE49-F238E27FC236}">
                    <a16:creationId xmlns:a16="http://schemas.microsoft.com/office/drawing/2014/main" id="{6A86D7E3-15D1-903F-D304-B374BC1E824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7859" r="2769" b="7813"/>
              <a:stretch>
                <a:fillRect/>
              </a:stretch>
            </p:blipFill>
            <p:spPr bwMode="auto">
              <a:xfrm>
                <a:off x="1704108" y="0"/>
                <a:ext cx="2214749" cy="16595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667BEF2C-14A1-2611-EA91-F6A8065322FE}"/>
                  </a:ext>
                </a:extLst>
              </p:cNvPr>
              <p:cNvSpPr/>
              <p:nvPr/>
            </p:nvSpPr>
            <p:spPr>
              <a:xfrm rot="4719906">
                <a:off x="1486384" y="789791"/>
                <a:ext cx="607553" cy="19000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29E2DAA9-A92B-002B-D15D-98EABE6C2D0F}"/>
                  </a:ext>
                </a:extLst>
              </p:cNvPr>
              <p:cNvSpPr/>
              <p:nvPr/>
            </p:nvSpPr>
            <p:spPr>
              <a:xfrm rot="1252002">
                <a:off x="1772566" y="1329317"/>
                <a:ext cx="1466104" cy="19000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610D7899-4A90-4EAC-55F6-94561C338B79}"/>
                  </a:ext>
                </a:extLst>
              </p:cNvPr>
              <p:cNvSpPr/>
              <p:nvPr/>
            </p:nvSpPr>
            <p:spPr>
              <a:xfrm rot="18164759">
                <a:off x="3018167" y="1057208"/>
                <a:ext cx="1118929" cy="19469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</p:grpSp>
        <p:grpSp>
          <p:nvGrpSpPr>
            <p:cNvPr id="13322" name="Group 40">
              <a:extLst>
                <a:ext uri="{FF2B5EF4-FFF2-40B4-BE49-F238E27FC236}">
                  <a16:creationId xmlns:a16="http://schemas.microsoft.com/office/drawing/2014/main" id="{B40E9926-58DE-83F3-6E25-A66FE36FFE0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128826" y="4824138"/>
              <a:ext cx="856140" cy="743178"/>
              <a:chOff x="222662" y="55015"/>
              <a:chExt cx="1796617" cy="1559565"/>
            </a:xfrm>
          </p:grpSpPr>
          <p:pic>
            <p:nvPicPr>
              <p:cNvPr id="13345" name="Picture 41" descr="Chart&#10;&#10;Description automatically generated">
                <a:extLst>
                  <a:ext uri="{FF2B5EF4-FFF2-40B4-BE49-F238E27FC236}">
                    <a16:creationId xmlns:a16="http://schemas.microsoft.com/office/drawing/2014/main" id="{BEDC1EEB-A87C-6932-BFB7-7274608A3A1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243" r="7491"/>
              <a:stretch>
                <a:fillRect/>
              </a:stretch>
            </p:blipFill>
            <p:spPr bwMode="auto">
              <a:xfrm>
                <a:off x="222662" y="55015"/>
                <a:ext cx="1757549" cy="15595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E4BC400D-641A-9750-80B8-8F88149FF00D}"/>
                  </a:ext>
                </a:extLst>
              </p:cNvPr>
              <p:cNvSpPr/>
              <p:nvPr/>
            </p:nvSpPr>
            <p:spPr>
              <a:xfrm rot="2288229">
                <a:off x="534289" y="1370800"/>
                <a:ext cx="219424" cy="9441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09319A27-E740-4A19-B497-188B204ED8FA}"/>
                  </a:ext>
                </a:extLst>
              </p:cNvPr>
              <p:cNvSpPr/>
              <p:nvPr/>
            </p:nvSpPr>
            <p:spPr>
              <a:xfrm rot="19042443">
                <a:off x="1582202" y="1365480"/>
                <a:ext cx="220753" cy="9574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13348" name="TextBox 44">
                <a:extLst>
                  <a:ext uri="{FF2B5EF4-FFF2-40B4-BE49-F238E27FC236}">
                    <a16:creationId xmlns:a16="http://schemas.microsoft.com/office/drawing/2014/main" id="{A3415994-64AB-B2D7-C16C-CE9C4B57EA7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2280890">
                <a:off x="269425" y="1285763"/>
                <a:ext cx="708316" cy="2555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altLang="en-US" sz="300"/>
                  <a:t>i</a:t>
                </a:r>
                <a:r>
                  <a:rPr lang="en-US" altLang="en-US" sz="300" baseline="30000"/>
                  <a:t>th</a:t>
                </a:r>
                <a:r>
                  <a:rPr lang="en-US" altLang="en-US" sz="300"/>
                  <a:t> pixel</a:t>
                </a:r>
              </a:p>
            </p:txBody>
          </p:sp>
          <p:sp>
            <p:nvSpPr>
              <p:cNvPr id="13349" name="TextBox 45">
                <a:extLst>
                  <a:ext uri="{FF2B5EF4-FFF2-40B4-BE49-F238E27FC236}">
                    <a16:creationId xmlns:a16="http://schemas.microsoft.com/office/drawing/2014/main" id="{13CBA9AB-4F82-53B8-614F-A1C39A6686C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-2382438">
                <a:off x="1352248" y="1301311"/>
                <a:ext cx="667031" cy="2555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altLang="en-US" sz="300"/>
                  <a:t>j</a:t>
                </a:r>
                <a:r>
                  <a:rPr lang="en-US" altLang="en-US" sz="300" baseline="30000"/>
                  <a:t>th</a:t>
                </a:r>
                <a:r>
                  <a:rPr lang="en-US" altLang="en-US" sz="300"/>
                  <a:t> pixel</a:t>
                </a:r>
              </a:p>
            </p:txBody>
          </p:sp>
        </p:grp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A2CC986F-DC89-B51D-3CBD-D11147E37E0C}"/>
                </a:ext>
              </a:extLst>
            </p:cNvPr>
            <p:cNvSpPr/>
            <p:nvPr/>
          </p:nvSpPr>
          <p:spPr>
            <a:xfrm>
              <a:off x="3102422" y="4645073"/>
              <a:ext cx="3195147" cy="1004425"/>
            </a:xfrm>
            <a:prstGeom prst="rect">
              <a:avLst/>
            </a:prstGeom>
            <a:noFill/>
            <a:ln w="22225">
              <a:solidFill>
                <a:schemeClr val="tx1">
                  <a:lumMod val="95000"/>
                  <a:lumOff val="5000"/>
                </a:schemeClr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FC501194-D600-2E24-38A0-F8244EECADD7}"/>
                </a:ext>
              </a:extLst>
            </p:cNvPr>
            <p:cNvSpPr/>
            <p:nvPr/>
          </p:nvSpPr>
          <p:spPr>
            <a:xfrm>
              <a:off x="3604266" y="4926188"/>
              <a:ext cx="645459" cy="496172"/>
            </a:xfrm>
            <a:prstGeom prst="rect">
              <a:avLst/>
            </a:prstGeom>
            <a:noFill/>
            <a:ln w="9525">
              <a:solidFill>
                <a:schemeClr val="bg1">
                  <a:lumMod val="85000"/>
                </a:schemeClr>
              </a:solidFill>
            </a:ln>
            <a:scene3d>
              <a:camera prst="isometricRightUp">
                <a:rot lat="1260000" lon="18899998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01906829-30AF-0BC7-45EA-79C140220DB6}"/>
                </a:ext>
              </a:extLst>
            </p:cNvPr>
            <p:cNvSpPr/>
            <p:nvPr/>
          </p:nvSpPr>
          <p:spPr>
            <a:xfrm>
              <a:off x="3961578" y="4831279"/>
              <a:ext cx="833715" cy="654762"/>
            </a:xfrm>
            <a:prstGeom prst="rect">
              <a:avLst/>
            </a:prstGeom>
            <a:noFill/>
            <a:ln w="9525">
              <a:solidFill>
                <a:schemeClr val="bg1">
                  <a:lumMod val="85000"/>
                </a:schemeClr>
              </a:solidFill>
            </a:ln>
            <a:scene3d>
              <a:camera prst="isometricRightUp">
                <a:rot lat="1260000" lon="18899998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FAD019DD-241E-A7B7-E3B8-13B8E6D872BE}"/>
                    </a:ext>
                  </a:extLst>
                </p14:cNvPr>
                <p14:cNvContentPartPr/>
                <p14:nvPr/>
              </p14:nvContentPartPr>
              <p14:xfrm>
                <a:off x="3696961" y="4960337"/>
                <a:ext cx="386640" cy="68400"/>
              </p14:xfrm>
            </p:contentPart>
          </mc:Choice>
          <mc:Fallback xmlns=""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FAD019DD-241E-A7B7-E3B8-13B8E6D872BE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3695092" y="4958461"/>
                  <a:ext cx="390235" cy="7200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B176D828-3DEE-77CE-F5FC-96D8721D55B4}"/>
                    </a:ext>
                  </a:extLst>
                </p14:cNvPr>
                <p14:cNvContentPartPr/>
                <p14:nvPr/>
              </p14:nvContentPartPr>
              <p14:xfrm>
                <a:off x="4160281" y="4750097"/>
                <a:ext cx="509040" cy="108360"/>
              </p14:xfrm>
            </p:contentPart>
          </mc:Choice>
          <mc:Fallback xmlns=""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B176D828-3DEE-77CE-F5FC-96D8721D55B4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4158412" y="4748226"/>
                  <a:ext cx="512634" cy="111958"/>
                </a:xfrm>
                <a:prstGeom prst="rect">
                  <a:avLst/>
                </a:prstGeom>
              </p:spPr>
            </p:pic>
          </mc:Fallback>
        </mc:AlternateContent>
        <p:pic>
          <p:nvPicPr>
            <p:cNvPr id="53" name="Picture 52" descr="A picture containing text, jigsaw puzzle, plant&#10;&#10;Description automatically generated">
              <a:extLst>
                <a:ext uri="{FF2B5EF4-FFF2-40B4-BE49-F238E27FC236}">
                  <a16:creationId xmlns:a16="http://schemas.microsoft.com/office/drawing/2014/main" id="{A98448C0-B0B8-BE08-759A-4710F96CD72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/>
            <a:srcRect l="5056" t="6055" r="4887" b="6055"/>
            <a:stretch/>
          </p:blipFill>
          <p:spPr>
            <a:xfrm>
              <a:off x="3972859" y="4835359"/>
              <a:ext cx="833715" cy="650922"/>
            </a:xfrm>
            <a:prstGeom prst="rect">
              <a:avLst/>
            </a:prstGeom>
            <a:ln>
              <a:solidFill>
                <a:schemeClr val="tx1"/>
              </a:solidFill>
            </a:ln>
            <a:scene3d>
              <a:camera prst="isometricRightUp">
                <a:rot lat="1260000" lon="18899998" rev="0"/>
              </a:camera>
              <a:lightRig rig="threePt" dir="t"/>
            </a:scene3d>
          </p:spPr>
        </p:pic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7273485D-0EAA-636F-F56F-D042F5D41D85}"/>
                </a:ext>
              </a:extLst>
            </p:cNvPr>
            <p:cNvSpPr/>
            <p:nvPr/>
          </p:nvSpPr>
          <p:spPr>
            <a:xfrm>
              <a:off x="4118021" y="4963923"/>
              <a:ext cx="178845" cy="173774"/>
            </a:xfrm>
            <a:prstGeom prst="rect">
              <a:avLst/>
            </a:prstGeom>
            <a:noFill/>
            <a:ln w="9525">
              <a:solidFill>
                <a:schemeClr val="bg1">
                  <a:lumMod val="95000"/>
                </a:schemeClr>
              </a:solidFill>
            </a:ln>
            <a:scene3d>
              <a:camera prst="isometricRightUp">
                <a:rot lat="1260000" lon="18899998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55" name="Ink 54">
                  <a:extLst>
                    <a:ext uri="{FF2B5EF4-FFF2-40B4-BE49-F238E27FC236}">
                      <a16:creationId xmlns:a16="http://schemas.microsoft.com/office/drawing/2014/main" id="{2E218FE0-6A96-A6C4-2B5B-C00B6B04BACD}"/>
                    </a:ext>
                  </a:extLst>
                </p14:cNvPr>
                <p14:cNvContentPartPr/>
                <p14:nvPr/>
              </p14:nvContentPartPr>
              <p14:xfrm>
                <a:off x="4141704" y="4982376"/>
                <a:ext cx="689400" cy="12240"/>
              </p14:xfrm>
            </p:contentPart>
          </mc:Choice>
          <mc:Fallback xmlns="">
            <p:pic>
              <p:nvPicPr>
                <p:cNvPr id="55" name="Ink 54">
                  <a:extLst>
                    <a:ext uri="{FF2B5EF4-FFF2-40B4-BE49-F238E27FC236}">
                      <a16:creationId xmlns:a16="http://schemas.microsoft.com/office/drawing/2014/main" id="{2E218FE0-6A96-A6C4-2B5B-C00B6B04BACD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4139979" y="4980627"/>
                  <a:ext cx="692850" cy="15737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56" name="Ink 55">
                  <a:extLst>
                    <a:ext uri="{FF2B5EF4-FFF2-40B4-BE49-F238E27FC236}">
                      <a16:creationId xmlns:a16="http://schemas.microsoft.com/office/drawing/2014/main" id="{153ACBC3-CA58-1F5C-EFC2-1598A9100E15}"/>
                    </a:ext>
                  </a:extLst>
                </p14:cNvPr>
                <p14:cNvContentPartPr/>
                <p14:nvPr/>
              </p14:nvContentPartPr>
              <p14:xfrm>
                <a:off x="4270224" y="4942056"/>
                <a:ext cx="637920" cy="22680"/>
              </p14:xfrm>
            </p:contentPart>
          </mc:Choice>
          <mc:Fallback xmlns="">
            <p:pic>
              <p:nvPicPr>
                <p:cNvPr id="56" name="Ink 55">
                  <a:extLst>
                    <a:ext uri="{FF2B5EF4-FFF2-40B4-BE49-F238E27FC236}">
                      <a16:creationId xmlns:a16="http://schemas.microsoft.com/office/drawing/2014/main" id="{153ACBC3-CA58-1F5C-EFC2-1598A9100E15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4268499" y="4940311"/>
                  <a:ext cx="641371" cy="2616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57" name="Ink 56">
                  <a:extLst>
                    <a:ext uri="{FF2B5EF4-FFF2-40B4-BE49-F238E27FC236}">
                      <a16:creationId xmlns:a16="http://schemas.microsoft.com/office/drawing/2014/main" id="{B04F9EB7-FBC7-A66A-57A7-A8E155A60167}"/>
                    </a:ext>
                  </a:extLst>
                </p14:cNvPr>
                <p14:cNvContentPartPr/>
                <p14:nvPr/>
              </p14:nvContentPartPr>
              <p14:xfrm>
                <a:off x="4142064" y="5087856"/>
                <a:ext cx="676440" cy="71280"/>
              </p14:xfrm>
            </p:contentPart>
          </mc:Choice>
          <mc:Fallback xmlns="">
            <p:pic>
              <p:nvPicPr>
                <p:cNvPr id="57" name="Ink 56">
                  <a:extLst>
                    <a:ext uri="{FF2B5EF4-FFF2-40B4-BE49-F238E27FC236}">
                      <a16:creationId xmlns:a16="http://schemas.microsoft.com/office/drawing/2014/main" id="{B04F9EB7-FBC7-A66A-57A7-A8E155A60167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4140340" y="5086125"/>
                  <a:ext cx="679888" cy="74743"/>
                </a:xfrm>
                <a:prstGeom prst="rect">
                  <a:avLst/>
                </a:prstGeom>
              </p:spPr>
            </p:pic>
          </mc:Fallback>
        </mc:AlternateContent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F9968E23-0884-3996-621C-ADB051483FCB}"/>
                </a:ext>
              </a:extLst>
            </p:cNvPr>
            <p:cNvSpPr/>
            <p:nvPr/>
          </p:nvSpPr>
          <p:spPr>
            <a:xfrm>
              <a:off x="4806574" y="4973781"/>
              <a:ext cx="110322" cy="106142"/>
            </a:xfrm>
            <a:prstGeom prst="rect">
              <a:avLst/>
            </a:prstGeom>
            <a:noFill/>
            <a:ln w="9525">
              <a:solidFill>
                <a:schemeClr val="bg1">
                  <a:lumMod val="65000"/>
                </a:schemeClr>
              </a:solidFill>
            </a:ln>
            <a:scene3d>
              <a:camera prst="isometricRightUp">
                <a:rot lat="1260000" lon="18899998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59" name="Ink 58">
                  <a:extLst>
                    <a:ext uri="{FF2B5EF4-FFF2-40B4-BE49-F238E27FC236}">
                      <a16:creationId xmlns:a16="http://schemas.microsoft.com/office/drawing/2014/main" id="{726A8046-459A-3FA8-CDDD-B176488455DA}"/>
                    </a:ext>
                  </a:extLst>
                </p14:cNvPr>
                <p14:cNvContentPartPr/>
                <p14:nvPr/>
              </p14:nvContentPartPr>
              <p14:xfrm>
                <a:off x="3692784" y="5490336"/>
                <a:ext cx="388080" cy="82800"/>
              </p14:xfrm>
            </p:contentPart>
          </mc:Choice>
          <mc:Fallback xmlns="">
            <p:pic>
              <p:nvPicPr>
                <p:cNvPr id="59" name="Ink 58">
                  <a:extLst>
                    <a:ext uri="{FF2B5EF4-FFF2-40B4-BE49-F238E27FC236}">
                      <a16:creationId xmlns:a16="http://schemas.microsoft.com/office/drawing/2014/main" id="{726A8046-459A-3FA8-CDDD-B176488455DA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3690915" y="5488464"/>
                  <a:ext cx="391675" cy="86400"/>
                </a:xfrm>
                <a:prstGeom prst="rect">
                  <a:avLst/>
                </a:prstGeom>
              </p:spPr>
            </p:pic>
          </mc:Fallback>
        </mc:AlternateContent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6244278D-D016-97A2-CFD0-8B375822E2A4}"/>
                </a:ext>
              </a:extLst>
            </p:cNvPr>
            <p:cNvSpPr/>
            <p:nvPr/>
          </p:nvSpPr>
          <p:spPr>
            <a:xfrm>
              <a:off x="5370532" y="4964446"/>
              <a:ext cx="110322" cy="106142"/>
            </a:xfrm>
            <a:prstGeom prst="rect">
              <a:avLst/>
            </a:prstGeom>
            <a:noFill/>
            <a:ln w="12700">
              <a:solidFill>
                <a:schemeClr val="bg1">
                  <a:lumMod val="85000"/>
                </a:schemeClr>
              </a:solidFill>
            </a:ln>
            <a:scene3d>
              <a:camera prst="isometricRightUp">
                <a:rot lat="1260000" lon="18899998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AC02AAA8-D3B9-9F7B-4706-BBB215B7E6C8}"/>
                </a:ext>
              </a:extLst>
            </p:cNvPr>
            <p:cNvSpPr/>
            <p:nvPr/>
          </p:nvSpPr>
          <p:spPr>
            <a:xfrm>
              <a:off x="3410403" y="4831383"/>
              <a:ext cx="290871" cy="9569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3337" name="TextBox 61">
              <a:extLst>
                <a:ext uri="{FF2B5EF4-FFF2-40B4-BE49-F238E27FC236}">
                  <a16:creationId xmlns:a16="http://schemas.microsoft.com/office/drawing/2014/main" id="{4DAB41DB-1A3F-3B92-7054-1B44EA3A523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96719" y="4676461"/>
              <a:ext cx="1021964" cy="2580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800"/>
                <a:t>Global Gaussian Random Field</a:t>
              </a:r>
            </a:p>
          </p:txBody>
        </p:sp>
        <p:sp>
          <p:nvSpPr>
            <p:cNvPr id="13338" name="TextBox 62">
              <a:extLst>
                <a:ext uri="{FF2B5EF4-FFF2-40B4-BE49-F238E27FC236}">
                  <a16:creationId xmlns:a16="http://schemas.microsoft.com/office/drawing/2014/main" id="{FDF83300-F9F9-FE2D-F3EB-428350117B9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04414" y="5284707"/>
              <a:ext cx="676440" cy="3685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800"/>
                <a:t>Local Neighborhood Denoising</a:t>
              </a:r>
            </a:p>
          </p:txBody>
        </p: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6F05AA0B-4F59-2E2A-810D-766FD2B488C1}"/>
                </a:ext>
              </a:extLst>
            </p:cNvPr>
            <p:cNvSpPr/>
            <p:nvPr/>
          </p:nvSpPr>
          <p:spPr>
            <a:xfrm>
              <a:off x="5456768" y="4782505"/>
              <a:ext cx="841702" cy="689269"/>
            </a:xfrm>
            <a:prstGeom prst="rect">
              <a:avLst/>
            </a:prstGeom>
            <a:noFill/>
            <a:ln w="9525">
              <a:solidFill>
                <a:schemeClr val="bg1">
                  <a:lumMod val="75000"/>
                </a:schemeClr>
              </a:solidFill>
            </a:ln>
            <a:scene3d>
              <a:camera prst="isometricRightUp">
                <a:rot lat="1260000" lon="18899998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mc:AlternateContent xmlns:mc="http://schemas.openxmlformats.org/markup-compatibility/2006" xmlns:p14="http://schemas.microsoft.com/office/powerpoint/2010/main">
          <mc:Choice Requires="p14">
            <p:contentPart p14:bwMode="auto" r:id="rId25">
              <p14:nvContentPartPr>
                <p14:cNvPr id="67" name="Ink 66">
                  <a:extLst>
                    <a:ext uri="{FF2B5EF4-FFF2-40B4-BE49-F238E27FC236}">
                      <a16:creationId xmlns:a16="http://schemas.microsoft.com/office/drawing/2014/main" id="{D588AC36-EA97-F420-D6E1-92F7CAA5B9B1}"/>
                    </a:ext>
                  </a:extLst>
                </p14:cNvPr>
                <p14:cNvContentPartPr/>
                <p14:nvPr/>
              </p14:nvContentPartPr>
              <p14:xfrm>
                <a:off x="5385864" y="5083606"/>
                <a:ext cx="246240" cy="17640"/>
              </p14:xfrm>
            </p:contentPart>
          </mc:Choice>
          <mc:Fallback xmlns="">
            <p:pic>
              <p:nvPicPr>
                <p:cNvPr id="67" name="Ink 66">
                  <a:extLst>
                    <a:ext uri="{FF2B5EF4-FFF2-40B4-BE49-F238E27FC236}">
                      <a16:creationId xmlns:a16="http://schemas.microsoft.com/office/drawing/2014/main" id="{D588AC36-EA97-F420-D6E1-92F7CAA5B9B1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5383994" y="5081679"/>
                  <a:ext cx="249836" cy="21346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">
              <p14:nvContentPartPr>
                <p14:cNvPr id="68" name="Ink 67">
                  <a:extLst>
                    <a:ext uri="{FF2B5EF4-FFF2-40B4-BE49-F238E27FC236}">
                      <a16:creationId xmlns:a16="http://schemas.microsoft.com/office/drawing/2014/main" id="{3422FC15-E8B2-605D-07DB-6809BFF8F165}"/>
                    </a:ext>
                  </a:extLst>
                </p14:cNvPr>
                <p14:cNvContentPartPr/>
                <p14:nvPr/>
              </p14:nvContentPartPr>
              <p14:xfrm>
                <a:off x="5386224" y="4965166"/>
                <a:ext cx="245160" cy="17640"/>
              </p14:xfrm>
            </p:contentPart>
          </mc:Choice>
          <mc:Fallback xmlns="">
            <p:pic>
              <p:nvPicPr>
                <p:cNvPr id="68" name="Ink 67">
                  <a:extLst>
                    <a:ext uri="{FF2B5EF4-FFF2-40B4-BE49-F238E27FC236}">
                      <a16:creationId xmlns:a16="http://schemas.microsoft.com/office/drawing/2014/main" id="{3422FC15-E8B2-605D-07DB-6809BFF8F165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5384354" y="4963239"/>
                  <a:ext cx="248757" cy="21346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">
              <p14:nvContentPartPr>
                <p14:cNvPr id="69" name="Ink 68">
                  <a:extLst>
                    <a:ext uri="{FF2B5EF4-FFF2-40B4-BE49-F238E27FC236}">
                      <a16:creationId xmlns:a16="http://schemas.microsoft.com/office/drawing/2014/main" id="{14AD67FB-C32E-9CEC-FC54-A0625653B57B}"/>
                    </a:ext>
                  </a:extLst>
                </p14:cNvPr>
                <p14:cNvContentPartPr/>
                <p14:nvPr/>
              </p14:nvContentPartPr>
              <p14:xfrm>
                <a:off x="5471904" y="4919806"/>
                <a:ext cx="270000" cy="28800"/>
              </p14:xfrm>
            </p:contentPart>
          </mc:Choice>
          <mc:Fallback xmlns="">
            <p:pic>
              <p:nvPicPr>
                <p:cNvPr id="69" name="Ink 68">
                  <a:extLst>
                    <a:ext uri="{FF2B5EF4-FFF2-40B4-BE49-F238E27FC236}">
                      <a16:creationId xmlns:a16="http://schemas.microsoft.com/office/drawing/2014/main" id="{14AD67FB-C32E-9CEC-FC54-A0625653B57B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5470034" y="4917925"/>
                  <a:ext cx="273596" cy="32418"/>
                </a:xfrm>
                <a:prstGeom prst="rect">
                  <a:avLst/>
                </a:prstGeom>
              </p:spPr>
            </p:pic>
          </mc:Fallback>
        </mc:AlternateContent>
        <p:pic>
          <p:nvPicPr>
            <p:cNvPr id="70" name="Picture 69" descr="Map&#10;&#10;Description automatically generated">
              <a:extLst>
                <a:ext uri="{FF2B5EF4-FFF2-40B4-BE49-F238E27FC236}">
                  <a16:creationId xmlns:a16="http://schemas.microsoft.com/office/drawing/2014/main" id="{8EAF4F8B-23FB-7848-09EB-92D50D8D17A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1"/>
            <a:srcRect l="5386" t="5522" r="4194" b="6304"/>
            <a:stretch/>
          </p:blipFill>
          <p:spPr>
            <a:xfrm>
              <a:off x="5448209" y="4777432"/>
              <a:ext cx="870273" cy="678927"/>
            </a:xfrm>
            <a:prstGeom prst="rect">
              <a:avLst/>
            </a:prstGeom>
            <a:ln>
              <a:solidFill>
                <a:schemeClr val="tx1"/>
              </a:solidFill>
            </a:ln>
            <a:scene3d>
              <a:camera prst="isometricRightUp">
                <a:rot lat="1260000" lon="18899998" rev="0"/>
              </a:camera>
              <a:lightRig rig="threePt" dir="t"/>
            </a:scene3d>
          </p:spPr>
        </p:pic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B77A62E0-5EBD-2EB5-2F88-850660D6084D}"/>
                </a:ext>
              </a:extLst>
            </p:cNvPr>
            <p:cNvSpPr/>
            <p:nvPr/>
          </p:nvSpPr>
          <p:spPr>
            <a:xfrm>
              <a:off x="5594268" y="4945523"/>
              <a:ext cx="155486" cy="147586"/>
            </a:xfrm>
            <a:prstGeom prst="rect">
              <a:avLst/>
            </a:prstGeom>
            <a:noFill/>
            <a:ln w="9525">
              <a:solidFill>
                <a:schemeClr val="bg1">
                  <a:lumMod val="75000"/>
                </a:schemeClr>
              </a:solidFill>
            </a:ln>
            <a:scene3d>
              <a:camera prst="isometricRightUp">
                <a:rot lat="1260000" lon="18899998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8678230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5" descr="A colorful light on a purple background&#10;&#10;Description automatically generated">
            <a:extLst>
              <a:ext uri="{FF2B5EF4-FFF2-40B4-BE49-F238E27FC236}">
                <a16:creationId xmlns:a16="http://schemas.microsoft.com/office/drawing/2014/main" id="{C1BEA594-8FE6-3A50-9AD9-2EC1446FAC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50" y="781050"/>
            <a:ext cx="2928938" cy="292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7" descr="A blue square with yellow and green circles&#10;&#10;Description automatically generated">
            <a:extLst>
              <a:ext uri="{FF2B5EF4-FFF2-40B4-BE49-F238E27FC236}">
                <a16:creationId xmlns:a16="http://schemas.microsoft.com/office/drawing/2014/main" id="{7C36A83E-4425-2FA4-0B9B-BD6D98F104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8963" y="781050"/>
            <a:ext cx="2928937" cy="292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11" descr="A blue and green dot pattern&#10;&#10;Description automatically generated with medium confidence">
            <a:extLst>
              <a:ext uri="{FF2B5EF4-FFF2-40B4-BE49-F238E27FC236}">
                <a16:creationId xmlns:a16="http://schemas.microsoft.com/office/drawing/2014/main" id="{63E5490F-0315-F6DC-B414-C4A95BF84D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6550" y="781050"/>
            <a:ext cx="2928938" cy="292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2" descr="A blue and yellow dot on a purple background&#10;&#10;Description automatically generated">
            <a:extLst>
              <a:ext uri="{FF2B5EF4-FFF2-40B4-BE49-F238E27FC236}">
                <a16:creationId xmlns:a16="http://schemas.microsoft.com/office/drawing/2014/main" id="{B90B4E92-0C78-91F7-75A7-08CC854682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6963" y="781050"/>
            <a:ext cx="2928937" cy="292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2" name="TextBox 9">
            <a:extLst>
              <a:ext uri="{FF2B5EF4-FFF2-40B4-BE49-F238E27FC236}">
                <a16:creationId xmlns:a16="http://schemas.microsoft.com/office/drawing/2014/main" id="{83124A7F-DFF9-F6E9-81A6-D618499E2D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139700"/>
            <a:ext cx="11887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400"/>
              <a:t>Gaussian  Process kernels provide a potential mechanism for ‘dreaming up’ 2-point statistics</a:t>
            </a:r>
          </a:p>
        </p:txBody>
      </p:sp>
      <p:pic>
        <p:nvPicPr>
          <p:cNvPr id="14343" name="Picture 10">
            <a:extLst>
              <a:ext uri="{FF2B5EF4-FFF2-40B4-BE49-F238E27FC236}">
                <a16:creationId xmlns:a16="http://schemas.microsoft.com/office/drawing/2014/main" id="{FD8123E3-734C-1EBB-46A9-4BD181E156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6975" y="4183063"/>
            <a:ext cx="1931988" cy="1931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718D8EC-F412-6E0D-370D-7CE2DF273573}"/>
              </a:ext>
            </a:extLst>
          </p:cNvPr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3869355" y="4428656"/>
            <a:ext cx="914400" cy="1569660"/>
          </a:xfrm>
          <a:prstGeom prst="rect">
            <a:avLst/>
          </a:pr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>
              <a:defRPr/>
            </a:pPr>
            <a:r>
              <a:rPr lang="en-US">
                <a:noFill/>
              </a:rPr>
              <a:t> </a:t>
            </a:r>
          </a:p>
        </p:txBody>
      </p:sp>
      <p:pic>
        <p:nvPicPr>
          <p:cNvPr id="14345" name="Picture 13">
            <a:extLst>
              <a:ext uri="{FF2B5EF4-FFF2-40B4-BE49-F238E27FC236}">
                <a16:creationId xmlns:a16="http://schemas.microsoft.com/office/drawing/2014/main" id="{6BCD8871-1DF7-CC92-4495-6CF5C04137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9025" y="5564188"/>
            <a:ext cx="4635500" cy="53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6" name="TextBox 14">
            <a:extLst>
              <a:ext uri="{FF2B5EF4-FFF2-40B4-BE49-F238E27FC236}">
                <a16:creationId xmlns:a16="http://schemas.microsoft.com/office/drawing/2014/main" id="{E2C3F2C2-2E7E-89D8-B6D0-6685446DD2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83325" y="3686175"/>
            <a:ext cx="44069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000"/>
              <a:t>Spectral Mixture Kernels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81D95EB-1F10-61CA-64E8-E4BCFFD0CAA6}"/>
              </a:ext>
            </a:extLst>
          </p:cNvPr>
          <p:cNvSpPr/>
          <p:nvPr/>
        </p:nvSpPr>
        <p:spPr>
          <a:xfrm>
            <a:off x="5837238" y="4094163"/>
            <a:ext cx="5157787" cy="2624137"/>
          </a:xfrm>
          <a:prstGeom prst="rect">
            <a:avLst/>
          </a:prstGeom>
          <a:noFill/>
          <a:ln w="28575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14348" name="Picture 16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C963F309-B5DD-55C9-4C46-C9DADB8059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5650" y="6188075"/>
            <a:ext cx="2668588" cy="382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9" name="Picture 17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615E7454-742C-FB5D-8C58-D35CFBBFB2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8538" y="4478338"/>
            <a:ext cx="4722812" cy="735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Box 1">
            <a:extLst>
              <a:ext uri="{FF2B5EF4-FFF2-40B4-BE49-F238E27FC236}">
                <a16:creationId xmlns:a16="http://schemas.microsoft.com/office/drawing/2014/main" id="{8AE8EF19-7F7F-D07E-7662-C2B8CA86E9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3513" y="171450"/>
            <a:ext cx="118681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/>
              <a:t>We constructed four parametric strategies for placing the Spectral Mixtures</a:t>
            </a:r>
          </a:p>
        </p:txBody>
      </p:sp>
      <p:sp>
        <p:nvSpPr>
          <p:cNvPr id="15363" name="TextBox 12">
            <a:extLst>
              <a:ext uri="{FF2B5EF4-FFF2-40B4-BE49-F238E27FC236}">
                <a16:creationId xmlns:a16="http://schemas.microsoft.com/office/drawing/2014/main" id="{28B063EF-CFB2-EFC7-43BB-AF4CD02BE7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4988" y="3709988"/>
            <a:ext cx="2190750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400" b="1"/>
              <a:t>Central</a:t>
            </a:r>
            <a:r>
              <a:rPr lang="en-US" altLang="en-US" sz="1400"/>
              <a:t> major axis strength, minor axis strength, angle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400"/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400"/>
              <a:t>Volume fraction</a:t>
            </a:r>
          </a:p>
        </p:txBody>
      </p:sp>
      <p:sp>
        <p:nvSpPr>
          <p:cNvPr id="15364" name="TextBox 13">
            <a:extLst>
              <a:ext uri="{FF2B5EF4-FFF2-40B4-BE49-F238E27FC236}">
                <a16:creationId xmlns:a16="http://schemas.microsoft.com/office/drawing/2014/main" id="{97A91ABD-0BCE-EC0E-71EF-304935E760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98850" y="3709988"/>
            <a:ext cx="2190750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400" b="1"/>
              <a:t>Central</a:t>
            </a:r>
            <a:r>
              <a:rPr lang="en-US" altLang="en-US" sz="1400"/>
              <a:t> major axis strength, minor axis strength, angle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400"/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400" b="1"/>
              <a:t>Primary</a:t>
            </a:r>
            <a:r>
              <a:rPr lang="en-US" altLang="en-US" sz="1400"/>
              <a:t> major axis strength, minor axis strength, radial distance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400"/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400"/>
              <a:t> Volume fraction</a:t>
            </a:r>
          </a:p>
        </p:txBody>
      </p:sp>
      <p:sp>
        <p:nvSpPr>
          <p:cNvPr id="15365" name="TextBox 14">
            <a:extLst>
              <a:ext uri="{FF2B5EF4-FFF2-40B4-BE49-F238E27FC236}">
                <a16:creationId xmlns:a16="http://schemas.microsoft.com/office/drawing/2014/main" id="{BC5C98AF-C495-828E-76F8-627928CD95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64325" y="3709988"/>
            <a:ext cx="2192338" cy="20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400" b="1"/>
              <a:t>Central</a:t>
            </a:r>
            <a:r>
              <a:rPr lang="en-US" altLang="en-US" sz="1400"/>
              <a:t> major axis strength, minor axis strength, angle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400"/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400" b="1"/>
              <a:t>Primary and Secondary</a:t>
            </a:r>
            <a:r>
              <a:rPr lang="en-US" altLang="en-US" sz="1400"/>
              <a:t> major axis strength, minor axis strength, radial distance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400"/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400"/>
              <a:t> Volume fraction</a:t>
            </a:r>
          </a:p>
        </p:txBody>
      </p:sp>
      <p:sp>
        <p:nvSpPr>
          <p:cNvPr id="15366" name="TextBox 15">
            <a:extLst>
              <a:ext uri="{FF2B5EF4-FFF2-40B4-BE49-F238E27FC236}">
                <a16:creationId xmlns:a16="http://schemas.microsoft.com/office/drawing/2014/main" id="{9060C6AC-A79A-F535-5C9E-6E86FA015D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94850" y="3709988"/>
            <a:ext cx="2192338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400"/>
              <a:t>Major axis strength, minor axis strength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400"/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400"/>
              <a:t>Lattice rotation, lattice spacing, lattice cutoff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400"/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400"/>
              <a:t> Volume fraction</a:t>
            </a:r>
          </a:p>
        </p:txBody>
      </p:sp>
      <p:sp>
        <p:nvSpPr>
          <p:cNvPr id="15367" name="TextBox 55">
            <a:extLst>
              <a:ext uri="{FF2B5EF4-FFF2-40B4-BE49-F238E27FC236}">
                <a16:creationId xmlns:a16="http://schemas.microsoft.com/office/drawing/2014/main" id="{9F4401E9-04CB-BAB3-CD78-BF8E563F7C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3513" y="6202363"/>
            <a:ext cx="118681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/>
              <a:t>An overwhelming parameter space… N</a:t>
            </a:r>
            <a:r>
              <a:rPr lang="en-US" altLang="en-US" baseline="30000"/>
              <a:t>9</a:t>
            </a:r>
            <a:r>
              <a:rPr lang="en-US" altLang="en-US"/>
              <a:t> autocorrelations</a:t>
            </a:r>
          </a:p>
        </p:txBody>
      </p:sp>
      <p:grpSp>
        <p:nvGrpSpPr>
          <p:cNvPr id="15368" name="Group 19">
            <a:extLst>
              <a:ext uri="{FF2B5EF4-FFF2-40B4-BE49-F238E27FC236}">
                <a16:creationId xmlns:a16="http://schemas.microsoft.com/office/drawing/2014/main" id="{A459F41A-3C4C-D904-A7C6-3F36D75773EB}"/>
              </a:ext>
            </a:extLst>
          </p:cNvPr>
          <p:cNvGrpSpPr>
            <a:grpSpLocks/>
          </p:cNvGrpSpPr>
          <p:nvPr/>
        </p:nvGrpSpPr>
        <p:grpSpPr bwMode="auto">
          <a:xfrm>
            <a:off x="82550" y="781050"/>
            <a:ext cx="12072938" cy="2928938"/>
            <a:chOff x="81796" y="781047"/>
            <a:chExt cx="12073992" cy="2929396"/>
          </a:xfrm>
        </p:grpSpPr>
        <p:pic>
          <p:nvPicPr>
            <p:cNvPr id="15369" name="Picture 18" descr="A blue and yellow dot on a purple background&#10;&#10;Description automatically generated">
              <a:extLst>
                <a:ext uri="{FF2B5EF4-FFF2-40B4-BE49-F238E27FC236}">
                  <a16:creationId xmlns:a16="http://schemas.microsoft.com/office/drawing/2014/main" id="{36B09706-FBD2-59D2-2CFB-7BCAB173674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76859" y="781047"/>
              <a:ext cx="2929394" cy="29293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5370" name="Group 36">
              <a:extLst>
                <a:ext uri="{FF2B5EF4-FFF2-40B4-BE49-F238E27FC236}">
                  <a16:creationId xmlns:a16="http://schemas.microsoft.com/office/drawing/2014/main" id="{53C9A32D-5CEA-05C6-6BD8-743941B01CD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1796" y="781047"/>
              <a:ext cx="12073992" cy="2929396"/>
              <a:chOff x="81796" y="781047"/>
              <a:chExt cx="12073992" cy="2929396"/>
            </a:xfrm>
          </p:grpSpPr>
          <p:pic>
            <p:nvPicPr>
              <p:cNvPr id="15371" name="Picture 5" descr="A colorful light on a purple background&#10;&#10;Description automatically generated">
                <a:extLst>
                  <a:ext uri="{FF2B5EF4-FFF2-40B4-BE49-F238E27FC236}">
                    <a16:creationId xmlns:a16="http://schemas.microsoft.com/office/drawing/2014/main" id="{2C1217E3-8824-7819-8D16-2D977383804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1796" y="781047"/>
                <a:ext cx="2929394" cy="292939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5372" name="Picture 7" descr="A blue square with yellow and green circles&#10;&#10;Description automatically generated">
                <a:extLst>
                  <a:ext uri="{FF2B5EF4-FFF2-40B4-BE49-F238E27FC236}">
                    <a16:creationId xmlns:a16="http://schemas.microsoft.com/office/drawing/2014/main" id="{03DD175B-6D62-05A6-482F-49BB8806A79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29200" y="781048"/>
                <a:ext cx="2929394" cy="292939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5373" name="Picture 11" descr="A blue and green dot pattern&#10;&#10;Description automatically generated with medium confidence">
                <a:extLst>
                  <a:ext uri="{FF2B5EF4-FFF2-40B4-BE49-F238E27FC236}">
                    <a16:creationId xmlns:a16="http://schemas.microsoft.com/office/drawing/2014/main" id="{82F063D5-4006-E08E-5E50-85CFB7DE207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226393" y="781048"/>
                <a:ext cx="2929395" cy="292939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cxnSp>
            <p:nvCxnSpPr>
              <p:cNvPr id="4" name="Straight Arrow Connector 3">
                <a:extLst>
                  <a:ext uri="{FF2B5EF4-FFF2-40B4-BE49-F238E27FC236}">
                    <a16:creationId xmlns:a16="http://schemas.microsoft.com/office/drawing/2014/main" id="{4FBE3237-2D6C-2CB5-A6EC-8C21139EBE9C}"/>
                  </a:ext>
                </a:extLst>
              </p:cNvPr>
              <p:cNvCxnSpPr/>
              <p:nvPr/>
            </p:nvCxnSpPr>
            <p:spPr>
              <a:xfrm flipH="1" flipV="1">
                <a:off x="1050256" y="1601913"/>
                <a:ext cx="569963" cy="571589"/>
              </a:xfrm>
              <a:prstGeom prst="straightConnector1">
                <a:avLst/>
              </a:prstGeom>
              <a:ln w="28575">
                <a:solidFill>
                  <a:schemeClr val="bg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" name="Straight Arrow Connector 4">
                <a:extLst>
                  <a:ext uri="{FF2B5EF4-FFF2-40B4-BE49-F238E27FC236}">
                    <a16:creationId xmlns:a16="http://schemas.microsoft.com/office/drawing/2014/main" id="{89DED287-DD27-E799-7F93-B5D8E87399C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620218" y="1776566"/>
                <a:ext cx="355631" cy="396937"/>
              </a:xfrm>
              <a:prstGeom prst="straightConnector1">
                <a:avLst/>
              </a:prstGeom>
              <a:ln w="28575">
                <a:solidFill>
                  <a:schemeClr val="bg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" name="Arc 10">
                <a:extLst>
                  <a:ext uri="{FF2B5EF4-FFF2-40B4-BE49-F238E27FC236}">
                    <a16:creationId xmlns:a16="http://schemas.microsoft.com/office/drawing/2014/main" id="{C50351B5-42C1-7EBB-C87A-D79A74E071B9}"/>
                  </a:ext>
                </a:extLst>
              </p:cNvPr>
              <p:cNvSpPr/>
              <p:nvPr/>
            </p:nvSpPr>
            <p:spPr>
              <a:xfrm rot="2496684">
                <a:off x="1402711" y="1932165"/>
                <a:ext cx="435013" cy="481087"/>
              </a:xfrm>
              <a:prstGeom prst="arc">
                <a:avLst>
                  <a:gd name="adj1" fmla="val 16200000"/>
                  <a:gd name="adj2" fmla="val 587440"/>
                </a:avLst>
              </a:prstGeom>
              <a:ln w="285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466170D2-5D69-11BA-8E81-C579F8248633}"/>
                  </a:ext>
                </a:extLst>
              </p:cNvPr>
              <p:cNvCxnSpPr/>
              <p:nvPr/>
            </p:nvCxnSpPr>
            <p:spPr>
              <a:xfrm>
                <a:off x="4720876" y="2259241"/>
                <a:ext cx="0" cy="357243"/>
              </a:xfrm>
              <a:prstGeom prst="line">
                <a:avLst/>
              </a:prstGeom>
              <a:ln w="28575" cap="sq">
                <a:solidFill>
                  <a:schemeClr val="bg1"/>
                </a:solidFill>
                <a:round/>
                <a:headEnd type="diamond"/>
                <a:tailEnd type="diamon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69949889-4881-1898-9A49-D21B37AB780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548461" y="2230662"/>
                <a:ext cx="120661" cy="125432"/>
              </a:xfrm>
              <a:prstGeom prst="line">
                <a:avLst/>
              </a:prstGeom>
              <a:ln w="28575" cap="sq">
                <a:solidFill>
                  <a:schemeClr val="bg1"/>
                </a:solidFill>
                <a:round/>
                <a:headEnd type="diamond"/>
                <a:tailEnd type="diamon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5" name="Arc 44">
                <a:extLst>
                  <a:ext uri="{FF2B5EF4-FFF2-40B4-BE49-F238E27FC236}">
                    <a16:creationId xmlns:a16="http://schemas.microsoft.com/office/drawing/2014/main" id="{D94AABF3-3E8F-DB92-C1EF-5CC37124E638}"/>
                  </a:ext>
                </a:extLst>
              </p:cNvPr>
              <p:cNvSpPr/>
              <p:nvPr/>
            </p:nvSpPr>
            <p:spPr>
              <a:xfrm rot="14268935">
                <a:off x="7590523" y="2047288"/>
                <a:ext cx="281031" cy="311177"/>
              </a:xfrm>
              <a:prstGeom prst="arc">
                <a:avLst>
                  <a:gd name="adj1" fmla="val 16200000"/>
                  <a:gd name="adj2" fmla="val 7315303"/>
                </a:avLst>
              </a:prstGeom>
              <a:ln w="285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id="{56666045-DEBF-11DA-E7BB-5AB8972A6AB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584026" y="2173503"/>
                <a:ext cx="200042" cy="0"/>
              </a:xfrm>
              <a:prstGeom prst="line">
                <a:avLst/>
              </a:prstGeom>
              <a:ln w="28575" cap="sq">
                <a:solidFill>
                  <a:schemeClr val="bg1"/>
                </a:solidFill>
                <a:round/>
                <a:headEnd type="diamond"/>
                <a:tailEnd type="diamon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1" name="Arc 50">
                <a:extLst>
                  <a:ext uri="{FF2B5EF4-FFF2-40B4-BE49-F238E27FC236}">
                    <a16:creationId xmlns:a16="http://schemas.microsoft.com/office/drawing/2014/main" id="{94BAAF11-4D52-0A56-690A-A88F21EA9747}"/>
                  </a:ext>
                </a:extLst>
              </p:cNvPr>
              <p:cNvSpPr/>
              <p:nvPr/>
            </p:nvSpPr>
            <p:spPr>
              <a:xfrm rot="21416427">
                <a:off x="10642768" y="1997262"/>
                <a:ext cx="282600" cy="311199"/>
              </a:xfrm>
              <a:prstGeom prst="arc">
                <a:avLst>
                  <a:gd name="adj1" fmla="val 11161965"/>
                  <a:gd name="adj2" fmla="val 587440"/>
                </a:avLst>
              </a:prstGeom>
              <a:ln w="285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15382" name="TextBox 2">
                <a:extLst>
                  <a:ext uri="{FF2B5EF4-FFF2-40B4-BE49-F238E27FC236}">
                    <a16:creationId xmlns:a16="http://schemas.microsoft.com/office/drawing/2014/main" id="{FDF1C434-5BF9-2473-6732-4169B99A188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081788" y="1748041"/>
                <a:ext cx="313615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altLang="en-US" sz="1800">
                    <a:solidFill>
                      <a:schemeClr val="bg1"/>
                    </a:solidFill>
                  </a:rPr>
                  <a:t>a</a:t>
                </a:r>
              </a:p>
            </p:txBody>
          </p:sp>
          <p:sp>
            <p:nvSpPr>
              <p:cNvPr id="15383" name="TextBox 6">
                <a:extLst>
                  <a:ext uri="{FF2B5EF4-FFF2-40B4-BE49-F238E27FC236}">
                    <a16:creationId xmlns:a16="http://schemas.microsoft.com/office/drawing/2014/main" id="{BF172A0E-D6C9-01F5-5780-1222A23D709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569270" y="1638231"/>
                <a:ext cx="313615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altLang="en-US" sz="1800">
                    <a:solidFill>
                      <a:schemeClr val="bg1"/>
                    </a:solidFill>
                  </a:rPr>
                  <a:t>b</a:t>
                </a:r>
              </a:p>
            </p:txBody>
          </p:sp>
          <p:sp>
            <p:nvSpPr>
              <p:cNvPr id="15384" name="TextBox 8">
                <a:extLst>
                  <a:ext uri="{FF2B5EF4-FFF2-40B4-BE49-F238E27FC236}">
                    <a16:creationId xmlns:a16="http://schemas.microsoft.com/office/drawing/2014/main" id="{46DB12AE-B68B-9781-EBDC-AFFE00DBD62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851553" y="1960696"/>
                <a:ext cx="313615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altLang="en-US" sz="1800">
                    <a:solidFill>
                      <a:schemeClr val="bg1"/>
                    </a:solidFill>
                  </a:rPr>
                  <a:t>θ</a:t>
                </a:r>
              </a:p>
            </p:txBody>
          </p:sp>
          <p:sp>
            <p:nvSpPr>
              <p:cNvPr id="15385" name="TextBox 17">
                <a:extLst>
                  <a:ext uri="{FF2B5EF4-FFF2-40B4-BE49-F238E27FC236}">
                    <a16:creationId xmlns:a16="http://schemas.microsoft.com/office/drawing/2014/main" id="{ADF1A97D-1E93-EDB9-00EE-5F59678CA55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722866" y="2245744"/>
                <a:ext cx="313615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altLang="en-US" sz="1800">
                    <a:solidFill>
                      <a:schemeClr val="bg1"/>
                    </a:solidFill>
                  </a:rPr>
                  <a:t>L</a:t>
                </a:r>
              </a:p>
            </p:txBody>
          </p:sp>
          <p:sp>
            <p:nvSpPr>
              <p:cNvPr id="15386" name="TextBox 21">
                <a:extLst>
                  <a:ext uri="{FF2B5EF4-FFF2-40B4-BE49-F238E27FC236}">
                    <a16:creationId xmlns:a16="http://schemas.microsoft.com/office/drawing/2014/main" id="{B7607A73-D9DE-7A5A-8791-72BDA7E4913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333417" y="2009773"/>
                <a:ext cx="313615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altLang="en-US" sz="1800">
                    <a:solidFill>
                      <a:schemeClr val="bg1"/>
                    </a:solidFill>
                  </a:rPr>
                  <a:t>L</a:t>
                </a:r>
              </a:p>
            </p:txBody>
          </p:sp>
          <p:sp>
            <p:nvSpPr>
              <p:cNvPr id="15387" name="TextBox 22">
                <a:extLst>
                  <a:ext uri="{FF2B5EF4-FFF2-40B4-BE49-F238E27FC236}">
                    <a16:creationId xmlns:a16="http://schemas.microsoft.com/office/drawing/2014/main" id="{40304D91-5979-5396-9738-299072EB678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490224" y="1708646"/>
                <a:ext cx="313615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altLang="en-US" sz="1800">
                    <a:solidFill>
                      <a:schemeClr val="bg1"/>
                    </a:solidFill>
                  </a:rPr>
                  <a:t>ψ</a:t>
                </a:r>
              </a:p>
            </p:txBody>
          </p:sp>
          <p:cxnSp>
            <p:nvCxnSpPr>
              <p:cNvPr id="30" name="Straight Arrow Connector 29">
                <a:extLst>
                  <a:ext uri="{FF2B5EF4-FFF2-40B4-BE49-F238E27FC236}">
                    <a16:creationId xmlns:a16="http://schemas.microsoft.com/office/drawing/2014/main" id="{5E59D0E7-F90E-78A9-2A17-2B637E3E296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8053330" y="1967095"/>
                <a:ext cx="193692" cy="0"/>
              </a:xfrm>
              <a:prstGeom prst="straightConnector1">
                <a:avLst/>
              </a:prstGeom>
              <a:ln w="28575">
                <a:solidFill>
                  <a:schemeClr val="bg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Arrow Connector 33">
                <a:extLst>
                  <a:ext uri="{FF2B5EF4-FFF2-40B4-BE49-F238E27FC236}">
                    <a16:creationId xmlns:a16="http://schemas.microsoft.com/office/drawing/2014/main" id="{D8E15A05-4BE3-A27C-E56A-64D97ED5844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8053330" y="2402138"/>
                <a:ext cx="193692" cy="0"/>
              </a:xfrm>
              <a:prstGeom prst="straightConnector1">
                <a:avLst/>
              </a:prstGeom>
              <a:ln w="28575">
                <a:solidFill>
                  <a:schemeClr val="bg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390" name="TextBox 35">
                <a:extLst>
                  <a:ext uri="{FF2B5EF4-FFF2-40B4-BE49-F238E27FC236}">
                    <a16:creationId xmlns:a16="http://schemas.microsoft.com/office/drawing/2014/main" id="{170BA3F3-5777-5DC2-6BA6-313D7240AA5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0607852" y="1638231"/>
                <a:ext cx="313615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altLang="en-US" sz="1800">
                    <a:solidFill>
                      <a:schemeClr val="bg1"/>
                    </a:solidFill>
                  </a:rPr>
                  <a:t>ψ</a:t>
                </a:r>
              </a:p>
            </p:txBody>
          </p:sp>
        </p:grpSp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Box 1">
            <a:extLst>
              <a:ext uri="{FF2B5EF4-FFF2-40B4-BE49-F238E27FC236}">
                <a16:creationId xmlns:a16="http://schemas.microsoft.com/office/drawing/2014/main" id="{1C6AC113-0CDF-3586-F25E-2549BFB84E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463" y="107950"/>
            <a:ext cx="1118711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dirty="0"/>
              <a:t>Space-Filling reduces data set size while improving uniformity of coverage.</a:t>
            </a:r>
          </a:p>
        </p:txBody>
      </p:sp>
      <p:pic>
        <p:nvPicPr>
          <p:cNvPr id="16387" name="Picture 4" descr="A black and white image of a half-circle&#10;&#10;Description automatically generated with medium confidence">
            <a:extLst>
              <a:ext uri="{FF2B5EF4-FFF2-40B4-BE49-F238E27FC236}">
                <a16:creationId xmlns:a16="http://schemas.microsoft.com/office/drawing/2014/main" id="{549948C5-33BC-DC3C-A0D7-0BA4CD8D85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71" r="33242"/>
          <a:stretch/>
        </p:blipFill>
        <p:spPr bwMode="auto">
          <a:xfrm>
            <a:off x="1739345" y="1021452"/>
            <a:ext cx="3677478" cy="4777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Picture 3" descr="A group of dots in different directions&#10;&#10;Description automatically generated with medium confidence">
            <a:extLst>
              <a:ext uri="{FF2B5EF4-FFF2-40B4-BE49-F238E27FC236}">
                <a16:creationId xmlns:a16="http://schemas.microsoft.com/office/drawing/2014/main" id="{AEE8E0E1-42B5-0D58-E2C3-3BEDE9F80F8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78" r="33372"/>
          <a:stretch/>
        </p:blipFill>
        <p:spPr bwMode="auto">
          <a:xfrm>
            <a:off x="6474996" y="1021451"/>
            <a:ext cx="3675590" cy="4777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9" name="TextBox 5">
            <a:extLst>
              <a:ext uri="{FF2B5EF4-FFF2-40B4-BE49-F238E27FC236}">
                <a16:creationId xmlns:a16="http://schemas.microsoft.com/office/drawing/2014/main" id="{64BF5A66-CD35-BC5B-2613-5AE6275EF1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14463" y="6089650"/>
            <a:ext cx="1051718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/>
              <a:t>Subsampled to 10k Autocorrelations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23CB896-245E-F759-3816-5AFED542E37B}"/>
              </a:ext>
            </a:extLst>
          </p:cNvPr>
          <p:cNvSpPr/>
          <p:nvPr/>
        </p:nvSpPr>
        <p:spPr>
          <a:xfrm>
            <a:off x="7374836" y="4949687"/>
            <a:ext cx="4731026" cy="839786"/>
          </a:xfrm>
          <a:prstGeom prst="rect">
            <a:avLst/>
          </a:prstGeom>
          <a:solidFill>
            <a:schemeClr val="bg1"/>
          </a:solidFill>
          <a:ln w="190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391" name="Picture 2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EC0601F5-DC7F-1E59-49EE-937E00DA6A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5680" y="5044035"/>
            <a:ext cx="4395787" cy="62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ustomShape 7">
            <a:extLst>
              <a:ext uri="{FF2B5EF4-FFF2-40B4-BE49-F238E27FC236}">
                <a16:creationId xmlns:a16="http://schemas.microsoft.com/office/drawing/2014/main" id="{727FBBF9-D14E-27BA-B10E-BDC7129AB874}"/>
              </a:ext>
            </a:extLst>
          </p:cNvPr>
          <p:cNvSpPr/>
          <p:nvPr/>
        </p:nvSpPr>
        <p:spPr>
          <a:xfrm rot="21546600">
            <a:off x="5793750" y="2961450"/>
            <a:ext cx="384175" cy="492125"/>
          </a:xfrm>
          <a:custGeom>
            <a:avLst/>
            <a:gdLst/>
            <a:ahLst/>
            <a:cxnLst/>
            <a:rect l="l" t="t" r="r" b="b"/>
            <a:pathLst>
              <a:path w="2642" h="2165">
                <a:moveTo>
                  <a:pt x="0" y="544"/>
                </a:moveTo>
                <a:lnTo>
                  <a:pt x="1979" y="540"/>
                </a:lnTo>
                <a:lnTo>
                  <a:pt x="1979" y="0"/>
                </a:lnTo>
                <a:lnTo>
                  <a:pt x="2641" y="1081"/>
                </a:lnTo>
                <a:lnTo>
                  <a:pt x="1982" y="2164"/>
                </a:lnTo>
                <a:lnTo>
                  <a:pt x="1981" y="1622"/>
                </a:lnTo>
                <a:lnTo>
                  <a:pt x="1" y="1625"/>
                </a:lnTo>
                <a:lnTo>
                  <a:pt x="0" y="544"/>
                </a:lnTo>
              </a:path>
            </a:pathLst>
          </a:custGeom>
          <a:solidFill>
            <a:srgbClr val="FFB66C"/>
          </a:solidFill>
          <a:ln w="2916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Rectangle 86">
            <a:extLst>
              <a:ext uri="{FF2B5EF4-FFF2-40B4-BE49-F238E27FC236}">
                <a16:creationId xmlns:a16="http://schemas.microsoft.com/office/drawing/2014/main" id="{5319EE1C-BF56-E644-357F-F26A709B9BEC}"/>
              </a:ext>
            </a:extLst>
          </p:cNvPr>
          <p:cNvSpPr/>
          <p:nvPr/>
        </p:nvSpPr>
        <p:spPr>
          <a:xfrm>
            <a:off x="4405313" y="1419225"/>
            <a:ext cx="7173912" cy="1466850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17411" name="Group 85">
            <a:extLst>
              <a:ext uri="{FF2B5EF4-FFF2-40B4-BE49-F238E27FC236}">
                <a16:creationId xmlns:a16="http://schemas.microsoft.com/office/drawing/2014/main" id="{C1B62B45-05B5-5334-FAFB-1A529CCD3C2B}"/>
              </a:ext>
            </a:extLst>
          </p:cNvPr>
          <p:cNvGrpSpPr>
            <a:grpSpLocks/>
          </p:cNvGrpSpPr>
          <p:nvPr/>
        </p:nvGrpSpPr>
        <p:grpSpPr bwMode="auto">
          <a:xfrm>
            <a:off x="4475163" y="1460500"/>
            <a:ext cx="7034212" cy="1409700"/>
            <a:chOff x="178486" y="922478"/>
            <a:chExt cx="11871084" cy="2378732"/>
          </a:xfrm>
        </p:grpSpPr>
        <p:pic>
          <p:nvPicPr>
            <p:cNvPr id="17451" name="Picture 75" descr="A black and white square pattern&#10;&#10;Description automatically generated">
              <a:extLst>
                <a:ext uri="{FF2B5EF4-FFF2-40B4-BE49-F238E27FC236}">
                  <a16:creationId xmlns:a16="http://schemas.microsoft.com/office/drawing/2014/main" id="{00A3C05E-1C3B-613D-EFAF-515E6CA6E8F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70838" y="922478"/>
              <a:ext cx="2378732" cy="23787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452" name="Picture 76" descr="A black and white image of a diamond&#10;&#10;Description automatically generated">
              <a:extLst>
                <a:ext uri="{FF2B5EF4-FFF2-40B4-BE49-F238E27FC236}">
                  <a16:creationId xmlns:a16="http://schemas.microsoft.com/office/drawing/2014/main" id="{974ED92D-C4F1-5C72-1D5B-CAC8F6A6D99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19814" y="922478"/>
              <a:ext cx="2378732" cy="23787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453" name="Picture 77" descr="A black leaf on a white background&#10;&#10;Description automatically generated">
              <a:extLst>
                <a:ext uri="{FF2B5EF4-FFF2-40B4-BE49-F238E27FC236}">
                  <a16:creationId xmlns:a16="http://schemas.microsoft.com/office/drawing/2014/main" id="{8375EFBC-6ADC-B07C-4A98-974E1F1D3AF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8486" y="922478"/>
              <a:ext cx="2378732" cy="23787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454" name="Picture 78" descr="A black circle with a point&#10;&#10;Description automatically generated">
              <a:extLst>
                <a:ext uri="{FF2B5EF4-FFF2-40B4-BE49-F238E27FC236}">
                  <a16:creationId xmlns:a16="http://schemas.microsoft.com/office/drawing/2014/main" id="{C342D163-50CC-A2EB-8755-CA9D5C73279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47352" y="922478"/>
              <a:ext cx="2378732" cy="23787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455" name="Picture 79" descr="A black circle with a white background&#10;&#10;Description automatically generated">
              <a:extLst>
                <a:ext uri="{FF2B5EF4-FFF2-40B4-BE49-F238E27FC236}">
                  <a16:creationId xmlns:a16="http://schemas.microsoft.com/office/drawing/2014/main" id="{5E101926-CD7A-7A67-BAEC-B22BA4FA8FF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82474" y="922478"/>
              <a:ext cx="2378732" cy="23787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7412" name="TextBox 1">
            <a:extLst>
              <a:ext uri="{FF2B5EF4-FFF2-40B4-BE49-F238E27FC236}">
                <a16:creationId xmlns:a16="http://schemas.microsoft.com/office/drawing/2014/main" id="{AAC33046-730D-CA33-C66A-75D8BB4106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6688" y="176213"/>
            <a:ext cx="11831637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400"/>
              <a:t>We generate the dataset by combining the identified autocorrelations with neighborhoods</a:t>
            </a:r>
          </a:p>
        </p:txBody>
      </p:sp>
      <p:sp>
        <p:nvSpPr>
          <p:cNvPr id="17413" name="TextBox 16">
            <a:extLst>
              <a:ext uri="{FF2B5EF4-FFF2-40B4-BE49-F238E27FC236}">
                <a16:creationId xmlns:a16="http://schemas.microsoft.com/office/drawing/2014/main" id="{A7506EBB-069E-B4E7-ED62-3D403CD01A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2788" y="5808663"/>
            <a:ext cx="200977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000"/>
              <a:t>Synthesize Microstructures</a:t>
            </a:r>
          </a:p>
        </p:txBody>
      </p:sp>
      <p:grpSp>
        <p:nvGrpSpPr>
          <p:cNvPr id="17414" name="Group 71">
            <a:extLst>
              <a:ext uri="{FF2B5EF4-FFF2-40B4-BE49-F238E27FC236}">
                <a16:creationId xmlns:a16="http://schemas.microsoft.com/office/drawing/2014/main" id="{C560C1B4-84E9-0617-2D2E-2EFDA95D0378}"/>
              </a:ext>
            </a:extLst>
          </p:cNvPr>
          <p:cNvGrpSpPr>
            <a:grpSpLocks/>
          </p:cNvGrpSpPr>
          <p:nvPr/>
        </p:nvGrpSpPr>
        <p:grpSpPr bwMode="auto">
          <a:xfrm>
            <a:off x="4024313" y="3962400"/>
            <a:ext cx="8070850" cy="2525713"/>
            <a:chOff x="3096719" y="4645073"/>
            <a:chExt cx="3221763" cy="1008227"/>
          </a:xfrm>
        </p:grpSpPr>
        <p:grpSp>
          <p:nvGrpSpPr>
            <p:cNvPr id="17418" name="Group 35">
              <a:extLst>
                <a:ext uri="{FF2B5EF4-FFF2-40B4-BE49-F238E27FC236}">
                  <a16:creationId xmlns:a16="http://schemas.microsoft.com/office/drawing/2014/main" id="{D4301B57-6C2B-ABD4-5AD1-53339CFE93D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826671" y="4880376"/>
              <a:ext cx="600797" cy="463087"/>
              <a:chOff x="1694911" y="0"/>
              <a:chExt cx="2223946" cy="1714191"/>
            </a:xfrm>
          </p:grpSpPr>
          <p:pic>
            <p:nvPicPr>
              <p:cNvPr id="17447" name="Picture 36" descr="Chart, surface chart&#10;&#10;Description automatically generated">
                <a:extLst>
                  <a:ext uri="{FF2B5EF4-FFF2-40B4-BE49-F238E27FC236}">
                    <a16:creationId xmlns:a16="http://schemas.microsoft.com/office/drawing/2014/main" id="{DF2E173C-24D3-FADF-417F-C0217E68618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7859" r="2769" b="7813"/>
              <a:stretch>
                <a:fillRect/>
              </a:stretch>
            </p:blipFill>
            <p:spPr bwMode="auto">
              <a:xfrm>
                <a:off x="1704108" y="0"/>
                <a:ext cx="2214749" cy="16595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1B0DD223-FB31-6652-BA9A-BC505D0E1216}"/>
                  </a:ext>
                </a:extLst>
              </p:cNvPr>
              <p:cNvSpPr/>
              <p:nvPr/>
            </p:nvSpPr>
            <p:spPr>
              <a:xfrm rot="4719906">
                <a:off x="1486384" y="789791"/>
                <a:ext cx="607553" cy="19000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6BC6AC12-ADB8-B291-11AA-B9BB685E8A33}"/>
                  </a:ext>
                </a:extLst>
              </p:cNvPr>
              <p:cNvSpPr/>
              <p:nvPr/>
            </p:nvSpPr>
            <p:spPr>
              <a:xfrm rot="1252002">
                <a:off x="1772566" y="1329317"/>
                <a:ext cx="1466104" cy="19000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3C6BCB66-2477-BDEB-48B9-0D58B5126B23}"/>
                  </a:ext>
                </a:extLst>
              </p:cNvPr>
              <p:cNvSpPr/>
              <p:nvPr/>
            </p:nvSpPr>
            <p:spPr>
              <a:xfrm rot="18164759">
                <a:off x="3018167" y="1057208"/>
                <a:ext cx="1118929" cy="19469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</p:grpSp>
        <p:grpSp>
          <p:nvGrpSpPr>
            <p:cNvPr id="17419" name="Group 40">
              <a:extLst>
                <a:ext uri="{FF2B5EF4-FFF2-40B4-BE49-F238E27FC236}">
                  <a16:creationId xmlns:a16="http://schemas.microsoft.com/office/drawing/2014/main" id="{062A218F-1C66-6A8D-65BD-AE17D2C61CF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128826" y="4824138"/>
              <a:ext cx="856140" cy="743178"/>
              <a:chOff x="222662" y="55015"/>
              <a:chExt cx="1796617" cy="1559565"/>
            </a:xfrm>
          </p:grpSpPr>
          <p:pic>
            <p:nvPicPr>
              <p:cNvPr id="17442" name="Picture 41" descr="Chart&#10;&#10;Description automatically generated">
                <a:extLst>
                  <a:ext uri="{FF2B5EF4-FFF2-40B4-BE49-F238E27FC236}">
                    <a16:creationId xmlns:a16="http://schemas.microsoft.com/office/drawing/2014/main" id="{8639C7EB-5CD9-72A6-5A29-1164AF53D34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243" r="7491"/>
              <a:stretch>
                <a:fillRect/>
              </a:stretch>
            </p:blipFill>
            <p:spPr bwMode="auto">
              <a:xfrm>
                <a:off x="222662" y="55015"/>
                <a:ext cx="1757549" cy="15595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C7C5EA70-A906-73E0-D2DC-4953B53F5B62}"/>
                  </a:ext>
                </a:extLst>
              </p:cNvPr>
              <p:cNvSpPr/>
              <p:nvPr/>
            </p:nvSpPr>
            <p:spPr>
              <a:xfrm rot="2288229">
                <a:off x="534289" y="1370800"/>
                <a:ext cx="219424" cy="9441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C520892F-D1EE-EE73-F7AE-1E71F0F8B2DA}"/>
                  </a:ext>
                </a:extLst>
              </p:cNvPr>
              <p:cNvSpPr/>
              <p:nvPr/>
            </p:nvSpPr>
            <p:spPr>
              <a:xfrm rot="19042443">
                <a:off x="1582202" y="1365480"/>
                <a:ext cx="220753" cy="9574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17445" name="TextBox 44">
                <a:extLst>
                  <a:ext uri="{FF2B5EF4-FFF2-40B4-BE49-F238E27FC236}">
                    <a16:creationId xmlns:a16="http://schemas.microsoft.com/office/drawing/2014/main" id="{4420A384-6DF3-A51B-C7AC-ACF08500797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2280890">
                <a:off x="269425" y="1285763"/>
                <a:ext cx="708316" cy="2555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altLang="en-US" sz="300"/>
                  <a:t>i</a:t>
                </a:r>
                <a:r>
                  <a:rPr lang="en-US" altLang="en-US" sz="300" baseline="30000"/>
                  <a:t>th</a:t>
                </a:r>
                <a:r>
                  <a:rPr lang="en-US" altLang="en-US" sz="300"/>
                  <a:t> pixel</a:t>
                </a:r>
              </a:p>
            </p:txBody>
          </p:sp>
          <p:sp>
            <p:nvSpPr>
              <p:cNvPr id="17446" name="TextBox 45">
                <a:extLst>
                  <a:ext uri="{FF2B5EF4-FFF2-40B4-BE49-F238E27FC236}">
                    <a16:creationId xmlns:a16="http://schemas.microsoft.com/office/drawing/2014/main" id="{420ED185-B3FF-AEE9-A062-BC811D5FA43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-2382438">
                <a:off x="1352248" y="1301311"/>
                <a:ext cx="667031" cy="2555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altLang="en-US" sz="300"/>
                  <a:t>j</a:t>
                </a:r>
                <a:r>
                  <a:rPr lang="en-US" altLang="en-US" sz="300" baseline="30000"/>
                  <a:t>th</a:t>
                </a:r>
                <a:r>
                  <a:rPr lang="en-US" altLang="en-US" sz="300"/>
                  <a:t> pixel</a:t>
                </a:r>
              </a:p>
            </p:txBody>
          </p:sp>
        </p:grp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30A83245-EFBF-9229-6D20-314C7973B795}"/>
                </a:ext>
              </a:extLst>
            </p:cNvPr>
            <p:cNvSpPr/>
            <p:nvPr/>
          </p:nvSpPr>
          <p:spPr>
            <a:xfrm>
              <a:off x="3102422" y="4645073"/>
              <a:ext cx="3195147" cy="1004425"/>
            </a:xfrm>
            <a:prstGeom prst="rect">
              <a:avLst/>
            </a:prstGeom>
            <a:noFill/>
            <a:ln w="22225">
              <a:solidFill>
                <a:schemeClr val="tx1">
                  <a:lumMod val="95000"/>
                  <a:lumOff val="5000"/>
                </a:schemeClr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B1D5012F-75AA-A71F-F448-4FE7DC3F3625}"/>
                </a:ext>
              </a:extLst>
            </p:cNvPr>
            <p:cNvSpPr/>
            <p:nvPr/>
          </p:nvSpPr>
          <p:spPr>
            <a:xfrm>
              <a:off x="3604266" y="4926188"/>
              <a:ext cx="645459" cy="496172"/>
            </a:xfrm>
            <a:prstGeom prst="rect">
              <a:avLst/>
            </a:prstGeom>
            <a:noFill/>
            <a:ln w="9525">
              <a:solidFill>
                <a:schemeClr val="bg1">
                  <a:lumMod val="85000"/>
                </a:schemeClr>
              </a:solidFill>
            </a:ln>
            <a:scene3d>
              <a:camera prst="isometricRightUp">
                <a:rot lat="1260000" lon="18899998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57D7F865-4F69-AB94-5390-F39554EC95AF}"/>
                </a:ext>
              </a:extLst>
            </p:cNvPr>
            <p:cNvSpPr/>
            <p:nvPr/>
          </p:nvSpPr>
          <p:spPr>
            <a:xfrm>
              <a:off x="3961578" y="4831279"/>
              <a:ext cx="833715" cy="654762"/>
            </a:xfrm>
            <a:prstGeom prst="rect">
              <a:avLst/>
            </a:prstGeom>
            <a:noFill/>
            <a:ln w="9525">
              <a:solidFill>
                <a:schemeClr val="bg1">
                  <a:lumMod val="85000"/>
                </a:schemeClr>
              </a:solidFill>
            </a:ln>
            <a:scene3d>
              <a:camera prst="isometricRightUp">
                <a:rot lat="1260000" lon="18899998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8A4DE12A-B919-88D9-A116-284449324030}"/>
                    </a:ext>
                  </a:extLst>
                </p14:cNvPr>
                <p14:cNvContentPartPr/>
                <p14:nvPr/>
              </p14:nvContentPartPr>
              <p14:xfrm>
                <a:off x="3696961" y="4960337"/>
                <a:ext cx="386640" cy="68400"/>
              </p14:xfrm>
            </p:contentPart>
          </mc:Choice>
          <mc:Fallback xmlns=""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8A4DE12A-B919-88D9-A116-284449324030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3695092" y="4958461"/>
                  <a:ext cx="390235" cy="7200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D7CE5BDE-EDA4-478E-7F6E-F677EA960FED}"/>
                    </a:ext>
                  </a:extLst>
                </p14:cNvPr>
                <p14:cNvContentPartPr/>
                <p14:nvPr/>
              </p14:nvContentPartPr>
              <p14:xfrm>
                <a:off x="4160281" y="4750097"/>
                <a:ext cx="509040" cy="108360"/>
              </p14:xfrm>
            </p:contentPart>
          </mc:Choice>
          <mc:Fallback xmlns=""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D7CE5BDE-EDA4-478E-7F6E-F677EA960FED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4158412" y="4748226"/>
                  <a:ext cx="512634" cy="111958"/>
                </a:xfrm>
                <a:prstGeom prst="rect">
                  <a:avLst/>
                </a:prstGeom>
              </p:spPr>
            </p:pic>
          </mc:Fallback>
        </mc:AlternateContent>
        <p:pic>
          <p:nvPicPr>
            <p:cNvPr id="53" name="Picture 52" descr="A picture containing text, jigsaw puzzle, plant&#10;&#10;Description automatically generated">
              <a:extLst>
                <a:ext uri="{FF2B5EF4-FFF2-40B4-BE49-F238E27FC236}">
                  <a16:creationId xmlns:a16="http://schemas.microsoft.com/office/drawing/2014/main" id="{0FE016F8-11EE-9352-86BD-235AE0475E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/>
            <a:srcRect l="5056" t="6055" r="4887" b="6055"/>
            <a:stretch/>
          </p:blipFill>
          <p:spPr>
            <a:xfrm>
              <a:off x="3972859" y="4835359"/>
              <a:ext cx="833715" cy="650922"/>
            </a:xfrm>
            <a:prstGeom prst="rect">
              <a:avLst/>
            </a:prstGeom>
            <a:ln>
              <a:solidFill>
                <a:schemeClr val="tx1"/>
              </a:solidFill>
            </a:ln>
            <a:scene3d>
              <a:camera prst="isometricRightUp">
                <a:rot lat="1260000" lon="18899998" rev="0"/>
              </a:camera>
              <a:lightRig rig="threePt" dir="t"/>
            </a:scene3d>
          </p:spPr>
        </p:pic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F588C870-D2FE-8E06-31F5-031DBC4C52F9}"/>
                </a:ext>
              </a:extLst>
            </p:cNvPr>
            <p:cNvSpPr/>
            <p:nvPr/>
          </p:nvSpPr>
          <p:spPr>
            <a:xfrm>
              <a:off x="4118021" y="4963923"/>
              <a:ext cx="178845" cy="173774"/>
            </a:xfrm>
            <a:prstGeom prst="rect">
              <a:avLst/>
            </a:prstGeom>
            <a:noFill/>
            <a:ln w="9525">
              <a:solidFill>
                <a:schemeClr val="bg1">
                  <a:lumMod val="95000"/>
                </a:schemeClr>
              </a:solidFill>
            </a:ln>
            <a:scene3d>
              <a:camera prst="isometricRightUp">
                <a:rot lat="1260000" lon="18899998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55" name="Ink 54">
                  <a:extLst>
                    <a:ext uri="{FF2B5EF4-FFF2-40B4-BE49-F238E27FC236}">
                      <a16:creationId xmlns:a16="http://schemas.microsoft.com/office/drawing/2014/main" id="{E1168938-33ED-C8C1-9465-3B598A1146FC}"/>
                    </a:ext>
                  </a:extLst>
                </p14:cNvPr>
                <p14:cNvContentPartPr/>
                <p14:nvPr/>
              </p14:nvContentPartPr>
              <p14:xfrm>
                <a:off x="4141704" y="4982376"/>
                <a:ext cx="689400" cy="12240"/>
              </p14:xfrm>
            </p:contentPart>
          </mc:Choice>
          <mc:Fallback xmlns="">
            <p:pic>
              <p:nvPicPr>
                <p:cNvPr id="55" name="Ink 54">
                  <a:extLst>
                    <a:ext uri="{FF2B5EF4-FFF2-40B4-BE49-F238E27FC236}">
                      <a16:creationId xmlns:a16="http://schemas.microsoft.com/office/drawing/2014/main" id="{E1168938-33ED-C8C1-9465-3B598A1146FC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4139979" y="4980627"/>
                  <a:ext cx="692850" cy="15737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56" name="Ink 55">
                  <a:extLst>
                    <a:ext uri="{FF2B5EF4-FFF2-40B4-BE49-F238E27FC236}">
                      <a16:creationId xmlns:a16="http://schemas.microsoft.com/office/drawing/2014/main" id="{27B06F79-564E-E84F-0B8A-4E2AED5E786D}"/>
                    </a:ext>
                  </a:extLst>
                </p14:cNvPr>
                <p14:cNvContentPartPr/>
                <p14:nvPr/>
              </p14:nvContentPartPr>
              <p14:xfrm>
                <a:off x="4270224" y="4942056"/>
                <a:ext cx="637920" cy="22680"/>
              </p14:xfrm>
            </p:contentPart>
          </mc:Choice>
          <mc:Fallback xmlns="">
            <p:pic>
              <p:nvPicPr>
                <p:cNvPr id="56" name="Ink 55">
                  <a:extLst>
                    <a:ext uri="{FF2B5EF4-FFF2-40B4-BE49-F238E27FC236}">
                      <a16:creationId xmlns:a16="http://schemas.microsoft.com/office/drawing/2014/main" id="{27B06F79-564E-E84F-0B8A-4E2AED5E786D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4268499" y="4940311"/>
                  <a:ext cx="641371" cy="2616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57" name="Ink 56">
                  <a:extLst>
                    <a:ext uri="{FF2B5EF4-FFF2-40B4-BE49-F238E27FC236}">
                      <a16:creationId xmlns:a16="http://schemas.microsoft.com/office/drawing/2014/main" id="{801D4E40-CE0A-8E9D-A168-56A16045CB66}"/>
                    </a:ext>
                  </a:extLst>
                </p14:cNvPr>
                <p14:cNvContentPartPr/>
                <p14:nvPr/>
              </p14:nvContentPartPr>
              <p14:xfrm>
                <a:off x="4142064" y="5087856"/>
                <a:ext cx="676440" cy="71280"/>
              </p14:xfrm>
            </p:contentPart>
          </mc:Choice>
          <mc:Fallback xmlns="">
            <p:pic>
              <p:nvPicPr>
                <p:cNvPr id="57" name="Ink 56">
                  <a:extLst>
                    <a:ext uri="{FF2B5EF4-FFF2-40B4-BE49-F238E27FC236}">
                      <a16:creationId xmlns:a16="http://schemas.microsoft.com/office/drawing/2014/main" id="{801D4E40-CE0A-8E9D-A168-56A16045CB66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4140340" y="5086125"/>
                  <a:ext cx="679888" cy="74743"/>
                </a:xfrm>
                <a:prstGeom prst="rect">
                  <a:avLst/>
                </a:prstGeom>
              </p:spPr>
            </p:pic>
          </mc:Fallback>
        </mc:AlternateContent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84913044-B34C-B4CB-0E17-E69C090E9414}"/>
                </a:ext>
              </a:extLst>
            </p:cNvPr>
            <p:cNvSpPr/>
            <p:nvPr/>
          </p:nvSpPr>
          <p:spPr>
            <a:xfrm>
              <a:off x="4806574" y="4973781"/>
              <a:ext cx="110322" cy="106142"/>
            </a:xfrm>
            <a:prstGeom prst="rect">
              <a:avLst/>
            </a:prstGeom>
            <a:noFill/>
            <a:ln w="9525">
              <a:solidFill>
                <a:schemeClr val="bg1">
                  <a:lumMod val="65000"/>
                </a:schemeClr>
              </a:solidFill>
            </a:ln>
            <a:scene3d>
              <a:camera prst="isometricRightUp">
                <a:rot lat="1260000" lon="18899998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59" name="Ink 58">
                  <a:extLst>
                    <a:ext uri="{FF2B5EF4-FFF2-40B4-BE49-F238E27FC236}">
                      <a16:creationId xmlns:a16="http://schemas.microsoft.com/office/drawing/2014/main" id="{CB87D8AF-6B87-F517-098F-2ABDB3F27EAE}"/>
                    </a:ext>
                  </a:extLst>
                </p14:cNvPr>
                <p14:cNvContentPartPr/>
                <p14:nvPr/>
              </p14:nvContentPartPr>
              <p14:xfrm>
                <a:off x="3692784" y="5490336"/>
                <a:ext cx="388080" cy="82800"/>
              </p14:xfrm>
            </p:contentPart>
          </mc:Choice>
          <mc:Fallback xmlns="">
            <p:pic>
              <p:nvPicPr>
                <p:cNvPr id="59" name="Ink 58">
                  <a:extLst>
                    <a:ext uri="{FF2B5EF4-FFF2-40B4-BE49-F238E27FC236}">
                      <a16:creationId xmlns:a16="http://schemas.microsoft.com/office/drawing/2014/main" id="{CB87D8AF-6B87-F517-098F-2ABDB3F27EAE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3690915" y="5488464"/>
                  <a:ext cx="391675" cy="86400"/>
                </a:xfrm>
                <a:prstGeom prst="rect">
                  <a:avLst/>
                </a:prstGeom>
              </p:spPr>
            </p:pic>
          </mc:Fallback>
        </mc:AlternateContent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1D8A8A04-CC0B-FAAC-9D2C-037BE5DE8B9C}"/>
                </a:ext>
              </a:extLst>
            </p:cNvPr>
            <p:cNvSpPr/>
            <p:nvPr/>
          </p:nvSpPr>
          <p:spPr>
            <a:xfrm>
              <a:off x="5370532" y="4964446"/>
              <a:ext cx="110322" cy="106142"/>
            </a:xfrm>
            <a:prstGeom prst="rect">
              <a:avLst/>
            </a:prstGeom>
            <a:noFill/>
            <a:ln w="12700">
              <a:solidFill>
                <a:schemeClr val="bg1">
                  <a:lumMod val="85000"/>
                </a:schemeClr>
              </a:solidFill>
            </a:ln>
            <a:scene3d>
              <a:camera prst="isometricRightUp">
                <a:rot lat="1260000" lon="18899998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A879A1AB-A93D-A0B3-B137-6E82B5BA7354}"/>
                </a:ext>
              </a:extLst>
            </p:cNvPr>
            <p:cNvSpPr/>
            <p:nvPr/>
          </p:nvSpPr>
          <p:spPr>
            <a:xfrm>
              <a:off x="3410403" y="4831383"/>
              <a:ext cx="290871" cy="9569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7434" name="TextBox 61">
              <a:extLst>
                <a:ext uri="{FF2B5EF4-FFF2-40B4-BE49-F238E27FC236}">
                  <a16:creationId xmlns:a16="http://schemas.microsoft.com/office/drawing/2014/main" id="{4588FD7E-0B9E-D21E-2766-58B44F8E683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96719" y="4676461"/>
              <a:ext cx="1021964" cy="2580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800"/>
                <a:t>Global Gaussian Random Field</a:t>
              </a:r>
            </a:p>
          </p:txBody>
        </p:sp>
        <p:sp>
          <p:nvSpPr>
            <p:cNvPr id="17435" name="TextBox 62">
              <a:extLst>
                <a:ext uri="{FF2B5EF4-FFF2-40B4-BE49-F238E27FC236}">
                  <a16:creationId xmlns:a16="http://schemas.microsoft.com/office/drawing/2014/main" id="{44E67B50-FACD-114A-1DC5-EA211956A54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04414" y="5284707"/>
              <a:ext cx="676440" cy="3685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800"/>
                <a:t>Local Neighborhood Denoising</a:t>
              </a:r>
            </a:p>
          </p:txBody>
        </p: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3DBB0A89-4838-42E7-5912-16ADD3FA46F6}"/>
                </a:ext>
              </a:extLst>
            </p:cNvPr>
            <p:cNvSpPr/>
            <p:nvPr/>
          </p:nvSpPr>
          <p:spPr>
            <a:xfrm>
              <a:off x="5456768" y="4782505"/>
              <a:ext cx="841702" cy="689269"/>
            </a:xfrm>
            <a:prstGeom prst="rect">
              <a:avLst/>
            </a:prstGeom>
            <a:noFill/>
            <a:ln w="9525">
              <a:solidFill>
                <a:schemeClr val="bg1">
                  <a:lumMod val="75000"/>
                </a:schemeClr>
              </a:solidFill>
            </a:ln>
            <a:scene3d>
              <a:camera prst="isometricRightUp">
                <a:rot lat="1260000" lon="18899998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67" name="Ink 66">
                  <a:extLst>
                    <a:ext uri="{FF2B5EF4-FFF2-40B4-BE49-F238E27FC236}">
                      <a16:creationId xmlns:a16="http://schemas.microsoft.com/office/drawing/2014/main" id="{F73D5D4B-C4AA-0069-4AE1-B09C8629F49A}"/>
                    </a:ext>
                  </a:extLst>
                </p14:cNvPr>
                <p14:cNvContentPartPr/>
                <p14:nvPr/>
              </p14:nvContentPartPr>
              <p14:xfrm>
                <a:off x="5385864" y="5083606"/>
                <a:ext cx="246240" cy="17640"/>
              </p14:xfrm>
            </p:contentPart>
          </mc:Choice>
          <mc:Fallback xmlns="">
            <p:pic>
              <p:nvPicPr>
                <p:cNvPr id="67" name="Ink 66">
                  <a:extLst>
                    <a:ext uri="{FF2B5EF4-FFF2-40B4-BE49-F238E27FC236}">
                      <a16:creationId xmlns:a16="http://schemas.microsoft.com/office/drawing/2014/main" id="{F73D5D4B-C4AA-0069-4AE1-B09C8629F49A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5383994" y="5081679"/>
                  <a:ext cx="249836" cy="21346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68" name="Ink 67">
                  <a:extLst>
                    <a:ext uri="{FF2B5EF4-FFF2-40B4-BE49-F238E27FC236}">
                      <a16:creationId xmlns:a16="http://schemas.microsoft.com/office/drawing/2014/main" id="{C2B8904B-91D9-139D-DE61-9C719EA9FB60}"/>
                    </a:ext>
                  </a:extLst>
                </p14:cNvPr>
                <p14:cNvContentPartPr/>
                <p14:nvPr/>
              </p14:nvContentPartPr>
              <p14:xfrm>
                <a:off x="5386224" y="4965166"/>
                <a:ext cx="245160" cy="17640"/>
              </p14:xfrm>
            </p:contentPart>
          </mc:Choice>
          <mc:Fallback xmlns="">
            <p:pic>
              <p:nvPicPr>
                <p:cNvPr id="68" name="Ink 67">
                  <a:extLst>
                    <a:ext uri="{FF2B5EF4-FFF2-40B4-BE49-F238E27FC236}">
                      <a16:creationId xmlns:a16="http://schemas.microsoft.com/office/drawing/2014/main" id="{C2B8904B-91D9-139D-DE61-9C719EA9FB60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5384354" y="4963239"/>
                  <a:ext cx="248757" cy="21346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69" name="Ink 68">
                  <a:extLst>
                    <a:ext uri="{FF2B5EF4-FFF2-40B4-BE49-F238E27FC236}">
                      <a16:creationId xmlns:a16="http://schemas.microsoft.com/office/drawing/2014/main" id="{4B54C26E-DDE5-C27C-61E6-18E62068531D}"/>
                    </a:ext>
                  </a:extLst>
                </p14:cNvPr>
                <p14:cNvContentPartPr/>
                <p14:nvPr/>
              </p14:nvContentPartPr>
              <p14:xfrm>
                <a:off x="5471904" y="4919806"/>
                <a:ext cx="270000" cy="28800"/>
              </p14:xfrm>
            </p:contentPart>
          </mc:Choice>
          <mc:Fallback xmlns="">
            <p:pic>
              <p:nvPicPr>
                <p:cNvPr id="69" name="Ink 68">
                  <a:extLst>
                    <a:ext uri="{FF2B5EF4-FFF2-40B4-BE49-F238E27FC236}">
                      <a16:creationId xmlns:a16="http://schemas.microsoft.com/office/drawing/2014/main" id="{4B54C26E-DDE5-C27C-61E6-18E62068531D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5470034" y="4917925"/>
                  <a:ext cx="273596" cy="32418"/>
                </a:xfrm>
                <a:prstGeom prst="rect">
                  <a:avLst/>
                </a:prstGeom>
              </p:spPr>
            </p:pic>
          </mc:Fallback>
        </mc:AlternateContent>
        <p:pic>
          <p:nvPicPr>
            <p:cNvPr id="70" name="Picture 69" descr="Map&#10;&#10;Description automatically generated">
              <a:extLst>
                <a:ext uri="{FF2B5EF4-FFF2-40B4-BE49-F238E27FC236}">
                  <a16:creationId xmlns:a16="http://schemas.microsoft.com/office/drawing/2014/main" id="{3F9EC9FC-D5C1-4A0D-FE00-6442C83E377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8"/>
            <a:srcRect l="5386" t="5522" r="4194" b="6304"/>
            <a:stretch/>
          </p:blipFill>
          <p:spPr>
            <a:xfrm>
              <a:off x="5448209" y="4777432"/>
              <a:ext cx="870273" cy="678927"/>
            </a:xfrm>
            <a:prstGeom prst="rect">
              <a:avLst/>
            </a:prstGeom>
            <a:ln>
              <a:solidFill>
                <a:schemeClr val="tx1"/>
              </a:solidFill>
            </a:ln>
            <a:scene3d>
              <a:camera prst="isometricRightUp">
                <a:rot lat="1260000" lon="18899998" rev="0"/>
              </a:camera>
              <a:lightRig rig="threePt" dir="t"/>
            </a:scene3d>
          </p:spPr>
        </p:pic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CE6DFAA2-D9D3-73CF-FE1A-B97BD8BC9913}"/>
                </a:ext>
              </a:extLst>
            </p:cNvPr>
            <p:cNvSpPr/>
            <p:nvPr/>
          </p:nvSpPr>
          <p:spPr>
            <a:xfrm>
              <a:off x="5594268" y="4945523"/>
              <a:ext cx="155486" cy="147586"/>
            </a:xfrm>
            <a:prstGeom prst="rect">
              <a:avLst/>
            </a:prstGeom>
            <a:noFill/>
            <a:ln w="9525">
              <a:solidFill>
                <a:schemeClr val="bg1">
                  <a:lumMod val="75000"/>
                </a:schemeClr>
              </a:solidFill>
            </a:ln>
            <a:scene3d>
              <a:camera prst="isometricRightUp">
                <a:rot lat="1260000" lon="18899998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</p:grpSp>
      <p:pic>
        <p:nvPicPr>
          <p:cNvPr id="17415" name="Picture 64" descr="A group of dots in different directions&#10;&#10;Description automatically generated with medium confidence">
            <a:extLst>
              <a:ext uri="{FF2B5EF4-FFF2-40B4-BE49-F238E27FC236}">
                <a16:creationId xmlns:a16="http://schemas.microsoft.com/office/drawing/2014/main" id="{26AC4E99-5C37-DDEB-783B-2370B223D6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115"/>
          <a:stretch>
            <a:fillRect/>
          </a:stretch>
        </p:blipFill>
        <p:spPr bwMode="auto">
          <a:xfrm>
            <a:off x="266700" y="914400"/>
            <a:ext cx="3184525" cy="391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" name="Arrow: Bent-Up 72">
            <a:extLst>
              <a:ext uri="{FF2B5EF4-FFF2-40B4-BE49-F238E27FC236}">
                <a16:creationId xmlns:a16="http://schemas.microsoft.com/office/drawing/2014/main" id="{E35EF6BC-C1E8-9601-4D30-CF151041C72A}"/>
              </a:ext>
            </a:extLst>
          </p:cNvPr>
          <p:cNvSpPr/>
          <p:nvPr/>
        </p:nvSpPr>
        <p:spPr>
          <a:xfrm rot="5400000">
            <a:off x="1873250" y="5002213"/>
            <a:ext cx="635000" cy="571500"/>
          </a:xfrm>
          <a:prstGeom prst="bentUpArrow">
            <a:avLst>
              <a:gd name="adj1" fmla="val 43401"/>
              <a:gd name="adj2" fmla="val 33626"/>
              <a:gd name="adj3" fmla="val 29299"/>
            </a:avLst>
          </a:prstGeom>
          <a:solidFill>
            <a:srgbClr val="FFB66C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8" name="CustomShape 7">
            <a:extLst>
              <a:ext uri="{FF2B5EF4-FFF2-40B4-BE49-F238E27FC236}">
                <a16:creationId xmlns:a16="http://schemas.microsoft.com/office/drawing/2014/main" id="{16B03864-2239-EB57-EBAF-08BD95DD65B4}"/>
              </a:ext>
            </a:extLst>
          </p:cNvPr>
          <p:cNvSpPr/>
          <p:nvPr/>
        </p:nvSpPr>
        <p:spPr>
          <a:xfrm rot="5400000">
            <a:off x="7800181" y="3213895"/>
            <a:ext cx="384175" cy="512762"/>
          </a:xfrm>
          <a:custGeom>
            <a:avLst/>
            <a:gdLst/>
            <a:ahLst/>
            <a:cxnLst/>
            <a:rect l="l" t="t" r="r" b="b"/>
            <a:pathLst>
              <a:path w="2642" h="2165">
                <a:moveTo>
                  <a:pt x="0" y="544"/>
                </a:moveTo>
                <a:lnTo>
                  <a:pt x="1979" y="540"/>
                </a:lnTo>
                <a:lnTo>
                  <a:pt x="1979" y="0"/>
                </a:lnTo>
                <a:lnTo>
                  <a:pt x="2641" y="1081"/>
                </a:lnTo>
                <a:lnTo>
                  <a:pt x="1982" y="2164"/>
                </a:lnTo>
                <a:lnTo>
                  <a:pt x="1981" y="1622"/>
                </a:lnTo>
                <a:lnTo>
                  <a:pt x="1" y="1625"/>
                </a:lnTo>
                <a:lnTo>
                  <a:pt x="0" y="544"/>
                </a:lnTo>
              </a:path>
            </a:pathLst>
          </a:custGeom>
          <a:solidFill>
            <a:srgbClr val="FFB66C"/>
          </a:solidFill>
          <a:ln w="2916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6A09A94-B9A6-8860-EF1C-24A3889F4883}"/>
              </a:ext>
            </a:extLst>
          </p:cNvPr>
          <p:cNvSpPr txBox="1"/>
          <p:nvPr/>
        </p:nvSpPr>
        <p:spPr>
          <a:xfrm>
            <a:off x="175491" y="157018"/>
            <a:ext cx="117763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Local-Global Decomposition Models</a:t>
            </a:r>
            <a:r>
              <a:rPr lang="en-US" sz="2400" dirty="0"/>
              <a:t> </a:t>
            </a:r>
            <a:r>
              <a:rPr lang="en-US" sz="2400" b="1" dirty="0"/>
              <a:t>are deep generative models </a:t>
            </a:r>
            <a:r>
              <a:rPr lang="en-US" sz="2400" dirty="0"/>
              <a:t>which systematically target physics-driven microstructure statistics</a:t>
            </a:r>
          </a:p>
        </p:txBody>
      </p:sp>
      <p:pic>
        <p:nvPicPr>
          <p:cNvPr id="5" name="Picture 5" descr="A collage of different colors&#10;&#10;Description automatically generated">
            <a:extLst>
              <a:ext uri="{FF2B5EF4-FFF2-40B4-BE49-F238E27FC236}">
                <a16:creationId xmlns:a16="http://schemas.microsoft.com/office/drawing/2014/main" id="{967CDD71-C9B4-7305-1E11-85071929F2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9" t="21832" r="78589" b="23059"/>
          <a:stretch>
            <a:fillRect/>
          </a:stretch>
        </p:blipFill>
        <p:spPr bwMode="auto">
          <a:xfrm>
            <a:off x="1655330" y="1278226"/>
            <a:ext cx="3747943" cy="472304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Qr code&#10;&#10;Description automatically generated">
            <a:extLst>
              <a:ext uri="{FF2B5EF4-FFF2-40B4-BE49-F238E27FC236}">
                <a16:creationId xmlns:a16="http://schemas.microsoft.com/office/drawing/2014/main" id="{E0BE1578-C76A-6191-30C4-FEE2646A6F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1" t="6598" r="49971" b="2386"/>
          <a:stretch>
            <a:fillRect/>
          </a:stretch>
        </p:blipFill>
        <p:spPr bwMode="auto">
          <a:xfrm>
            <a:off x="6248399" y="1278226"/>
            <a:ext cx="5066145" cy="4846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3624BE2-128C-FA49-510C-8AB4880AFFD0}"/>
              </a:ext>
            </a:extLst>
          </p:cNvPr>
          <p:cNvSpPr txBox="1"/>
          <p:nvPr/>
        </p:nvSpPr>
        <p:spPr>
          <a:xfrm>
            <a:off x="1655330" y="6001266"/>
            <a:ext cx="36001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TI64 – EBSD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14A96FB-ADD5-FFAF-FAD8-17DA3B0A2519}"/>
              </a:ext>
            </a:extLst>
          </p:cNvPr>
          <p:cNvSpPr txBox="1"/>
          <p:nvPr/>
        </p:nvSpPr>
        <p:spPr>
          <a:xfrm>
            <a:off x="6981390" y="6001266"/>
            <a:ext cx="36001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Nickel Superalloy – Segmented SEM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B7DC25E-01C6-CE07-4004-4EB8DB347D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05" t="81013" r="41055" b="-241"/>
          <a:stretch>
            <a:fillRect/>
          </a:stretch>
        </p:blipFill>
        <p:spPr bwMode="auto">
          <a:xfrm>
            <a:off x="16885" y="5178941"/>
            <a:ext cx="1490663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1132200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6A09A94-B9A6-8860-EF1C-24A3889F4883}"/>
              </a:ext>
            </a:extLst>
          </p:cNvPr>
          <p:cNvSpPr txBox="1"/>
          <p:nvPr/>
        </p:nvSpPr>
        <p:spPr>
          <a:xfrm>
            <a:off x="175491" y="157018"/>
            <a:ext cx="117763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Long range patterns are governed by 2-point statistics</a:t>
            </a:r>
          </a:p>
        </p:txBody>
      </p:sp>
      <p:pic>
        <p:nvPicPr>
          <p:cNvPr id="5" name="Picture 5" descr="A collage of different colors&#10;&#10;Description automatically generated">
            <a:extLst>
              <a:ext uri="{FF2B5EF4-FFF2-40B4-BE49-F238E27FC236}">
                <a16:creationId xmlns:a16="http://schemas.microsoft.com/office/drawing/2014/main" id="{967CDD71-C9B4-7305-1E11-85071929F2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9" t="21832" r="78589" b="23059"/>
          <a:stretch>
            <a:fillRect/>
          </a:stretch>
        </p:blipFill>
        <p:spPr bwMode="auto">
          <a:xfrm>
            <a:off x="1655330" y="1278226"/>
            <a:ext cx="3747943" cy="472304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Qr code&#10;&#10;Description automatically generated">
            <a:extLst>
              <a:ext uri="{FF2B5EF4-FFF2-40B4-BE49-F238E27FC236}">
                <a16:creationId xmlns:a16="http://schemas.microsoft.com/office/drawing/2014/main" id="{E0BE1578-C76A-6191-30C4-FEE2646A6F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1" t="6598" r="49971" b="2386"/>
          <a:stretch>
            <a:fillRect/>
          </a:stretch>
        </p:blipFill>
        <p:spPr bwMode="auto">
          <a:xfrm>
            <a:off x="6248399" y="1278226"/>
            <a:ext cx="5066145" cy="4846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3624BE2-128C-FA49-510C-8AB4880AFFD0}"/>
              </a:ext>
            </a:extLst>
          </p:cNvPr>
          <p:cNvSpPr txBox="1"/>
          <p:nvPr/>
        </p:nvSpPr>
        <p:spPr>
          <a:xfrm>
            <a:off x="1655330" y="6001266"/>
            <a:ext cx="36001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TI64 – EBSD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14A96FB-ADD5-FFAF-FAD8-17DA3B0A2519}"/>
              </a:ext>
            </a:extLst>
          </p:cNvPr>
          <p:cNvSpPr txBox="1"/>
          <p:nvPr/>
        </p:nvSpPr>
        <p:spPr>
          <a:xfrm>
            <a:off x="6981390" y="6001266"/>
            <a:ext cx="36001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Nickel Superalloy – Segmented SEM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B7DC25E-01C6-CE07-4004-4EB8DB347D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05" t="81013" r="41055" b="-241"/>
          <a:stretch>
            <a:fillRect/>
          </a:stretch>
        </p:blipFill>
        <p:spPr bwMode="auto">
          <a:xfrm>
            <a:off x="16885" y="5178941"/>
            <a:ext cx="1490663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3A5A61BA-7C52-29D4-32EC-36A57B19BF35}"/>
              </a:ext>
            </a:extLst>
          </p:cNvPr>
          <p:cNvCxnSpPr/>
          <p:nvPr/>
        </p:nvCxnSpPr>
        <p:spPr>
          <a:xfrm>
            <a:off x="3502152" y="1682496"/>
            <a:ext cx="0" cy="3941064"/>
          </a:xfrm>
          <a:prstGeom prst="line">
            <a:avLst/>
          </a:prstGeom>
          <a:ln w="762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36F2B76-B0C8-41D6-07C8-86484D14081C}"/>
              </a:ext>
            </a:extLst>
          </p:cNvPr>
          <p:cNvCxnSpPr>
            <a:cxnSpLocks/>
          </p:cNvCxnSpPr>
          <p:nvPr/>
        </p:nvCxnSpPr>
        <p:spPr>
          <a:xfrm flipV="1">
            <a:off x="6840555" y="2951906"/>
            <a:ext cx="819079" cy="1085468"/>
          </a:xfrm>
          <a:prstGeom prst="line">
            <a:avLst/>
          </a:prstGeom>
          <a:ln w="7620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C4EE545-AE4A-93FE-0C97-4F511B8A877B}"/>
              </a:ext>
            </a:extLst>
          </p:cNvPr>
          <p:cNvCxnSpPr>
            <a:cxnSpLocks/>
          </p:cNvCxnSpPr>
          <p:nvPr/>
        </p:nvCxnSpPr>
        <p:spPr>
          <a:xfrm flipV="1">
            <a:off x="9562419" y="4590288"/>
            <a:ext cx="1245789" cy="1346970"/>
          </a:xfrm>
          <a:prstGeom prst="line">
            <a:avLst/>
          </a:prstGeom>
          <a:ln w="7620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846981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Text Box 13">
            <a:extLst>
              <a:ext uri="{FF2B5EF4-FFF2-40B4-BE49-F238E27FC236}">
                <a16:creationId xmlns:a16="http://schemas.microsoft.com/office/drawing/2014/main" id="{28F2A50D-4050-6B43-83DF-80EFF002F4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4929" y="147836"/>
            <a:ext cx="11815267" cy="4493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08847" tIns="56600" rIns="108847" bIns="566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2177" dirty="0">
                <a:solidFill>
                  <a:srgbClr val="000000"/>
                </a:solidFill>
                <a:latin typeface="Arial" panose="020B0604020202020204" pitchFamily="34" charset="0"/>
                <a:cs typeface="DejaVu Sans" charset="0"/>
              </a:rPr>
              <a:t>Let us consider the design of a structural material for a turbine…</a:t>
            </a:r>
            <a:endParaRPr lang="en-US" altLang="en-US" sz="2177" b="1" dirty="0">
              <a:solidFill>
                <a:srgbClr val="000000"/>
              </a:solidFill>
              <a:latin typeface="Arial" panose="020B0604020202020204" pitchFamily="34" charset="0"/>
              <a:cs typeface="DejaVu Sans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B5A7FD0-2CF9-85BF-1AFC-2873E9F2041A}"/>
              </a:ext>
            </a:extLst>
          </p:cNvPr>
          <p:cNvSpPr txBox="1"/>
          <p:nvPr/>
        </p:nvSpPr>
        <p:spPr>
          <a:xfrm>
            <a:off x="174929" y="5810044"/>
            <a:ext cx="116769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4" algn="r"/>
            <a:r>
              <a:rPr lang="en-US" sz="2400" dirty="0"/>
              <a:t>We have a set of design requirements: yield behavior, expected fatigue life, stiffness, etc.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DA8E4C8-7B7A-5494-D7D2-EDA41D146F22}"/>
              </a:ext>
            </a:extLst>
          </p:cNvPr>
          <p:cNvGrpSpPr/>
          <p:nvPr/>
        </p:nvGrpSpPr>
        <p:grpSpPr>
          <a:xfrm>
            <a:off x="857315" y="973032"/>
            <a:ext cx="8276297" cy="4692480"/>
            <a:chOff x="515939" y="891456"/>
            <a:chExt cx="8276297" cy="4692480"/>
          </a:xfrm>
        </p:grpSpPr>
        <p:pic>
          <p:nvPicPr>
            <p:cNvPr id="2052" name="Picture 4" descr="Buy Aircraft Turbine Engine Parts Aircraft Hardware Parts">
              <a:extLst>
                <a:ext uri="{FF2B5EF4-FFF2-40B4-BE49-F238E27FC236}">
                  <a16:creationId xmlns:a16="http://schemas.microsoft.com/office/drawing/2014/main" id="{A51128A0-533D-3D91-FA3B-72071732A23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5939" y="891456"/>
              <a:ext cx="5966618" cy="46924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7170" name="Group 1">
              <a:extLst>
                <a:ext uri="{FF2B5EF4-FFF2-40B4-BE49-F238E27FC236}">
                  <a16:creationId xmlns:a16="http://schemas.microsoft.com/office/drawing/2014/main" id="{3C277AA3-C4A7-3D8B-6AF7-1F42DA2DB5E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172878" y="2786569"/>
              <a:ext cx="4619358" cy="2125366"/>
              <a:chOff x="2325" y="1626"/>
              <a:chExt cx="2406" cy="1107"/>
            </a:xfrm>
          </p:grpSpPr>
          <p:sp>
            <p:nvSpPr>
              <p:cNvPr id="7173" name="Freeform 3">
                <a:extLst>
                  <a:ext uri="{FF2B5EF4-FFF2-40B4-BE49-F238E27FC236}">
                    <a16:creationId xmlns:a16="http://schemas.microsoft.com/office/drawing/2014/main" id="{0741F4EC-4DFB-2153-6380-5254DCFF6A3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25" y="1667"/>
                <a:ext cx="77" cy="77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w 21600"/>
                  <a:gd name="T9" fmla="*/ 0 h 2160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1600" h="2160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21600"/>
                    </a:lnTo>
                    <a:lnTo>
                      <a:pt x="0" y="2160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9080" cap="flat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2177"/>
              </a:p>
            </p:txBody>
          </p:sp>
          <p:sp>
            <p:nvSpPr>
              <p:cNvPr id="7174" name="Line 4">
                <a:extLst>
                  <a:ext uri="{FF2B5EF4-FFF2-40B4-BE49-F238E27FC236}">
                    <a16:creationId xmlns:a16="http://schemas.microsoft.com/office/drawing/2014/main" id="{073B2575-AB16-13AC-9823-AB6C3FF3993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325" y="1626"/>
                <a:ext cx="935" cy="44"/>
              </a:xfrm>
              <a:prstGeom prst="line">
                <a:avLst/>
              </a:prstGeom>
              <a:noFill/>
              <a:ln w="1908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2177"/>
              </a:p>
            </p:txBody>
          </p:sp>
          <p:sp>
            <p:nvSpPr>
              <p:cNvPr id="7175" name="Line 5">
                <a:extLst>
                  <a:ext uri="{FF2B5EF4-FFF2-40B4-BE49-F238E27FC236}">
                    <a16:creationId xmlns:a16="http://schemas.microsoft.com/office/drawing/2014/main" id="{E34CE2D0-2001-A004-7A55-C29EB05AC32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325" y="1746"/>
                <a:ext cx="935" cy="987"/>
              </a:xfrm>
              <a:prstGeom prst="line">
                <a:avLst/>
              </a:prstGeom>
              <a:noFill/>
              <a:ln w="1908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2177"/>
              </a:p>
            </p:txBody>
          </p:sp>
          <p:sp>
            <p:nvSpPr>
              <p:cNvPr id="7176" name="Line 6">
                <a:extLst>
                  <a:ext uri="{FF2B5EF4-FFF2-40B4-BE49-F238E27FC236}">
                    <a16:creationId xmlns:a16="http://schemas.microsoft.com/office/drawing/2014/main" id="{923FA7AE-F08A-1B43-FB66-D65DBC345C0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403" y="1743"/>
                <a:ext cx="2328" cy="987"/>
              </a:xfrm>
              <a:prstGeom prst="line">
                <a:avLst/>
              </a:prstGeom>
              <a:noFill/>
              <a:ln w="1908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2177"/>
              </a:p>
            </p:txBody>
          </p:sp>
          <p:pic>
            <p:nvPicPr>
              <p:cNvPr id="7177" name="Picture 7">
                <a:extLst>
                  <a:ext uri="{FF2B5EF4-FFF2-40B4-BE49-F238E27FC236}">
                    <a16:creationId xmlns:a16="http://schemas.microsoft.com/office/drawing/2014/main" id="{A70555C1-4AAF-F16A-2CF3-2497DE136E0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61" y="1629"/>
                <a:ext cx="1470" cy="1103"/>
              </a:xfrm>
              <a:prstGeom prst="rect">
                <a:avLst/>
              </a:prstGeom>
              <a:noFill/>
              <a:ln w="1908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</p:grp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6A09A94-B9A6-8860-EF1C-24A3889F4883}"/>
              </a:ext>
            </a:extLst>
          </p:cNvPr>
          <p:cNvSpPr txBox="1"/>
          <p:nvPr/>
        </p:nvSpPr>
        <p:spPr>
          <a:xfrm>
            <a:off x="175491" y="157018"/>
            <a:ext cx="117763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Higher order statistics characterize local neighborhoods</a:t>
            </a:r>
          </a:p>
        </p:txBody>
      </p:sp>
      <p:pic>
        <p:nvPicPr>
          <p:cNvPr id="5" name="Picture 5" descr="A collage of different colors&#10;&#10;Description automatically generated">
            <a:extLst>
              <a:ext uri="{FF2B5EF4-FFF2-40B4-BE49-F238E27FC236}">
                <a16:creationId xmlns:a16="http://schemas.microsoft.com/office/drawing/2014/main" id="{967CDD71-C9B4-7305-1E11-85071929F2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9" t="21832" r="78589" b="23059"/>
          <a:stretch>
            <a:fillRect/>
          </a:stretch>
        </p:blipFill>
        <p:spPr bwMode="auto">
          <a:xfrm>
            <a:off x="1655330" y="1278226"/>
            <a:ext cx="3747943" cy="472304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Qr code&#10;&#10;Description automatically generated">
            <a:extLst>
              <a:ext uri="{FF2B5EF4-FFF2-40B4-BE49-F238E27FC236}">
                <a16:creationId xmlns:a16="http://schemas.microsoft.com/office/drawing/2014/main" id="{E0BE1578-C76A-6191-30C4-FEE2646A6F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1" t="6598" r="49971" b="2386"/>
          <a:stretch>
            <a:fillRect/>
          </a:stretch>
        </p:blipFill>
        <p:spPr bwMode="auto">
          <a:xfrm>
            <a:off x="6248399" y="1278226"/>
            <a:ext cx="5066145" cy="4846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3624BE2-128C-FA49-510C-8AB4880AFFD0}"/>
              </a:ext>
            </a:extLst>
          </p:cNvPr>
          <p:cNvSpPr txBox="1"/>
          <p:nvPr/>
        </p:nvSpPr>
        <p:spPr>
          <a:xfrm>
            <a:off x="1655330" y="6001266"/>
            <a:ext cx="36001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TI64 – EBSD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14A96FB-ADD5-FFAF-FAD8-17DA3B0A2519}"/>
              </a:ext>
            </a:extLst>
          </p:cNvPr>
          <p:cNvSpPr txBox="1"/>
          <p:nvPr/>
        </p:nvSpPr>
        <p:spPr>
          <a:xfrm>
            <a:off x="6981390" y="6001266"/>
            <a:ext cx="36001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Nickel Superalloy – Segmented SEM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B7DC25E-01C6-CE07-4004-4EB8DB347D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05" t="81013" r="41055" b="-241"/>
          <a:stretch>
            <a:fillRect/>
          </a:stretch>
        </p:blipFill>
        <p:spPr bwMode="auto">
          <a:xfrm>
            <a:off x="16885" y="5178941"/>
            <a:ext cx="1490663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79271B65-6AB1-5397-A372-A4C2857478C1}"/>
              </a:ext>
            </a:extLst>
          </p:cNvPr>
          <p:cNvSpPr/>
          <p:nvPr/>
        </p:nvSpPr>
        <p:spPr>
          <a:xfrm>
            <a:off x="2084832" y="2295308"/>
            <a:ext cx="603504" cy="603504"/>
          </a:xfrm>
          <a:prstGeom prst="ellipse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0C9DA412-BCDD-6EE4-9848-028F24C9DF94}"/>
              </a:ext>
            </a:extLst>
          </p:cNvPr>
          <p:cNvSpPr/>
          <p:nvPr/>
        </p:nvSpPr>
        <p:spPr>
          <a:xfrm>
            <a:off x="6679638" y="2484284"/>
            <a:ext cx="603504" cy="603504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126893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 Box 1">
            <a:extLst>
              <a:ext uri="{FF2B5EF4-FFF2-40B4-BE49-F238E27FC236}">
                <a16:creationId xmlns:a16="http://schemas.microsoft.com/office/drawing/2014/main" id="{BFD60001-7A47-CB57-BA38-AFA36CC862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371" y="119036"/>
            <a:ext cx="11878625" cy="415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08847" tIns="56600" rIns="108847" bIns="5660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DejaVu Sans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cs typeface="DejaVu Sans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DejaVu Sans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ejaVu Sans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ejaVu Sans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ejaVu Sans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ejaVu Sans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ejaVu Sans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ejaVu Sans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177" dirty="0">
                <a:solidFill>
                  <a:srgbClr val="000000"/>
                </a:solidFill>
              </a:rPr>
              <a:t>The theoretical LGD model explicitly incorporates both sets of statistics</a:t>
            </a:r>
          </a:p>
        </p:txBody>
      </p:sp>
      <p:grpSp>
        <p:nvGrpSpPr>
          <p:cNvPr id="22531" name="Group 2">
            <a:extLst>
              <a:ext uri="{FF2B5EF4-FFF2-40B4-BE49-F238E27FC236}">
                <a16:creationId xmlns:a16="http://schemas.microsoft.com/office/drawing/2014/main" id="{82268C6B-6429-CEC2-4444-AFE938B94B34}"/>
              </a:ext>
            </a:extLst>
          </p:cNvPr>
          <p:cNvGrpSpPr>
            <a:grpSpLocks/>
          </p:cNvGrpSpPr>
          <p:nvPr/>
        </p:nvGrpSpPr>
        <p:grpSpPr bwMode="auto">
          <a:xfrm>
            <a:off x="117331" y="6422169"/>
            <a:ext cx="2789662" cy="374386"/>
            <a:chOff x="61" y="3345"/>
            <a:chExt cx="1453" cy="195"/>
          </a:xfrm>
        </p:grpSpPr>
        <p:sp>
          <p:nvSpPr>
            <p:cNvPr id="22536" name="Rectangle 3">
              <a:extLst>
                <a:ext uri="{FF2B5EF4-FFF2-40B4-BE49-F238E27FC236}">
                  <a16:creationId xmlns:a16="http://schemas.microsoft.com/office/drawing/2014/main" id="{960DE1D9-78D5-1F15-81EC-2BC78833E0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" y="3350"/>
              <a:ext cx="1453" cy="188"/>
            </a:xfrm>
            <a:prstGeom prst="rect">
              <a:avLst/>
            </a:prstGeom>
            <a:solidFill>
              <a:srgbClr val="FFDBB6"/>
            </a:solidFill>
            <a:ln w="1908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DejaVu Sans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DejaVu Sans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DejaVu Sans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cs typeface="DejaVu Sans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cs typeface="DejaVu Sans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cs typeface="DejaVu Sans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cs typeface="DejaVu Sans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cs typeface="DejaVu Sans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cs typeface="DejaVu Sans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en-US" sz="2177">
                <a:latin typeface="Calibri" panose="020F0502020204030204" pitchFamily="34" charset="0"/>
              </a:endParaRPr>
            </a:p>
          </p:txBody>
        </p:sp>
        <p:sp>
          <p:nvSpPr>
            <p:cNvPr id="22537" name="Text Box 4">
              <a:extLst>
                <a:ext uri="{FF2B5EF4-FFF2-40B4-BE49-F238E27FC236}">
                  <a16:creationId xmlns:a16="http://schemas.microsoft.com/office/drawing/2014/main" id="{6D6D70B9-5510-DE5F-DB12-66D5B9FE572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8" y="3345"/>
              <a:ext cx="1436" cy="1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108847" tIns="56600" rIns="108847" bIns="56600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DejaVu Sans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DejaVu Sans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DejaVu Sans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DejaVu Sans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DejaVu Sans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DejaVu Sans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DejaVu Sans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DejaVu Sans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DejaVu Sans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693">
                  <a:solidFill>
                    <a:srgbClr val="000000"/>
                  </a:solidFill>
                </a:rPr>
                <a:t>A Generative Framework</a:t>
              </a:r>
            </a:p>
          </p:txBody>
        </p:sp>
      </p:grpSp>
      <p:pic>
        <p:nvPicPr>
          <p:cNvPr id="22532" name="Picture 5">
            <a:extLst>
              <a:ext uri="{FF2B5EF4-FFF2-40B4-BE49-F238E27FC236}">
                <a16:creationId xmlns:a16="http://schemas.microsoft.com/office/drawing/2014/main" id="{7D71852A-9A82-1918-EFE9-219734FCA8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003" y="629738"/>
            <a:ext cx="11557996" cy="10770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2533" name="Picture 6">
            <a:extLst>
              <a:ext uri="{FF2B5EF4-FFF2-40B4-BE49-F238E27FC236}">
                <a16:creationId xmlns:a16="http://schemas.microsoft.com/office/drawing/2014/main" id="{7B81440F-8958-71C7-90BF-261302D7C7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10" t="6171" r="2681" b="4379"/>
          <a:stretch>
            <a:fillRect/>
          </a:stretch>
        </p:blipFill>
        <p:spPr bwMode="auto">
          <a:xfrm>
            <a:off x="1167125" y="2781794"/>
            <a:ext cx="3333003" cy="32965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52110" t="6171" r="2681" b="4379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2534" name="Freeform 7">
            <a:extLst>
              <a:ext uri="{FF2B5EF4-FFF2-40B4-BE49-F238E27FC236}">
                <a16:creationId xmlns:a16="http://schemas.microsoft.com/office/drawing/2014/main" id="{67739610-E84E-C9EE-3168-8BA071DF468C}"/>
              </a:ext>
            </a:extLst>
          </p:cNvPr>
          <p:cNvSpPr>
            <a:spLocks noChangeArrowheads="1"/>
          </p:cNvSpPr>
          <p:nvPr/>
        </p:nvSpPr>
        <p:spPr bwMode="auto">
          <a:xfrm rot="18900000">
            <a:off x="4763665" y="1554949"/>
            <a:ext cx="472303" cy="493422"/>
          </a:xfrm>
          <a:custGeom>
            <a:avLst/>
            <a:gdLst>
              <a:gd name="T0" fmla="*/ 2147483646 w 2034"/>
              <a:gd name="T1" fmla="*/ 2147483646 h 764"/>
              <a:gd name="T2" fmla="*/ 2147483646 w 2034"/>
              <a:gd name="T3" fmla="*/ 2147483646 h 764"/>
              <a:gd name="T4" fmla="*/ 2147483646 w 2034"/>
              <a:gd name="T5" fmla="*/ 0 h 764"/>
              <a:gd name="T6" fmla="*/ 0 w 2034"/>
              <a:gd name="T7" fmla="*/ 2147483646 h 764"/>
              <a:gd name="T8" fmla="*/ 2147483646 w 2034"/>
              <a:gd name="T9" fmla="*/ 2147483646 h 764"/>
              <a:gd name="T10" fmla="*/ 2147483646 w 2034"/>
              <a:gd name="T11" fmla="*/ 2147483646 h 764"/>
              <a:gd name="T12" fmla="*/ 2147483646 w 2034"/>
              <a:gd name="T13" fmla="*/ 2147483646 h 764"/>
              <a:gd name="T14" fmla="*/ 2147483646 w 2034"/>
              <a:gd name="T15" fmla="*/ 2147483646 h 764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2034" h="764">
                <a:moveTo>
                  <a:pt x="2033" y="190"/>
                </a:moveTo>
                <a:lnTo>
                  <a:pt x="508" y="190"/>
                </a:lnTo>
                <a:lnTo>
                  <a:pt x="508" y="0"/>
                </a:lnTo>
                <a:lnTo>
                  <a:pt x="0" y="381"/>
                </a:lnTo>
                <a:lnTo>
                  <a:pt x="508" y="763"/>
                </a:lnTo>
                <a:lnTo>
                  <a:pt x="508" y="572"/>
                </a:lnTo>
                <a:lnTo>
                  <a:pt x="2033" y="572"/>
                </a:lnTo>
                <a:lnTo>
                  <a:pt x="2033" y="190"/>
                </a:lnTo>
              </a:path>
            </a:pathLst>
          </a:custGeom>
          <a:solidFill>
            <a:srgbClr val="FF972F"/>
          </a:solidFill>
          <a:ln w="12600" cap="flat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177"/>
          </a:p>
        </p:txBody>
      </p:sp>
      <p:sp>
        <p:nvSpPr>
          <p:cNvPr id="22535" name="Text Box 2">
            <a:extLst>
              <a:ext uri="{FF2B5EF4-FFF2-40B4-BE49-F238E27FC236}">
                <a16:creationId xmlns:a16="http://schemas.microsoft.com/office/drawing/2014/main" id="{29C48A5F-4A09-F9B9-5E21-B65B41BD28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4412" y="1911046"/>
            <a:ext cx="3778428" cy="7843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08847" tIns="56600" rIns="108847" bIns="5660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DejaVu Sans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cs typeface="DejaVu Sans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DejaVu Sans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ejaVu Sans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ejaVu Sans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ejaVu Sans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ejaVu Sans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ejaVu Sans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ejaVu Sans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177" dirty="0">
                <a:solidFill>
                  <a:srgbClr val="000000"/>
                </a:solidFill>
              </a:rPr>
              <a:t>A global Gaussian Random Field model</a:t>
            </a:r>
          </a:p>
        </p:txBody>
      </p:sp>
      <p:sp>
        <p:nvSpPr>
          <p:cNvPr id="2" name="Freeform 7">
            <a:extLst>
              <a:ext uri="{FF2B5EF4-FFF2-40B4-BE49-F238E27FC236}">
                <a16:creationId xmlns:a16="http://schemas.microsoft.com/office/drawing/2014/main" id="{41FC2D33-E7D4-6827-A2B8-7EF3ABAB572B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9199768" y="1589604"/>
            <a:ext cx="472303" cy="493422"/>
          </a:xfrm>
          <a:custGeom>
            <a:avLst/>
            <a:gdLst>
              <a:gd name="T0" fmla="*/ 2147483646 w 2034"/>
              <a:gd name="T1" fmla="*/ 2147483646 h 764"/>
              <a:gd name="T2" fmla="*/ 2147483646 w 2034"/>
              <a:gd name="T3" fmla="*/ 2147483646 h 764"/>
              <a:gd name="T4" fmla="*/ 2147483646 w 2034"/>
              <a:gd name="T5" fmla="*/ 0 h 764"/>
              <a:gd name="T6" fmla="*/ 0 w 2034"/>
              <a:gd name="T7" fmla="*/ 2147483646 h 764"/>
              <a:gd name="T8" fmla="*/ 2147483646 w 2034"/>
              <a:gd name="T9" fmla="*/ 2147483646 h 764"/>
              <a:gd name="T10" fmla="*/ 2147483646 w 2034"/>
              <a:gd name="T11" fmla="*/ 2147483646 h 764"/>
              <a:gd name="T12" fmla="*/ 2147483646 w 2034"/>
              <a:gd name="T13" fmla="*/ 2147483646 h 764"/>
              <a:gd name="T14" fmla="*/ 2147483646 w 2034"/>
              <a:gd name="T15" fmla="*/ 2147483646 h 764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2034" h="764">
                <a:moveTo>
                  <a:pt x="2033" y="190"/>
                </a:moveTo>
                <a:lnTo>
                  <a:pt x="508" y="190"/>
                </a:lnTo>
                <a:lnTo>
                  <a:pt x="508" y="0"/>
                </a:lnTo>
                <a:lnTo>
                  <a:pt x="0" y="381"/>
                </a:lnTo>
                <a:lnTo>
                  <a:pt x="508" y="763"/>
                </a:lnTo>
                <a:lnTo>
                  <a:pt x="508" y="572"/>
                </a:lnTo>
                <a:lnTo>
                  <a:pt x="2033" y="572"/>
                </a:lnTo>
                <a:lnTo>
                  <a:pt x="2033" y="190"/>
                </a:lnTo>
              </a:path>
            </a:pathLst>
          </a:custGeom>
          <a:solidFill>
            <a:srgbClr val="FF972F"/>
          </a:solidFill>
          <a:ln w="12600" cap="flat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177"/>
          </a:p>
        </p:txBody>
      </p:sp>
      <p:grpSp>
        <p:nvGrpSpPr>
          <p:cNvPr id="3" name="Group 8">
            <a:extLst>
              <a:ext uri="{FF2B5EF4-FFF2-40B4-BE49-F238E27FC236}">
                <a16:creationId xmlns:a16="http://schemas.microsoft.com/office/drawing/2014/main" id="{11950063-E12C-1BE0-8F6F-E8CF4018C643}"/>
              </a:ext>
            </a:extLst>
          </p:cNvPr>
          <p:cNvGrpSpPr>
            <a:grpSpLocks/>
          </p:cNvGrpSpPr>
          <p:nvPr/>
        </p:nvGrpSpPr>
        <p:grpSpPr bwMode="auto">
          <a:xfrm>
            <a:off x="7189641" y="2400903"/>
            <a:ext cx="1789112" cy="1836737"/>
            <a:chOff x="4013" y="1661"/>
            <a:chExt cx="1127" cy="1157"/>
          </a:xfrm>
        </p:grpSpPr>
        <p:pic>
          <p:nvPicPr>
            <p:cNvPr id="4" name="Picture 9">
              <a:extLst>
                <a:ext uri="{FF2B5EF4-FFF2-40B4-BE49-F238E27FC236}">
                  <a16:creationId xmlns:a16="http://schemas.microsoft.com/office/drawing/2014/main" id="{AF7B2E2E-6FF7-76F5-8215-3545ADE7483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12" t="53018" r="73405" b="8897"/>
            <a:stretch>
              <a:fillRect/>
            </a:stretch>
          </p:blipFill>
          <p:spPr bwMode="auto">
            <a:xfrm>
              <a:off x="4071" y="1723"/>
              <a:ext cx="1029" cy="1028"/>
            </a:xfrm>
            <a:prstGeom prst="rect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 l="7512" t="53018" r="73405" b="8897"/>
                    <a:stretch>
                      <a:fillRect/>
                    </a:stretch>
                  </a:blip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5" name="Rectangle 10">
              <a:extLst>
                <a:ext uri="{FF2B5EF4-FFF2-40B4-BE49-F238E27FC236}">
                  <a16:creationId xmlns:a16="http://schemas.microsoft.com/office/drawing/2014/main" id="{639A75AE-FC4A-E5E7-1F76-59AF32A434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13" y="1661"/>
              <a:ext cx="1127" cy="1157"/>
            </a:xfrm>
            <a:prstGeom prst="rect">
              <a:avLst/>
            </a:prstGeom>
            <a:noFill/>
            <a:ln w="25560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DejaVu Sans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DejaVu Sans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DejaVu Sans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cs typeface="DejaVu Sans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cs typeface="DejaVu Sans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cs typeface="DejaVu Sans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cs typeface="DejaVu Sans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cs typeface="DejaVu Sans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cs typeface="DejaVu Sans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en-US" sz="1800">
                <a:latin typeface="Calibri" panose="020F0502020204030204" pitchFamily="34" charset="0"/>
              </a:endParaRPr>
            </a:p>
          </p:txBody>
        </p:sp>
      </p:grpSp>
      <p:sp>
        <p:nvSpPr>
          <p:cNvPr id="8" name="Text Box 2">
            <a:extLst>
              <a:ext uri="{FF2B5EF4-FFF2-40B4-BE49-F238E27FC236}">
                <a16:creationId xmlns:a16="http://schemas.microsoft.com/office/drawing/2014/main" id="{3236F86C-0B4E-E130-F203-2E22E1C241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31683" y="4642325"/>
            <a:ext cx="4964090" cy="1789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108847" tIns="56600" rIns="108847" bIns="5660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DejaVu Sans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cs typeface="DejaVu Sans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DejaVu Sans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ejaVu Sans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ejaVu Sans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ejaVu Sans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ejaVu Sans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ejaVu Sans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ejaVu Sans" charset="0"/>
              </a:defRPr>
            </a:lvl9pPr>
          </a:lstStyle>
          <a:p>
            <a:pPr marL="457200" indent="-457200" eaLnBrk="1" hangingPunct="1">
              <a:lnSpc>
                <a:spcPct val="100000"/>
              </a:lnSpc>
              <a:spcBef>
                <a:spcPct val="0"/>
              </a:spcBef>
              <a:buFont typeface="+mj-lt"/>
              <a:buAutoNum type="arabicPeriod"/>
            </a:pPr>
            <a:r>
              <a:rPr lang="en-US" altLang="en-US" sz="2177" dirty="0">
                <a:solidFill>
                  <a:srgbClr val="000000"/>
                </a:solidFill>
              </a:rPr>
              <a:t>Trained with just </a:t>
            </a:r>
            <a:r>
              <a:rPr lang="en-US" altLang="en-US" sz="2177" b="1" dirty="0">
                <a:solidFill>
                  <a:srgbClr val="000000"/>
                </a:solidFill>
              </a:rPr>
              <a:t>1 training image</a:t>
            </a:r>
          </a:p>
          <a:p>
            <a:pPr marL="457200" indent="-457200" eaLnBrk="1" hangingPunct="1">
              <a:lnSpc>
                <a:spcPct val="100000"/>
              </a:lnSpc>
              <a:spcBef>
                <a:spcPct val="0"/>
              </a:spcBef>
              <a:buFont typeface="+mj-lt"/>
              <a:buAutoNum type="arabicPeriod"/>
            </a:pPr>
            <a:endParaRPr lang="en-US" altLang="en-US" sz="2177" b="1" dirty="0">
              <a:solidFill>
                <a:srgbClr val="000000"/>
              </a:solidFill>
            </a:endParaRPr>
          </a:p>
          <a:p>
            <a:pPr marL="457200" indent="-457200" eaLnBrk="1" hangingPunct="1">
              <a:lnSpc>
                <a:spcPct val="100000"/>
              </a:lnSpc>
              <a:spcBef>
                <a:spcPct val="0"/>
              </a:spcBef>
              <a:buFont typeface="+mj-lt"/>
              <a:buAutoNum type="arabicPeriod"/>
            </a:pPr>
            <a:r>
              <a:rPr lang="en-US" altLang="en-US" sz="2177" dirty="0">
                <a:solidFill>
                  <a:srgbClr val="000000"/>
                </a:solidFill>
              </a:rPr>
              <a:t>Combined model can extrapolate to out-of-distribution 2-point statistics.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2249076-C0C2-CB70-00A8-9C9FF1CC6798}"/>
              </a:ext>
            </a:extLst>
          </p:cNvPr>
          <p:cNvSpPr txBox="1"/>
          <p:nvPr/>
        </p:nvSpPr>
        <p:spPr>
          <a:xfrm>
            <a:off x="9114183" y="2400903"/>
            <a:ext cx="27608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A Local Deep Diffusion Model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Rectangle 86">
            <a:extLst>
              <a:ext uri="{FF2B5EF4-FFF2-40B4-BE49-F238E27FC236}">
                <a16:creationId xmlns:a16="http://schemas.microsoft.com/office/drawing/2014/main" id="{5319EE1C-BF56-E644-357F-F26A709B9BEC}"/>
              </a:ext>
            </a:extLst>
          </p:cNvPr>
          <p:cNvSpPr/>
          <p:nvPr/>
        </p:nvSpPr>
        <p:spPr>
          <a:xfrm>
            <a:off x="4405313" y="1419225"/>
            <a:ext cx="7173912" cy="1466850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17411" name="Group 85">
            <a:extLst>
              <a:ext uri="{FF2B5EF4-FFF2-40B4-BE49-F238E27FC236}">
                <a16:creationId xmlns:a16="http://schemas.microsoft.com/office/drawing/2014/main" id="{C1B62B45-05B5-5334-FAFB-1A529CCD3C2B}"/>
              </a:ext>
            </a:extLst>
          </p:cNvPr>
          <p:cNvGrpSpPr>
            <a:grpSpLocks/>
          </p:cNvGrpSpPr>
          <p:nvPr/>
        </p:nvGrpSpPr>
        <p:grpSpPr bwMode="auto">
          <a:xfrm>
            <a:off x="4475163" y="1460500"/>
            <a:ext cx="7034212" cy="1409700"/>
            <a:chOff x="178486" y="922478"/>
            <a:chExt cx="11871084" cy="2378732"/>
          </a:xfrm>
        </p:grpSpPr>
        <p:pic>
          <p:nvPicPr>
            <p:cNvPr id="17451" name="Picture 75" descr="A black and white square pattern&#10;&#10;Description automatically generated">
              <a:extLst>
                <a:ext uri="{FF2B5EF4-FFF2-40B4-BE49-F238E27FC236}">
                  <a16:creationId xmlns:a16="http://schemas.microsoft.com/office/drawing/2014/main" id="{00A3C05E-1C3B-613D-EFAF-515E6CA6E8F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70838" y="922478"/>
              <a:ext cx="2378732" cy="23787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452" name="Picture 76" descr="A black and white image of a diamond&#10;&#10;Description automatically generated">
              <a:extLst>
                <a:ext uri="{FF2B5EF4-FFF2-40B4-BE49-F238E27FC236}">
                  <a16:creationId xmlns:a16="http://schemas.microsoft.com/office/drawing/2014/main" id="{974ED92D-C4F1-5C72-1D5B-CAC8F6A6D99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19814" y="922478"/>
              <a:ext cx="2378732" cy="23787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453" name="Picture 77" descr="A black leaf on a white background&#10;&#10;Description automatically generated">
              <a:extLst>
                <a:ext uri="{FF2B5EF4-FFF2-40B4-BE49-F238E27FC236}">
                  <a16:creationId xmlns:a16="http://schemas.microsoft.com/office/drawing/2014/main" id="{8375EFBC-6ADC-B07C-4A98-974E1F1D3AF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8486" y="922478"/>
              <a:ext cx="2378732" cy="23787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454" name="Picture 78" descr="A black circle with a point&#10;&#10;Description automatically generated">
              <a:extLst>
                <a:ext uri="{FF2B5EF4-FFF2-40B4-BE49-F238E27FC236}">
                  <a16:creationId xmlns:a16="http://schemas.microsoft.com/office/drawing/2014/main" id="{C342D163-50CC-A2EB-8755-CA9D5C73279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47352" y="922478"/>
              <a:ext cx="2378732" cy="23787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455" name="Picture 79" descr="A black circle with a white background&#10;&#10;Description automatically generated">
              <a:extLst>
                <a:ext uri="{FF2B5EF4-FFF2-40B4-BE49-F238E27FC236}">
                  <a16:creationId xmlns:a16="http://schemas.microsoft.com/office/drawing/2014/main" id="{5E101926-CD7A-7A67-BAEC-B22BA4FA8FF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82474" y="922478"/>
              <a:ext cx="2378732" cy="23787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7412" name="TextBox 1">
            <a:extLst>
              <a:ext uri="{FF2B5EF4-FFF2-40B4-BE49-F238E27FC236}">
                <a16:creationId xmlns:a16="http://schemas.microsoft.com/office/drawing/2014/main" id="{AAC33046-730D-CA33-C66A-75D8BB4106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6688" y="176213"/>
            <a:ext cx="11831637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400"/>
              <a:t>We generate the dataset by combining the identified autocorrelations with neighborhoods</a:t>
            </a:r>
          </a:p>
        </p:txBody>
      </p:sp>
      <p:sp>
        <p:nvSpPr>
          <p:cNvPr id="17413" name="TextBox 16">
            <a:extLst>
              <a:ext uri="{FF2B5EF4-FFF2-40B4-BE49-F238E27FC236}">
                <a16:creationId xmlns:a16="http://schemas.microsoft.com/office/drawing/2014/main" id="{A7506EBB-069E-B4E7-ED62-3D403CD01A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2788" y="5808663"/>
            <a:ext cx="200977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000"/>
              <a:t>Synthesize Microstructures</a:t>
            </a:r>
          </a:p>
        </p:txBody>
      </p:sp>
      <p:grpSp>
        <p:nvGrpSpPr>
          <p:cNvPr id="17414" name="Group 71">
            <a:extLst>
              <a:ext uri="{FF2B5EF4-FFF2-40B4-BE49-F238E27FC236}">
                <a16:creationId xmlns:a16="http://schemas.microsoft.com/office/drawing/2014/main" id="{C560C1B4-84E9-0617-2D2E-2EFDA95D0378}"/>
              </a:ext>
            </a:extLst>
          </p:cNvPr>
          <p:cNvGrpSpPr>
            <a:grpSpLocks/>
          </p:cNvGrpSpPr>
          <p:nvPr/>
        </p:nvGrpSpPr>
        <p:grpSpPr bwMode="auto">
          <a:xfrm>
            <a:off x="4024313" y="3962400"/>
            <a:ext cx="8070850" cy="2525713"/>
            <a:chOff x="3096719" y="4645073"/>
            <a:chExt cx="3221763" cy="1008227"/>
          </a:xfrm>
        </p:grpSpPr>
        <p:grpSp>
          <p:nvGrpSpPr>
            <p:cNvPr id="17418" name="Group 35">
              <a:extLst>
                <a:ext uri="{FF2B5EF4-FFF2-40B4-BE49-F238E27FC236}">
                  <a16:creationId xmlns:a16="http://schemas.microsoft.com/office/drawing/2014/main" id="{D4301B57-6C2B-ABD4-5AD1-53339CFE93D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826671" y="4880376"/>
              <a:ext cx="600797" cy="463087"/>
              <a:chOff x="1694911" y="0"/>
              <a:chExt cx="2223946" cy="1714191"/>
            </a:xfrm>
          </p:grpSpPr>
          <p:pic>
            <p:nvPicPr>
              <p:cNvPr id="17447" name="Picture 36" descr="Chart, surface chart&#10;&#10;Description automatically generated">
                <a:extLst>
                  <a:ext uri="{FF2B5EF4-FFF2-40B4-BE49-F238E27FC236}">
                    <a16:creationId xmlns:a16="http://schemas.microsoft.com/office/drawing/2014/main" id="{DF2E173C-24D3-FADF-417F-C0217E68618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7859" r="2769" b="7813"/>
              <a:stretch>
                <a:fillRect/>
              </a:stretch>
            </p:blipFill>
            <p:spPr bwMode="auto">
              <a:xfrm>
                <a:off x="1704108" y="0"/>
                <a:ext cx="2214749" cy="16595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1B0DD223-FB31-6652-BA9A-BC505D0E1216}"/>
                  </a:ext>
                </a:extLst>
              </p:cNvPr>
              <p:cNvSpPr/>
              <p:nvPr/>
            </p:nvSpPr>
            <p:spPr>
              <a:xfrm rot="4719906">
                <a:off x="1486384" y="789791"/>
                <a:ext cx="607553" cy="19000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6BC6AC12-ADB8-B291-11AA-B9BB685E8A33}"/>
                  </a:ext>
                </a:extLst>
              </p:cNvPr>
              <p:cNvSpPr/>
              <p:nvPr/>
            </p:nvSpPr>
            <p:spPr>
              <a:xfrm rot="1252002">
                <a:off x="1772566" y="1329317"/>
                <a:ext cx="1466104" cy="19000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3C6BCB66-2477-BDEB-48B9-0D58B5126B23}"/>
                  </a:ext>
                </a:extLst>
              </p:cNvPr>
              <p:cNvSpPr/>
              <p:nvPr/>
            </p:nvSpPr>
            <p:spPr>
              <a:xfrm rot="18164759">
                <a:off x="3018167" y="1057208"/>
                <a:ext cx="1118929" cy="19469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</p:grpSp>
        <p:grpSp>
          <p:nvGrpSpPr>
            <p:cNvPr id="17419" name="Group 40">
              <a:extLst>
                <a:ext uri="{FF2B5EF4-FFF2-40B4-BE49-F238E27FC236}">
                  <a16:creationId xmlns:a16="http://schemas.microsoft.com/office/drawing/2014/main" id="{062A218F-1C66-6A8D-65BD-AE17D2C61CF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128826" y="4824138"/>
              <a:ext cx="856140" cy="743178"/>
              <a:chOff x="222662" y="55015"/>
              <a:chExt cx="1796617" cy="1559565"/>
            </a:xfrm>
          </p:grpSpPr>
          <p:pic>
            <p:nvPicPr>
              <p:cNvPr id="17442" name="Picture 41" descr="Chart&#10;&#10;Description automatically generated">
                <a:extLst>
                  <a:ext uri="{FF2B5EF4-FFF2-40B4-BE49-F238E27FC236}">
                    <a16:creationId xmlns:a16="http://schemas.microsoft.com/office/drawing/2014/main" id="{8639C7EB-5CD9-72A6-5A29-1164AF53D34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243" r="7491"/>
              <a:stretch>
                <a:fillRect/>
              </a:stretch>
            </p:blipFill>
            <p:spPr bwMode="auto">
              <a:xfrm>
                <a:off x="222662" y="55015"/>
                <a:ext cx="1757549" cy="15595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C7C5EA70-A906-73E0-D2DC-4953B53F5B62}"/>
                  </a:ext>
                </a:extLst>
              </p:cNvPr>
              <p:cNvSpPr/>
              <p:nvPr/>
            </p:nvSpPr>
            <p:spPr>
              <a:xfrm rot="2288229">
                <a:off x="534289" y="1370800"/>
                <a:ext cx="219424" cy="9441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C520892F-D1EE-EE73-F7AE-1E71F0F8B2DA}"/>
                  </a:ext>
                </a:extLst>
              </p:cNvPr>
              <p:cNvSpPr/>
              <p:nvPr/>
            </p:nvSpPr>
            <p:spPr>
              <a:xfrm rot="19042443">
                <a:off x="1582202" y="1365480"/>
                <a:ext cx="220753" cy="9574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17445" name="TextBox 44">
                <a:extLst>
                  <a:ext uri="{FF2B5EF4-FFF2-40B4-BE49-F238E27FC236}">
                    <a16:creationId xmlns:a16="http://schemas.microsoft.com/office/drawing/2014/main" id="{4420A384-6DF3-A51B-C7AC-ACF08500797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2280890">
                <a:off x="269425" y="1285763"/>
                <a:ext cx="708316" cy="2555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altLang="en-US" sz="300"/>
                  <a:t>i</a:t>
                </a:r>
                <a:r>
                  <a:rPr lang="en-US" altLang="en-US" sz="300" baseline="30000"/>
                  <a:t>th</a:t>
                </a:r>
                <a:r>
                  <a:rPr lang="en-US" altLang="en-US" sz="300"/>
                  <a:t> pixel</a:t>
                </a:r>
              </a:p>
            </p:txBody>
          </p:sp>
          <p:sp>
            <p:nvSpPr>
              <p:cNvPr id="17446" name="TextBox 45">
                <a:extLst>
                  <a:ext uri="{FF2B5EF4-FFF2-40B4-BE49-F238E27FC236}">
                    <a16:creationId xmlns:a16="http://schemas.microsoft.com/office/drawing/2014/main" id="{420ED185-B3FF-AEE9-A062-BC811D5FA43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-2382438">
                <a:off x="1352248" y="1301311"/>
                <a:ext cx="667031" cy="2555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altLang="en-US" sz="300"/>
                  <a:t>j</a:t>
                </a:r>
                <a:r>
                  <a:rPr lang="en-US" altLang="en-US" sz="300" baseline="30000"/>
                  <a:t>th</a:t>
                </a:r>
                <a:r>
                  <a:rPr lang="en-US" altLang="en-US" sz="300"/>
                  <a:t> pixel</a:t>
                </a:r>
              </a:p>
            </p:txBody>
          </p:sp>
        </p:grp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30A83245-EFBF-9229-6D20-314C7973B795}"/>
                </a:ext>
              </a:extLst>
            </p:cNvPr>
            <p:cNvSpPr/>
            <p:nvPr/>
          </p:nvSpPr>
          <p:spPr>
            <a:xfrm>
              <a:off x="3102422" y="4645073"/>
              <a:ext cx="3195147" cy="1004425"/>
            </a:xfrm>
            <a:prstGeom prst="rect">
              <a:avLst/>
            </a:prstGeom>
            <a:noFill/>
            <a:ln w="22225">
              <a:solidFill>
                <a:schemeClr val="tx1">
                  <a:lumMod val="95000"/>
                  <a:lumOff val="5000"/>
                </a:schemeClr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B1D5012F-75AA-A71F-F448-4FE7DC3F3625}"/>
                </a:ext>
              </a:extLst>
            </p:cNvPr>
            <p:cNvSpPr/>
            <p:nvPr/>
          </p:nvSpPr>
          <p:spPr>
            <a:xfrm>
              <a:off x="3604266" y="4926188"/>
              <a:ext cx="645459" cy="496172"/>
            </a:xfrm>
            <a:prstGeom prst="rect">
              <a:avLst/>
            </a:prstGeom>
            <a:noFill/>
            <a:ln w="9525">
              <a:solidFill>
                <a:schemeClr val="bg1">
                  <a:lumMod val="85000"/>
                </a:schemeClr>
              </a:solidFill>
            </a:ln>
            <a:scene3d>
              <a:camera prst="isometricRightUp">
                <a:rot lat="1260000" lon="18899998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57D7F865-4F69-AB94-5390-F39554EC95AF}"/>
                </a:ext>
              </a:extLst>
            </p:cNvPr>
            <p:cNvSpPr/>
            <p:nvPr/>
          </p:nvSpPr>
          <p:spPr>
            <a:xfrm>
              <a:off x="3961578" y="4831279"/>
              <a:ext cx="833715" cy="654762"/>
            </a:xfrm>
            <a:prstGeom prst="rect">
              <a:avLst/>
            </a:prstGeom>
            <a:noFill/>
            <a:ln w="9525">
              <a:solidFill>
                <a:schemeClr val="bg1">
                  <a:lumMod val="85000"/>
                </a:schemeClr>
              </a:solidFill>
            </a:ln>
            <a:scene3d>
              <a:camera prst="isometricRightUp">
                <a:rot lat="1260000" lon="18899998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8A4DE12A-B919-88D9-A116-284449324030}"/>
                    </a:ext>
                  </a:extLst>
                </p14:cNvPr>
                <p14:cNvContentPartPr/>
                <p14:nvPr/>
              </p14:nvContentPartPr>
              <p14:xfrm>
                <a:off x="3696961" y="4960337"/>
                <a:ext cx="386640" cy="68400"/>
              </p14:xfrm>
            </p:contentPart>
          </mc:Choice>
          <mc:Fallback xmlns=""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8A4DE12A-B919-88D9-A116-284449324030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3695092" y="4958461"/>
                  <a:ext cx="390235" cy="7200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D7CE5BDE-EDA4-478E-7F6E-F677EA960FED}"/>
                    </a:ext>
                  </a:extLst>
                </p14:cNvPr>
                <p14:cNvContentPartPr/>
                <p14:nvPr/>
              </p14:nvContentPartPr>
              <p14:xfrm>
                <a:off x="4160281" y="4750097"/>
                <a:ext cx="509040" cy="108360"/>
              </p14:xfrm>
            </p:contentPart>
          </mc:Choice>
          <mc:Fallback xmlns=""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D7CE5BDE-EDA4-478E-7F6E-F677EA960FED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4158412" y="4748226"/>
                  <a:ext cx="512634" cy="111958"/>
                </a:xfrm>
                <a:prstGeom prst="rect">
                  <a:avLst/>
                </a:prstGeom>
              </p:spPr>
            </p:pic>
          </mc:Fallback>
        </mc:AlternateContent>
        <p:pic>
          <p:nvPicPr>
            <p:cNvPr id="53" name="Picture 52" descr="A picture containing text, jigsaw puzzle, plant&#10;&#10;Description automatically generated">
              <a:extLst>
                <a:ext uri="{FF2B5EF4-FFF2-40B4-BE49-F238E27FC236}">
                  <a16:creationId xmlns:a16="http://schemas.microsoft.com/office/drawing/2014/main" id="{0FE016F8-11EE-9352-86BD-235AE0475E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/>
            <a:srcRect l="5056" t="6055" r="4887" b="6055"/>
            <a:stretch/>
          </p:blipFill>
          <p:spPr>
            <a:xfrm>
              <a:off x="3972859" y="4835359"/>
              <a:ext cx="833715" cy="650922"/>
            </a:xfrm>
            <a:prstGeom prst="rect">
              <a:avLst/>
            </a:prstGeom>
            <a:ln>
              <a:solidFill>
                <a:schemeClr val="tx1"/>
              </a:solidFill>
            </a:ln>
            <a:scene3d>
              <a:camera prst="isometricRightUp">
                <a:rot lat="1260000" lon="18899998" rev="0"/>
              </a:camera>
              <a:lightRig rig="threePt" dir="t"/>
            </a:scene3d>
          </p:spPr>
        </p:pic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F588C870-D2FE-8E06-31F5-031DBC4C52F9}"/>
                </a:ext>
              </a:extLst>
            </p:cNvPr>
            <p:cNvSpPr/>
            <p:nvPr/>
          </p:nvSpPr>
          <p:spPr>
            <a:xfrm>
              <a:off x="4118021" y="4963923"/>
              <a:ext cx="178845" cy="173774"/>
            </a:xfrm>
            <a:prstGeom prst="rect">
              <a:avLst/>
            </a:prstGeom>
            <a:noFill/>
            <a:ln w="9525">
              <a:solidFill>
                <a:schemeClr val="bg1">
                  <a:lumMod val="95000"/>
                </a:schemeClr>
              </a:solidFill>
            </a:ln>
            <a:scene3d>
              <a:camera prst="isometricRightUp">
                <a:rot lat="1260000" lon="18899998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55" name="Ink 54">
                  <a:extLst>
                    <a:ext uri="{FF2B5EF4-FFF2-40B4-BE49-F238E27FC236}">
                      <a16:creationId xmlns:a16="http://schemas.microsoft.com/office/drawing/2014/main" id="{E1168938-33ED-C8C1-9465-3B598A1146FC}"/>
                    </a:ext>
                  </a:extLst>
                </p14:cNvPr>
                <p14:cNvContentPartPr/>
                <p14:nvPr/>
              </p14:nvContentPartPr>
              <p14:xfrm>
                <a:off x="4141704" y="4982376"/>
                <a:ext cx="689400" cy="12240"/>
              </p14:xfrm>
            </p:contentPart>
          </mc:Choice>
          <mc:Fallback xmlns="">
            <p:pic>
              <p:nvPicPr>
                <p:cNvPr id="55" name="Ink 54">
                  <a:extLst>
                    <a:ext uri="{FF2B5EF4-FFF2-40B4-BE49-F238E27FC236}">
                      <a16:creationId xmlns:a16="http://schemas.microsoft.com/office/drawing/2014/main" id="{E1168938-33ED-C8C1-9465-3B598A1146FC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4139979" y="4980627"/>
                  <a:ext cx="692850" cy="15737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56" name="Ink 55">
                  <a:extLst>
                    <a:ext uri="{FF2B5EF4-FFF2-40B4-BE49-F238E27FC236}">
                      <a16:creationId xmlns:a16="http://schemas.microsoft.com/office/drawing/2014/main" id="{27B06F79-564E-E84F-0B8A-4E2AED5E786D}"/>
                    </a:ext>
                  </a:extLst>
                </p14:cNvPr>
                <p14:cNvContentPartPr/>
                <p14:nvPr/>
              </p14:nvContentPartPr>
              <p14:xfrm>
                <a:off x="4270224" y="4942056"/>
                <a:ext cx="637920" cy="22680"/>
              </p14:xfrm>
            </p:contentPart>
          </mc:Choice>
          <mc:Fallback xmlns="">
            <p:pic>
              <p:nvPicPr>
                <p:cNvPr id="56" name="Ink 55">
                  <a:extLst>
                    <a:ext uri="{FF2B5EF4-FFF2-40B4-BE49-F238E27FC236}">
                      <a16:creationId xmlns:a16="http://schemas.microsoft.com/office/drawing/2014/main" id="{27B06F79-564E-E84F-0B8A-4E2AED5E786D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4268499" y="4940311"/>
                  <a:ext cx="641371" cy="2616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57" name="Ink 56">
                  <a:extLst>
                    <a:ext uri="{FF2B5EF4-FFF2-40B4-BE49-F238E27FC236}">
                      <a16:creationId xmlns:a16="http://schemas.microsoft.com/office/drawing/2014/main" id="{801D4E40-CE0A-8E9D-A168-56A16045CB66}"/>
                    </a:ext>
                  </a:extLst>
                </p14:cNvPr>
                <p14:cNvContentPartPr/>
                <p14:nvPr/>
              </p14:nvContentPartPr>
              <p14:xfrm>
                <a:off x="4142064" y="5087856"/>
                <a:ext cx="676440" cy="71280"/>
              </p14:xfrm>
            </p:contentPart>
          </mc:Choice>
          <mc:Fallback xmlns="">
            <p:pic>
              <p:nvPicPr>
                <p:cNvPr id="57" name="Ink 56">
                  <a:extLst>
                    <a:ext uri="{FF2B5EF4-FFF2-40B4-BE49-F238E27FC236}">
                      <a16:creationId xmlns:a16="http://schemas.microsoft.com/office/drawing/2014/main" id="{801D4E40-CE0A-8E9D-A168-56A16045CB66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4140340" y="5086125"/>
                  <a:ext cx="679888" cy="74743"/>
                </a:xfrm>
                <a:prstGeom prst="rect">
                  <a:avLst/>
                </a:prstGeom>
              </p:spPr>
            </p:pic>
          </mc:Fallback>
        </mc:AlternateContent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84913044-B34C-B4CB-0E17-E69C090E9414}"/>
                </a:ext>
              </a:extLst>
            </p:cNvPr>
            <p:cNvSpPr/>
            <p:nvPr/>
          </p:nvSpPr>
          <p:spPr>
            <a:xfrm>
              <a:off x="4806574" y="4973781"/>
              <a:ext cx="110322" cy="106142"/>
            </a:xfrm>
            <a:prstGeom prst="rect">
              <a:avLst/>
            </a:prstGeom>
            <a:noFill/>
            <a:ln w="9525">
              <a:solidFill>
                <a:schemeClr val="bg1">
                  <a:lumMod val="65000"/>
                </a:schemeClr>
              </a:solidFill>
            </a:ln>
            <a:scene3d>
              <a:camera prst="isometricRightUp">
                <a:rot lat="1260000" lon="18899998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59" name="Ink 58">
                  <a:extLst>
                    <a:ext uri="{FF2B5EF4-FFF2-40B4-BE49-F238E27FC236}">
                      <a16:creationId xmlns:a16="http://schemas.microsoft.com/office/drawing/2014/main" id="{CB87D8AF-6B87-F517-098F-2ABDB3F27EAE}"/>
                    </a:ext>
                  </a:extLst>
                </p14:cNvPr>
                <p14:cNvContentPartPr/>
                <p14:nvPr/>
              </p14:nvContentPartPr>
              <p14:xfrm>
                <a:off x="3692784" y="5490336"/>
                <a:ext cx="388080" cy="82800"/>
              </p14:xfrm>
            </p:contentPart>
          </mc:Choice>
          <mc:Fallback xmlns="">
            <p:pic>
              <p:nvPicPr>
                <p:cNvPr id="59" name="Ink 58">
                  <a:extLst>
                    <a:ext uri="{FF2B5EF4-FFF2-40B4-BE49-F238E27FC236}">
                      <a16:creationId xmlns:a16="http://schemas.microsoft.com/office/drawing/2014/main" id="{CB87D8AF-6B87-F517-098F-2ABDB3F27EAE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3690915" y="5488464"/>
                  <a:ext cx="391675" cy="86400"/>
                </a:xfrm>
                <a:prstGeom prst="rect">
                  <a:avLst/>
                </a:prstGeom>
              </p:spPr>
            </p:pic>
          </mc:Fallback>
        </mc:AlternateContent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1D8A8A04-CC0B-FAAC-9D2C-037BE5DE8B9C}"/>
                </a:ext>
              </a:extLst>
            </p:cNvPr>
            <p:cNvSpPr/>
            <p:nvPr/>
          </p:nvSpPr>
          <p:spPr>
            <a:xfrm>
              <a:off x="5370532" y="4964446"/>
              <a:ext cx="110322" cy="106142"/>
            </a:xfrm>
            <a:prstGeom prst="rect">
              <a:avLst/>
            </a:prstGeom>
            <a:noFill/>
            <a:ln w="12700">
              <a:solidFill>
                <a:schemeClr val="bg1">
                  <a:lumMod val="85000"/>
                </a:schemeClr>
              </a:solidFill>
            </a:ln>
            <a:scene3d>
              <a:camera prst="isometricRightUp">
                <a:rot lat="1260000" lon="18899998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A879A1AB-A93D-A0B3-B137-6E82B5BA7354}"/>
                </a:ext>
              </a:extLst>
            </p:cNvPr>
            <p:cNvSpPr/>
            <p:nvPr/>
          </p:nvSpPr>
          <p:spPr>
            <a:xfrm>
              <a:off x="3410403" y="4831383"/>
              <a:ext cx="290871" cy="9569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7434" name="TextBox 61">
              <a:extLst>
                <a:ext uri="{FF2B5EF4-FFF2-40B4-BE49-F238E27FC236}">
                  <a16:creationId xmlns:a16="http://schemas.microsoft.com/office/drawing/2014/main" id="{4588FD7E-0B9E-D21E-2766-58B44F8E683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96719" y="4676461"/>
              <a:ext cx="1021964" cy="2580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800"/>
                <a:t>Global Gaussian Random Field</a:t>
              </a:r>
            </a:p>
          </p:txBody>
        </p:sp>
        <p:sp>
          <p:nvSpPr>
            <p:cNvPr id="17435" name="TextBox 62">
              <a:extLst>
                <a:ext uri="{FF2B5EF4-FFF2-40B4-BE49-F238E27FC236}">
                  <a16:creationId xmlns:a16="http://schemas.microsoft.com/office/drawing/2014/main" id="{44E67B50-FACD-114A-1DC5-EA211956A54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04414" y="5284707"/>
              <a:ext cx="676440" cy="3685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800"/>
                <a:t>Local Neighborhood Denoising</a:t>
              </a:r>
            </a:p>
          </p:txBody>
        </p: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3DBB0A89-4838-42E7-5912-16ADD3FA46F6}"/>
                </a:ext>
              </a:extLst>
            </p:cNvPr>
            <p:cNvSpPr/>
            <p:nvPr/>
          </p:nvSpPr>
          <p:spPr>
            <a:xfrm>
              <a:off x="5456768" y="4782505"/>
              <a:ext cx="841702" cy="689269"/>
            </a:xfrm>
            <a:prstGeom prst="rect">
              <a:avLst/>
            </a:prstGeom>
            <a:noFill/>
            <a:ln w="9525">
              <a:solidFill>
                <a:schemeClr val="bg1">
                  <a:lumMod val="75000"/>
                </a:schemeClr>
              </a:solidFill>
            </a:ln>
            <a:scene3d>
              <a:camera prst="isometricRightUp">
                <a:rot lat="1260000" lon="18899998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67" name="Ink 66">
                  <a:extLst>
                    <a:ext uri="{FF2B5EF4-FFF2-40B4-BE49-F238E27FC236}">
                      <a16:creationId xmlns:a16="http://schemas.microsoft.com/office/drawing/2014/main" id="{F73D5D4B-C4AA-0069-4AE1-B09C8629F49A}"/>
                    </a:ext>
                  </a:extLst>
                </p14:cNvPr>
                <p14:cNvContentPartPr/>
                <p14:nvPr/>
              </p14:nvContentPartPr>
              <p14:xfrm>
                <a:off x="5385864" y="5083606"/>
                <a:ext cx="246240" cy="17640"/>
              </p14:xfrm>
            </p:contentPart>
          </mc:Choice>
          <mc:Fallback xmlns="">
            <p:pic>
              <p:nvPicPr>
                <p:cNvPr id="67" name="Ink 66">
                  <a:extLst>
                    <a:ext uri="{FF2B5EF4-FFF2-40B4-BE49-F238E27FC236}">
                      <a16:creationId xmlns:a16="http://schemas.microsoft.com/office/drawing/2014/main" id="{F73D5D4B-C4AA-0069-4AE1-B09C8629F49A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5383994" y="5081679"/>
                  <a:ext cx="249836" cy="21346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68" name="Ink 67">
                  <a:extLst>
                    <a:ext uri="{FF2B5EF4-FFF2-40B4-BE49-F238E27FC236}">
                      <a16:creationId xmlns:a16="http://schemas.microsoft.com/office/drawing/2014/main" id="{C2B8904B-91D9-139D-DE61-9C719EA9FB60}"/>
                    </a:ext>
                  </a:extLst>
                </p14:cNvPr>
                <p14:cNvContentPartPr/>
                <p14:nvPr/>
              </p14:nvContentPartPr>
              <p14:xfrm>
                <a:off x="5386224" y="4965166"/>
                <a:ext cx="245160" cy="17640"/>
              </p14:xfrm>
            </p:contentPart>
          </mc:Choice>
          <mc:Fallback xmlns="">
            <p:pic>
              <p:nvPicPr>
                <p:cNvPr id="68" name="Ink 67">
                  <a:extLst>
                    <a:ext uri="{FF2B5EF4-FFF2-40B4-BE49-F238E27FC236}">
                      <a16:creationId xmlns:a16="http://schemas.microsoft.com/office/drawing/2014/main" id="{C2B8904B-91D9-139D-DE61-9C719EA9FB60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5384354" y="4963239"/>
                  <a:ext cx="248757" cy="21346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69" name="Ink 68">
                  <a:extLst>
                    <a:ext uri="{FF2B5EF4-FFF2-40B4-BE49-F238E27FC236}">
                      <a16:creationId xmlns:a16="http://schemas.microsoft.com/office/drawing/2014/main" id="{4B54C26E-DDE5-C27C-61E6-18E62068531D}"/>
                    </a:ext>
                  </a:extLst>
                </p14:cNvPr>
                <p14:cNvContentPartPr/>
                <p14:nvPr/>
              </p14:nvContentPartPr>
              <p14:xfrm>
                <a:off x="5471904" y="4919806"/>
                <a:ext cx="270000" cy="28800"/>
              </p14:xfrm>
            </p:contentPart>
          </mc:Choice>
          <mc:Fallback xmlns="">
            <p:pic>
              <p:nvPicPr>
                <p:cNvPr id="69" name="Ink 68">
                  <a:extLst>
                    <a:ext uri="{FF2B5EF4-FFF2-40B4-BE49-F238E27FC236}">
                      <a16:creationId xmlns:a16="http://schemas.microsoft.com/office/drawing/2014/main" id="{4B54C26E-DDE5-C27C-61E6-18E62068531D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5470034" y="4917925"/>
                  <a:ext cx="273596" cy="32418"/>
                </a:xfrm>
                <a:prstGeom prst="rect">
                  <a:avLst/>
                </a:prstGeom>
              </p:spPr>
            </p:pic>
          </mc:Fallback>
        </mc:AlternateContent>
        <p:pic>
          <p:nvPicPr>
            <p:cNvPr id="70" name="Picture 69" descr="Map&#10;&#10;Description automatically generated">
              <a:extLst>
                <a:ext uri="{FF2B5EF4-FFF2-40B4-BE49-F238E27FC236}">
                  <a16:creationId xmlns:a16="http://schemas.microsoft.com/office/drawing/2014/main" id="{3F9EC9FC-D5C1-4A0D-FE00-6442C83E377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8"/>
            <a:srcRect l="5386" t="5522" r="4194" b="6304"/>
            <a:stretch/>
          </p:blipFill>
          <p:spPr>
            <a:xfrm>
              <a:off x="5448209" y="4777432"/>
              <a:ext cx="870273" cy="678927"/>
            </a:xfrm>
            <a:prstGeom prst="rect">
              <a:avLst/>
            </a:prstGeom>
            <a:ln>
              <a:solidFill>
                <a:schemeClr val="tx1"/>
              </a:solidFill>
            </a:ln>
            <a:scene3d>
              <a:camera prst="isometricRightUp">
                <a:rot lat="1260000" lon="18899998" rev="0"/>
              </a:camera>
              <a:lightRig rig="threePt" dir="t"/>
            </a:scene3d>
          </p:spPr>
        </p:pic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CE6DFAA2-D9D3-73CF-FE1A-B97BD8BC9913}"/>
                </a:ext>
              </a:extLst>
            </p:cNvPr>
            <p:cNvSpPr/>
            <p:nvPr/>
          </p:nvSpPr>
          <p:spPr>
            <a:xfrm>
              <a:off x="5594268" y="4945523"/>
              <a:ext cx="155486" cy="147586"/>
            </a:xfrm>
            <a:prstGeom prst="rect">
              <a:avLst/>
            </a:prstGeom>
            <a:noFill/>
            <a:ln w="9525">
              <a:solidFill>
                <a:schemeClr val="bg1">
                  <a:lumMod val="75000"/>
                </a:schemeClr>
              </a:solidFill>
            </a:ln>
            <a:scene3d>
              <a:camera prst="isometricRightUp">
                <a:rot lat="1260000" lon="18899998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</p:grpSp>
      <p:pic>
        <p:nvPicPr>
          <p:cNvPr id="17415" name="Picture 64" descr="A group of dots in different directions&#10;&#10;Description automatically generated with medium confidence">
            <a:extLst>
              <a:ext uri="{FF2B5EF4-FFF2-40B4-BE49-F238E27FC236}">
                <a16:creationId xmlns:a16="http://schemas.microsoft.com/office/drawing/2014/main" id="{26AC4E99-5C37-DDEB-783B-2370B223D6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115"/>
          <a:stretch>
            <a:fillRect/>
          </a:stretch>
        </p:blipFill>
        <p:spPr bwMode="auto">
          <a:xfrm>
            <a:off x="266700" y="914400"/>
            <a:ext cx="3184525" cy="391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" name="Arrow: Bent-Up 72">
            <a:extLst>
              <a:ext uri="{FF2B5EF4-FFF2-40B4-BE49-F238E27FC236}">
                <a16:creationId xmlns:a16="http://schemas.microsoft.com/office/drawing/2014/main" id="{E35EF6BC-C1E8-9601-4D30-CF151041C72A}"/>
              </a:ext>
            </a:extLst>
          </p:cNvPr>
          <p:cNvSpPr/>
          <p:nvPr/>
        </p:nvSpPr>
        <p:spPr>
          <a:xfrm rot="5400000">
            <a:off x="1873250" y="5002213"/>
            <a:ext cx="635000" cy="571500"/>
          </a:xfrm>
          <a:prstGeom prst="bentUpArrow">
            <a:avLst>
              <a:gd name="adj1" fmla="val 43401"/>
              <a:gd name="adj2" fmla="val 33626"/>
              <a:gd name="adj3" fmla="val 29299"/>
            </a:avLst>
          </a:prstGeom>
          <a:solidFill>
            <a:srgbClr val="FFB66C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8" name="CustomShape 7">
            <a:extLst>
              <a:ext uri="{FF2B5EF4-FFF2-40B4-BE49-F238E27FC236}">
                <a16:creationId xmlns:a16="http://schemas.microsoft.com/office/drawing/2014/main" id="{16B03864-2239-EB57-EBAF-08BD95DD65B4}"/>
              </a:ext>
            </a:extLst>
          </p:cNvPr>
          <p:cNvSpPr/>
          <p:nvPr/>
        </p:nvSpPr>
        <p:spPr>
          <a:xfrm rot="5400000">
            <a:off x="7800181" y="3213895"/>
            <a:ext cx="384175" cy="512762"/>
          </a:xfrm>
          <a:custGeom>
            <a:avLst/>
            <a:gdLst/>
            <a:ahLst/>
            <a:cxnLst/>
            <a:rect l="l" t="t" r="r" b="b"/>
            <a:pathLst>
              <a:path w="2642" h="2165">
                <a:moveTo>
                  <a:pt x="0" y="544"/>
                </a:moveTo>
                <a:lnTo>
                  <a:pt x="1979" y="540"/>
                </a:lnTo>
                <a:lnTo>
                  <a:pt x="1979" y="0"/>
                </a:lnTo>
                <a:lnTo>
                  <a:pt x="2641" y="1081"/>
                </a:lnTo>
                <a:lnTo>
                  <a:pt x="1982" y="2164"/>
                </a:lnTo>
                <a:lnTo>
                  <a:pt x="1981" y="1622"/>
                </a:lnTo>
                <a:lnTo>
                  <a:pt x="1" y="1625"/>
                </a:lnTo>
                <a:lnTo>
                  <a:pt x="0" y="544"/>
                </a:lnTo>
              </a:path>
            </a:pathLst>
          </a:custGeom>
          <a:solidFill>
            <a:srgbClr val="FFB66C"/>
          </a:solidFill>
          <a:ln w="2916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09822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TextBox 1">
            <a:extLst>
              <a:ext uri="{FF2B5EF4-FFF2-40B4-BE49-F238E27FC236}">
                <a16:creationId xmlns:a16="http://schemas.microsoft.com/office/drawing/2014/main" id="{F0862380-B26D-C014-AE0B-607D8AC85A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363" y="111125"/>
            <a:ext cx="11887200" cy="427038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1105875">
              <a:defRPr/>
            </a:pPr>
            <a:r>
              <a:rPr lang="en-US" altLang="en-US" sz="2177">
                <a:solidFill>
                  <a:prstClr val="black"/>
                </a:solidFill>
              </a:rPr>
              <a:t>The dataset is generated by via the Local-Global Decomposition Inverse Transformation. </a:t>
            </a:r>
          </a:p>
        </p:txBody>
      </p:sp>
      <p:sp>
        <p:nvSpPr>
          <p:cNvPr id="71683" name="TextBox 2">
            <a:extLst>
              <a:ext uri="{FF2B5EF4-FFF2-40B4-BE49-F238E27FC236}">
                <a16:creationId xmlns:a16="http://schemas.microsoft.com/office/drawing/2014/main" id="{D0FA925F-4CD5-98F1-2CD6-69F9CE025F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363" y="6194425"/>
            <a:ext cx="11887200" cy="427038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defTabSz="1105875">
              <a:defRPr/>
            </a:pPr>
            <a:r>
              <a:rPr lang="en-US" altLang="en-US" sz="2177">
                <a:solidFill>
                  <a:prstClr val="black"/>
                </a:solidFill>
              </a:rPr>
              <a:t>Generate a diverse dataset by inverting a simpler uniform distribution over microstructure statistics</a:t>
            </a:r>
          </a:p>
        </p:txBody>
      </p:sp>
      <p:sp>
        <p:nvSpPr>
          <p:cNvPr id="71684" name="TextBox 9">
            <a:extLst>
              <a:ext uri="{FF2B5EF4-FFF2-40B4-BE49-F238E27FC236}">
                <a16:creationId xmlns:a16="http://schemas.microsoft.com/office/drawing/2014/main" id="{25772275-48D5-749D-DCBA-7CB07906E3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27788" y="5270500"/>
            <a:ext cx="5599112" cy="427038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defTabSz="1105875">
              <a:defRPr/>
            </a:pPr>
            <a:r>
              <a:rPr lang="en-US" altLang="en-US" sz="2177" b="1">
                <a:solidFill>
                  <a:prstClr val="black"/>
                </a:solidFill>
              </a:rPr>
              <a:t>Feature Diversity</a:t>
            </a:r>
            <a:r>
              <a:rPr lang="en-US" altLang="en-US" sz="2177">
                <a:solidFill>
                  <a:prstClr val="black"/>
                </a:solidFill>
              </a:rPr>
              <a:t>: Higher order statistics</a:t>
            </a:r>
          </a:p>
        </p:txBody>
      </p:sp>
      <p:sp>
        <p:nvSpPr>
          <p:cNvPr id="71685" name="TextBox 10">
            <a:extLst>
              <a:ext uri="{FF2B5EF4-FFF2-40B4-BE49-F238E27FC236}">
                <a16:creationId xmlns:a16="http://schemas.microsoft.com/office/drawing/2014/main" id="{B0B08728-FCC8-D23E-FA13-08E15FB79B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825500"/>
            <a:ext cx="6148388" cy="427038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1105875">
              <a:defRPr/>
            </a:pPr>
            <a:r>
              <a:rPr lang="en-US" altLang="en-US" sz="2177" b="1">
                <a:solidFill>
                  <a:prstClr val="black"/>
                </a:solidFill>
              </a:rPr>
              <a:t>Salient Statistical Diversity:</a:t>
            </a:r>
            <a:r>
              <a:rPr lang="en-US" altLang="en-US" sz="2177">
                <a:solidFill>
                  <a:prstClr val="black"/>
                </a:solidFill>
              </a:rPr>
              <a:t> 1- and 2-point statistics</a:t>
            </a:r>
          </a:p>
        </p:txBody>
      </p:sp>
      <p:grpSp>
        <p:nvGrpSpPr>
          <p:cNvPr id="18438" name="Group 9">
            <a:extLst>
              <a:ext uri="{FF2B5EF4-FFF2-40B4-BE49-F238E27FC236}">
                <a16:creationId xmlns:a16="http://schemas.microsoft.com/office/drawing/2014/main" id="{BDA1A4AF-8A4E-EDD9-27EB-200BE13784A4}"/>
              </a:ext>
            </a:extLst>
          </p:cNvPr>
          <p:cNvGrpSpPr>
            <a:grpSpLocks/>
          </p:cNvGrpSpPr>
          <p:nvPr/>
        </p:nvGrpSpPr>
        <p:grpSpPr bwMode="auto">
          <a:xfrm>
            <a:off x="2071688" y="3563938"/>
            <a:ext cx="9875837" cy="1706562"/>
            <a:chOff x="661950" y="3279202"/>
            <a:chExt cx="9875777" cy="1707071"/>
          </a:xfrm>
        </p:grpSpPr>
        <p:pic>
          <p:nvPicPr>
            <p:cNvPr id="18445" name="Picture 2" descr="A collage of different shapes&#10;&#10;Description automatically generated">
              <a:extLst>
                <a:ext uri="{FF2B5EF4-FFF2-40B4-BE49-F238E27FC236}">
                  <a16:creationId xmlns:a16="http://schemas.microsoft.com/office/drawing/2014/main" id="{FC7FB406-8C04-EF3C-7351-74D23FF592B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92" t="4610" r="79935" b="50841"/>
            <a:stretch>
              <a:fillRect/>
            </a:stretch>
          </p:blipFill>
          <p:spPr bwMode="auto">
            <a:xfrm>
              <a:off x="661950" y="3306910"/>
              <a:ext cx="1619144" cy="16417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446" name="Picture 3" descr="A collage of different shapes&#10;&#10;Description automatically generated">
              <a:extLst>
                <a:ext uri="{FF2B5EF4-FFF2-40B4-BE49-F238E27FC236}">
                  <a16:creationId xmlns:a16="http://schemas.microsoft.com/office/drawing/2014/main" id="{0DB3E2C3-4922-7871-67F4-F2F6541932E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366" t="3642" r="60059" b="51810"/>
            <a:stretch>
              <a:fillRect/>
            </a:stretch>
          </p:blipFill>
          <p:spPr bwMode="auto">
            <a:xfrm>
              <a:off x="2331653" y="3279202"/>
              <a:ext cx="1619144" cy="16417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447" name="Picture 4" descr="A collage of different shapes&#10;&#10;Description automatically generated">
              <a:extLst>
                <a:ext uri="{FF2B5EF4-FFF2-40B4-BE49-F238E27FC236}">
                  <a16:creationId xmlns:a16="http://schemas.microsoft.com/office/drawing/2014/main" id="{18CB1AB0-5FF6-932A-0392-E1F9858DB54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525" t="4237" r="20901" b="51213"/>
            <a:stretch>
              <a:fillRect/>
            </a:stretch>
          </p:blipFill>
          <p:spPr bwMode="auto">
            <a:xfrm>
              <a:off x="3950797" y="3297674"/>
              <a:ext cx="1619144" cy="16417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448" name="Picture 5" descr="A collage of different shapes&#10;&#10;Description automatically generated">
              <a:extLst>
                <a:ext uri="{FF2B5EF4-FFF2-40B4-BE49-F238E27FC236}">
                  <a16:creationId xmlns:a16="http://schemas.microsoft.com/office/drawing/2014/main" id="{30823B55-1396-ECF0-C295-5D5EFB1836F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102" t="53482" r="60323" b="1968"/>
            <a:stretch>
              <a:fillRect/>
            </a:stretch>
          </p:blipFill>
          <p:spPr bwMode="auto">
            <a:xfrm>
              <a:off x="5620500" y="3326037"/>
              <a:ext cx="1619144" cy="16417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449" name="Picture 6" descr="A collage of different shapes&#10;&#10;Description automatically generated">
              <a:extLst>
                <a:ext uri="{FF2B5EF4-FFF2-40B4-BE49-F238E27FC236}">
                  <a16:creationId xmlns:a16="http://schemas.microsoft.com/office/drawing/2014/main" id="{10FDC9EF-36C6-390A-2858-FE99D3D1E4D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54" t="53999" r="79771" b="1451"/>
            <a:stretch>
              <a:fillRect/>
            </a:stretch>
          </p:blipFill>
          <p:spPr bwMode="auto">
            <a:xfrm>
              <a:off x="7290203" y="3344509"/>
              <a:ext cx="1619144" cy="16417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450" name="Picture 7" descr="A collage of different shapes&#10;&#10;Description automatically generated">
              <a:extLst>
                <a:ext uri="{FF2B5EF4-FFF2-40B4-BE49-F238E27FC236}">
                  <a16:creationId xmlns:a16="http://schemas.microsoft.com/office/drawing/2014/main" id="{568DDE74-57B8-DA4C-DF01-82E3F621AC9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453" t="52921" r="974" b="2531"/>
            <a:stretch>
              <a:fillRect/>
            </a:stretch>
          </p:blipFill>
          <p:spPr bwMode="auto">
            <a:xfrm>
              <a:off x="8918583" y="3306910"/>
              <a:ext cx="1619144" cy="16417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8439" name="Group 10">
            <a:extLst>
              <a:ext uri="{FF2B5EF4-FFF2-40B4-BE49-F238E27FC236}">
                <a16:creationId xmlns:a16="http://schemas.microsoft.com/office/drawing/2014/main" id="{26519CAB-68B4-6EAF-F631-C422EDCDA04B}"/>
              </a:ext>
            </a:extLst>
          </p:cNvPr>
          <p:cNvGrpSpPr>
            <a:grpSpLocks/>
          </p:cNvGrpSpPr>
          <p:nvPr/>
        </p:nvGrpSpPr>
        <p:grpSpPr bwMode="auto">
          <a:xfrm>
            <a:off x="382588" y="1346200"/>
            <a:ext cx="9551987" cy="1831975"/>
            <a:chOff x="239712" y="922561"/>
            <a:chExt cx="7897064" cy="1515392"/>
          </a:xfrm>
        </p:grpSpPr>
        <p:pic>
          <p:nvPicPr>
            <p:cNvPr id="18440" name="Picture 11">
              <a:extLst>
                <a:ext uri="{FF2B5EF4-FFF2-40B4-BE49-F238E27FC236}">
                  <a16:creationId xmlns:a16="http://schemas.microsoft.com/office/drawing/2014/main" id="{A36A4658-98C4-304B-9526-55FE589BF27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39912" y="922561"/>
              <a:ext cx="1496269" cy="1501420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441" name="Picture 12">
              <a:extLst>
                <a:ext uri="{FF2B5EF4-FFF2-40B4-BE49-F238E27FC236}">
                  <a16:creationId xmlns:a16="http://schemas.microsoft.com/office/drawing/2014/main" id="{1925AE35-2FFD-FDCE-B05B-0044537030E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40113" y="930275"/>
              <a:ext cx="1496268" cy="1493706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442" name="Picture 13">
              <a:extLst>
                <a:ext uri="{FF2B5EF4-FFF2-40B4-BE49-F238E27FC236}">
                  <a16:creationId xmlns:a16="http://schemas.microsoft.com/office/drawing/2014/main" id="{154F779D-2AC2-4EBF-CF93-DD717BBC16C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40312" y="930276"/>
              <a:ext cx="1496267" cy="1493705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443" name="Picture 14">
              <a:extLst>
                <a:ext uri="{FF2B5EF4-FFF2-40B4-BE49-F238E27FC236}">
                  <a16:creationId xmlns:a16="http://schemas.microsoft.com/office/drawing/2014/main" id="{A60370E7-CA5C-09BF-DA76-9ED847607AA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9712" y="930275"/>
              <a:ext cx="1496268" cy="1493706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444" name="Picture 2">
              <a:extLst>
                <a:ext uri="{FF2B5EF4-FFF2-40B4-BE49-F238E27FC236}">
                  <a16:creationId xmlns:a16="http://schemas.microsoft.com/office/drawing/2014/main" id="{D525B5D0-F0FC-3F8C-1146-4054756C28E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230" t="10686" r="4816" b="12405"/>
            <a:stretch>
              <a:fillRect/>
            </a:stretch>
          </p:blipFill>
          <p:spPr bwMode="auto">
            <a:xfrm>
              <a:off x="6640509" y="946836"/>
              <a:ext cx="1496267" cy="149111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Box 8">
            <a:extLst>
              <a:ext uri="{FF2B5EF4-FFF2-40B4-BE49-F238E27FC236}">
                <a16:creationId xmlns:a16="http://schemas.microsoft.com/office/drawing/2014/main" id="{B7DF2E09-4987-B11D-7C93-A6177FE343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2725" y="157163"/>
            <a:ext cx="11749088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/>
              <a:t>Efficiently covering the microstructure space also…</a:t>
            </a:r>
          </a:p>
        </p:txBody>
      </p:sp>
      <p:sp>
        <p:nvSpPr>
          <p:cNvPr id="19459" name="TextBox 9">
            <a:extLst>
              <a:ext uri="{FF2B5EF4-FFF2-40B4-BE49-F238E27FC236}">
                <a16:creationId xmlns:a16="http://schemas.microsoft.com/office/drawing/2014/main" id="{EAE4718B-4961-757B-0E74-8ACEE3826B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6713" y="6178550"/>
            <a:ext cx="11749087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dirty="0"/>
              <a:t>… yields good coverage of many property spaces.</a:t>
            </a:r>
          </a:p>
        </p:txBody>
      </p:sp>
      <p:sp>
        <p:nvSpPr>
          <p:cNvPr id="19460" name="TextBox 10">
            <a:extLst>
              <a:ext uri="{FF2B5EF4-FFF2-40B4-BE49-F238E27FC236}">
                <a16:creationId xmlns:a16="http://schemas.microsoft.com/office/drawing/2014/main" id="{74595B04-3BC5-A830-690D-50087584D6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8000" y="4906963"/>
            <a:ext cx="2427288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800"/>
              <a:t>For GRF, 1000 Contrast Ratio</a:t>
            </a:r>
          </a:p>
        </p:txBody>
      </p:sp>
      <p:pic>
        <p:nvPicPr>
          <p:cNvPr id="19461" name="Picture 5" descr="A close-up of a graph&#10;&#10;Description automatically generated">
            <a:extLst>
              <a:ext uri="{FF2B5EF4-FFF2-40B4-BE49-F238E27FC236}">
                <a16:creationId xmlns:a16="http://schemas.microsoft.com/office/drawing/2014/main" id="{98BC1B3B-4E04-4271-61B4-EF95193A98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603"/>
          <a:stretch>
            <a:fillRect/>
          </a:stretch>
        </p:blipFill>
        <p:spPr bwMode="auto">
          <a:xfrm>
            <a:off x="508000" y="1150938"/>
            <a:ext cx="11176000" cy="375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82" name="Group 9">
            <a:extLst>
              <a:ext uri="{FF2B5EF4-FFF2-40B4-BE49-F238E27FC236}">
                <a16:creationId xmlns:a16="http://schemas.microsoft.com/office/drawing/2014/main" id="{D8E33D31-5A4D-26EC-56A2-27D71B9BDB1A}"/>
              </a:ext>
            </a:extLst>
          </p:cNvPr>
          <p:cNvGrpSpPr>
            <a:grpSpLocks/>
          </p:cNvGrpSpPr>
          <p:nvPr/>
        </p:nvGrpSpPr>
        <p:grpSpPr bwMode="auto">
          <a:xfrm>
            <a:off x="257175" y="757238"/>
            <a:ext cx="9875838" cy="1706562"/>
            <a:chOff x="661950" y="3279202"/>
            <a:chExt cx="9875777" cy="1707071"/>
          </a:xfrm>
        </p:grpSpPr>
        <p:pic>
          <p:nvPicPr>
            <p:cNvPr id="20488" name="Picture 2" descr="A collage of different shapes&#10;&#10;Description automatically generated">
              <a:extLst>
                <a:ext uri="{FF2B5EF4-FFF2-40B4-BE49-F238E27FC236}">
                  <a16:creationId xmlns:a16="http://schemas.microsoft.com/office/drawing/2014/main" id="{3CB60255-E66A-8386-55BE-E5517E1905D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92" t="4610" r="79935" b="50841"/>
            <a:stretch>
              <a:fillRect/>
            </a:stretch>
          </p:blipFill>
          <p:spPr bwMode="auto">
            <a:xfrm>
              <a:off x="661950" y="3306910"/>
              <a:ext cx="1619144" cy="16417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489" name="Picture 3" descr="A collage of different shapes&#10;&#10;Description automatically generated">
              <a:extLst>
                <a:ext uri="{FF2B5EF4-FFF2-40B4-BE49-F238E27FC236}">
                  <a16:creationId xmlns:a16="http://schemas.microsoft.com/office/drawing/2014/main" id="{1E102637-9ECA-2295-6F66-B2EF06B4282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366" t="3642" r="60059" b="51810"/>
            <a:stretch>
              <a:fillRect/>
            </a:stretch>
          </p:blipFill>
          <p:spPr bwMode="auto">
            <a:xfrm>
              <a:off x="2331653" y="3279202"/>
              <a:ext cx="1619144" cy="16417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490" name="Picture 4" descr="A collage of different shapes&#10;&#10;Description automatically generated">
              <a:extLst>
                <a:ext uri="{FF2B5EF4-FFF2-40B4-BE49-F238E27FC236}">
                  <a16:creationId xmlns:a16="http://schemas.microsoft.com/office/drawing/2014/main" id="{241C4B71-3EBA-083B-2337-86BDD34D7DE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525" t="4237" r="20901" b="51213"/>
            <a:stretch>
              <a:fillRect/>
            </a:stretch>
          </p:blipFill>
          <p:spPr bwMode="auto">
            <a:xfrm>
              <a:off x="3950797" y="3297674"/>
              <a:ext cx="1619144" cy="16417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491" name="Picture 5" descr="A collage of different shapes&#10;&#10;Description automatically generated">
              <a:extLst>
                <a:ext uri="{FF2B5EF4-FFF2-40B4-BE49-F238E27FC236}">
                  <a16:creationId xmlns:a16="http://schemas.microsoft.com/office/drawing/2014/main" id="{0541CDFB-96EB-CAFE-ABB4-9FABFC82FC0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102" t="53482" r="60323" b="1968"/>
            <a:stretch>
              <a:fillRect/>
            </a:stretch>
          </p:blipFill>
          <p:spPr bwMode="auto">
            <a:xfrm>
              <a:off x="5620500" y="3326037"/>
              <a:ext cx="1619144" cy="16417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492" name="Picture 6" descr="A collage of different shapes&#10;&#10;Description automatically generated">
              <a:extLst>
                <a:ext uri="{FF2B5EF4-FFF2-40B4-BE49-F238E27FC236}">
                  <a16:creationId xmlns:a16="http://schemas.microsoft.com/office/drawing/2014/main" id="{E81760EA-377C-8427-C1F7-D827F925B40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54" t="53999" r="79771" b="1451"/>
            <a:stretch>
              <a:fillRect/>
            </a:stretch>
          </p:blipFill>
          <p:spPr bwMode="auto">
            <a:xfrm>
              <a:off x="7290203" y="3344509"/>
              <a:ext cx="1619144" cy="16417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493" name="Picture 7" descr="A collage of different shapes&#10;&#10;Description automatically generated">
              <a:extLst>
                <a:ext uri="{FF2B5EF4-FFF2-40B4-BE49-F238E27FC236}">
                  <a16:creationId xmlns:a16="http://schemas.microsoft.com/office/drawing/2014/main" id="{126022B5-08D0-D030-051D-D7A908D2045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453" t="52921" r="974" b="2531"/>
            <a:stretch>
              <a:fillRect/>
            </a:stretch>
          </p:blipFill>
          <p:spPr bwMode="auto">
            <a:xfrm>
              <a:off x="8918583" y="3306910"/>
              <a:ext cx="1619144" cy="16417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0483" name="TextBox 13">
            <a:extLst>
              <a:ext uri="{FF2B5EF4-FFF2-40B4-BE49-F238E27FC236}">
                <a16:creationId xmlns:a16="http://schemas.microsoft.com/office/drawing/2014/main" id="{1F5F7840-CC2E-CF5B-41DF-2AC97BFFD2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2725" y="157163"/>
            <a:ext cx="1174908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1104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1104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1104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1104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1104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104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104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104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104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2800" dirty="0">
                <a:solidFill>
                  <a:srgbClr val="000000"/>
                </a:solidFill>
              </a:rPr>
              <a:t>Specific properties can be achieved by modulating 2-point or higher statistics.</a:t>
            </a:r>
          </a:p>
        </p:txBody>
      </p:sp>
      <p:grpSp>
        <p:nvGrpSpPr>
          <p:cNvPr id="20484" name="Group 3">
            <a:extLst>
              <a:ext uri="{FF2B5EF4-FFF2-40B4-BE49-F238E27FC236}">
                <a16:creationId xmlns:a16="http://schemas.microsoft.com/office/drawing/2014/main" id="{276B3AA5-95F5-FDB5-E602-63407E8B57CD}"/>
              </a:ext>
            </a:extLst>
          </p:cNvPr>
          <p:cNvGrpSpPr>
            <a:grpSpLocks/>
          </p:cNvGrpSpPr>
          <p:nvPr/>
        </p:nvGrpSpPr>
        <p:grpSpPr bwMode="auto">
          <a:xfrm>
            <a:off x="3403600" y="2549525"/>
            <a:ext cx="7972425" cy="4200525"/>
            <a:chOff x="3585644" y="2604369"/>
            <a:chExt cx="7972514" cy="4201197"/>
          </a:xfrm>
        </p:grpSpPr>
        <p:pic>
          <p:nvPicPr>
            <p:cNvPr id="20485" name="Picture 2" descr="A graph of a number of different colored lines&#10;&#10;Description automatically generated with medium confidence">
              <a:extLst>
                <a:ext uri="{FF2B5EF4-FFF2-40B4-BE49-F238E27FC236}">
                  <a16:creationId xmlns:a16="http://schemas.microsoft.com/office/drawing/2014/main" id="{641CF11D-4553-4F07-D75D-AFECB14252B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763"/>
            <a:stretch>
              <a:fillRect/>
            </a:stretch>
          </p:blipFill>
          <p:spPr bwMode="auto">
            <a:xfrm>
              <a:off x="3585644" y="2772671"/>
              <a:ext cx="3783569" cy="37657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58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486" name="Picture 14" descr="A close-up of a graph&#10;&#10;Description automatically generated">
              <a:extLst>
                <a:ext uri="{FF2B5EF4-FFF2-40B4-BE49-F238E27FC236}">
                  <a16:creationId xmlns:a16="http://schemas.microsoft.com/office/drawing/2014/main" id="{0A3D6D89-3ABE-7FFF-D623-A8553037F9E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5073"/>
            <a:stretch>
              <a:fillRect/>
            </a:stretch>
          </p:blipFill>
          <p:spPr bwMode="auto">
            <a:xfrm>
              <a:off x="7369213" y="2604369"/>
              <a:ext cx="4188945" cy="42011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FEF1B024-723D-DDD2-FBE5-AD7D56329B1A}"/>
                </a:ext>
              </a:extLst>
            </p:cNvPr>
            <p:cNvSpPr/>
            <p:nvPr/>
          </p:nvSpPr>
          <p:spPr>
            <a:xfrm>
              <a:off x="3728521" y="2772671"/>
              <a:ext cx="333379" cy="27785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269B169-1D7D-6E2E-ED80-A2C7AEB0CE97}"/>
              </a:ext>
            </a:extLst>
          </p:cNvPr>
          <p:cNvSpPr txBox="1"/>
          <p:nvPr/>
        </p:nvSpPr>
        <p:spPr>
          <a:xfrm>
            <a:off x="225425" y="250825"/>
            <a:ext cx="11739563" cy="558800"/>
          </a:xfrm>
          <a:prstGeom prst="rect">
            <a:avLst/>
          </a:prstGeom>
          <a:noFill/>
        </p:spPr>
        <p:txBody>
          <a:bodyPr lIns="110581" tIns="55290" rIns="110581" bIns="55290">
            <a:spAutoFit/>
          </a:bodyPr>
          <a:lstStyle/>
          <a:p>
            <a:pPr algn="ctr" defTabSz="1105875">
              <a:defRPr/>
            </a:pPr>
            <a:r>
              <a:rPr lang="en-US" sz="2903" b="1" dirty="0">
                <a:solidFill>
                  <a:prstClr val="black"/>
                </a:solidFill>
                <a:ea typeface="+mn-lt"/>
                <a:cs typeface="Calibri" panose="020F0502020204030204"/>
              </a:rPr>
              <a:t>Important Takeaways</a:t>
            </a:r>
            <a:endParaRPr lang="en-US" sz="2903" dirty="0">
              <a:solidFill>
                <a:prstClr val="black"/>
              </a:solidFill>
              <a:ea typeface="+mn-lt"/>
              <a:cs typeface="Calibri" panose="020F0502020204030204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1F4B594-36D6-55EB-92D9-8C0AF8CACBB4}"/>
              </a:ext>
            </a:extLst>
          </p:cNvPr>
          <p:cNvCxnSpPr/>
          <p:nvPr/>
        </p:nvCxnSpPr>
        <p:spPr>
          <a:xfrm>
            <a:off x="6107113" y="1020763"/>
            <a:ext cx="0" cy="543718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883" name="TextBox 12">
            <a:extLst>
              <a:ext uri="{FF2B5EF4-FFF2-40B4-BE49-F238E27FC236}">
                <a16:creationId xmlns:a16="http://schemas.microsoft.com/office/drawing/2014/main" id="{A76874F9-B63A-21A5-E0EC-A98302C442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5425" y="5360988"/>
            <a:ext cx="5703888" cy="1096962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1105875">
              <a:defRPr/>
            </a:pPr>
            <a:r>
              <a:rPr lang="en-US" altLang="en-US" sz="2177" dirty="0">
                <a:solidFill>
                  <a:prstClr val="black"/>
                </a:solidFill>
              </a:rPr>
              <a:t>Statistics guided Microstructure Dataset Construction provides </a:t>
            </a:r>
            <a:r>
              <a:rPr lang="en-US" altLang="en-US" sz="2177" b="1" dirty="0">
                <a:solidFill>
                  <a:prstClr val="black"/>
                </a:solidFill>
              </a:rPr>
              <a:t>achievable targets to maximize</a:t>
            </a:r>
            <a:r>
              <a:rPr lang="en-US" altLang="en-US" sz="2177" dirty="0">
                <a:solidFill>
                  <a:prstClr val="black"/>
                </a:solidFill>
              </a:rPr>
              <a:t> </a:t>
            </a:r>
            <a:r>
              <a:rPr lang="en-US" altLang="en-US" sz="2177" b="1" dirty="0">
                <a:solidFill>
                  <a:prstClr val="black"/>
                </a:solidFill>
              </a:rPr>
              <a:t>diversity</a:t>
            </a:r>
            <a:r>
              <a:rPr lang="en-US" altLang="en-US" sz="2177" dirty="0">
                <a:solidFill>
                  <a:prstClr val="black"/>
                </a:solidFill>
              </a:rPr>
              <a:t> in structure </a:t>
            </a:r>
            <a:r>
              <a:rPr lang="en-US" altLang="en-US" sz="2177" i="1" dirty="0">
                <a:solidFill>
                  <a:prstClr val="black"/>
                </a:solidFill>
              </a:rPr>
              <a:t>and</a:t>
            </a:r>
            <a:r>
              <a:rPr lang="en-US" altLang="en-US" sz="2177" dirty="0">
                <a:solidFill>
                  <a:prstClr val="black"/>
                </a:solidFill>
              </a:rPr>
              <a:t> property</a:t>
            </a:r>
          </a:p>
        </p:txBody>
      </p:sp>
      <p:sp>
        <p:nvSpPr>
          <p:cNvPr id="79884" name="TextBox 13">
            <a:extLst>
              <a:ext uri="{FF2B5EF4-FFF2-40B4-BE49-F238E27FC236}">
                <a16:creationId xmlns:a16="http://schemas.microsoft.com/office/drawing/2014/main" id="{78E7D745-EF60-392A-B4EC-4CB4734063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37746" y="2002806"/>
            <a:ext cx="4065587" cy="76200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1105875">
              <a:defRPr/>
            </a:pPr>
            <a:r>
              <a:rPr lang="en-US" altLang="en-US" sz="2177" b="1" dirty="0">
                <a:solidFill>
                  <a:prstClr val="black"/>
                </a:solidFill>
              </a:rPr>
              <a:t>MICRO2D</a:t>
            </a:r>
            <a:r>
              <a:rPr lang="en-US" altLang="en-US" sz="2177" dirty="0">
                <a:solidFill>
                  <a:prstClr val="black"/>
                </a:solidFill>
              </a:rPr>
              <a:t> is an open-source big microstructure dataset</a:t>
            </a:r>
          </a:p>
        </p:txBody>
      </p:sp>
      <p:grpSp>
        <p:nvGrpSpPr>
          <p:cNvPr id="21510" name="Group 29">
            <a:extLst>
              <a:ext uri="{FF2B5EF4-FFF2-40B4-BE49-F238E27FC236}">
                <a16:creationId xmlns:a16="http://schemas.microsoft.com/office/drawing/2014/main" id="{94E58F0B-BA67-C648-3207-EF49285C85EC}"/>
              </a:ext>
            </a:extLst>
          </p:cNvPr>
          <p:cNvGrpSpPr>
            <a:grpSpLocks/>
          </p:cNvGrpSpPr>
          <p:nvPr/>
        </p:nvGrpSpPr>
        <p:grpSpPr bwMode="auto">
          <a:xfrm>
            <a:off x="7272683" y="932831"/>
            <a:ext cx="3795713" cy="1000125"/>
            <a:chOff x="6902931" y="2998821"/>
            <a:chExt cx="3139280" cy="827053"/>
          </a:xfrm>
        </p:grpSpPr>
        <p:pic>
          <p:nvPicPr>
            <p:cNvPr id="21517" name="Picture 3" descr="A collage of different shapes&#10;&#10;Description automatically generated">
              <a:extLst>
                <a:ext uri="{FF2B5EF4-FFF2-40B4-BE49-F238E27FC236}">
                  <a16:creationId xmlns:a16="http://schemas.microsoft.com/office/drawing/2014/main" id="{C274F913-E45B-E804-74F5-0D9CFFED101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366" t="3642" r="60059" b="51810"/>
            <a:stretch>
              <a:fillRect/>
            </a:stretch>
          </p:blipFill>
          <p:spPr bwMode="auto">
            <a:xfrm>
              <a:off x="8501270" y="2998821"/>
              <a:ext cx="762610" cy="8204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518" name="Picture 4" descr="A collage of different shapes&#10;&#10;Description automatically generated">
              <a:extLst>
                <a:ext uri="{FF2B5EF4-FFF2-40B4-BE49-F238E27FC236}">
                  <a16:creationId xmlns:a16="http://schemas.microsoft.com/office/drawing/2014/main" id="{FE671C40-9785-F0F5-545C-C23AD903DE5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525" t="4237" r="20901" b="51213"/>
            <a:stretch>
              <a:fillRect/>
            </a:stretch>
          </p:blipFill>
          <p:spPr bwMode="auto">
            <a:xfrm>
              <a:off x="9279601" y="3005453"/>
              <a:ext cx="762610" cy="8204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519" name="Picture 11">
              <a:extLst>
                <a:ext uri="{FF2B5EF4-FFF2-40B4-BE49-F238E27FC236}">
                  <a16:creationId xmlns:a16="http://schemas.microsoft.com/office/drawing/2014/main" id="{B7B8405A-D272-20F4-8F44-49CF3ACD90B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17059" y="3043473"/>
              <a:ext cx="762611" cy="764702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520" name="Picture 14">
              <a:extLst>
                <a:ext uri="{FF2B5EF4-FFF2-40B4-BE49-F238E27FC236}">
                  <a16:creationId xmlns:a16="http://schemas.microsoft.com/office/drawing/2014/main" id="{7B46E502-CDFD-43CD-7A7E-57E81508781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02931" y="3038806"/>
              <a:ext cx="762609" cy="760772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1511" name="Picture 3">
            <a:extLst>
              <a:ext uri="{FF2B5EF4-FFF2-40B4-BE49-F238E27FC236}">
                <a16:creationId xmlns:a16="http://schemas.microsoft.com/office/drawing/2014/main" id="{08F0596A-BC35-9E90-384F-331052E96C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425" y="941388"/>
            <a:ext cx="2932113" cy="2932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1512" name="Group 1">
            <a:extLst>
              <a:ext uri="{FF2B5EF4-FFF2-40B4-BE49-F238E27FC236}">
                <a16:creationId xmlns:a16="http://schemas.microsoft.com/office/drawing/2014/main" id="{78D14CDE-8D2A-954B-B1D6-B90EBDD9DEC3}"/>
              </a:ext>
            </a:extLst>
          </p:cNvPr>
          <p:cNvGrpSpPr>
            <a:grpSpLocks/>
          </p:cNvGrpSpPr>
          <p:nvPr/>
        </p:nvGrpSpPr>
        <p:grpSpPr bwMode="auto">
          <a:xfrm>
            <a:off x="2732088" y="2132013"/>
            <a:ext cx="3073400" cy="3128962"/>
            <a:chOff x="87311" y="1006475"/>
            <a:chExt cx="3292477" cy="3352800"/>
          </a:xfrm>
        </p:grpSpPr>
        <p:pic>
          <p:nvPicPr>
            <p:cNvPr id="21515" name="Picture 4" descr="A group of graphs with different colored lines&#10;&#10;Description automatically generated with medium confidence">
              <a:extLst>
                <a:ext uri="{FF2B5EF4-FFF2-40B4-BE49-F238E27FC236}">
                  <a16:creationId xmlns:a16="http://schemas.microsoft.com/office/drawing/2014/main" id="{DEFE157C-1241-A5A4-04EF-066B1211D1B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6881" b="49411"/>
            <a:stretch>
              <a:fillRect/>
            </a:stretch>
          </p:blipFill>
          <p:spPr bwMode="auto">
            <a:xfrm>
              <a:off x="87312" y="1006475"/>
              <a:ext cx="3292476" cy="3352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ED9E908D-CE26-8C95-B0F3-67C52006828D}"/>
                </a:ext>
              </a:extLst>
            </p:cNvPr>
            <p:cNvSpPr/>
            <p:nvPr/>
          </p:nvSpPr>
          <p:spPr>
            <a:xfrm>
              <a:off x="87311" y="1083022"/>
              <a:ext cx="380948" cy="22624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105875">
                <a:defRPr/>
              </a:pPr>
              <a:endParaRPr lang="en-US" sz="2177">
                <a:solidFill>
                  <a:prstClr val="white"/>
                </a:solidFill>
              </a:endParaRPr>
            </a:p>
          </p:txBody>
        </p:sp>
      </p:grpSp>
      <p:pic>
        <p:nvPicPr>
          <p:cNvPr id="21513" name="Picture 4">
            <a:extLst>
              <a:ext uri="{FF2B5EF4-FFF2-40B4-BE49-F238E27FC236}">
                <a16:creationId xmlns:a16="http://schemas.microsoft.com/office/drawing/2014/main" id="{BAE70C07-4889-17D3-399B-031F79BF72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0850" y="3875088"/>
            <a:ext cx="550863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4" name="Picture 6">
            <a:extLst>
              <a:ext uri="{FF2B5EF4-FFF2-40B4-BE49-F238E27FC236}">
                <a16:creationId xmlns:a16="http://schemas.microsoft.com/office/drawing/2014/main" id="{D9E7CB1D-5383-73FF-2C85-26F005340A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5168" y="2827755"/>
            <a:ext cx="2767910" cy="27679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983B321-6CF1-B469-C6D4-6C16DD4BDAE6}"/>
              </a:ext>
            </a:extLst>
          </p:cNvPr>
          <p:cNvSpPr txBox="1"/>
          <p:nvPr/>
        </p:nvSpPr>
        <p:spPr>
          <a:xfrm>
            <a:off x="7727199" y="5750064"/>
            <a:ext cx="21468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§"/>
            </a:pPr>
            <a:r>
              <a:rPr lang="en-US" sz="2000" b="1" dirty="0"/>
              <a:t>Volume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Value?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FEEFD10-8DDB-F7FC-8CA3-CC62EDCDDB26}"/>
              </a:ext>
            </a:extLst>
          </p:cNvPr>
          <p:cNvSpPr txBox="1"/>
          <p:nvPr/>
        </p:nvSpPr>
        <p:spPr>
          <a:xfrm>
            <a:off x="9182415" y="5746241"/>
            <a:ext cx="15705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§"/>
            </a:pPr>
            <a:r>
              <a:rPr lang="en-US" sz="2000" b="1" dirty="0"/>
              <a:t>Diverse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US" sz="2000" b="1" dirty="0"/>
              <a:t>Reusable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CDD87BC-F0CA-0BD3-6E81-BF8FECF798B3}"/>
              </a:ext>
            </a:extLst>
          </p:cNvPr>
          <p:cNvSpPr txBox="1"/>
          <p:nvPr/>
        </p:nvSpPr>
        <p:spPr>
          <a:xfrm>
            <a:off x="248478" y="149087"/>
            <a:ext cx="11430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Materials Priors and Multi-modal Modeling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64CB1ED0-C017-50AC-C7A5-16E4A3288453}"/>
                  </a:ext>
                </a:extLst>
              </p:cNvPr>
              <p:cNvSpPr txBox="1"/>
              <p:nvPr/>
            </p:nvSpPr>
            <p:spPr>
              <a:xfrm>
                <a:off x="2165074" y="2356527"/>
                <a:ext cx="7861852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8000" b="0" i="1" smtClean="0">
                          <a:latin typeface="Cambria Math" panose="02040503050406030204" pitchFamily="18" charset="0"/>
                        </a:rPr>
                        <m:t>𝑃</m:t>
                      </m:r>
                      <m:r>
                        <a:rPr lang="en-US" sz="80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8000" b="0" i="1" smtClean="0">
                          <a:latin typeface="Cambria Math" panose="02040503050406030204" pitchFamily="18" charset="0"/>
                        </a:rPr>
                        <m:t>𝑀</m:t>
                      </m:r>
                      <m:r>
                        <a:rPr lang="en-US" sz="8000" b="0" i="1" smtClean="0"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n-US" sz="8000" b="0" i="1" smtClean="0"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en-US" sz="8000" b="0" i="1" smtClean="0"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n-US" sz="8000" b="0" i="1" smtClean="0">
                          <a:latin typeface="Cambria Math" panose="02040503050406030204" pitchFamily="18" charset="0"/>
                        </a:rPr>
                        <m:t>𝑆</m:t>
                      </m:r>
                      <m:r>
                        <a:rPr lang="en-US" sz="8000" b="0" i="1" smtClean="0">
                          <a:latin typeface="Cambria Math" panose="02040503050406030204" pitchFamily="18" charset="0"/>
                        </a:rPr>
                        <m:t>, …)</m:t>
                      </m:r>
                    </m:oMath>
                  </m:oMathPara>
                </a14:m>
                <a:endParaRPr lang="en-US" sz="80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64CB1ED0-C017-50AC-C7A5-16E4A32884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65074" y="2356527"/>
                <a:ext cx="7861852" cy="1323439"/>
              </a:xfrm>
              <a:prstGeom prst="rect">
                <a:avLst/>
              </a:prstGeom>
              <a:blipFill>
                <a:blip r:embed="rId2"/>
                <a:stretch>
                  <a:fillRect b="-285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26" name="Picture 2">
            <a:extLst>
              <a:ext uri="{FF2B5EF4-FFF2-40B4-BE49-F238E27FC236}">
                <a16:creationId xmlns:a16="http://schemas.microsoft.com/office/drawing/2014/main" id="{62DB228B-9388-5387-43B8-123E08B36C1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6" t="28423" r="85215" b="49425"/>
          <a:stretch/>
        </p:blipFill>
        <p:spPr bwMode="auto">
          <a:xfrm>
            <a:off x="988413" y="961605"/>
            <a:ext cx="1693827" cy="1698982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Elbow Connector 8">
            <a:extLst>
              <a:ext uri="{FF2B5EF4-FFF2-40B4-BE49-F238E27FC236}">
                <a16:creationId xmlns:a16="http://schemas.microsoft.com/office/drawing/2014/main" id="{674C9619-6D5C-40DC-A084-729EF542CF9A}"/>
              </a:ext>
            </a:extLst>
          </p:cNvPr>
          <p:cNvCxnSpPr>
            <a:stCxn id="1026" idx="3"/>
          </p:cNvCxnSpPr>
          <p:nvPr/>
        </p:nvCxnSpPr>
        <p:spPr>
          <a:xfrm>
            <a:off x="2682240" y="1811096"/>
            <a:ext cx="2060448" cy="545431"/>
          </a:xfrm>
          <a:prstGeom prst="bentConnector3">
            <a:avLst>
              <a:gd name="adj1" fmla="val 99704"/>
            </a:avLst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30" name="Picture 6" descr="Propagating Stress-Strain Curve Variability in Multi-Material Problems:  Temperature-Dependent Material Tests to Plasticity Models to Structural  Failure Predictions | IntechOpen">
            <a:extLst>
              <a:ext uri="{FF2B5EF4-FFF2-40B4-BE49-F238E27FC236}">
                <a16:creationId xmlns:a16="http://schemas.microsoft.com/office/drawing/2014/main" id="{F87E0858-6DB7-E496-346D-217377E3808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98"/>
          <a:stretch/>
        </p:blipFill>
        <p:spPr bwMode="auto">
          <a:xfrm>
            <a:off x="224094" y="4030245"/>
            <a:ext cx="4755916" cy="2667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2" name="Elbow Connector 11">
            <a:extLst>
              <a:ext uri="{FF2B5EF4-FFF2-40B4-BE49-F238E27FC236}">
                <a16:creationId xmlns:a16="http://schemas.microsoft.com/office/drawing/2014/main" id="{50B7363C-F456-E44E-1297-25F3BB3BE120}"/>
              </a:ext>
            </a:extLst>
          </p:cNvPr>
          <p:cNvCxnSpPr>
            <a:cxnSpLocks/>
            <a:stCxn id="1030" idx="0"/>
            <a:endCxn id="17" idx="2"/>
          </p:cNvCxnSpPr>
          <p:nvPr/>
        </p:nvCxnSpPr>
        <p:spPr>
          <a:xfrm rot="5400000" flipH="1" flipV="1">
            <a:off x="4488840" y="1661085"/>
            <a:ext cx="482372" cy="4255948"/>
          </a:xfrm>
          <a:prstGeom prst="bentConnector3">
            <a:avLst>
              <a:gd name="adj1" fmla="val 50000"/>
            </a:avLst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7B6B8534-F26D-B4F2-C3FA-EB94BD0ED211}"/>
              </a:ext>
            </a:extLst>
          </p:cNvPr>
          <p:cNvSpPr/>
          <p:nvPr/>
        </p:nvSpPr>
        <p:spPr>
          <a:xfrm>
            <a:off x="6681216" y="3429001"/>
            <a:ext cx="353568" cy="1188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32" name="Picture 8" descr="Advances in Discrete Dislocation Dynamics Simulations | SpringerLink">
            <a:extLst>
              <a:ext uri="{FF2B5EF4-FFF2-40B4-BE49-F238E27FC236}">
                <a16:creationId xmlns:a16="http://schemas.microsoft.com/office/drawing/2014/main" id="{123F3BB3-3472-806A-BD26-83B9CA53A8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0304" y="318093"/>
            <a:ext cx="2060449" cy="2096359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0" name="Elbow Connector 19">
            <a:extLst>
              <a:ext uri="{FF2B5EF4-FFF2-40B4-BE49-F238E27FC236}">
                <a16:creationId xmlns:a16="http://schemas.microsoft.com/office/drawing/2014/main" id="{66722624-CDA6-9158-252A-F71B0AABDF47}"/>
              </a:ext>
            </a:extLst>
          </p:cNvPr>
          <p:cNvCxnSpPr>
            <a:cxnSpLocks/>
            <a:stCxn id="1032" idx="1"/>
          </p:cNvCxnSpPr>
          <p:nvPr/>
        </p:nvCxnSpPr>
        <p:spPr>
          <a:xfrm rot="10800000" flipV="1">
            <a:off x="5963478" y="1366273"/>
            <a:ext cx="3696826" cy="1166630"/>
          </a:xfrm>
          <a:prstGeom prst="bentConnector3">
            <a:avLst>
              <a:gd name="adj1" fmla="val 100129"/>
            </a:avLst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Group 3">
            <a:extLst>
              <a:ext uri="{FF2B5EF4-FFF2-40B4-BE49-F238E27FC236}">
                <a16:creationId xmlns:a16="http://schemas.microsoft.com/office/drawing/2014/main" id="{741DDDD2-DBBF-BAF7-D5AC-88448BCF78A3}"/>
              </a:ext>
            </a:extLst>
          </p:cNvPr>
          <p:cNvGrpSpPr/>
          <p:nvPr/>
        </p:nvGrpSpPr>
        <p:grpSpPr>
          <a:xfrm>
            <a:off x="8796130" y="4870174"/>
            <a:ext cx="3347102" cy="1899699"/>
            <a:chOff x="9352722" y="5181600"/>
            <a:chExt cx="2790510" cy="1588273"/>
          </a:xfrm>
        </p:grpSpPr>
        <p:pic>
          <p:nvPicPr>
            <p:cNvPr id="1034" name="Picture 10" descr="Collab 4">
              <a:extLst>
                <a:ext uri="{FF2B5EF4-FFF2-40B4-BE49-F238E27FC236}">
                  <a16:creationId xmlns:a16="http://schemas.microsoft.com/office/drawing/2014/main" id="{593A5072-26A0-AA28-C21D-C6B720BFEC8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14828" y="5478061"/>
              <a:ext cx="1230852" cy="123085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8E52BD6B-DBF7-B706-8CDA-2D5E7C78E6C0}"/>
                </a:ext>
              </a:extLst>
            </p:cNvPr>
            <p:cNvSpPr/>
            <p:nvPr/>
          </p:nvSpPr>
          <p:spPr>
            <a:xfrm>
              <a:off x="9352722" y="5181600"/>
              <a:ext cx="2790510" cy="1588273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840F3012-10C6-F85D-BAEC-5B4F41655D57}"/>
                </a:ext>
              </a:extLst>
            </p:cNvPr>
            <p:cNvSpPr txBox="1"/>
            <p:nvPr/>
          </p:nvSpPr>
          <p:spPr>
            <a:xfrm>
              <a:off x="9379358" y="5181600"/>
              <a:ext cx="2229546" cy="2830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/>
                <a:t>Michael Buzzy</a:t>
              </a:r>
            </a:p>
          </p:txBody>
        </p: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3B03804A-32BF-E8DC-B82A-3DB27B8D8EA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417078" y="5427993"/>
              <a:ext cx="1317180" cy="131718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0560178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CDD87BC-F0CA-0BD3-6E81-BF8FECF798B3}"/>
              </a:ext>
            </a:extLst>
          </p:cNvPr>
          <p:cNvSpPr txBox="1"/>
          <p:nvPr/>
        </p:nvSpPr>
        <p:spPr>
          <a:xfrm>
            <a:off x="248478" y="149087"/>
            <a:ext cx="11430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Materials Priors and Multi-modal Modeling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64CB1ED0-C017-50AC-C7A5-16E4A3288453}"/>
                  </a:ext>
                </a:extLst>
              </p:cNvPr>
              <p:cNvSpPr txBox="1"/>
              <p:nvPr/>
            </p:nvSpPr>
            <p:spPr>
              <a:xfrm>
                <a:off x="2165074" y="2356527"/>
                <a:ext cx="7861852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8000" b="0" i="1" smtClean="0">
                          <a:latin typeface="Cambria Math" panose="02040503050406030204" pitchFamily="18" charset="0"/>
                        </a:rPr>
                        <m:t>𝑃</m:t>
                      </m:r>
                      <m:r>
                        <a:rPr lang="en-US" sz="80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8000" b="0" i="1" smtClean="0">
                          <a:latin typeface="Cambria Math" panose="02040503050406030204" pitchFamily="18" charset="0"/>
                        </a:rPr>
                        <m:t>𝑀</m:t>
                      </m:r>
                      <m:r>
                        <a:rPr lang="en-US" sz="8000" b="0" i="1" smtClean="0"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n-US" sz="8000" b="0" i="1" smtClean="0"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en-US" sz="8000" b="0" i="1" smtClean="0"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n-US" sz="8000" b="0" i="1" smtClean="0">
                          <a:latin typeface="Cambria Math" panose="02040503050406030204" pitchFamily="18" charset="0"/>
                        </a:rPr>
                        <m:t>𝑆</m:t>
                      </m:r>
                      <m:r>
                        <a:rPr lang="en-US" sz="8000" b="0" i="1" smtClean="0">
                          <a:latin typeface="Cambria Math" panose="02040503050406030204" pitchFamily="18" charset="0"/>
                        </a:rPr>
                        <m:t>, …)</m:t>
                      </m:r>
                    </m:oMath>
                  </m:oMathPara>
                </a14:m>
                <a:endParaRPr lang="en-US" sz="80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64CB1ED0-C017-50AC-C7A5-16E4A32884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65074" y="2356527"/>
                <a:ext cx="7861852" cy="1323439"/>
              </a:xfrm>
              <a:prstGeom prst="rect">
                <a:avLst/>
              </a:prstGeom>
              <a:blipFill>
                <a:blip r:embed="rId2"/>
                <a:stretch>
                  <a:fillRect b="-285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Rectangle 16">
            <a:extLst>
              <a:ext uri="{FF2B5EF4-FFF2-40B4-BE49-F238E27FC236}">
                <a16:creationId xmlns:a16="http://schemas.microsoft.com/office/drawing/2014/main" id="{7B6B8534-F26D-B4F2-C3FA-EB94BD0ED211}"/>
              </a:ext>
            </a:extLst>
          </p:cNvPr>
          <p:cNvSpPr/>
          <p:nvPr/>
        </p:nvSpPr>
        <p:spPr>
          <a:xfrm>
            <a:off x="6681216" y="3429001"/>
            <a:ext cx="353568" cy="1188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8CD2BBB-8038-1285-1788-7BF42C8A6B82}"/>
              </a:ext>
            </a:extLst>
          </p:cNvPr>
          <p:cNvSpPr txBox="1"/>
          <p:nvPr/>
        </p:nvSpPr>
        <p:spPr>
          <a:xfrm>
            <a:off x="743712" y="4598873"/>
            <a:ext cx="39136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Microstructure Sensitive Design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1D3D8335-1290-A720-2103-42B93B370BC9}"/>
                  </a:ext>
                </a:extLst>
              </p:cNvPr>
              <p:cNvSpPr txBox="1"/>
              <p:nvPr/>
            </p:nvSpPr>
            <p:spPr>
              <a:xfrm>
                <a:off x="743712" y="3842319"/>
                <a:ext cx="5425440" cy="756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endChr m:val="|"/>
                          <m:ctrlPr>
                            <a:rPr lang="en-US" sz="4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d>
                      <m:sSub>
                        <m:sSubPr>
                          <m:ctrlPr>
                            <a:rPr lang="en-US" sz="4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𝑏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, …)</m:t>
                      </m:r>
                    </m:oMath>
                  </m:oMathPara>
                </a14:m>
                <a:endParaRPr lang="en-US" sz="4000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1D3D8335-1290-A720-2103-42B93B370B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3712" y="3842319"/>
                <a:ext cx="5425440" cy="756554"/>
              </a:xfrm>
              <a:prstGeom prst="rect">
                <a:avLst/>
              </a:prstGeom>
              <a:blipFill>
                <a:blip r:embed="rId3"/>
                <a:stretch>
                  <a:fillRect l="-1636"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561CAECB-4C18-3073-8BDE-B8ED5E5DF437}"/>
              </a:ext>
            </a:extLst>
          </p:cNvPr>
          <p:cNvSpPr txBox="1"/>
          <p:nvPr/>
        </p:nvSpPr>
        <p:spPr>
          <a:xfrm>
            <a:off x="743712" y="5379455"/>
            <a:ext cx="8107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Generale</a:t>
            </a:r>
            <a:r>
              <a:rPr lang="en-US" dirty="0"/>
              <a:t>, </a:t>
            </a:r>
            <a:r>
              <a:rPr lang="en-US" b="1" dirty="0"/>
              <a:t>Robertson</a:t>
            </a:r>
            <a:r>
              <a:rPr lang="en-US" dirty="0"/>
              <a:t>, ... “Inverse Stochastic Microstructure Design”, 2024.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4ED61BC-79A2-8AA1-FEDE-C945D76D86EE}"/>
              </a:ext>
            </a:extLst>
          </p:cNvPr>
          <p:cNvGrpSpPr/>
          <p:nvPr/>
        </p:nvGrpSpPr>
        <p:grpSpPr>
          <a:xfrm>
            <a:off x="8796130" y="4870174"/>
            <a:ext cx="3347102" cy="1899699"/>
            <a:chOff x="9352722" y="5181600"/>
            <a:chExt cx="2790510" cy="1588273"/>
          </a:xfrm>
        </p:grpSpPr>
        <p:pic>
          <p:nvPicPr>
            <p:cNvPr id="8" name="Picture 10" descr="Collab 4">
              <a:extLst>
                <a:ext uri="{FF2B5EF4-FFF2-40B4-BE49-F238E27FC236}">
                  <a16:creationId xmlns:a16="http://schemas.microsoft.com/office/drawing/2014/main" id="{E9E3D54E-FED3-189B-F77B-67B9F0D416E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14828" y="5478061"/>
              <a:ext cx="1230852" cy="123085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97A690B5-760B-5E72-3869-0232030896D1}"/>
                </a:ext>
              </a:extLst>
            </p:cNvPr>
            <p:cNvSpPr/>
            <p:nvPr/>
          </p:nvSpPr>
          <p:spPr>
            <a:xfrm>
              <a:off x="9352722" y="5181600"/>
              <a:ext cx="2790510" cy="1588273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D1EA4D77-77D1-CFC8-3561-A1BF16E61707}"/>
                </a:ext>
              </a:extLst>
            </p:cNvPr>
            <p:cNvSpPr txBox="1"/>
            <p:nvPr/>
          </p:nvSpPr>
          <p:spPr>
            <a:xfrm>
              <a:off x="9379358" y="5181600"/>
              <a:ext cx="2229546" cy="2830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/>
                <a:t>Michael Buzzy</a:t>
              </a: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0E70FED4-2A26-4950-07BD-2FCD454C0E1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417078" y="5427993"/>
              <a:ext cx="1317180" cy="1317180"/>
            </a:xfrm>
            <a:prstGeom prst="rect">
              <a:avLst/>
            </a:prstGeom>
          </p:spPr>
        </p:pic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B746A8A8-00B7-1BE0-4204-50D932115699}"/>
              </a:ext>
            </a:extLst>
          </p:cNvPr>
          <p:cNvSpPr txBox="1"/>
          <p:nvPr/>
        </p:nvSpPr>
        <p:spPr>
          <a:xfrm>
            <a:off x="743021" y="5759927"/>
            <a:ext cx="77251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Generale</a:t>
            </a:r>
            <a:r>
              <a:rPr lang="en-US" dirty="0"/>
              <a:t>, ..., Robertson, ... “A Bayesian Approach to Designing Microstructures and Processing Pathways for Tailored Material Properties”, 2024.</a:t>
            </a:r>
          </a:p>
        </p:txBody>
      </p:sp>
    </p:spTree>
    <p:extLst>
      <p:ext uri="{BB962C8B-B14F-4D97-AF65-F5344CB8AC3E}">
        <p14:creationId xmlns:p14="http://schemas.microsoft.com/office/powerpoint/2010/main" val="104182883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CDD87BC-F0CA-0BD3-6E81-BF8FECF798B3}"/>
              </a:ext>
            </a:extLst>
          </p:cNvPr>
          <p:cNvSpPr txBox="1"/>
          <p:nvPr/>
        </p:nvSpPr>
        <p:spPr>
          <a:xfrm>
            <a:off x="248478" y="149087"/>
            <a:ext cx="11430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Materials Priors and Multi-modal Modeling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64CB1ED0-C017-50AC-C7A5-16E4A3288453}"/>
                  </a:ext>
                </a:extLst>
              </p:cNvPr>
              <p:cNvSpPr txBox="1"/>
              <p:nvPr/>
            </p:nvSpPr>
            <p:spPr>
              <a:xfrm>
                <a:off x="2165074" y="2356527"/>
                <a:ext cx="7861852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8000" b="0" i="1" smtClean="0">
                          <a:latin typeface="Cambria Math" panose="02040503050406030204" pitchFamily="18" charset="0"/>
                        </a:rPr>
                        <m:t>𝑃</m:t>
                      </m:r>
                      <m:r>
                        <a:rPr lang="en-US" sz="80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8000" b="0" i="1" smtClean="0">
                          <a:latin typeface="Cambria Math" panose="02040503050406030204" pitchFamily="18" charset="0"/>
                        </a:rPr>
                        <m:t>𝑀</m:t>
                      </m:r>
                      <m:r>
                        <a:rPr lang="en-US" sz="8000" b="0" i="1" smtClean="0"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n-US" sz="8000" b="0" i="1" smtClean="0"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en-US" sz="8000" b="0" i="1" smtClean="0"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n-US" sz="8000" b="0" i="1" smtClean="0">
                          <a:latin typeface="Cambria Math" panose="02040503050406030204" pitchFamily="18" charset="0"/>
                        </a:rPr>
                        <m:t>𝑆</m:t>
                      </m:r>
                      <m:r>
                        <a:rPr lang="en-US" sz="8000" b="0" i="1" smtClean="0">
                          <a:latin typeface="Cambria Math" panose="02040503050406030204" pitchFamily="18" charset="0"/>
                        </a:rPr>
                        <m:t>, …)</m:t>
                      </m:r>
                    </m:oMath>
                  </m:oMathPara>
                </a14:m>
                <a:endParaRPr lang="en-US" sz="80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64CB1ED0-C017-50AC-C7A5-16E4A32884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65074" y="2356527"/>
                <a:ext cx="7861852" cy="1323439"/>
              </a:xfrm>
              <a:prstGeom prst="rect">
                <a:avLst/>
              </a:prstGeom>
              <a:blipFill>
                <a:blip r:embed="rId2"/>
                <a:stretch>
                  <a:fillRect b="-285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Rectangle 16">
            <a:extLst>
              <a:ext uri="{FF2B5EF4-FFF2-40B4-BE49-F238E27FC236}">
                <a16:creationId xmlns:a16="http://schemas.microsoft.com/office/drawing/2014/main" id="{7B6B8534-F26D-B4F2-C3FA-EB94BD0ED211}"/>
              </a:ext>
            </a:extLst>
          </p:cNvPr>
          <p:cNvSpPr/>
          <p:nvPr/>
        </p:nvSpPr>
        <p:spPr>
          <a:xfrm>
            <a:off x="6681216" y="3429001"/>
            <a:ext cx="353568" cy="1188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8CD2BBB-8038-1285-1788-7BF42C8A6B82}"/>
              </a:ext>
            </a:extLst>
          </p:cNvPr>
          <p:cNvSpPr txBox="1"/>
          <p:nvPr/>
        </p:nvSpPr>
        <p:spPr>
          <a:xfrm>
            <a:off x="743712" y="4588933"/>
            <a:ext cx="39136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Nondestructive Monitoring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1D3D8335-1290-A720-2103-42B93B370BC9}"/>
                  </a:ext>
                </a:extLst>
              </p:cNvPr>
              <p:cNvSpPr txBox="1"/>
              <p:nvPr/>
            </p:nvSpPr>
            <p:spPr>
              <a:xfrm>
                <a:off x="743712" y="3852944"/>
                <a:ext cx="5425440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endChr m:val="|"/>
                          <m:ctrlPr>
                            <a:rPr lang="en-US" sz="4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d>
                      <m:sSub>
                        <m:sSubPr>
                          <m:ctrlPr>
                            <a:rPr lang="en-US" sz="4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4000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1D3D8335-1290-A720-2103-42B93B370B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3712" y="3852944"/>
                <a:ext cx="5425440" cy="707886"/>
              </a:xfrm>
              <a:prstGeom prst="rect">
                <a:avLst/>
              </a:prstGeom>
              <a:blipFill>
                <a:blip r:embed="rId3"/>
                <a:stretch>
                  <a:fillRect l="-1636" b="-245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6CB53FCF-91C6-11FE-E500-D4824D5D10D9}"/>
              </a:ext>
            </a:extLst>
          </p:cNvPr>
          <p:cNvSpPr txBox="1"/>
          <p:nvPr/>
        </p:nvSpPr>
        <p:spPr>
          <a:xfrm>
            <a:off x="743712" y="5355507"/>
            <a:ext cx="81076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Rossin</a:t>
            </a:r>
            <a:r>
              <a:rPr lang="en-US" dirty="0"/>
              <a:t> </a:t>
            </a:r>
            <a:r>
              <a:rPr lang="en-US" i="1" dirty="0"/>
              <a:t>et al.</a:t>
            </a:r>
            <a:r>
              <a:rPr lang="en-US" dirty="0"/>
              <a:t> “Bayesian inference of elastic constants and texture coefficients in additively manufactured cobalt-nickel superalloys using resonant ultrasound spectroscopy”, 2021.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B4658C13-19A6-558A-BF30-D24B55E9228C}"/>
              </a:ext>
            </a:extLst>
          </p:cNvPr>
          <p:cNvGrpSpPr/>
          <p:nvPr/>
        </p:nvGrpSpPr>
        <p:grpSpPr>
          <a:xfrm>
            <a:off x="8796130" y="4870174"/>
            <a:ext cx="3347102" cy="1899699"/>
            <a:chOff x="9352722" y="5181600"/>
            <a:chExt cx="2790510" cy="1588273"/>
          </a:xfrm>
        </p:grpSpPr>
        <p:pic>
          <p:nvPicPr>
            <p:cNvPr id="8" name="Picture 10" descr="Collab 4">
              <a:extLst>
                <a:ext uri="{FF2B5EF4-FFF2-40B4-BE49-F238E27FC236}">
                  <a16:creationId xmlns:a16="http://schemas.microsoft.com/office/drawing/2014/main" id="{61F1FFA2-CBFE-73DB-CCD4-47089443A02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14828" y="5478061"/>
              <a:ext cx="1230852" cy="123085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DB672593-F7F0-D0B6-D259-F05C5C981B73}"/>
                </a:ext>
              </a:extLst>
            </p:cNvPr>
            <p:cNvSpPr/>
            <p:nvPr/>
          </p:nvSpPr>
          <p:spPr>
            <a:xfrm>
              <a:off x="9352722" y="5181600"/>
              <a:ext cx="2790510" cy="1588273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B1D7672-6701-AF8E-CCD0-1ED6093A5E40}"/>
                </a:ext>
              </a:extLst>
            </p:cNvPr>
            <p:cNvSpPr txBox="1"/>
            <p:nvPr/>
          </p:nvSpPr>
          <p:spPr>
            <a:xfrm>
              <a:off x="9379358" y="5181600"/>
              <a:ext cx="2229546" cy="2830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/>
                <a:t>Michael Buzzy</a:t>
              </a: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D1DCF6DB-0DB1-A57B-E696-E8A7F8AA553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417078" y="5427993"/>
              <a:ext cx="1317180" cy="131718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019504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Text Box 13">
            <a:extLst>
              <a:ext uri="{FF2B5EF4-FFF2-40B4-BE49-F238E27FC236}">
                <a16:creationId xmlns:a16="http://schemas.microsoft.com/office/drawing/2014/main" id="{28F2A50D-4050-6B43-83DF-80EFF002F4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4929" y="147836"/>
            <a:ext cx="11815267" cy="4493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08847" tIns="56600" rIns="108847" bIns="566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2177" dirty="0">
                <a:solidFill>
                  <a:srgbClr val="000000"/>
                </a:solidFill>
                <a:latin typeface="Arial" panose="020B0604020202020204" pitchFamily="34" charset="0"/>
                <a:cs typeface="DejaVu Sans" charset="0"/>
              </a:rPr>
              <a:t>Let us consider the design of a structural material for a turbine…</a:t>
            </a:r>
            <a:endParaRPr lang="en-US" altLang="en-US" sz="2177" b="1" dirty="0">
              <a:solidFill>
                <a:srgbClr val="000000"/>
              </a:solidFill>
              <a:latin typeface="Arial" panose="020B0604020202020204" pitchFamily="34" charset="0"/>
              <a:cs typeface="DejaVu Sans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40DF6237-9D41-9C33-187B-0F8C78F83819}"/>
              </a:ext>
            </a:extLst>
          </p:cNvPr>
          <p:cNvSpPr/>
          <p:nvPr/>
        </p:nvSpPr>
        <p:spPr>
          <a:xfrm>
            <a:off x="7214616" y="913641"/>
            <a:ext cx="2682441" cy="1207767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</a:rPr>
              <a:t>Which alloying elements?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751F4116-DB64-E5E6-1C8C-D84077BF7E7D}"/>
              </a:ext>
            </a:extLst>
          </p:cNvPr>
          <p:cNvSpPr/>
          <p:nvPr/>
        </p:nvSpPr>
        <p:spPr>
          <a:xfrm>
            <a:off x="9398642" y="2221233"/>
            <a:ext cx="2682441" cy="1207767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</a:rPr>
              <a:t>What grain structure?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A9EE1FC8-7492-E578-4444-139F40349B2F}"/>
              </a:ext>
            </a:extLst>
          </p:cNvPr>
          <p:cNvSpPr/>
          <p:nvPr/>
        </p:nvSpPr>
        <p:spPr>
          <a:xfrm>
            <a:off x="8920106" y="5210698"/>
            <a:ext cx="2682441" cy="1207767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</a:rPr>
              <a:t>How do we manufacture that?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73308ADA-410C-F345-AEDA-170A33ACBDD1}"/>
              </a:ext>
            </a:extLst>
          </p:cNvPr>
          <p:cNvGrpSpPr/>
          <p:nvPr/>
        </p:nvGrpSpPr>
        <p:grpSpPr>
          <a:xfrm>
            <a:off x="857315" y="973032"/>
            <a:ext cx="8276297" cy="4692480"/>
            <a:chOff x="515939" y="891456"/>
            <a:chExt cx="8276297" cy="4692480"/>
          </a:xfrm>
        </p:grpSpPr>
        <p:pic>
          <p:nvPicPr>
            <p:cNvPr id="6" name="Picture 4" descr="Buy Aircraft Turbine Engine Parts Aircraft Hardware Parts">
              <a:extLst>
                <a:ext uri="{FF2B5EF4-FFF2-40B4-BE49-F238E27FC236}">
                  <a16:creationId xmlns:a16="http://schemas.microsoft.com/office/drawing/2014/main" id="{E13D8FF5-D73D-C551-2DC3-CC4423EF92F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5939" y="891456"/>
              <a:ext cx="5966618" cy="46924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7" name="Group 1">
              <a:extLst>
                <a:ext uri="{FF2B5EF4-FFF2-40B4-BE49-F238E27FC236}">
                  <a16:creationId xmlns:a16="http://schemas.microsoft.com/office/drawing/2014/main" id="{EE205E5B-C78E-D2C6-CBA2-0ACD9F494E3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172878" y="2786569"/>
              <a:ext cx="4619358" cy="2125366"/>
              <a:chOff x="2325" y="1626"/>
              <a:chExt cx="2406" cy="1107"/>
            </a:xfrm>
          </p:grpSpPr>
          <p:sp>
            <p:nvSpPr>
              <p:cNvPr id="8" name="Freeform 3">
                <a:extLst>
                  <a:ext uri="{FF2B5EF4-FFF2-40B4-BE49-F238E27FC236}">
                    <a16:creationId xmlns:a16="http://schemas.microsoft.com/office/drawing/2014/main" id="{BF7F045F-12F5-9841-2C94-99C423AF462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25" y="1667"/>
                <a:ext cx="77" cy="77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w 21600"/>
                  <a:gd name="T9" fmla="*/ 0 h 2160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1600" h="2160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21600"/>
                    </a:lnTo>
                    <a:lnTo>
                      <a:pt x="0" y="2160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9080" cap="flat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2177"/>
              </a:p>
            </p:txBody>
          </p:sp>
          <p:sp>
            <p:nvSpPr>
              <p:cNvPr id="9" name="Line 4">
                <a:extLst>
                  <a:ext uri="{FF2B5EF4-FFF2-40B4-BE49-F238E27FC236}">
                    <a16:creationId xmlns:a16="http://schemas.microsoft.com/office/drawing/2014/main" id="{1A844964-65E8-0632-F0DE-8BB6D88FA07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325" y="1626"/>
                <a:ext cx="935" cy="44"/>
              </a:xfrm>
              <a:prstGeom prst="line">
                <a:avLst/>
              </a:prstGeom>
              <a:noFill/>
              <a:ln w="1908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2177"/>
              </a:p>
            </p:txBody>
          </p:sp>
          <p:sp>
            <p:nvSpPr>
              <p:cNvPr id="10" name="Line 5">
                <a:extLst>
                  <a:ext uri="{FF2B5EF4-FFF2-40B4-BE49-F238E27FC236}">
                    <a16:creationId xmlns:a16="http://schemas.microsoft.com/office/drawing/2014/main" id="{39A1E85B-0A55-C763-02CC-8C19023E760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325" y="1746"/>
                <a:ext cx="935" cy="987"/>
              </a:xfrm>
              <a:prstGeom prst="line">
                <a:avLst/>
              </a:prstGeom>
              <a:noFill/>
              <a:ln w="1908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2177"/>
              </a:p>
            </p:txBody>
          </p:sp>
          <p:sp>
            <p:nvSpPr>
              <p:cNvPr id="11" name="Line 6">
                <a:extLst>
                  <a:ext uri="{FF2B5EF4-FFF2-40B4-BE49-F238E27FC236}">
                    <a16:creationId xmlns:a16="http://schemas.microsoft.com/office/drawing/2014/main" id="{C6B2409F-15AB-5FBA-7B2D-F29BE55091C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403" y="1743"/>
                <a:ext cx="2328" cy="987"/>
              </a:xfrm>
              <a:prstGeom prst="line">
                <a:avLst/>
              </a:prstGeom>
              <a:noFill/>
              <a:ln w="1908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2177"/>
              </a:p>
            </p:txBody>
          </p:sp>
          <p:pic>
            <p:nvPicPr>
              <p:cNvPr id="12" name="Picture 7">
                <a:extLst>
                  <a:ext uri="{FF2B5EF4-FFF2-40B4-BE49-F238E27FC236}">
                    <a16:creationId xmlns:a16="http://schemas.microsoft.com/office/drawing/2014/main" id="{8677C3ED-E2F3-5467-93BB-5CD51DC149C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61" y="1629"/>
                <a:ext cx="1470" cy="1103"/>
              </a:xfrm>
              <a:prstGeom prst="rect">
                <a:avLst/>
              </a:prstGeom>
              <a:noFill/>
              <a:ln w="1908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9535523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B4FDCF8-5952-F6F1-3322-D5FE6CAD321F}"/>
              </a:ext>
            </a:extLst>
          </p:cNvPr>
          <p:cNvSpPr txBox="1"/>
          <p:nvPr/>
        </p:nvSpPr>
        <p:spPr>
          <a:xfrm>
            <a:off x="162339" y="208722"/>
            <a:ext cx="118673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Lets look at LLMs to understand challenges we might face…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BB493698-C563-6CFD-68F0-58FBC11403FC}"/>
              </a:ext>
            </a:extLst>
          </p:cNvPr>
          <p:cNvGrpSpPr/>
          <p:nvPr/>
        </p:nvGrpSpPr>
        <p:grpSpPr>
          <a:xfrm>
            <a:off x="3985892" y="860674"/>
            <a:ext cx="3498273" cy="5434828"/>
            <a:chOff x="1441475" y="711586"/>
            <a:chExt cx="3498273" cy="5434828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B011AA2A-7113-22DB-9D78-14E80C2F8EF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5269" b="56181"/>
            <a:stretch/>
          </p:blipFill>
          <p:spPr>
            <a:xfrm>
              <a:off x="1457019" y="1178725"/>
              <a:ext cx="391659" cy="1554536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124136E4-1EF7-5B8A-5A8C-605AD4033FF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3865" r="96463"/>
            <a:stretch/>
          </p:blipFill>
          <p:spPr>
            <a:xfrm>
              <a:off x="1441475" y="3925956"/>
              <a:ext cx="326178" cy="1822893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AC3C87F3-B6CE-D9C6-8197-3D2E37E7163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679" t="1" r="-101" b="-203"/>
            <a:stretch/>
          </p:blipFill>
          <p:spPr>
            <a:xfrm>
              <a:off x="1848678" y="711586"/>
              <a:ext cx="3091070" cy="5434828"/>
            </a:xfrm>
            <a:prstGeom prst="rect">
              <a:avLst/>
            </a:prstGeom>
          </p:spPr>
        </p:pic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25AAD225-6E7B-DA70-3031-7C764BC3CC31}"/>
              </a:ext>
            </a:extLst>
          </p:cNvPr>
          <p:cNvSpPr txBox="1"/>
          <p:nvPr/>
        </p:nvSpPr>
        <p:spPr>
          <a:xfrm>
            <a:off x="7902401" y="5291648"/>
            <a:ext cx="412726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 err="1"/>
              <a:t>Udandarao</a:t>
            </a:r>
            <a:r>
              <a:rPr lang="en-US" sz="1400" dirty="0"/>
              <a:t> </a:t>
            </a:r>
            <a:r>
              <a:rPr lang="en-US" sz="1400" i="1" dirty="0"/>
              <a:t>et al</a:t>
            </a:r>
            <a:r>
              <a:rPr lang="en-US" sz="1400" dirty="0"/>
              <a:t>. “No “Zero-shot” Without Exponential Data: Pretraining Concept Frequency Determines Multimodal Model Performance”, 2024.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CA67BB1-E1F7-ADF9-673C-5E32AA44F335}"/>
              </a:ext>
            </a:extLst>
          </p:cNvPr>
          <p:cNvSpPr txBox="1"/>
          <p:nvPr/>
        </p:nvSpPr>
        <p:spPr>
          <a:xfrm>
            <a:off x="2671863" y="6357297"/>
            <a:ext cx="946453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2400" dirty="0"/>
              <a:t>Generalized</a:t>
            </a:r>
            <a:r>
              <a:rPr lang="en-US" sz="2000" dirty="0"/>
              <a:t>, multi-application and multi-modal models exacerbate the need for data.</a:t>
            </a:r>
          </a:p>
        </p:txBody>
      </p:sp>
    </p:spTree>
    <p:extLst>
      <p:ext uri="{BB962C8B-B14F-4D97-AF65-F5344CB8AC3E}">
        <p14:creationId xmlns:p14="http://schemas.microsoft.com/office/powerpoint/2010/main" val="46483426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Box 1">
            <a:extLst>
              <a:ext uri="{FF2B5EF4-FFF2-40B4-BE49-F238E27FC236}">
                <a16:creationId xmlns:a16="http://schemas.microsoft.com/office/drawing/2014/main" id="{35052E51-A781-EB36-7E45-F39EAF5DF7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0975" y="163513"/>
            <a:ext cx="1176972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400"/>
              <a:t>Questions?</a:t>
            </a:r>
          </a:p>
        </p:txBody>
      </p:sp>
      <p:sp>
        <p:nvSpPr>
          <p:cNvPr id="22531" name="TextBox 3">
            <a:extLst>
              <a:ext uri="{FF2B5EF4-FFF2-40B4-BE49-F238E27FC236}">
                <a16:creationId xmlns:a16="http://schemas.microsoft.com/office/drawing/2014/main" id="{B9C568E4-4420-9B8D-E8C1-B8BF2469A3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4338" y="1622425"/>
            <a:ext cx="5911850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914400" indent="-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600" b="1" u="sng" dirty="0"/>
              <a:t>Regression Targets: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600" dirty="0"/>
              <a:t>Repeated for Low (10x), Medium (100x), and High Contrast (1000x):</a:t>
            </a:r>
          </a:p>
          <a:p>
            <a:pPr lvl="1" eaLnBrk="1" hangingPunct="1">
              <a:lnSpc>
                <a:spcPct val="100000"/>
              </a:lnSpc>
              <a:spcBef>
                <a:spcPct val="0"/>
              </a:spcBef>
              <a:buFont typeface="Calibri Light" panose="020F0302020204030204" pitchFamily="34" charset="0"/>
              <a:buAutoNum type="arabicPeriod"/>
            </a:pPr>
            <a:r>
              <a:rPr lang="en-US" altLang="en-US" sz="1600" dirty="0"/>
              <a:t>Effective Elastic Coefficients (C</a:t>
            </a:r>
            <a:r>
              <a:rPr lang="en-US" altLang="en-US" sz="1600" baseline="-25000" dirty="0"/>
              <a:t>11</a:t>
            </a:r>
            <a:r>
              <a:rPr lang="en-US" altLang="en-US" sz="1600" dirty="0"/>
              <a:t>, C</a:t>
            </a:r>
            <a:r>
              <a:rPr lang="en-US" altLang="en-US" sz="1600" baseline="-25000" dirty="0"/>
              <a:t>12</a:t>
            </a:r>
            <a:r>
              <a:rPr lang="en-US" altLang="en-US" sz="1600" dirty="0"/>
              <a:t>, C</a:t>
            </a:r>
            <a:r>
              <a:rPr lang="en-US" altLang="en-US" sz="1600" baseline="-25000" dirty="0"/>
              <a:t>22</a:t>
            </a:r>
            <a:r>
              <a:rPr lang="en-US" altLang="en-US" sz="1600" dirty="0"/>
              <a:t>)</a:t>
            </a:r>
          </a:p>
          <a:p>
            <a:pPr lvl="1" eaLnBrk="1" hangingPunct="1">
              <a:lnSpc>
                <a:spcPct val="100000"/>
              </a:lnSpc>
              <a:spcBef>
                <a:spcPct val="0"/>
              </a:spcBef>
              <a:buFont typeface="Calibri Light" panose="020F0302020204030204" pitchFamily="34" charset="0"/>
              <a:buAutoNum type="arabicPeriod"/>
            </a:pPr>
            <a:r>
              <a:rPr lang="en-US" altLang="en-US" sz="1600" dirty="0"/>
              <a:t>Full-field Elastic Strain</a:t>
            </a:r>
          </a:p>
        </p:txBody>
      </p:sp>
      <p:sp>
        <p:nvSpPr>
          <p:cNvPr id="22532" name="TextBox 6">
            <a:extLst>
              <a:ext uri="{FF2B5EF4-FFF2-40B4-BE49-F238E27FC236}">
                <a16:creationId xmlns:a16="http://schemas.microsoft.com/office/drawing/2014/main" id="{39597929-FB45-A5F6-6EA2-A814FC39C7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4338" y="2630488"/>
            <a:ext cx="59118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914400" indent="-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600"/>
              <a:t>Thermal Conductivities:</a:t>
            </a:r>
          </a:p>
          <a:p>
            <a:pPr lvl="1" eaLnBrk="1" hangingPunct="1">
              <a:lnSpc>
                <a:spcPct val="100000"/>
              </a:lnSpc>
              <a:spcBef>
                <a:spcPct val="0"/>
              </a:spcBef>
              <a:buFont typeface="Calibri Light" panose="020F0302020204030204" pitchFamily="34" charset="0"/>
              <a:buAutoNum type="arabicPeriod"/>
            </a:pPr>
            <a:r>
              <a:rPr lang="en-US" altLang="en-US" sz="1600"/>
              <a:t>Effective Thermal Conductivities (k</a:t>
            </a:r>
            <a:r>
              <a:rPr lang="en-US" altLang="en-US" sz="1600" baseline="-25000"/>
              <a:t>11</a:t>
            </a:r>
            <a:r>
              <a:rPr lang="en-US" altLang="en-US" sz="1600"/>
              <a:t>, k</a:t>
            </a:r>
            <a:r>
              <a:rPr lang="en-US" altLang="en-US" sz="1600" baseline="-25000"/>
              <a:t>22</a:t>
            </a:r>
            <a:r>
              <a:rPr lang="en-US" altLang="en-US" sz="1600"/>
              <a:t>)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E4AA91D-AFF8-4C85-8FDE-86258BCACD12}"/>
              </a:ext>
            </a:extLst>
          </p:cNvPr>
          <p:cNvCxnSpPr/>
          <p:nvPr/>
        </p:nvCxnSpPr>
        <p:spPr>
          <a:xfrm>
            <a:off x="6456363" y="879475"/>
            <a:ext cx="0" cy="352425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534" name="TextBox 19">
            <a:extLst>
              <a:ext uri="{FF2B5EF4-FFF2-40B4-BE49-F238E27FC236}">
                <a16:creationId xmlns:a16="http://schemas.microsoft.com/office/drawing/2014/main" id="{4F341BCD-116B-9C88-75C4-4F751DABB7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89725" y="4152900"/>
            <a:ext cx="5208588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400" dirty="0"/>
              <a:t>Robertson, A.E., </a:t>
            </a:r>
            <a:r>
              <a:rPr lang="en-US" altLang="en-US" sz="1400" dirty="0" err="1"/>
              <a:t>Generale</a:t>
            </a:r>
            <a:r>
              <a:rPr lang="en-US" altLang="en-US" sz="1400" dirty="0"/>
              <a:t>, A.P., Kelly, C., Buzzy, M., and Kalidindi, S.R., </a:t>
            </a:r>
            <a:r>
              <a:rPr lang="en-US" altLang="en-US" sz="1400" b="1" dirty="0"/>
              <a:t>MICRO2D: A Large, Statistically Diverse Heterogeneous Microstructure Dataset</a:t>
            </a:r>
            <a:r>
              <a:rPr lang="en-US" altLang="en-US" sz="1400" dirty="0"/>
              <a:t>, IMMI, 2024.</a:t>
            </a:r>
          </a:p>
        </p:txBody>
      </p:sp>
      <p:sp>
        <p:nvSpPr>
          <p:cNvPr id="22535" name="Rectangle 3">
            <a:extLst>
              <a:ext uri="{FF2B5EF4-FFF2-40B4-BE49-F238E27FC236}">
                <a16:creationId xmlns:a16="http://schemas.microsoft.com/office/drawing/2014/main" id="{F2E1E18B-D4E1-93D2-4E50-6201FAEA26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4338" y="3402013"/>
            <a:ext cx="6146800" cy="1833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12775" indent="-2349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0"/>
              </a:spcBef>
              <a:buFont typeface="Wingdings" pitchFamily="2" charset="2"/>
              <a:buChar char="q"/>
            </a:pPr>
            <a:r>
              <a:rPr lang="en-US" altLang="en-US" sz="1600" dirty="0">
                <a:latin typeface="Arial" panose="020B0604020202020204" pitchFamily="34" charset="0"/>
                <a:ea typeface="DejaVu Sans"/>
                <a:cs typeface="DejaVu Sans"/>
              </a:rPr>
              <a:t>Andreas E. Robertson –</a:t>
            </a:r>
            <a:r>
              <a:rPr lang="en-US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aerober@sandia.gov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 typeface="Wingdings" pitchFamily="2" charset="2"/>
              <a:buChar char="q"/>
            </a:pPr>
            <a:r>
              <a:rPr lang="en-US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Dr. Surya R. Kalidindi – </a:t>
            </a:r>
            <a:r>
              <a:rPr lang="en-US" altLang="en-US" sz="1600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surya.kalidindi@me.gatech.edu</a:t>
            </a:r>
            <a:endParaRPr lang="en-US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 typeface="Wingdings" pitchFamily="2" charset="2"/>
              <a:buChar char="q"/>
            </a:pPr>
            <a:r>
              <a:rPr lang="en-US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Adam P. </a:t>
            </a:r>
            <a:r>
              <a:rPr lang="en-US" alt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Generale</a:t>
            </a:r>
            <a:r>
              <a:rPr lang="en-US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– agenerale3@gatech.edu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 typeface="Wingdings" pitchFamily="2" charset="2"/>
              <a:buChar char="q"/>
            </a:pPr>
            <a:r>
              <a:rPr lang="en-US" alt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Conlain</a:t>
            </a:r>
            <a:r>
              <a:rPr lang="en-US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Kelly – ckelly84@gatech.edu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 typeface="Wingdings" pitchFamily="2" charset="2"/>
              <a:buChar char="q"/>
            </a:pPr>
            <a:r>
              <a:rPr lang="en-US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Michael Buzzy – </a:t>
            </a:r>
            <a:r>
              <a:rPr lang="en-US" altLang="en-US" sz="1600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mbuzzy3@gatech.edu</a:t>
            </a:r>
            <a:endParaRPr lang="en-US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536" name="TextBox 20">
            <a:extLst>
              <a:ext uri="{FF2B5EF4-FFF2-40B4-BE49-F238E27FC236}">
                <a16:creationId xmlns:a16="http://schemas.microsoft.com/office/drawing/2014/main" id="{6E150CB9-94B9-4EE6-33A7-4809E21D01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4338" y="968375"/>
            <a:ext cx="59118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800100" indent="-3429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600" b="1" u="sng"/>
              <a:t>87,379 2D 2-phase Microstructures:</a:t>
            </a:r>
          </a:p>
          <a:p>
            <a:pPr lvl="1" eaLnBrk="1" hangingPunct="1">
              <a:lnSpc>
                <a:spcPct val="100000"/>
              </a:lnSpc>
              <a:spcBef>
                <a:spcPct val="0"/>
              </a:spcBef>
              <a:buFont typeface="Calibri Light" panose="020F0302020204030204" pitchFamily="34" charset="0"/>
              <a:buAutoNum type="arabicPeriod"/>
            </a:pPr>
            <a:r>
              <a:rPr lang="en-US" altLang="en-US" sz="1600"/>
              <a:t>10 Neighborhood classes</a:t>
            </a:r>
          </a:p>
        </p:txBody>
      </p:sp>
      <p:pic>
        <p:nvPicPr>
          <p:cNvPr id="22537" name="Picture 4">
            <a:extLst>
              <a:ext uri="{FF2B5EF4-FFF2-40B4-BE49-F238E27FC236}">
                <a16:creationId xmlns:a16="http://schemas.microsoft.com/office/drawing/2014/main" id="{50A1E49E-6ED1-B4C3-5ED4-F1FE54A45E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6025" y="688975"/>
            <a:ext cx="3457575" cy="346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8" name="Picture 11">
            <a:extLst>
              <a:ext uri="{FF2B5EF4-FFF2-40B4-BE49-F238E27FC236}">
                <a16:creationId xmlns:a16="http://schemas.microsoft.com/office/drawing/2014/main" id="{914FA4F4-C157-39A5-B961-8B3C856463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3" y="5245100"/>
            <a:ext cx="12106275" cy="1493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Box 1">
            <a:extLst>
              <a:ext uri="{FF2B5EF4-FFF2-40B4-BE49-F238E27FC236}">
                <a16:creationId xmlns:a16="http://schemas.microsoft.com/office/drawing/2014/main" id="{055763A8-24F2-6F50-A297-40ACB523C0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6788" y="1828800"/>
            <a:ext cx="98679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6000" dirty="0"/>
              <a:t>Extra Slides</a:t>
            </a:r>
          </a:p>
        </p:txBody>
      </p:sp>
    </p:spTree>
    <p:extLst>
      <p:ext uri="{BB962C8B-B14F-4D97-AF65-F5344CB8AC3E}">
        <p14:creationId xmlns:p14="http://schemas.microsoft.com/office/powerpoint/2010/main" val="53964075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Box 1">
            <a:extLst>
              <a:ext uri="{FF2B5EF4-FFF2-40B4-BE49-F238E27FC236}">
                <a16:creationId xmlns:a16="http://schemas.microsoft.com/office/drawing/2014/main" id="{274C1185-5B9F-9A10-4E7C-A85409275E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4625" y="204788"/>
            <a:ext cx="12134850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dirty="0"/>
              <a:t>What characterizes valuable microstructure datasets?</a:t>
            </a:r>
          </a:p>
        </p:txBody>
      </p:sp>
      <p:grpSp>
        <p:nvGrpSpPr>
          <p:cNvPr id="7171" name="Group 2">
            <a:extLst>
              <a:ext uri="{FF2B5EF4-FFF2-40B4-BE49-F238E27FC236}">
                <a16:creationId xmlns:a16="http://schemas.microsoft.com/office/drawing/2014/main" id="{3F033BD4-479C-468A-62E4-49053E50E2F6}"/>
              </a:ext>
            </a:extLst>
          </p:cNvPr>
          <p:cNvGrpSpPr>
            <a:grpSpLocks/>
          </p:cNvGrpSpPr>
          <p:nvPr/>
        </p:nvGrpSpPr>
        <p:grpSpPr bwMode="auto">
          <a:xfrm>
            <a:off x="616226" y="3055942"/>
            <a:ext cx="3246437" cy="3244850"/>
            <a:chOff x="5741280" y="1299600"/>
            <a:chExt cx="2632320" cy="2632320"/>
          </a:xfrm>
        </p:grpSpPr>
        <p:pic>
          <p:nvPicPr>
            <p:cNvPr id="7183" name="Picture 3">
              <a:extLst>
                <a:ext uri="{FF2B5EF4-FFF2-40B4-BE49-F238E27FC236}">
                  <a16:creationId xmlns:a16="http://schemas.microsoft.com/office/drawing/2014/main" id="{97A0DB0C-0068-BA54-3732-07806F73C06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60720" y="1328400"/>
              <a:ext cx="2603520" cy="26035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CustomShape 3">
              <a:extLst>
                <a:ext uri="{FF2B5EF4-FFF2-40B4-BE49-F238E27FC236}">
                  <a16:creationId xmlns:a16="http://schemas.microsoft.com/office/drawing/2014/main" id="{DA9946EF-3C09-12D8-9BA0-9227ADCC2B34}"/>
                </a:ext>
              </a:extLst>
            </p:cNvPr>
            <p:cNvSpPr/>
            <p:nvPr/>
          </p:nvSpPr>
          <p:spPr>
            <a:xfrm>
              <a:off x="5741280" y="1299600"/>
              <a:ext cx="2632320" cy="2632320"/>
            </a:xfrm>
            <a:prstGeom prst="ellipse">
              <a:avLst/>
            </a:prstGeom>
            <a:noFill/>
            <a:ln w="29160">
              <a:solidFill>
                <a:srgbClr val="000000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  <p:sp>
        <p:nvSpPr>
          <p:cNvPr id="15" name="CustomShape 7">
            <a:extLst>
              <a:ext uri="{FF2B5EF4-FFF2-40B4-BE49-F238E27FC236}">
                <a16:creationId xmlns:a16="http://schemas.microsoft.com/office/drawing/2014/main" id="{EA951AE4-0A2E-79EB-6C87-565DD1293D44}"/>
              </a:ext>
            </a:extLst>
          </p:cNvPr>
          <p:cNvSpPr/>
          <p:nvPr/>
        </p:nvSpPr>
        <p:spPr>
          <a:xfrm rot="21546600">
            <a:off x="4224613" y="4176577"/>
            <a:ext cx="661988" cy="846137"/>
          </a:xfrm>
          <a:custGeom>
            <a:avLst/>
            <a:gdLst/>
            <a:ahLst/>
            <a:cxnLst/>
            <a:rect l="l" t="t" r="r" b="b"/>
            <a:pathLst>
              <a:path w="2642" h="2165">
                <a:moveTo>
                  <a:pt x="0" y="544"/>
                </a:moveTo>
                <a:lnTo>
                  <a:pt x="1979" y="540"/>
                </a:lnTo>
                <a:lnTo>
                  <a:pt x="1979" y="0"/>
                </a:lnTo>
                <a:lnTo>
                  <a:pt x="2641" y="1081"/>
                </a:lnTo>
                <a:lnTo>
                  <a:pt x="1982" y="2164"/>
                </a:lnTo>
                <a:lnTo>
                  <a:pt x="1981" y="1622"/>
                </a:lnTo>
                <a:lnTo>
                  <a:pt x="1" y="1625"/>
                </a:lnTo>
                <a:lnTo>
                  <a:pt x="0" y="544"/>
                </a:lnTo>
              </a:path>
            </a:pathLst>
          </a:custGeom>
          <a:solidFill>
            <a:srgbClr val="FFB66C"/>
          </a:solidFill>
          <a:ln w="2916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7173" name="Group 17">
            <a:extLst>
              <a:ext uri="{FF2B5EF4-FFF2-40B4-BE49-F238E27FC236}">
                <a16:creationId xmlns:a16="http://schemas.microsoft.com/office/drawing/2014/main" id="{59EC546F-154B-62CA-06F1-893624F576D2}"/>
              </a:ext>
            </a:extLst>
          </p:cNvPr>
          <p:cNvGrpSpPr>
            <a:grpSpLocks/>
          </p:cNvGrpSpPr>
          <p:nvPr/>
        </p:nvGrpSpPr>
        <p:grpSpPr bwMode="auto">
          <a:xfrm>
            <a:off x="9768783" y="4504291"/>
            <a:ext cx="2008187" cy="2009775"/>
            <a:chOff x="5303520" y="2439360"/>
            <a:chExt cx="1654920" cy="1654920"/>
          </a:xfrm>
        </p:grpSpPr>
        <p:pic>
          <p:nvPicPr>
            <p:cNvPr id="7181" name="Picture 18">
              <a:extLst>
                <a:ext uri="{FF2B5EF4-FFF2-40B4-BE49-F238E27FC236}">
                  <a16:creationId xmlns:a16="http://schemas.microsoft.com/office/drawing/2014/main" id="{FDB9A618-54B4-DCC2-E7DB-9D02FEB802D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26560" y="2453040"/>
              <a:ext cx="1631880" cy="16318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" name="CustomShape 5">
              <a:extLst>
                <a:ext uri="{FF2B5EF4-FFF2-40B4-BE49-F238E27FC236}">
                  <a16:creationId xmlns:a16="http://schemas.microsoft.com/office/drawing/2014/main" id="{C63CBBEE-07A9-8BA1-ABCB-2ECC72092B6E}"/>
                </a:ext>
              </a:extLst>
            </p:cNvPr>
            <p:cNvSpPr/>
            <p:nvPr/>
          </p:nvSpPr>
          <p:spPr>
            <a:xfrm>
              <a:off x="5303520" y="2439360"/>
              <a:ext cx="1654920" cy="1654920"/>
            </a:xfrm>
            <a:prstGeom prst="ellipse">
              <a:avLst/>
            </a:prstGeom>
            <a:noFill/>
            <a:ln w="29160">
              <a:solidFill>
                <a:srgbClr val="000000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  <p:grpSp>
        <p:nvGrpSpPr>
          <p:cNvPr id="7174" name="Group 20">
            <a:extLst>
              <a:ext uri="{FF2B5EF4-FFF2-40B4-BE49-F238E27FC236}">
                <a16:creationId xmlns:a16="http://schemas.microsoft.com/office/drawing/2014/main" id="{E8E8B670-050D-C150-D1CB-0CC295EDA631}"/>
              </a:ext>
            </a:extLst>
          </p:cNvPr>
          <p:cNvGrpSpPr>
            <a:grpSpLocks/>
          </p:cNvGrpSpPr>
          <p:nvPr/>
        </p:nvGrpSpPr>
        <p:grpSpPr bwMode="auto">
          <a:xfrm>
            <a:off x="5475563" y="4135367"/>
            <a:ext cx="2009775" cy="2009775"/>
            <a:chOff x="3647520" y="3282120"/>
            <a:chExt cx="1656000" cy="1655640"/>
          </a:xfrm>
        </p:grpSpPr>
        <p:pic>
          <p:nvPicPr>
            <p:cNvPr id="7179" name="Picture 21">
              <a:extLst>
                <a:ext uri="{FF2B5EF4-FFF2-40B4-BE49-F238E27FC236}">
                  <a16:creationId xmlns:a16="http://schemas.microsoft.com/office/drawing/2014/main" id="{B1CF5F28-2826-25BD-0B3F-93712FA000B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47520" y="3282120"/>
              <a:ext cx="1656000" cy="16556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" name="CustomShape 9">
              <a:extLst>
                <a:ext uri="{FF2B5EF4-FFF2-40B4-BE49-F238E27FC236}">
                  <a16:creationId xmlns:a16="http://schemas.microsoft.com/office/drawing/2014/main" id="{5E073B94-8F0A-19A9-D7A8-763DD3E826ED}"/>
                </a:ext>
              </a:extLst>
            </p:cNvPr>
            <p:cNvSpPr/>
            <p:nvPr/>
          </p:nvSpPr>
          <p:spPr>
            <a:xfrm>
              <a:off x="3647520" y="3282120"/>
              <a:ext cx="1656000" cy="1655640"/>
            </a:xfrm>
            <a:prstGeom prst="ellipse">
              <a:avLst/>
            </a:prstGeom>
            <a:noFill/>
            <a:ln w="29160">
              <a:solidFill>
                <a:srgbClr val="000000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996B7CC1-6623-ABE7-D30E-60121256C3BE}"/>
              </a:ext>
            </a:extLst>
          </p:cNvPr>
          <p:cNvGrpSpPr/>
          <p:nvPr/>
        </p:nvGrpSpPr>
        <p:grpSpPr>
          <a:xfrm>
            <a:off x="684143" y="1107297"/>
            <a:ext cx="10823713" cy="1375437"/>
            <a:chOff x="616226" y="4789841"/>
            <a:chExt cx="10823713" cy="1375437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CEEAA401-AA6E-C703-529B-40E05334BE93}"/>
                </a:ext>
              </a:extLst>
            </p:cNvPr>
            <p:cNvGrpSpPr/>
            <p:nvPr/>
          </p:nvGrpSpPr>
          <p:grpSpPr>
            <a:xfrm>
              <a:off x="616226" y="4789841"/>
              <a:ext cx="10823713" cy="1375437"/>
              <a:chOff x="616226" y="4789841"/>
              <a:chExt cx="10823713" cy="1375437"/>
            </a:xfrm>
          </p:grpSpPr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B7FCDD8-A6B5-8966-AF99-31C0EF77E16A}"/>
                  </a:ext>
                </a:extLst>
              </p:cNvPr>
              <p:cNvSpPr txBox="1"/>
              <p:nvPr/>
            </p:nvSpPr>
            <p:spPr>
              <a:xfrm>
                <a:off x="3481871" y="5246723"/>
                <a:ext cx="200977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b="1" dirty="0"/>
                  <a:t>Volume</a:t>
                </a:r>
              </a:p>
            </p:txBody>
          </p:sp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B65EAE2C-CB6C-71F3-938A-304528A4D3D3}"/>
                  </a:ext>
                </a:extLst>
              </p:cNvPr>
              <p:cNvSpPr txBox="1"/>
              <p:nvPr/>
            </p:nvSpPr>
            <p:spPr>
              <a:xfrm>
                <a:off x="1044161" y="5246723"/>
                <a:ext cx="200977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b="1" dirty="0"/>
                  <a:t>Value</a:t>
                </a:r>
              </a:p>
            </p:txBody>
          </p: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996887E-092D-B7FD-5187-EB08EB54D2FB}"/>
                  </a:ext>
                </a:extLst>
              </p:cNvPr>
              <p:cNvSpPr txBox="1"/>
              <p:nvPr/>
            </p:nvSpPr>
            <p:spPr>
              <a:xfrm>
                <a:off x="8823395" y="5246726"/>
                <a:ext cx="200977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b="1" dirty="0"/>
                  <a:t>Reusable</a:t>
                </a:r>
              </a:p>
            </p:txBody>
          </p:sp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2D9A2941-0E1F-C68B-4766-9953C94380AF}"/>
                  </a:ext>
                </a:extLst>
              </p:cNvPr>
              <p:cNvSpPr/>
              <p:nvPr/>
            </p:nvSpPr>
            <p:spPr>
              <a:xfrm>
                <a:off x="616226" y="4789841"/>
                <a:ext cx="10823713" cy="1375437"/>
              </a:xfrm>
              <a:prstGeom prst="rect">
                <a:avLst/>
              </a:prstGeom>
              <a:noFill/>
              <a:ln w="38100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74AD18C0-3C61-CF74-B729-B799298715C9}"/>
                </a:ext>
              </a:extLst>
            </p:cNvPr>
            <p:cNvSpPr txBox="1"/>
            <p:nvPr/>
          </p:nvSpPr>
          <p:spPr>
            <a:xfrm>
              <a:off x="6152633" y="5246723"/>
              <a:ext cx="20097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/>
                <a:t>Diverse</a:t>
              </a:r>
            </a:p>
          </p:txBody>
        </p:sp>
      </p:grpSp>
      <p:grpSp>
        <p:nvGrpSpPr>
          <p:cNvPr id="4" name="Group 11">
            <a:extLst>
              <a:ext uri="{FF2B5EF4-FFF2-40B4-BE49-F238E27FC236}">
                <a16:creationId xmlns:a16="http://schemas.microsoft.com/office/drawing/2014/main" id="{C8834A0C-9B6F-1D09-1F77-8BE1D83FBDC9}"/>
              </a:ext>
            </a:extLst>
          </p:cNvPr>
          <p:cNvGrpSpPr>
            <a:grpSpLocks/>
          </p:cNvGrpSpPr>
          <p:nvPr/>
        </p:nvGrpSpPr>
        <p:grpSpPr bwMode="auto">
          <a:xfrm>
            <a:off x="7552359" y="2801472"/>
            <a:ext cx="2466975" cy="2466975"/>
            <a:chOff x="639720" y="1097280"/>
            <a:chExt cx="1370880" cy="1370880"/>
          </a:xfrm>
        </p:grpSpPr>
        <p:pic>
          <p:nvPicPr>
            <p:cNvPr id="11" name="Picture 62_1">
              <a:extLst>
                <a:ext uri="{FF2B5EF4-FFF2-40B4-BE49-F238E27FC236}">
                  <a16:creationId xmlns:a16="http://schemas.microsoft.com/office/drawing/2014/main" id="{BA0304F0-514E-A62F-1DE4-78AB26D43F8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1160" y="1098720"/>
              <a:ext cx="1369440" cy="13694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CustomShape 12">
              <a:extLst>
                <a:ext uri="{FF2B5EF4-FFF2-40B4-BE49-F238E27FC236}">
                  <a16:creationId xmlns:a16="http://schemas.microsoft.com/office/drawing/2014/main" id="{15D8D104-15AD-D83D-6C84-6C92B59FD65C}"/>
                </a:ext>
              </a:extLst>
            </p:cNvPr>
            <p:cNvSpPr/>
            <p:nvPr/>
          </p:nvSpPr>
          <p:spPr>
            <a:xfrm>
              <a:off x="639720" y="1097280"/>
              <a:ext cx="1370880" cy="1370880"/>
            </a:xfrm>
            <a:prstGeom prst="ellipse">
              <a:avLst/>
            </a:prstGeom>
            <a:noFill/>
            <a:ln w="29160">
              <a:solidFill>
                <a:srgbClr val="000000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pPr>
                <a:defRPr/>
              </a:pPr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88405279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extBox 1">
            <a:extLst>
              <a:ext uri="{FF2B5EF4-FFF2-40B4-BE49-F238E27FC236}">
                <a16:creationId xmlns:a16="http://schemas.microsoft.com/office/drawing/2014/main" id="{6BB68226-CBFD-DB38-1374-58A0B0168C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7968" y="111357"/>
            <a:ext cx="11796067" cy="4273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177" dirty="0">
                <a:latin typeface="Calibri" panose="020F0502020204030204" pitchFamily="34" charset="0"/>
              </a:rPr>
              <a:t>Synthetic microstructures match salient properties</a:t>
            </a:r>
          </a:p>
        </p:txBody>
      </p:sp>
      <p:sp>
        <p:nvSpPr>
          <p:cNvPr id="38915" name="TextBox 1">
            <a:extLst>
              <a:ext uri="{FF2B5EF4-FFF2-40B4-BE49-F238E27FC236}">
                <a16:creationId xmlns:a16="http://schemas.microsoft.com/office/drawing/2014/main" id="{61AB3657-CAB7-BAC8-31AE-C33B1F0EAB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7968" y="6218664"/>
            <a:ext cx="11796067" cy="4273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9pPr>
          </a:lstStyle>
          <a:p>
            <a:pPr algn="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177" dirty="0">
                <a:latin typeface="Calibri" panose="020F0502020204030204" pitchFamily="34" charset="0"/>
              </a:rPr>
              <a:t>… even without specifically targeting them in the generative model</a:t>
            </a:r>
          </a:p>
        </p:txBody>
      </p:sp>
      <p:pic>
        <p:nvPicPr>
          <p:cNvPr id="38916" name="Picture 1" descr="Qr code&#10;&#10;Description automatically generated">
            <a:extLst>
              <a:ext uri="{FF2B5EF4-FFF2-40B4-BE49-F238E27FC236}">
                <a16:creationId xmlns:a16="http://schemas.microsoft.com/office/drawing/2014/main" id="{76DD48DD-2EC9-1409-95BB-59A9B3302B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7" t="6290" r="51610" b="3709"/>
          <a:stretch>
            <a:fillRect/>
          </a:stretch>
        </p:blipFill>
        <p:spPr bwMode="auto">
          <a:xfrm>
            <a:off x="313164" y="1812417"/>
            <a:ext cx="2609188" cy="26015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7" name="Picture 4" descr="A group of graphs showing different sizes of bars&#10;&#10;Description automatically generated with medium confidence">
            <a:extLst>
              <a:ext uri="{FF2B5EF4-FFF2-40B4-BE49-F238E27FC236}">
                <a16:creationId xmlns:a16="http://schemas.microsoft.com/office/drawing/2014/main" id="{9E5BD3DA-02DF-69CD-27DA-21927AABA7B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258"/>
          <a:stretch/>
        </p:blipFill>
        <p:spPr bwMode="auto">
          <a:xfrm>
            <a:off x="2922352" y="2141110"/>
            <a:ext cx="9173439" cy="22728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5188034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>
            <a:extLst>
              <a:ext uri="{FF2B5EF4-FFF2-40B4-BE49-F238E27FC236}">
                <a16:creationId xmlns:a16="http://schemas.microsoft.com/office/drawing/2014/main" id="{FE62BAE9-9E8A-E88B-514A-975094FFCC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47" t="9651" r="40929" b="36327"/>
          <a:stretch>
            <a:fillRect/>
          </a:stretch>
        </p:blipFill>
        <p:spPr bwMode="auto">
          <a:xfrm>
            <a:off x="1682546" y="1407010"/>
            <a:ext cx="2970212" cy="158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>
            <a:extLst>
              <a:ext uri="{FF2B5EF4-FFF2-40B4-BE49-F238E27FC236}">
                <a16:creationId xmlns:a16="http://schemas.microsoft.com/office/drawing/2014/main" id="{A72CB4A4-1F11-57AC-82C0-F7C6F7C059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0" t="69194" r="62961" b="7858"/>
          <a:stretch>
            <a:fillRect/>
          </a:stretch>
        </p:blipFill>
        <p:spPr bwMode="auto">
          <a:xfrm>
            <a:off x="1688896" y="3425619"/>
            <a:ext cx="2989262" cy="108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2" name="TextBox 6">
            <a:extLst>
              <a:ext uri="{FF2B5EF4-FFF2-40B4-BE49-F238E27FC236}">
                <a16:creationId xmlns:a16="http://schemas.microsoft.com/office/drawing/2014/main" id="{5714BF1C-9C9E-CE94-EAB6-08695D2136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7850" y="797686"/>
            <a:ext cx="3133725" cy="42703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1105875">
              <a:defRPr/>
            </a:pPr>
            <a:r>
              <a:rPr lang="en-US" altLang="en-US" sz="2177" dirty="0">
                <a:solidFill>
                  <a:prstClr val="black"/>
                </a:solidFill>
              </a:rPr>
              <a:t>(1) “Mechanical MNIST”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7B9B510-C7AE-ED4D-5283-09744CA5DFEB}"/>
              </a:ext>
            </a:extLst>
          </p:cNvPr>
          <p:cNvCxnSpPr/>
          <p:nvPr/>
        </p:nvCxnSpPr>
        <p:spPr>
          <a:xfrm>
            <a:off x="6096000" y="851937"/>
            <a:ext cx="0" cy="543718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345" name="TextBox 10">
            <a:extLst>
              <a:ext uri="{FF2B5EF4-FFF2-40B4-BE49-F238E27FC236}">
                <a16:creationId xmlns:a16="http://schemas.microsoft.com/office/drawing/2014/main" id="{BBFBA984-B8A1-D1CC-1D14-47A2D7022D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06250" y="792421"/>
            <a:ext cx="3736935" cy="42736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1105875">
              <a:defRPr/>
            </a:pPr>
            <a:r>
              <a:rPr lang="en-US" altLang="en-US" sz="2177" dirty="0">
                <a:solidFill>
                  <a:prstClr val="black"/>
                </a:solidFill>
              </a:rPr>
              <a:t>(2) Process Driven Curation</a:t>
            </a:r>
          </a:p>
        </p:txBody>
      </p:sp>
      <p:sp>
        <p:nvSpPr>
          <p:cNvPr id="14350" name="TextBox 17">
            <a:extLst>
              <a:ext uri="{FF2B5EF4-FFF2-40B4-BE49-F238E27FC236}">
                <a16:creationId xmlns:a16="http://schemas.microsoft.com/office/drawing/2014/main" id="{12DFEE81-5932-0C9C-2556-273ACEC0C8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188" y="6492735"/>
            <a:ext cx="2765425" cy="27781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1105875">
              <a:defRPr/>
            </a:pPr>
            <a:r>
              <a:rPr lang="en-US" altLang="en-US" sz="1209" dirty="0">
                <a:solidFill>
                  <a:prstClr val="black"/>
                </a:solidFill>
              </a:rPr>
              <a:t>Lejeune. 2020. </a:t>
            </a:r>
          </a:p>
        </p:txBody>
      </p:sp>
      <p:sp>
        <p:nvSpPr>
          <p:cNvPr id="14352" name="TextBox 19">
            <a:extLst>
              <a:ext uri="{FF2B5EF4-FFF2-40B4-BE49-F238E27FC236}">
                <a16:creationId xmlns:a16="http://schemas.microsoft.com/office/drawing/2014/main" id="{64E22C70-EC1D-56AE-1C32-7A9541F071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62852" y="6386670"/>
            <a:ext cx="2763838" cy="27781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1105875">
              <a:defRPr/>
            </a:pPr>
            <a:r>
              <a:rPr lang="en-US" altLang="en-US" sz="1209" dirty="0" err="1">
                <a:solidFill>
                  <a:prstClr val="black"/>
                </a:solidFill>
              </a:rPr>
              <a:t>Zapiain</a:t>
            </a:r>
            <a:r>
              <a:rPr lang="en-US" altLang="en-US" sz="1209" dirty="0">
                <a:solidFill>
                  <a:prstClr val="black"/>
                </a:solidFill>
              </a:rPr>
              <a:t> </a:t>
            </a:r>
            <a:r>
              <a:rPr lang="en-US" altLang="en-US" sz="1209" i="1" dirty="0">
                <a:solidFill>
                  <a:prstClr val="black"/>
                </a:solidFill>
              </a:rPr>
              <a:t>et al</a:t>
            </a:r>
            <a:r>
              <a:rPr lang="en-US" altLang="en-US" sz="1209" dirty="0">
                <a:solidFill>
                  <a:prstClr val="black"/>
                </a:solidFill>
              </a:rPr>
              <a:t>. 2021. </a:t>
            </a:r>
          </a:p>
        </p:txBody>
      </p:sp>
      <p:grpSp>
        <p:nvGrpSpPr>
          <p:cNvPr id="8209" name="Group 34">
            <a:extLst>
              <a:ext uri="{FF2B5EF4-FFF2-40B4-BE49-F238E27FC236}">
                <a16:creationId xmlns:a16="http://schemas.microsoft.com/office/drawing/2014/main" id="{B6B4A758-E28E-D066-2596-735669AB78DF}"/>
              </a:ext>
            </a:extLst>
          </p:cNvPr>
          <p:cNvGrpSpPr>
            <a:grpSpLocks/>
          </p:cNvGrpSpPr>
          <p:nvPr/>
        </p:nvGrpSpPr>
        <p:grpSpPr bwMode="auto">
          <a:xfrm>
            <a:off x="8123350" y="1484280"/>
            <a:ext cx="2161768" cy="3544920"/>
            <a:chOff x="7172323" y="1463675"/>
            <a:chExt cx="2104228" cy="3447279"/>
          </a:xfrm>
        </p:grpSpPr>
        <p:pic>
          <p:nvPicPr>
            <p:cNvPr id="8210" name="Picture 21">
              <a:extLst>
                <a:ext uri="{FF2B5EF4-FFF2-40B4-BE49-F238E27FC236}">
                  <a16:creationId xmlns:a16="http://schemas.microsoft.com/office/drawing/2014/main" id="{88F84082-4064-92C8-8EC1-19FCA4EE798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72323" y="1463675"/>
              <a:ext cx="1115218" cy="11061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11" name="Picture 23">
              <a:extLst>
                <a:ext uri="{FF2B5EF4-FFF2-40B4-BE49-F238E27FC236}">
                  <a16:creationId xmlns:a16="http://schemas.microsoft.com/office/drawing/2014/main" id="{C0B93F18-FA66-4AC6-2F75-B11C879BD2E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72326" y="2623923"/>
              <a:ext cx="1115215" cy="11136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12" name="Picture 25">
              <a:extLst>
                <a:ext uri="{FF2B5EF4-FFF2-40B4-BE49-F238E27FC236}">
                  <a16:creationId xmlns:a16="http://schemas.microsoft.com/office/drawing/2014/main" id="{4C87E539-02B9-AD2A-9353-AD06E5C80DF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72323" y="3798775"/>
              <a:ext cx="1115218" cy="11121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581ED8DF-A4E1-7D43-37F5-2702782DB6A7}"/>
                </a:ext>
              </a:extLst>
            </p:cNvPr>
            <p:cNvCxnSpPr/>
            <p:nvPr/>
          </p:nvCxnSpPr>
          <p:spPr>
            <a:xfrm>
              <a:off x="8470062" y="1556844"/>
              <a:ext cx="0" cy="3258316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491507F4-DE78-40BC-D06E-77A5144265F0}"/>
                </a:ext>
              </a:extLst>
            </p:cNvPr>
            <p:cNvSpPr/>
            <p:nvPr/>
          </p:nvSpPr>
          <p:spPr>
            <a:xfrm>
              <a:off x="8434597" y="2026630"/>
              <a:ext cx="76183" cy="7611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105875">
                <a:defRPr/>
              </a:pPr>
              <a:endParaRPr lang="en-US" sz="2177">
                <a:solidFill>
                  <a:prstClr val="white"/>
                </a:solidFill>
              </a:endParaRPr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122E0CEE-86A9-6F29-A913-41DAB92939E5}"/>
                </a:ext>
              </a:extLst>
            </p:cNvPr>
            <p:cNvSpPr/>
            <p:nvPr/>
          </p:nvSpPr>
          <p:spPr>
            <a:xfrm>
              <a:off x="8434597" y="3155164"/>
              <a:ext cx="76183" cy="7611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105875">
                <a:defRPr/>
              </a:pPr>
              <a:endParaRPr lang="en-US" sz="2177">
                <a:solidFill>
                  <a:prstClr val="white"/>
                </a:solidFill>
              </a:endParaRPr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E87B8310-39AB-6ED0-AD95-2409168C58CC}"/>
                </a:ext>
              </a:extLst>
            </p:cNvPr>
            <p:cNvSpPr/>
            <p:nvPr/>
          </p:nvSpPr>
          <p:spPr>
            <a:xfrm>
              <a:off x="8434597" y="4282387"/>
              <a:ext cx="76183" cy="7611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105875">
                <a:defRPr/>
              </a:pPr>
              <a:endParaRPr lang="en-US" sz="2177">
                <a:solidFill>
                  <a:prstClr val="white"/>
                </a:solidFill>
              </a:endParaRPr>
            </a:p>
          </p:txBody>
        </p:sp>
        <p:sp>
          <p:nvSpPr>
            <p:cNvPr id="14361" name="TextBox 31">
              <a:extLst>
                <a:ext uri="{FF2B5EF4-FFF2-40B4-BE49-F238E27FC236}">
                  <a16:creationId xmlns:a16="http://schemas.microsoft.com/office/drawing/2014/main" id="{BF2D834C-C037-8938-61A0-B03ADD1F562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531796" y="1858662"/>
              <a:ext cx="685647" cy="352996"/>
            </a:xfrm>
            <a:prstGeom prst="rect">
              <a:avLst/>
            </a:prstGeom>
            <a:noFill/>
            <a:ln>
              <a:noFill/>
            </a:ln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defTabSz="1105875">
                <a:defRPr/>
              </a:pPr>
              <a:r>
                <a:rPr lang="en-US" altLang="en-US" sz="2177" b="1">
                  <a:solidFill>
                    <a:prstClr val="black"/>
                  </a:solidFill>
                </a:rPr>
                <a:t>t</a:t>
              </a:r>
              <a:r>
                <a:rPr lang="en-US" altLang="en-US" sz="2177" b="1" baseline="-25000">
                  <a:solidFill>
                    <a:prstClr val="black"/>
                  </a:solidFill>
                </a:rPr>
                <a:t>0</a:t>
              </a:r>
            </a:p>
          </p:txBody>
        </p:sp>
        <p:sp>
          <p:nvSpPr>
            <p:cNvPr id="14362" name="TextBox 32">
              <a:extLst>
                <a:ext uri="{FF2B5EF4-FFF2-40B4-BE49-F238E27FC236}">
                  <a16:creationId xmlns:a16="http://schemas.microsoft.com/office/drawing/2014/main" id="{1DDBA6CC-D90B-F704-7304-AB1F30A0BF3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531796" y="2996382"/>
              <a:ext cx="685647" cy="352995"/>
            </a:xfrm>
            <a:prstGeom prst="rect">
              <a:avLst/>
            </a:prstGeom>
            <a:noFill/>
            <a:ln>
              <a:noFill/>
            </a:ln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defTabSz="1105875">
                <a:defRPr/>
              </a:pPr>
              <a:r>
                <a:rPr lang="en-US" altLang="en-US" sz="2177" b="1">
                  <a:solidFill>
                    <a:prstClr val="black"/>
                  </a:solidFill>
                </a:rPr>
                <a:t>t</a:t>
              </a:r>
              <a:r>
                <a:rPr lang="en-US" altLang="en-US" sz="2177" b="1" baseline="-25000">
                  <a:solidFill>
                    <a:prstClr val="black"/>
                  </a:solidFill>
                </a:rPr>
                <a:t>10</a:t>
              </a:r>
            </a:p>
          </p:txBody>
        </p:sp>
        <p:sp>
          <p:nvSpPr>
            <p:cNvPr id="14363" name="TextBox 33">
              <a:extLst>
                <a:ext uri="{FF2B5EF4-FFF2-40B4-BE49-F238E27FC236}">
                  <a16:creationId xmlns:a16="http://schemas.microsoft.com/office/drawing/2014/main" id="{AC36D889-13B2-0619-4111-B336633BE48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590904" y="4134102"/>
              <a:ext cx="685647" cy="352996"/>
            </a:xfrm>
            <a:prstGeom prst="rect">
              <a:avLst/>
            </a:prstGeom>
            <a:noFill/>
            <a:ln>
              <a:noFill/>
            </a:ln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defTabSz="1105875">
                <a:defRPr/>
              </a:pPr>
              <a:r>
                <a:rPr lang="en-US" altLang="en-US" sz="2177" b="1">
                  <a:solidFill>
                    <a:prstClr val="black"/>
                  </a:solidFill>
                </a:rPr>
                <a:t>t</a:t>
              </a:r>
              <a:r>
                <a:rPr lang="en-US" altLang="en-US" sz="2177" b="1" baseline="-25000">
                  <a:solidFill>
                    <a:prstClr val="black"/>
                  </a:solidFill>
                </a:rPr>
                <a:t>100</a:t>
              </a: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24292ED8-755E-AA8B-886C-5FFE2465BF60}"/>
              </a:ext>
            </a:extLst>
          </p:cNvPr>
          <p:cNvSpPr txBox="1"/>
          <p:nvPr/>
        </p:nvSpPr>
        <p:spPr>
          <a:xfrm>
            <a:off x="1681992" y="5193448"/>
            <a:ext cx="21468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§"/>
            </a:pPr>
            <a:r>
              <a:rPr lang="en-US" sz="2000" b="1" dirty="0"/>
              <a:t>Volume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Value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BFF436D-156E-F54D-DE12-BB513AB190DB}"/>
              </a:ext>
            </a:extLst>
          </p:cNvPr>
          <p:cNvSpPr txBox="1"/>
          <p:nvPr/>
        </p:nvSpPr>
        <p:spPr>
          <a:xfrm>
            <a:off x="3137208" y="5189625"/>
            <a:ext cx="15705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§"/>
            </a:pPr>
            <a:r>
              <a:rPr lang="en-US" sz="2000" b="1" dirty="0">
                <a:solidFill>
                  <a:schemeClr val="bg1">
                    <a:lumMod val="65000"/>
                  </a:schemeClr>
                </a:solidFill>
              </a:rPr>
              <a:t>Diverse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US" sz="2000" b="1" dirty="0">
                <a:solidFill>
                  <a:schemeClr val="bg1">
                    <a:lumMod val="65000"/>
                  </a:schemeClr>
                </a:solidFill>
              </a:rPr>
              <a:t>Reusable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F80FF0C-66F9-B87E-34DC-65DFAEE15F73}"/>
              </a:ext>
            </a:extLst>
          </p:cNvPr>
          <p:cNvSpPr txBox="1"/>
          <p:nvPr/>
        </p:nvSpPr>
        <p:spPr>
          <a:xfrm>
            <a:off x="7571474" y="5189625"/>
            <a:ext cx="21468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§"/>
            </a:pPr>
            <a:r>
              <a: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Volume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Value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91028FA-A353-5A5E-6A12-23ECAF81A9C6}"/>
              </a:ext>
            </a:extLst>
          </p:cNvPr>
          <p:cNvSpPr txBox="1"/>
          <p:nvPr/>
        </p:nvSpPr>
        <p:spPr>
          <a:xfrm>
            <a:off x="9026690" y="5185802"/>
            <a:ext cx="15705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§"/>
            </a:pPr>
            <a:r>
              <a: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Diverse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Reusable</a:t>
            </a:r>
            <a:endParaRPr lang="en-US" sz="2000" b="1" dirty="0"/>
          </a:p>
        </p:txBody>
      </p:sp>
      <p:sp>
        <p:nvSpPr>
          <p:cNvPr id="10" name="CustomShape 1">
            <a:extLst>
              <a:ext uri="{FF2B5EF4-FFF2-40B4-BE49-F238E27FC236}">
                <a16:creationId xmlns:a16="http://schemas.microsoft.com/office/drawing/2014/main" id="{55B73DC4-7A22-250E-27DA-B30C8B5D4C08}"/>
              </a:ext>
            </a:extLst>
          </p:cNvPr>
          <p:cNvSpPr/>
          <p:nvPr/>
        </p:nvSpPr>
        <p:spPr>
          <a:xfrm>
            <a:off x="198438" y="220663"/>
            <a:ext cx="11487150" cy="4191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08847" tIns="54423" rIns="108847" bIns="54423"/>
          <a:lstStyle/>
          <a:p>
            <a:pPr defTabSz="1105875">
              <a:defRPr/>
            </a:pPr>
            <a:r>
              <a:rPr lang="en-US" sz="2177" spc="-1" dirty="0">
                <a:solidFill>
                  <a:srgbClr val="000000"/>
                </a:solidFill>
                <a:latin typeface="Arial"/>
              </a:rPr>
              <a:t>Available generation strategies specialize in specific characteristics</a:t>
            </a:r>
            <a:endParaRPr lang="en-US" sz="2177" spc="-1" dirty="0">
              <a:solidFill>
                <a:prstClr val="black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2668097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3" descr="A comparison of a green and yellow circle&#10;&#10;Description automatically generated with medium confidence">
            <a:extLst>
              <a:ext uri="{FF2B5EF4-FFF2-40B4-BE49-F238E27FC236}">
                <a16:creationId xmlns:a16="http://schemas.microsoft.com/office/drawing/2014/main" id="{8F3CF500-8533-9512-259F-FA3CFE0AA4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523" y="1393871"/>
            <a:ext cx="11534956" cy="40702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7" name="TextBox 4">
            <a:extLst>
              <a:ext uri="{FF2B5EF4-FFF2-40B4-BE49-F238E27FC236}">
                <a16:creationId xmlns:a16="http://schemas.microsoft.com/office/drawing/2014/main" id="{1B0EC76A-B38D-779B-F8DC-205DA5F7D5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527" y="230393"/>
            <a:ext cx="11851746" cy="4273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cs typeface="DejaVu Sans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DejaVu Sans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DejaVu Sans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DejaVu Sans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DejaVu Sans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DejaVu Sans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DejaVu Sans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DejaVu Sans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DejaVu Sans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177" dirty="0"/>
              <a:t>In practice, the statistics and </a:t>
            </a:r>
            <a:r>
              <a:rPr lang="en-US" altLang="en-US" sz="2177" b="1" dirty="0"/>
              <a:t>the GRF guides and stabilizes the deep diffusion model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6" descr="A graph of a diagram&#10;&#10;Description automatically generated with medium confidence">
            <a:extLst>
              <a:ext uri="{FF2B5EF4-FFF2-40B4-BE49-F238E27FC236}">
                <a16:creationId xmlns:a16="http://schemas.microsoft.com/office/drawing/2014/main" id="{56FF0E06-AAA3-1115-F7B1-59EC84DCA2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013" y="1558925"/>
            <a:ext cx="5187950" cy="518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827" name="TextBox 1">
            <a:extLst>
              <a:ext uri="{FF2B5EF4-FFF2-40B4-BE49-F238E27FC236}">
                <a16:creationId xmlns:a16="http://schemas.microsoft.com/office/drawing/2014/main" id="{5F3EA65B-679D-5DE4-37BF-C626DD1559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438" y="111125"/>
            <a:ext cx="11703050" cy="53975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1105875">
              <a:defRPr/>
            </a:pPr>
            <a:r>
              <a:rPr lang="en-US" altLang="en-US" sz="2903" dirty="0">
                <a:solidFill>
                  <a:prstClr val="black"/>
                </a:solidFill>
              </a:rPr>
              <a:t>The neighborhood distributions produce diversity in higher order statistics</a:t>
            </a:r>
          </a:p>
        </p:txBody>
      </p:sp>
      <p:pic>
        <p:nvPicPr>
          <p:cNvPr id="26628" name="Picture 2" descr="A graph with many colored dots&#10;&#10;Description automatically generated">
            <a:extLst>
              <a:ext uri="{FF2B5EF4-FFF2-40B4-BE49-F238E27FC236}">
                <a16:creationId xmlns:a16="http://schemas.microsoft.com/office/drawing/2014/main" id="{1CCE7531-9F16-AE71-982F-1860007647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55"/>
          <a:stretch>
            <a:fillRect/>
          </a:stretch>
        </p:blipFill>
        <p:spPr bwMode="auto">
          <a:xfrm>
            <a:off x="6191250" y="1751013"/>
            <a:ext cx="5138738" cy="452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9" name="TextBox 1">
            <a:extLst>
              <a:ext uri="{FF2B5EF4-FFF2-40B4-BE49-F238E27FC236}">
                <a16:creationId xmlns:a16="http://schemas.microsoft.com/office/drawing/2014/main" id="{3196BD1E-A0F9-A39E-D06D-FD5300E88C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33613" y="1228725"/>
            <a:ext cx="301148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/>
              <a:t>2-point statistics</a:t>
            </a:r>
          </a:p>
        </p:txBody>
      </p:sp>
      <p:sp>
        <p:nvSpPr>
          <p:cNvPr id="26630" name="TextBox 11">
            <a:extLst>
              <a:ext uri="{FF2B5EF4-FFF2-40B4-BE49-F238E27FC236}">
                <a16:creationId xmlns:a16="http://schemas.microsoft.com/office/drawing/2014/main" id="{3F51F642-B659-A965-7E7B-B3DFAFF539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19975" y="1189038"/>
            <a:ext cx="30130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/>
              <a:t>3-point statistics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6592740C-49A0-37BE-8C7D-8EBEB57CC8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9" t="24866" r="2377" b="17883"/>
          <a:stretch>
            <a:fillRect/>
          </a:stretch>
        </p:blipFill>
        <p:spPr bwMode="auto">
          <a:xfrm>
            <a:off x="2778125" y="1890713"/>
            <a:ext cx="9307513" cy="307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9267" name="TextBox 5">
            <a:extLst>
              <a:ext uri="{FF2B5EF4-FFF2-40B4-BE49-F238E27FC236}">
                <a16:creationId xmlns:a16="http://schemas.microsoft.com/office/drawing/2014/main" id="{9F517536-3DE0-EC12-7BB2-0D2325C5DE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0513" y="295275"/>
            <a:ext cx="11610975" cy="427038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1105875">
              <a:defRPr/>
            </a:pPr>
            <a:r>
              <a:rPr lang="en-US" altLang="en-US" sz="2177">
                <a:solidFill>
                  <a:prstClr val="black"/>
                </a:solidFill>
              </a:rPr>
              <a:t>The generated dataset displays greater diversity when compared to other datasets…</a:t>
            </a:r>
          </a:p>
        </p:txBody>
      </p:sp>
      <p:sp>
        <p:nvSpPr>
          <p:cNvPr id="139268" name="TextBox 6">
            <a:extLst>
              <a:ext uri="{FF2B5EF4-FFF2-40B4-BE49-F238E27FC236}">
                <a16:creationId xmlns:a16="http://schemas.microsoft.com/office/drawing/2014/main" id="{32529F87-29E0-4022-00F8-A3A9D0CED7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4663" y="5916613"/>
            <a:ext cx="11610975" cy="4286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defTabSz="1105875">
              <a:defRPr/>
            </a:pPr>
            <a:r>
              <a:rPr lang="en-US" altLang="en-US" sz="2177">
                <a:solidFill>
                  <a:prstClr val="black"/>
                </a:solidFill>
              </a:rPr>
              <a:t>… such as the TAMU spinodal dataset.</a:t>
            </a:r>
          </a:p>
        </p:txBody>
      </p:sp>
      <p:pic>
        <p:nvPicPr>
          <p:cNvPr id="28677" name="Picture 8">
            <a:extLst>
              <a:ext uri="{FF2B5EF4-FFF2-40B4-BE49-F238E27FC236}">
                <a16:creationId xmlns:a16="http://schemas.microsoft.com/office/drawing/2014/main" id="{663489F1-6649-0BB0-EC38-382B3B46DB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513" y="1979613"/>
            <a:ext cx="2317750" cy="289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extBox 1">
            <a:extLst>
              <a:ext uri="{FF2B5EF4-FFF2-40B4-BE49-F238E27FC236}">
                <a16:creationId xmlns:a16="http://schemas.microsoft.com/office/drawing/2014/main" id="{FC0630D6-39F2-0454-0E7F-36471E1542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550" y="128588"/>
            <a:ext cx="1197133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/>
              <a:t>What’s next? It’s unlikely we have sampled everything useful passively.</a:t>
            </a:r>
          </a:p>
        </p:txBody>
      </p:sp>
      <p:pic>
        <p:nvPicPr>
          <p:cNvPr id="29699" name="Picture 2" descr="A graph with a black circle&#10;&#10;Description automatically generated with medium confidence">
            <a:extLst>
              <a:ext uri="{FF2B5EF4-FFF2-40B4-BE49-F238E27FC236}">
                <a16:creationId xmlns:a16="http://schemas.microsoft.com/office/drawing/2014/main" id="{8FEAFC0C-B22D-B0AA-1F30-1210B7A484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2463" y="1514475"/>
            <a:ext cx="2778125" cy="347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0" name="Picture 3" descr="A screen shot of a graph&#10;&#10;Description automatically generated">
            <a:extLst>
              <a:ext uri="{FF2B5EF4-FFF2-40B4-BE49-F238E27FC236}">
                <a16:creationId xmlns:a16="http://schemas.microsoft.com/office/drawing/2014/main" id="{3B4C0E9A-9A46-E1CA-C78C-7C3FB5F7AF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850" y="1514475"/>
            <a:ext cx="2778125" cy="347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1" name="Picture 4" descr="A chart of a multicolored square&#10;&#10;Description automatically generated with medium confidence">
            <a:extLst>
              <a:ext uri="{FF2B5EF4-FFF2-40B4-BE49-F238E27FC236}">
                <a16:creationId xmlns:a16="http://schemas.microsoft.com/office/drawing/2014/main" id="{FB9AE68E-DCD7-AE37-06BB-A199834583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4625" y="1514475"/>
            <a:ext cx="4167188" cy="347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2" name="TextBox 5">
            <a:extLst>
              <a:ext uri="{FF2B5EF4-FFF2-40B4-BE49-F238E27FC236}">
                <a16:creationId xmlns:a16="http://schemas.microsoft.com/office/drawing/2014/main" id="{BA9CD884-B416-0F64-D393-FC5DCD6CA1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35275" y="5775325"/>
            <a:ext cx="9218613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/>
              <a:t>Active exploration strategies and application specific targets could provide guidance.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Text Box 13">
            <a:extLst>
              <a:ext uri="{FF2B5EF4-FFF2-40B4-BE49-F238E27FC236}">
                <a16:creationId xmlns:a16="http://schemas.microsoft.com/office/drawing/2014/main" id="{28F2A50D-4050-6B43-83DF-80EFF002F4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4929" y="147836"/>
            <a:ext cx="11815267" cy="4493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08847" tIns="56600" rIns="108847" bIns="566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2177" dirty="0">
                <a:solidFill>
                  <a:srgbClr val="000000"/>
                </a:solidFill>
                <a:latin typeface="Arial" panose="020B0604020202020204" pitchFamily="34" charset="0"/>
                <a:cs typeface="DejaVu Sans" charset="0"/>
              </a:rPr>
              <a:t>Answering these requires expensive microstructure data in very high dimensional spaces</a:t>
            </a:r>
            <a:endParaRPr lang="en-US" altLang="en-US" sz="2177" b="1" dirty="0">
              <a:solidFill>
                <a:srgbClr val="000000"/>
              </a:solidFill>
              <a:latin typeface="Arial" panose="020B0604020202020204" pitchFamily="34" charset="0"/>
              <a:cs typeface="DejaVu Sans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40DF6237-9D41-9C33-187B-0F8C78F83819}"/>
              </a:ext>
            </a:extLst>
          </p:cNvPr>
          <p:cNvSpPr/>
          <p:nvPr/>
        </p:nvSpPr>
        <p:spPr>
          <a:xfrm>
            <a:off x="7214616" y="913641"/>
            <a:ext cx="2682441" cy="1207767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</a:rPr>
              <a:t>Which alloying elements?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751F4116-DB64-E5E6-1C8C-D84077BF7E7D}"/>
              </a:ext>
            </a:extLst>
          </p:cNvPr>
          <p:cNvSpPr/>
          <p:nvPr/>
        </p:nvSpPr>
        <p:spPr>
          <a:xfrm>
            <a:off x="9398642" y="2221233"/>
            <a:ext cx="2682441" cy="1207767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</a:rPr>
              <a:t>What grain structure?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A9EE1FC8-7492-E578-4444-139F40349B2F}"/>
              </a:ext>
            </a:extLst>
          </p:cNvPr>
          <p:cNvSpPr/>
          <p:nvPr/>
        </p:nvSpPr>
        <p:spPr>
          <a:xfrm>
            <a:off x="8920106" y="5210698"/>
            <a:ext cx="2682441" cy="1207767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</a:rPr>
              <a:t>How do we manufacture that?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8FB5F68-4EAB-11DA-95F6-9D7E59E07DD7}"/>
              </a:ext>
            </a:extLst>
          </p:cNvPr>
          <p:cNvGrpSpPr/>
          <p:nvPr/>
        </p:nvGrpSpPr>
        <p:grpSpPr>
          <a:xfrm>
            <a:off x="857315" y="973032"/>
            <a:ext cx="8276297" cy="4692480"/>
            <a:chOff x="515939" y="891456"/>
            <a:chExt cx="8276297" cy="4692480"/>
          </a:xfrm>
        </p:grpSpPr>
        <p:pic>
          <p:nvPicPr>
            <p:cNvPr id="6" name="Picture 4" descr="Buy Aircraft Turbine Engine Parts Aircraft Hardware Parts">
              <a:extLst>
                <a:ext uri="{FF2B5EF4-FFF2-40B4-BE49-F238E27FC236}">
                  <a16:creationId xmlns:a16="http://schemas.microsoft.com/office/drawing/2014/main" id="{FE4817C1-A258-C952-F2B8-B2BD49E3067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5939" y="891456"/>
              <a:ext cx="5966618" cy="46924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7" name="Group 1">
              <a:extLst>
                <a:ext uri="{FF2B5EF4-FFF2-40B4-BE49-F238E27FC236}">
                  <a16:creationId xmlns:a16="http://schemas.microsoft.com/office/drawing/2014/main" id="{45C9015C-EE0A-0D9F-BA38-F9519500AC7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172878" y="2786569"/>
              <a:ext cx="4619358" cy="2125366"/>
              <a:chOff x="2325" y="1626"/>
              <a:chExt cx="2406" cy="1107"/>
            </a:xfrm>
          </p:grpSpPr>
          <p:sp>
            <p:nvSpPr>
              <p:cNvPr id="8" name="Freeform 3">
                <a:extLst>
                  <a:ext uri="{FF2B5EF4-FFF2-40B4-BE49-F238E27FC236}">
                    <a16:creationId xmlns:a16="http://schemas.microsoft.com/office/drawing/2014/main" id="{B22145A1-B2C0-3B61-B279-2CC09099EC8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25" y="1667"/>
                <a:ext cx="77" cy="77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w 21600"/>
                  <a:gd name="T9" fmla="*/ 0 h 2160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1600" h="2160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21600"/>
                    </a:lnTo>
                    <a:lnTo>
                      <a:pt x="0" y="2160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9080" cap="flat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2177"/>
              </a:p>
            </p:txBody>
          </p:sp>
          <p:sp>
            <p:nvSpPr>
              <p:cNvPr id="9" name="Line 4">
                <a:extLst>
                  <a:ext uri="{FF2B5EF4-FFF2-40B4-BE49-F238E27FC236}">
                    <a16:creationId xmlns:a16="http://schemas.microsoft.com/office/drawing/2014/main" id="{3A757D8D-0645-E2E2-C07B-E3727BAB35A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325" y="1626"/>
                <a:ext cx="935" cy="44"/>
              </a:xfrm>
              <a:prstGeom prst="line">
                <a:avLst/>
              </a:prstGeom>
              <a:noFill/>
              <a:ln w="1908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2177"/>
              </a:p>
            </p:txBody>
          </p:sp>
          <p:sp>
            <p:nvSpPr>
              <p:cNvPr id="10" name="Line 5">
                <a:extLst>
                  <a:ext uri="{FF2B5EF4-FFF2-40B4-BE49-F238E27FC236}">
                    <a16:creationId xmlns:a16="http://schemas.microsoft.com/office/drawing/2014/main" id="{607E9A8C-7B31-8687-B2BB-1606C7CC005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325" y="1746"/>
                <a:ext cx="935" cy="987"/>
              </a:xfrm>
              <a:prstGeom prst="line">
                <a:avLst/>
              </a:prstGeom>
              <a:noFill/>
              <a:ln w="1908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2177"/>
              </a:p>
            </p:txBody>
          </p:sp>
          <p:sp>
            <p:nvSpPr>
              <p:cNvPr id="11" name="Line 6">
                <a:extLst>
                  <a:ext uri="{FF2B5EF4-FFF2-40B4-BE49-F238E27FC236}">
                    <a16:creationId xmlns:a16="http://schemas.microsoft.com/office/drawing/2014/main" id="{394E547D-3471-DAB9-AC02-4D367181A86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403" y="1743"/>
                <a:ext cx="2328" cy="987"/>
              </a:xfrm>
              <a:prstGeom prst="line">
                <a:avLst/>
              </a:prstGeom>
              <a:noFill/>
              <a:ln w="1908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2177"/>
              </a:p>
            </p:txBody>
          </p:sp>
          <p:pic>
            <p:nvPicPr>
              <p:cNvPr id="12" name="Picture 7">
                <a:extLst>
                  <a:ext uri="{FF2B5EF4-FFF2-40B4-BE49-F238E27FC236}">
                    <a16:creationId xmlns:a16="http://schemas.microsoft.com/office/drawing/2014/main" id="{32E53E03-819D-381D-F978-01CCA8AD6A1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61" y="1629"/>
                <a:ext cx="1470" cy="1103"/>
              </a:xfrm>
              <a:prstGeom prst="rect">
                <a:avLst/>
              </a:prstGeom>
              <a:noFill/>
              <a:ln w="1908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411679006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extBox 1">
            <a:extLst>
              <a:ext uri="{FF2B5EF4-FFF2-40B4-BE49-F238E27FC236}">
                <a16:creationId xmlns:a16="http://schemas.microsoft.com/office/drawing/2014/main" id="{DA4C915E-A5F9-1CC4-7E7B-C10A2A3573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2725" y="157163"/>
            <a:ext cx="11749088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/>
              <a:t>123 PC Vectors are Necessary to capture 99.9% of the Variance</a:t>
            </a:r>
          </a:p>
        </p:txBody>
      </p:sp>
      <p:sp>
        <p:nvSpPr>
          <p:cNvPr id="30723" name="TextBox 2">
            <a:extLst>
              <a:ext uri="{FF2B5EF4-FFF2-40B4-BE49-F238E27FC236}">
                <a16:creationId xmlns:a16="http://schemas.microsoft.com/office/drawing/2014/main" id="{825D36C1-67BB-E04D-7EA1-2434E8A40F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2725" y="6100763"/>
            <a:ext cx="11749088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/>
              <a:t>The GRF Class displays the widest diversity</a:t>
            </a:r>
          </a:p>
        </p:txBody>
      </p:sp>
      <p:grpSp>
        <p:nvGrpSpPr>
          <p:cNvPr id="30724" name="Group 8">
            <a:extLst>
              <a:ext uri="{FF2B5EF4-FFF2-40B4-BE49-F238E27FC236}">
                <a16:creationId xmlns:a16="http://schemas.microsoft.com/office/drawing/2014/main" id="{AD5E09DB-E4DB-71CA-C131-C2C6F0BDDAA3}"/>
              </a:ext>
            </a:extLst>
          </p:cNvPr>
          <p:cNvGrpSpPr>
            <a:grpSpLocks/>
          </p:cNvGrpSpPr>
          <p:nvPr/>
        </p:nvGrpSpPr>
        <p:grpSpPr bwMode="auto">
          <a:xfrm>
            <a:off x="835025" y="1530350"/>
            <a:ext cx="10521950" cy="3797300"/>
            <a:chOff x="835621" y="1530925"/>
            <a:chExt cx="10520757" cy="3796150"/>
          </a:xfrm>
        </p:grpSpPr>
        <p:pic>
          <p:nvPicPr>
            <p:cNvPr id="30725" name="Picture 4" descr="A graph of a number of dots&#10;&#10;Description automatically generated with medium confidence">
              <a:extLst>
                <a:ext uri="{FF2B5EF4-FFF2-40B4-BE49-F238E27FC236}">
                  <a16:creationId xmlns:a16="http://schemas.microsoft.com/office/drawing/2014/main" id="{3C9809D7-B783-71B8-C23B-98A5B8F4734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5621" y="1530925"/>
              <a:ext cx="10520757" cy="3796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8EC334DC-5A24-CB42-322E-7CF4ADB78485}"/>
                </a:ext>
              </a:extLst>
            </p:cNvPr>
            <p:cNvSpPr/>
            <p:nvPr/>
          </p:nvSpPr>
          <p:spPr>
            <a:xfrm>
              <a:off x="835621" y="1634082"/>
              <a:ext cx="522229" cy="33327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8A90E79D-9BE7-FE19-E611-D9F4B5DAB930}"/>
                </a:ext>
              </a:extLst>
            </p:cNvPr>
            <p:cNvSpPr/>
            <p:nvPr/>
          </p:nvSpPr>
          <p:spPr>
            <a:xfrm>
              <a:off x="4432488" y="1634082"/>
              <a:ext cx="522229" cy="33327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8333F07D-8D9B-5505-6DCF-78ED3569F6C6}"/>
                </a:ext>
              </a:extLst>
            </p:cNvPr>
            <p:cNvSpPr/>
            <p:nvPr/>
          </p:nvSpPr>
          <p:spPr>
            <a:xfrm>
              <a:off x="7894434" y="1634082"/>
              <a:ext cx="522228" cy="33327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extBox 1">
            <a:extLst>
              <a:ext uri="{FF2B5EF4-FFF2-40B4-BE49-F238E27FC236}">
                <a16:creationId xmlns:a16="http://schemas.microsoft.com/office/drawing/2014/main" id="{B4553A46-A164-26C8-AE0C-D5C196FCF1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2725" y="157163"/>
            <a:ext cx="11749088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/>
              <a:t>The remaining classes cover subsets of the microstructure space because their…</a:t>
            </a:r>
          </a:p>
        </p:txBody>
      </p:sp>
      <p:sp>
        <p:nvSpPr>
          <p:cNvPr id="32771" name="TextBox 2">
            <a:extLst>
              <a:ext uri="{FF2B5EF4-FFF2-40B4-BE49-F238E27FC236}">
                <a16:creationId xmlns:a16="http://schemas.microsoft.com/office/drawing/2014/main" id="{29BBAC29-1260-BB63-79F1-389632D883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2725" y="6100763"/>
            <a:ext cx="11749088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/>
              <a:t>… neighborhoods are restricted.</a:t>
            </a:r>
          </a:p>
        </p:txBody>
      </p:sp>
      <p:pic>
        <p:nvPicPr>
          <p:cNvPr id="32772" name="Picture 9" descr="A group of images of different colored shapes&#10;&#10;Description automatically generated">
            <a:extLst>
              <a:ext uri="{FF2B5EF4-FFF2-40B4-BE49-F238E27FC236}">
                <a16:creationId xmlns:a16="http://schemas.microsoft.com/office/drawing/2014/main" id="{F4F039BE-F3F5-147A-55A2-DB42CE07FA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107"/>
          <a:stretch>
            <a:fillRect/>
          </a:stretch>
        </p:blipFill>
        <p:spPr bwMode="auto">
          <a:xfrm>
            <a:off x="395288" y="1089025"/>
            <a:ext cx="8980487" cy="204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3" name="Picture 10" descr="A group of images of different colored shapes&#10;&#10;Description automatically generated">
            <a:extLst>
              <a:ext uri="{FF2B5EF4-FFF2-40B4-BE49-F238E27FC236}">
                <a16:creationId xmlns:a16="http://schemas.microsoft.com/office/drawing/2014/main" id="{FC5CC508-06E9-A160-EE03-6BF06298C8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" t="65846" r="-243" b="1260"/>
          <a:stretch>
            <a:fillRect/>
          </a:stretch>
        </p:blipFill>
        <p:spPr bwMode="auto">
          <a:xfrm>
            <a:off x="2698750" y="3541713"/>
            <a:ext cx="8982075" cy="2046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Box 1">
            <a:extLst>
              <a:ext uri="{FF2B5EF4-FFF2-40B4-BE49-F238E27FC236}">
                <a16:creationId xmlns:a16="http://schemas.microsoft.com/office/drawing/2014/main" id="{274C1185-5B9F-9A10-4E7C-A85409275E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4625" y="204788"/>
            <a:ext cx="12134850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dirty="0"/>
              <a:t>What characterizes valuable microstructure datasets?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96B7CC1-6623-ABE7-D30E-60121256C3BE}"/>
              </a:ext>
            </a:extLst>
          </p:cNvPr>
          <p:cNvGrpSpPr/>
          <p:nvPr/>
        </p:nvGrpSpPr>
        <p:grpSpPr>
          <a:xfrm>
            <a:off x="684143" y="2588228"/>
            <a:ext cx="10823713" cy="1375437"/>
            <a:chOff x="616226" y="4789841"/>
            <a:chExt cx="10823713" cy="1375437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CEEAA401-AA6E-C703-529B-40E05334BE93}"/>
                </a:ext>
              </a:extLst>
            </p:cNvPr>
            <p:cNvGrpSpPr/>
            <p:nvPr/>
          </p:nvGrpSpPr>
          <p:grpSpPr>
            <a:xfrm>
              <a:off x="616226" y="4789841"/>
              <a:ext cx="10823713" cy="1375437"/>
              <a:chOff x="616226" y="4789841"/>
              <a:chExt cx="10823713" cy="1375437"/>
            </a:xfrm>
          </p:grpSpPr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B7FCDD8-A6B5-8966-AF99-31C0EF77E16A}"/>
                  </a:ext>
                </a:extLst>
              </p:cNvPr>
              <p:cNvSpPr txBox="1"/>
              <p:nvPr/>
            </p:nvSpPr>
            <p:spPr>
              <a:xfrm>
                <a:off x="3481871" y="5246723"/>
                <a:ext cx="200977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b="1" dirty="0"/>
                  <a:t>Volume</a:t>
                </a:r>
              </a:p>
            </p:txBody>
          </p:sp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B65EAE2C-CB6C-71F3-938A-304528A4D3D3}"/>
                  </a:ext>
                </a:extLst>
              </p:cNvPr>
              <p:cNvSpPr txBox="1"/>
              <p:nvPr/>
            </p:nvSpPr>
            <p:spPr>
              <a:xfrm>
                <a:off x="1044161" y="5246723"/>
                <a:ext cx="200977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b="1" dirty="0"/>
                  <a:t>Value</a:t>
                </a:r>
              </a:p>
            </p:txBody>
          </p: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996887E-092D-B7FD-5187-EB08EB54D2FB}"/>
                  </a:ext>
                </a:extLst>
              </p:cNvPr>
              <p:cNvSpPr txBox="1"/>
              <p:nvPr/>
            </p:nvSpPr>
            <p:spPr>
              <a:xfrm>
                <a:off x="8823395" y="5246726"/>
                <a:ext cx="200977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b="1" dirty="0"/>
                  <a:t>Reusable</a:t>
                </a:r>
              </a:p>
            </p:txBody>
          </p:sp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2D9A2941-0E1F-C68B-4766-9953C94380AF}"/>
                  </a:ext>
                </a:extLst>
              </p:cNvPr>
              <p:cNvSpPr/>
              <p:nvPr/>
            </p:nvSpPr>
            <p:spPr>
              <a:xfrm>
                <a:off x="616226" y="4789841"/>
                <a:ext cx="10823713" cy="1375437"/>
              </a:xfrm>
              <a:prstGeom prst="rect">
                <a:avLst/>
              </a:prstGeom>
              <a:noFill/>
              <a:ln w="38100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74AD18C0-3C61-CF74-B729-B799298715C9}"/>
                </a:ext>
              </a:extLst>
            </p:cNvPr>
            <p:cNvSpPr txBox="1"/>
            <p:nvPr/>
          </p:nvSpPr>
          <p:spPr>
            <a:xfrm>
              <a:off x="6152633" y="5246723"/>
              <a:ext cx="20097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/>
                <a:t>Diverse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106935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102D57F6-FC56-0A46-E073-1916CD1D4092}"/>
              </a:ext>
            </a:extLst>
          </p:cNvPr>
          <p:cNvGrpSpPr/>
          <p:nvPr/>
        </p:nvGrpSpPr>
        <p:grpSpPr>
          <a:xfrm>
            <a:off x="462799" y="703783"/>
            <a:ext cx="6474494" cy="3670897"/>
            <a:chOff x="515939" y="891456"/>
            <a:chExt cx="8276297" cy="4692480"/>
          </a:xfrm>
        </p:grpSpPr>
        <p:pic>
          <p:nvPicPr>
            <p:cNvPr id="8" name="Picture 4" descr="Buy Aircraft Turbine Engine Parts Aircraft Hardware Parts">
              <a:extLst>
                <a:ext uri="{FF2B5EF4-FFF2-40B4-BE49-F238E27FC236}">
                  <a16:creationId xmlns:a16="http://schemas.microsoft.com/office/drawing/2014/main" id="{DA2645D0-9AA8-799F-BB28-FB9F043CA35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5939" y="891456"/>
              <a:ext cx="5966618" cy="46924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9" name="Group 1">
              <a:extLst>
                <a:ext uri="{FF2B5EF4-FFF2-40B4-BE49-F238E27FC236}">
                  <a16:creationId xmlns:a16="http://schemas.microsoft.com/office/drawing/2014/main" id="{DD41C430-1262-6E7B-932F-F8E6BC023F1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172878" y="2786569"/>
              <a:ext cx="4619358" cy="2125366"/>
              <a:chOff x="2325" y="1626"/>
              <a:chExt cx="2406" cy="1107"/>
            </a:xfrm>
          </p:grpSpPr>
          <p:sp>
            <p:nvSpPr>
              <p:cNvPr id="10" name="Freeform 3">
                <a:extLst>
                  <a:ext uri="{FF2B5EF4-FFF2-40B4-BE49-F238E27FC236}">
                    <a16:creationId xmlns:a16="http://schemas.microsoft.com/office/drawing/2014/main" id="{10F0651E-0D6B-EDF0-CAD3-2EB5A9876EB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25" y="1667"/>
                <a:ext cx="77" cy="77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w 21600"/>
                  <a:gd name="T9" fmla="*/ 0 h 2160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1600" h="2160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21600"/>
                    </a:lnTo>
                    <a:lnTo>
                      <a:pt x="0" y="2160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9080" cap="flat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2177"/>
              </a:p>
            </p:txBody>
          </p:sp>
          <p:sp>
            <p:nvSpPr>
              <p:cNvPr id="11" name="Line 4">
                <a:extLst>
                  <a:ext uri="{FF2B5EF4-FFF2-40B4-BE49-F238E27FC236}">
                    <a16:creationId xmlns:a16="http://schemas.microsoft.com/office/drawing/2014/main" id="{C121CB6A-14E8-022D-3C18-5D00B674D90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325" y="1626"/>
                <a:ext cx="935" cy="44"/>
              </a:xfrm>
              <a:prstGeom prst="line">
                <a:avLst/>
              </a:prstGeom>
              <a:noFill/>
              <a:ln w="1908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2177"/>
              </a:p>
            </p:txBody>
          </p:sp>
          <p:sp>
            <p:nvSpPr>
              <p:cNvPr id="12" name="Line 5">
                <a:extLst>
                  <a:ext uri="{FF2B5EF4-FFF2-40B4-BE49-F238E27FC236}">
                    <a16:creationId xmlns:a16="http://schemas.microsoft.com/office/drawing/2014/main" id="{25B3E7B1-385C-7E83-EE0A-E1B9268C3C3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325" y="1746"/>
                <a:ext cx="935" cy="987"/>
              </a:xfrm>
              <a:prstGeom prst="line">
                <a:avLst/>
              </a:prstGeom>
              <a:noFill/>
              <a:ln w="1908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2177"/>
              </a:p>
            </p:txBody>
          </p:sp>
          <p:sp>
            <p:nvSpPr>
              <p:cNvPr id="13" name="Line 6">
                <a:extLst>
                  <a:ext uri="{FF2B5EF4-FFF2-40B4-BE49-F238E27FC236}">
                    <a16:creationId xmlns:a16="http://schemas.microsoft.com/office/drawing/2014/main" id="{5982E0DD-9260-D98D-0613-1DAC8C007A4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403" y="1743"/>
                <a:ext cx="2328" cy="987"/>
              </a:xfrm>
              <a:prstGeom prst="line">
                <a:avLst/>
              </a:prstGeom>
              <a:noFill/>
              <a:ln w="1908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2177"/>
              </a:p>
            </p:txBody>
          </p:sp>
          <p:pic>
            <p:nvPicPr>
              <p:cNvPr id="14" name="Picture 7">
                <a:extLst>
                  <a:ext uri="{FF2B5EF4-FFF2-40B4-BE49-F238E27FC236}">
                    <a16:creationId xmlns:a16="http://schemas.microsoft.com/office/drawing/2014/main" id="{97FC925A-48AC-CA16-5274-E46FEC473A2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61" y="1629"/>
                <a:ext cx="1470" cy="1103"/>
              </a:xfrm>
              <a:prstGeom prst="rect">
                <a:avLst/>
              </a:prstGeom>
              <a:noFill/>
              <a:ln w="1908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</p:grpSp>
      <p:sp>
        <p:nvSpPr>
          <p:cNvPr id="7171" name="Text Box 13">
            <a:extLst>
              <a:ext uri="{FF2B5EF4-FFF2-40B4-BE49-F238E27FC236}">
                <a16:creationId xmlns:a16="http://schemas.microsoft.com/office/drawing/2014/main" id="{28F2A50D-4050-6B43-83DF-80EFF002F4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4929" y="147836"/>
            <a:ext cx="11815267" cy="4493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08847" tIns="56600" rIns="108847" bIns="566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2177" dirty="0">
                <a:solidFill>
                  <a:srgbClr val="000000"/>
                </a:solidFill>
                <a:latin typeface="Arial" panose="020B0604020202020204" pitchFamily="34" charset="0"/>
                <a:cs typeface="DejaVu Sans" charset="0"/>
              </a:rPr>
              <a:t>These significant investments are justifiable if they can be reused. </a:t>
            </a:r>
          </a:p>
        </p:txBody>
      </p:sp>
      <p:pic>
        <p:nvPicPr>
          <p:cNvPr id="1026" name="Picture 2" descr="Largest nuclear steam turbines ever made to boost UK grid – Intelligent CIO  Europe">
            <a:extLst>
              <a:ext uri="{FF2B5EF4-FFF2-40B4-BE49-F238E27FC236}">
                <a16:creationId xmlns:a16="http://schemas.microsoft.com/office/drawing/2014/main" id="{1C8F9ED4-B728-34B5-483A-A769DEEA25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4196" y="4240556"/>
            <a:ext cx="3783097" cy="2524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0AD6DA73-E3D8-3E91-CA4C-B1663D82A7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9039" y="901422"/>
            <a:ext cx="4101157" cy="29611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" name="Curved Up Arrow 5">
            <a:extLst>
              <a:ext uri="{FF2B5EF4-FFF2-40B4-BE49-F238E27FC236}">
                <a16:creationId xmlns:a16="http://schemas.microsoft.com/office/drawing/2014/main" id="{9DFAE2D7-26F2-B2B9-165B-BB4BEEA7114C}"/>
              </a:ext>
            </a:extLst>
          </p:cNvPr>
          <p:cNvSpPr/>
          <p:nvPr/>
        </p:nvSpPr>
        <p:spPr>
          <a:xfrm rot="20473609">
            <a:off x="7331163" y="4818699"/>
            <a:ext cx="2889205" cy="785191"/>
          </a:xfrm>
          <a:prstGeom prst="curvedUpArrow">
            <a:avLst>
              <a:gd name="adj1" fmla="val 25000"/>
              <a:gd name="adj2" fmla="val 56799"/>
              <a:gd name="adj3" fmla="val 50623"/>
            </a:avLst>
          </a:prstGeom>
          <a:solidFill>
            <a:srgbClr val="00B0F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5" name="Curved Up Arrow 14">
            <a:extLst>
              <a:ext uri="{FF2B5EF4-FFF2-40B4-BE49-F238E27FC236}">
                <a16:creationId xmlns:a16="http://schemas.microsoft.com/office/drawing/2014/main" id="{2033DF5E-5109-19D6-CA8E-188AA9E31C57}"/>
              </a:ext>
            </a:extLst>
          </p:cNvPr>
          <p:cNvSpPr/>
          <p:nvPr/>
        </p:nvSpPr>
        <p:spPr>
          <a:xfrm rot="2093499">
            <a:off x="744255" y="4467193"/>
            <a:ext cx="2355767" cy="768904"/>
          </a:xfrm>
          <a:prstGeom prst="curvedUpArrow">
            <a:avLst>
              <a:gd name="adj1" fmla="val 25000"/>
              <a:gd name="adj2" fmla="val 56799"/>
              <a:gd name="adj3" fmla="val 50623"/>
            </a:avLst>
          </a:prstGeom>
          <a:solidFill>
            <a:srgbClr val="00B0F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134310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Box 8">
            <a:extLst>
              <a:ext uri="{FF2B5EF4-FFF2-40B4-BE49-F238E27FC236}">
                <a16:creationId xmlns:a16="http://schemas.microsoft.com/office/drawing/2014/main" id="{4657C8A9-4BDD-FE14-72B7-48DD2C4282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7350" y="5835650"/>
            <a:ext cx="118046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400"/>
              <a:t>The microstructure space is not well structured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EFD1731-FE4A-4798-785F-491D8E8A01D8}"/>
              </a:ext>
            </a:extLst>
          </p:cNvPr>
          <p:cNvSpPr txBox="1"/>
          <p:nvPr/>
        </p:nvSpPr>
        <p:spPr>
          <a:xfrm>
            <a:off x="409575" y="400050"/>
            <a:ext cx="5991225" cy="38004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177" b="1" dirty="0">
                <a:latin typeface="+mn-lt"/>
              </a:rPr>
              <a:t>Goal:</a:t>
            </a:r>
            <a:r>
              <a:rPr lang="en-US" sz="2177" dirty="0">
                <a:latin typeface="+mn-lt"/>
              </a:rPr>
              <a:t> Generate a statistically diverse microstructure dataset</a:t>
            </a:r>
            <a:endParaRPr lang="en-US" sz="2177" b="1" dirty="0">
              <a:latin typeface="+mn-lt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177" u="sng" dirty="0">
              <a:latin typeface="+mn-lt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177" u="sng" dirty="0">
                <a:latin typeface="+mn-lt"/>
              </a:rPr>
              <a:t>Challenging to curate:</a:t>
            </a:r>
          </a:p>
          <a:p>
            <a:pPr marL="345586" indent="-345586" eaLnBrk="1" fontAlgn="auto" hangingPunct="1">
              <a:spcBef>
                <a:spcPts val="0"/>
              </a:spcBef>
              <a:spcAft>
                <a:spcPts val="726"/>
              </a:spcAft>
              <a:buFont typeface="Wingdings" panose="05000000000000000000" pitchFamily="2" charset="2"/>
              <a:buChar char="Ø"/>
              <a:defRPr/>
            </a:pPr>
            <a:r>
              <a:rPr lang="en-US" sz="2177" dirty="0">
                <a:latin typeface="+mn-lt"/>
              </a:rPr>
              <a:t>High dimensionality</a:t>
            </a:r>
          </a:p>
          <a:p>
            <a:pPr marL="345586" indent="-345586" eaLnBrk="1" fontAlgn="auto" hangingPunct="1">
              <a:spcBef>
                <a:spcPts val="0"/>
              </a:spcBef>
              <a:spcAft>
                <a:spcPts val="726"/>
              </a:spcAft>
              <a:buFont typeface="Wingdings" panose="05000000000000000000" pitchFamily="2" charset="2"/>
              <a:buChar char="Ø"/>
              <a:defRPr/>
            </a:pPr>
            <a:r>
              <a:rPr lang="en-US" sz="2177" dirty="0">
                <a:latin typeface="+mn-lt"/>
              </a:rPr>
              <a:t>Expensive to collect experimentally</a:t>
            </a:r>
          </a:p>
          <a:p>
            <a:pPr marL="345586" indent="-345586" eaLnBrk="1" fontAlgn="auto" hangingPunct="1">
              <a:spcBef>
                <a:spcPts val="0"/>
              </a:spcBef>
              <a:spcAft>
                <a:spcPts val="726"/>
              </a:spcAft>
              <a:buFont typeface="Wingdings" panose="05000000000000000000" pitchFamily="2" charset="2"/>
              <a:buChar char="Ø"/>
              <a:defRPr/>
            </a:pPr>
            <a:r>
              <a:rPr lang="en-US" sz="2177" b="1" dirty="0">
                <a:latin typeface="+mn-lt"/>
              </a:rPr>
              <a:t>Numerical dissimilarity ≠ microstructural dissimilarity</a:t>
            </a:r>
          </a:p>
          <a:p>
            <a:pPr marL="345586" indent="-345586" eaLnBrk="1" fontAlgn="auto" hangingPunct="1">
              <a:spcBef>
                <a:spcPts val="0"/>
              </a:spcBef>
              <a:spcAft>
                <a:spcPts val="726"/>
              </a:spcAft>
              <a:buFont typeface="Wingdings" panose="05000000000000000000" pitchFamily="2" charset="2"/>
              <a:buChar char="Ø"/>
              <a:defRPr/>
            </a:pPr>
            <a:r>
              <a:rPr lang="en-US" sz="2177" dirty="0">
                <a:latin typeface="+mn-lt"/>
              </a:rPr>
              <a:t>Requires stability (i.e., discovery)</a:t>
            </a:r>
          </a:p>
          <a:p>
            <a:pPr marL="345586" indent="-345586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endParaRPr lang="en-US" sz="2177" dirty="0">
              <a:latin typeface="+mn-lt"/>
            </a:endParaRPr>
          </a:p>
        </p:txBody>
      </p:sp>
      <p:grpSp>
        <p:nvGrpSpPr>
          <p:cNvPr id="9220" name="Group 15">
            <a:extLst>
              <a:ext uri="{FF2B5EF4-FFF2-40B4-BE49-F238E27FC236}">
                <a16:creationId xmlns:a16="http://schemas.microsoft.com/office/drawing/2014/main" id="{51E44D7B-2F67-AADE-2FE5-27E98C04CF37}"/>
              </a:ext>
            </a:extLst>
          </p:cNvPr>
          <p:cNvGrpSpPr>
            <a:grpSpLocks/>
          </p:cNvGrpSpPr>
          <p:nvPr/>
        </p:nvGrpSpPr>
        <p:grpSpPr bwMode="auto">
          <a:xfrm>
            <a:off x="7035800" y="193675"/>
            <a:ext cx="4746625" cy="3635375"/>
            <a:chOff x="5535612" y="2534057"/>
            <a:chExt cx="3924300" cy="3006318"/>
          </a:xfrm>
        </p:grpSpPr>
        <p:pic>
          <p:nvPicPr>
            <p:cNvPr id="9223" name="Picture 3" descr="A group of images of different colors&#10;&#10;Description automatically generated">
              <a:extLst>
                <a:ext uri="{FF2B5EF4-FFF2-40B4-BE49-F238E27FC236}">
                  <a16:creationId xmlns:a16="http://schemas.microsoft.com/office/drawing/2014/main" id="{BBAE1E10-B6F2-C9F0-82FD-240ECA534D3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433" t="5605" r="34645" b="70755"/>
            <a:stretch>
              <a:fillRect/>
            </a:stretch>
          </p:blipFill>
          <p:spPr bwMode="auto">
            <a:xfrm>
              <a:off x="7554912" y="2534057"/>
              <a:ext cx="1905000" cy="1447800"/>
            </a:xfrm>
            <a:prstGeom prst="rect">
              <a:avLst/>
            </a:prstGeom>
            <a:noFill/>
            <a:ln w="222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224" name="Picture 3" descr="A group of images of different colors&#10;&#10;Description automatically generated">
              <a:extLst>
                <a:ext uri="{FF2B5EF4-FFF2-40B4-BE49-F238E27FC236}">
                  <a16:creationId xmlns:a16="http://schemas.microsoft.com/office/drawing/2014/main" id="{42FF80C3-D860-660C-FB1D-D6E9F9E5781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713" t="37370" r="34367" b="38989"/>
            <a:stretch>
              <a:fillRect/>
            </a:stretch>
          </p:blipFill>
          <p:spPr bwMode="auto">
            <a:xfrm>
              <a:off x="5535612" y="4091084"/>
              <a:ext cx="1905000" cy="1447800"/>
            </a:xfrm>
            <a:prstGeom prst="rect">
              <a:avLst/>
            </a:prstGeom>
            <a:noFill/>
            <a:ln w="222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225" name="Picture 3" descr="A group of images of different colors&#10;&#10;Description automatically generated">
              <a:extLst>
                <a:ext uri="{FF2B5EF4-FFF2-40B4-BE49-F238E27FC236}">
                  <a16:creationId xmlns:a16="http://schemas.microsoft.com/office/drawing/2014/main" id="{23966C5E-049A-1AA9-5339-4AA5211C277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53" t="38336" r="67625" b="38023"/>
            <a:stretch>
              <a:fillRect/>
            </a:stretch>
          </p:blipFill>
          <p:spPr bwMode="auto">
            <a:xfrm>
              <a:off x="5535612" y="2534057"/>
              <a:ext cx="1905000" cy="1447800"/>
            </a:xfrm>
            <a:prstGeom prst="rect">
              <a:avLst/>
            </a:prstGeom>
            <a:noFill/>
            <a:ln w="222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226" name="Picture 3" descr="A group of images of different colors&#10;&#10;Description automatically generated">
              <a:extLst>
                <a:ext uri="{FF2B5EF4-FFF2-40B4-BE49-F238E27FC236}">
                  <a16:creationId xmlns:a16="http://schemas.microsoft.com/office/drawing/2014/main" id="{BEBF460C-8252-ACB4-2275-B7084F2E915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136" t="71259" r="34943" b="5101"/>
            <a:stretch>
              <a:fillRect/>
            </a:stretch>
          </p:blipFill>
          <p:spPr bwMode="auto">
            <a:xfrm>
              <a:off x="7554912" y="4092575"/>
              <a:ext cx="1905000" cy="1447800"/>
            </a:xfrm>
            <a:prstGeom prst="rect">
              <a:avLst/>
            </a:prstGeom>
            <a:noFill/>
            <a:ln w="222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9221" name="Picture 3">
            <a:extLst>
              <a:ext uri="{FF2B5EF4-FFF2-40B4-BE49-F238E27FC236}">
                <a16:creationId xmlns:a16="http://schemas.microsoft.com/office/drawing/2014/main" id="{61849EF6-7032-DBCF-1A7B-F8DFE50D9F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6675" y="3887788"/>
            <a:ext cx="2970213" cy="297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2" name="TextBox 1">
            <a:extLst>
              <a:ext uri="{FF2B5EF4-FFF2-40B4-BE49-F238E27FC236}">
                <a16:creationId xmlns:a16="http://schemas.microsoft.com/office/drawing/2014/main" id="{A28A2325-D6D6-1214-14AD-EB281864E9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35800" y="3959225"/>
            <a:ext cx="1920875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000"/>
              <a:t>Generated using LGD-Diffusion Models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extBox 1">
            <a:extLst>
              <a:ext uri="{FF2B5EF4-FFF2-40B4-BE49-F238E27FC236}">
                <a16:creationId xmlns:a16="http://schemas.microsoft.com/office/drawing/2014/main" id="{D9EDC482-7F0C-7E15-8C6C-97BE464248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9238" y="341313"/>
            <a:ext cx="11704637" cy="46513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sz="2419" dirty="0"/>
              <a:t>Statistical Latent representations provide the necessary </a:t>
            </a:r>
            <a:r>
              <a:rPr lang="en-US" altLang="en-US" sz="2419" b="1" i="1" dirty="0"/>
              <a:t>stability </a:t>
            </a:r>
            <a:r>
              <a:rPr lang="en-US" altLang="en-US" sz="2419" dirty="0"/>
              <a:t>and </a:t>
            </a:r>
            <a:r>
              <a:rPr lang="en-US" altLang="en-US" sz="2419" b="1" i="1" dirty="0"/>
              <a:t>topology</a:t>
            </a:r>
            <a:r>
              <a:rPr lang="en-US" altLang="en-US" sz="2419" dirty="0"/>
              <a:t>.</a:t>
            </a:r>
          </a:p>
        </p:txBody>
      </p:sp>
      <p:sp>
        <p:nvSpPr>
          <p:cNvPr id="12" name="Arrow: Striped Right 11">
            <a:extLst>
              <a:ext uri="{FF2B5EF4-FFF2-40B4-BE49-F238E27FC236}">
                <a16:creationId xmlns:a16="http://schemas.microsoft.com/office/drawing/2014/main" id="{D04D1B49-4E98-0E13-99CA-218CCEF91DCD}"/>
              </a:ext>
            </a:extLst>
          </p:cNvPr>
          <p:cNvSpPr/>
          <p:nvPr/>
        </p:nvSpPr>
        <p:spPr>
          <a:xfrm>
            <a:off x="5307013" y="3028950"/>
            <a:ext cx="941387" cy="611188"/>
          </a:xfrm>
          <a:prstGeom prst="stripedRightArrow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177"/>
          </a:p>
        </p:txBody>
      </p:sp>
      <p:grpSp>
        <p:nvGrpSpPr>
          <p:cNvPr id="10244" name="Group 7">
            <a:extLst>
              <a:ext uri="{FF2B5EF4-FFF2-40B4-BE49-F238E27FC236}">
                <a16:creationId xmlns:a16="http://schemas.microsoft.com/office/drawing/2014/main" id="{931BEE19-2A4B-F6CC-7734-0B6ADABC3629}"/>
              </a:ext>
            </a:extLst>
          </p:cNvPr>
          <p:cNvGrpSpPr>
            <a:grpSpLocks/>
          </p:cNvGrpSpPr>
          <p:nvPr/>
        </p:nvGrpSpPr>
        <p:grpSpPr bwMode="auto">
          <a:xfrm>
            <a:off x="603250" y="1308100"/>
            <a:ext cx="4477089" cy="4068763"/>
            <a:chOff x="498169" y="1080294"/>
            <a:chExt cx="3701816" cy="3366779"/>
          </a:xfrm>
        </p:grpSpPr>
        <p:grpSp>
          <p:nvGrpSpPr>
            <p:cNvPr id="10258" name="Group 1">
              <a:extLst>
                <a:ext uri="{FF2B5EF4-FFF2-40B4-BE49-F238E27FC236}">
                  <a16:creationId xmlns:a16="http://schemas.microsoft.com/office/drawing/2014/main" id="{87E92496-7BA2-22A9-316B-51A2C302CCC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98169" y="1080294"/>
              <a:ext cx="3701816" cy="3239434"/>
              <a:chOff x="433388" y="1341438"/>
              <a:chExt cx="3701816" cy="3239434"/>
            </a:xfrm>
          </p:grpSpPr>
          <p:sp>
            <p:nvSpPr>
              <p:cNvPr id="3" name="Freeform: Shape 2">
                <a:extLst>
                  <a:ext uri="{FF2B5EF4-FFF2-40B4-BE49-F238E27FC236}">
                    <a16:creationId xmlns:a16="http://schemas.microsoft.com/office/drawing/2014/main" id="{7D90BA97-A114-C4A5-8391-54ED6DEAD3E1}"/>
                  </a:ext>
                </a:extLst>
              </p:cNvPr>
              <p:cNvSpPr/>
              <p:nvPr/>
            </p:nvSpPr>
            <p:spPr>
              <a:xfrm>
                <a:off x="468829" y="1341438"/>
                <a:ext cx="3126616" cy="2987146"/>
              </a:xfrm>
              <a:custGeom>
                <a:avLst/>
                <a:gdLst>
                  <a:gd name="connsiteX0" fmla="*/ 582958 w 3128038"/>
                  <a:gd name="connsiteY0" fmla="*/ 274320 h 2987040"/>
                  <a:gd name="connsiteX1" fmla="*/ 621058 w 3128038"/>
                  <a:gd name="connsiteY1" fmla="*/ 236220 h 2987040"/>
                  <a:gd name="connsiteX2" fmla="*/ 643918 w 3128038"/>
                  <a:gd name="connsiteY2" fmla="*/ 198120 h 2987040"/>
                  <a:gd name="connsiteX3" fmla="*/ 826798 w 3128038"/>
                  <a:gd name="connsiteY3" fmla="*/ 68580 h 2987040"/>
                  <a:gd name="connsiteX4" fmla="*/ 902998 w 3128038"/>
                  <a:gd name="connsiteY4" fmla="*/ 38100 h 2987040"/>
                  <a:gd name="connsiteX5" fmla="*/ 994438 w 3128038"/>
                  <a:gd name="connsiteY5" fmla="*/ 15240 h 2987040"/>
                  <a:gd name="connsiteX6" fmla="*/ 1215418 w 3128038"/>
                  <a:gd name="connsiteY6" fmla="*/ 7620 h 2987040"/>
                  <a:gd name="connsiteX7" fmla="*/ 1344958 w 3128038"/>
                  <a:gd name="connsiteY7" fmla="*/ 0 h 2987040"/>
                  <a:gd name="connsiteX8" fmla="*/ 1436398 w 3128038"/>
                  <a:gd name="connsiteY8" fmla="*/ 22860 h 2987040"/>
                  <a:gd name="connsiteX9" fmla="*/ 1512598 w 3128038"/>
                  <a:gd name="connsiteY9" fmla="*/ 99060 h 2987040"/>
                  <a:gd name="connsiteX10" fmla="*/ 1596418 w 3128038"/>
                  <a:gd name="connsiteY10" fmla="*/ 228600 h 2987040"/>
                  <a:gd name="connsiteX11" fmla="*/ 1604038 w 3128038"/>
                  <a:gd name="connsiteY11" fmla="*/ 304800 h 2987040"/>
                  <a:gd name="connsiteX12" fmla="*/ 1619278 w 3128038"/>
                  <a:gd name="connsiteY12" fmla="*/ 358140 h 2987040"/>
                  <a:gd name="connsiteX13" fmla="*/ 1634518 w 3128038"/>
                  <a:gd name="connsiteY13" fmla="*/ 419100 h 2987040"/>
                  <a:gd name="connsiteX14" fmla="*/ 1657378 w 3128038"/>
                  <a:gd name="connsiteY14" fmla="*/ 533400 h 2987040"/>
                  <a:gd name="connsiteX15" fmla="*/ 1710718 w 3128038"/>
                  <a:gd name="connsiteY15" fmla="*/ 617220 h 2987040"/>
                  <a:gd name="connsiteX16" fmla="*/ 1764058 w 3128038"/>
                  <a:gd name="connsiteY16" fmla="*/ 678180 h 2987040"/>
                  <a:gd name="connsiteX17" fmla="*/ 2000278 w 3128038"/>
                  <a:gd name="connsiteY17" fmla="*/ 792480 h 2987040"/>
                  <a:gd name="connsiteX18" fmla="*/ 2251738 w 3128038"/>
                  <a:gd name="connsiteY18" fmla="*/ 815340 h 2987040"/>
                  <a:gd name="connsiteX19" fmla="*/ 2625118 w 3128038"/>
                  <a:gd name="connsiteY19" fmla="*/ 868680 h 2987040"/>
                  <a:gd name="connsiteX20" fmla="*/ 2708938 w 3128038"/>
                  <a:gd name="connsiteY20" fmla="*/ 914400 h 2987040"/>
                  <a:gd name="connsiteX21" fmla="*/ 2990878 w 3128038"/>
                  <a:gd name="connsiteY21" fmla="*/ 1120140 h 2987040"/>
                  <a:gd name="connsiteX22" fmla="*/ 3028978 w 3128038"/>
                  <a:gd name="connsiteY22" fmla="*/ 1219200 h 2987040"/>
                  <a:gd name="connsiteX23" fmla="*/ 3036598 w 3128038"/>
                  <a:gd name="connsiteY23" fmla="*/ 1310640 h 2987040"/>
                  <a:gd name="connsiteX24" fmla="*/ 3021358 w 3128038"/>
                  <a:gd name="connsiteY24" fmla="*/ 1432560 h 2987040"/>
                  <a:gd name="connsiteX25" fmla="*/ 3006118 w 3128038"/>
                  <a:gd name="connsiteY25" fmla="*/ 1524000 h 2987040"/>
                  <a:gd name="connsiteX26" fmla="*/ 2983258 w 3128038"/>
                  <a:gd name="connsiteY26" fmla="*/ 1676400 h 2987040"/>
                  <a:gd name="connsiteX27" fmla="*/ 2968018 w 3128038"/>
                  <a:gd name="connsiteY27" fmla="*/ 1767840 h 2987040"/>
                  <a:gd name="connsiteX28" fmla="*/ 2983258 w 3128038"/>
                  <a:gd name="connsiteY28" fmla="*/ 2133600 h 2987040"/>
                  <a:gd name="connsiteX29" fmla="*/ 3044218 w 3128038"/>
                  <a:gd name="connsiteY29" fmla="*/ 2293620 h 2987040"/>
                  <a:gd name="connsiteX30" fmla="*/ 3128038 w 3128038"/>
                  <a:gd name="connsiteY30" fmla="*/ 2529840 h 2987040"/>
                  <a:gd name="connsiteX31" fmla="*/ 3112798 w 3128038"/>
                  <a:gd name="connsiteY31" fmla="*/ 2651760 h 2987040"/>
                  <a:gd name="connsiteX32" fmla="*/ 3021358 w 3128038"/>
                  <a:gd name="connsiteY32" fmla="*/ 2727960 h 2987040"/>
                  <a:gd name="connsiteX33" fmla="*/ 2480338 w 3128038"/>
                  <a:gd name="connsiteY33" fmla="*/ 2834640 h 2987040"/>
                  <a:gd name="connsiteX34" fmla="*/ 2122198 w 3128038"/>
                  <a:gd name="connsiteY34" fmla="*/ 2781300 h 2987040"/>
                  <a:gd name="connsiteX35" fmla="*/ 1695478 w 3128038"/>
                  <a:gd name="connsiteY35" fmla="*/ 2659380 h 2987040"/>
                  <a:gd name="connsiteX36" fmla="*/ 1459258 w 3128038"/>
                  <a:gd name="connsiteY36" fmla="*/ 2644140 h 2987040"/>
                  <a:gd name="connsiteX37" fmla="*/ 1306858 w 3128038"/>
                  <a:gd name="connsiteY37" fmla="*/ 2674620 h 2987040"/>
                  <a:gd name="connsiteX38" fmla="*/ 1123978 w 3128038"/>
                  <a:gd name="connsiteY38" fmla="*/ 2689860 h 2987040"/>
                  <a:gd name="connsiteX39" fmla="*/ 819178 w 3128038"/>
                  <a:gd name="connsiteY39" fmla="*/ 2758440 h 2987040"/>
                  <a:gd name="connsiteX40" fmla="*/ 659158 w 3128038"/>
                  <a:gd name="connsiteY40" fmla="*/ 2865120 h 2987040"/>
                  <a:gd name="connsiteX41" fmla="*/ 499138 w 3128038"/>
                  <a:gd name="connsiteY41" fmla="*/ 2987040 h 2987040"/>
                  <a:gd name="connsiteX42" fmla="*/ 285778 w 3128038"/>
                  <a:gd name="connsiteY42" fmla="*/ 2964180 h 2987040"/>
                  <a:gd name="connsiteX43" fmla="*/ 95278 w 3128038"/>
                  <a:gd name="connsiteY43" fmla="*/ 2804160 h 2987040"/>
                  <a:gd name="connsiteX44" fmla="*/ 41938 w 3128038"/>
                  <a:gd name="connsiteY44" fmla="*/ 2689860 h 2987040"/>
                  <a:gd name="connsiteX45" fmla="*/ 26698 w 3128038"/>
                  <a:gd name="connsiteY45" fmla="*/ 2263140 h 2987040"/>
                  <a:gd name="connsiteX46" fmla="*/ 140998 w 3128038"/>
                  <a:gd name="connsiteY46" fmla="*/ 2065020 h 2987040"/>
                  <a:gd name="connsiteX47" fmla="*/ 201958 w 3128038"/>
                  <a:gd name="connsiteY47" fmla="*/ 1981200 h 2987040"/>
                  <a:gd name="connsiteX48" fmla="*/ 453418 w 3128038"/>
                  <a:gd name="connsiteY48" fmla="*/ 1821180 h 2987040"/>
                  <a:gd name="connsiteX49" fmla="*/ 529618 w 3128038"/>
                  <a:gd name="connsiteY49" fmla="*/ 1767840 h 2987040"/>
                  <a:gd name="connsiteX50" fmla="*/ 575338 w 3128038"/>
                  <a:gd name="connsiteY50" fmla="*/ 1722120 h 2987040"/>
                  <a:gd name="connsiteX51" fmla="*/ 651538 w 3128038"/>
                  <a:gd name="connsiteY51" fmla="*/ 1539240 h 2987040"/>
                  <a:gd name="connsiteX52" fmla="*/ 636298 w 3128038"/>
                  <a:gd name="connsiteY52" fmla="*/ 1173480 h 2987040"/>
                  <a:gd name="connsiteX53" fmla="*/ 590578 w 3128038"/>
                  <a:gd name="connsiteY53" fmla="*/ 1059180 h 2987040"/>
                  <a:gd name="connsiteX54" fmla="*/ 506758 w 3128038"/>
                  <a:gd name="connsiteY54" fmla="*/ 868680 h 2987040"/>
                  <a:gd name="connsiteX55" fmla="*/ 468658 w 3128038"/>
                  <a:gd name="connsiteY55" fmla="*/ 792480 h 2987040"/>
                  <a:gd name="connsiteX56" fmla="*/ 445798 w 3128038"/>
                  <a:gd name="connsiteY56" fmla="*/ 723900 h 2987040"/>
                  <a:gd name="connsiteX57" fmla="*/ 415318 w 3128038"/>
                  <a:gd name="connsiteY57" fmla="*/ 594360 h 2987040"/>
                  <a:gd name="connsiteX58" fmla="*/ 445798 w 3128038"/>
                  <a:gd name="connsiteY58" fmla="*/ 396240 h 2987040"/>
                  <a:gd name="connsiteX59" fmla="*/ 468658 w 3128038"/>
                  <a:gd name="connsiteY59" fmla="*/ 373380 h 2987040"/>
                  <a:gd name="connsiteX60" fmla="*/ 483898 w 3128038"/>
                  <a:gd name="connsiteY60" fmla="*/ 342900 h 2987040"/>
                  <a:gd name="connsiteX61" fmla="*/ 529618 w 3128038"/>
                  <a:gd name="connsiteY61" fmla="*/ 320040 h 2987040"/>
                  <a:gd name="connsiteX62" fmla="*/ 552478 w 3128038"/>
                  <a:gd name="connsiteY62" fmla="*/ 297180 h 2987040"/>
                  <a:gd name="connsiteX63" fmla="*/ 590578 w 3128038"/>
                  <a:gd name="connsiteY63" fmla="*/ 274320 h 2987040"/>
                  <a:gd name="connsiteX64" fmla="*/ 582958 w 3128038"/>
                  <a:gd name="connsiteY64" fmla="*/ 274320 h 29870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</a:cxnLst>
                <a:rect l="l" t="t" r="r" b="b"/>
                <a:pathLst>
                  <a:path w="3128038" h="2987040">
                    <a:moveTo>
                      <a:pt x="582958" y="274320"/>
                    </a:moveTo>
                    <a:cubicBezTo>
                      <a:pt x="588038" y="267970"/>
                      <a:pt x="609838" y="250245"/>
                      <a:pt x="621058" y="236220"/>
                    </a:cubicBezTo>
                    <a:cubicBezTo>
                      <a:pt x="630310" y="224655"/>
                      <a:pt x="632909" y="208028"/>
                      <a:pt x="643918" y="198120"/>
                    </a:cubicBezTo>
                    <a:cubicBezTo>
                      <a:pt x="681116" y="164642"/>
                      <a:pt x="767177" y="96637"/>
                      <a:pt x="826798" y="68580"/>
                    </a:cubicBezTo>
                    <a:cubicBezTo>
                      <a:pt x="851551" y="56932"/>
                      <a:pt x="876929" y="46395"/>
                      <a:pt x="902998" y="38100"/>
                    </a:cubicBezTo>
                    <a:cubicBezTo>
                      <a:pt x="932937" y="28574"/>
                      <a:pt x="963168" y="18291"/>
                      <a:pt x="994438" y="15240"/>
                    </a:cubicBezTo>
                    <a:cubicBezTo>
                      <a:pt x="1067794" y="8083"/>
                      <a:pt x="1141784" y="10821"/>
                      <a:pt x="1215418" y="7620"/>
                    </a:cubicBezTo>
                    <a:cubicBezTo>
                      <a:pt x="1258632" y="5741"/>
                      <a:pt x="1301778" y="2540"/>
                      <a:pt x="1344958" y="0"/>
                    </a:cubicBezTo>
                    <a:cubicBezTo>
                      <a:pt x="1375438" y="7620"/>
                      <a:pt x="1409349" y="6877"/>
                      <a:pt x="1436398" y="22860"/>
                    </a:cubicBezTo>
                    <a:cubicBezTo>
                      <a:pt x="1467323" y="41134"/>
                      <a:pt x="1489221" y="71787"/>
                      <a:pt x="1512598" y="99060"/>
                    </a:cubicBezTo>
                    <a:cubicBezTo>
                      <a:pt x="1565834" y="161169"/>
                      <a:pt x="1566860" y="169484"/>
                      <a:pt x="1596418" y="228600"/>
                    </a:cubicBezTo>
                    <a:cubicBezTo>
                      <a:pt x="1598958" y="254000"/>
                      <a:pt x="1599602" y="279662"/>
                      <a:pt x="1604038" y="304800"/>
                    </a:cubicBezTo>
                    <a:cubicBezTo>
                      <a:pt x="1607252" y="323010"/>
                      <a:pt x="1614513" y="340273"/>
                      <a:pt x="1619278" y="358140"/>
                    </a:cubicBezTo>
                    <a:cubicBezTo>
                      <a:pt x="1624675" y="378378"/>
                      <a:pt x="1630658" y="398513"/>
                      <a:pt x="1634518" y="419100"/>
                    </a:cubicBezTo>
                    <a:cubicBezTo>
                      <a:pt x="1641964" y="458812"/>
                      <a:pt x="1638740" y="496125"/>
                      <a:pt x="1657378" y="533400"/>
                    </a:cubicBezTo>
                    <a:cubicBezTo>
                      <a:pt x="1672189" y="563021"/>
                      <a:pt x="1691073" y="590559"/>
                      <a:pt x="1710718" y="617220"/>
                    </a:cubicBezTo>
                    <a:cubicBezTo>
                      <a:pt x="1726735" y="638957"/>
                      <a:pt x="1741716" y="663019"/>
                      <a:pt x="1764058" y="678180"/>
                    </a:cubicBezTo>
                    <a:cubicBezTo>
                      <a:pt x="1796177" y="699975"/>
                      <a:pt x="1937288" y="773583"/>
                      <a:pt x="2000278" y="792480"/>
                    </a:cubicBezTo>
                    <a:cubicBezTo>
                      <a:pt x="2081760" y="816925"/>
                      <a:pt x="2168118" y="811704"/>
                      <a:pt x="2251738" y="815340"/>
                    </a:cubicBezTo>
                    <a:cubicBezTo>
                      <a:pt x="2263742" y="816752"/>
                      <a:pt x="2553195" y="843784"/>
                      <a:pt x="2625118" y="868680"/>
                    </a:cubicBezTo>
                    <a:cubicBezTo>
                      <a:pt x="2655193" y="879091"/>
                      <a:pt x="2682358" y="896896"/>
                      <a:pt x="2708938" y="914400"/>
                    </a:cubicBezTo>
                    <a:cubicBezTo>
                      <a:pt x="2904992" y="1043509"/>
                      <a:pt x="2879940" y="1025051"/>
                      <a:pt x="2990878" y="1120140"/>
                    </a:cubicBezTo>
                    <a:cubicBezTo>
                      <a:pt x="2999025" y="1139149"/>
                      <a:pt x="3025095" y="1195901"/>
                      <a:pt x="3028978" y="1219200"/>
                    </a:cubicBezTo>
                    <a:cubicBezTo>
                      <a:pt x="3034006" y="1249369"/>
                      <a:pt x="3034058" y="1280160"/>
                      <a:pt x="3036598" y="1310640"/>
                    </a:cubicBezTo>
                    <a:cubicBezTo>
                      <a:pt x="3031518" y="1351280"/>
                      <a:pt x="3027150" y="1392015"/>
                      <a:pt x="3021358" y="1432560"/>
                    </a:cubicBezTo>
                    <a:cubicBezTo>
                      <a:pt x="3016988" y="1463150"/>
                      <a:pt x="3010888" y="1493470"/>
                      <a:pt x="3006118" y="1524000"/>
                    </a:cubicBezTo>
                    <a:cubicBezTo>
                      <a:pt x="2998188" y="1574753"/>
                      <a:pt x="2991188" y="1625647"/>
                      <a:pt x="2983258" y="1676400"/>
                    </a:cubicBezTo>
                    <a:cubicBezTo>
                      <a:pt x="2978488" y="1706930"/>
                      <a:pt x="2968018" y="1767840"/>
                      <a:pt x="2968018" y="1767840"/>
                    </a:cubicBezTo>
                    <a:cubicBezTo>
                      <a:pt x="2957020" y="1910809"/>
                      <a:pt x="2948232" y="1955288"/>
                      <a:pt x="2983258" y="2133600"/>
                    </a:cubicBezTo>
                    <a:cubicBezTo>
                      <a:pt x="2994260" y="2189609"/>
                      <a:pt x="3024933" y="2239897"/>
                      <a:pt x="3044218" y="2293620"/>
                    </a:cubicBezTo>
                    <a:cubicBezTo>
                      <a:pt x="3166788" y="2635065"/>
                      <a:pt x="3024435" y="2260473"/>
                      <a:pt x="3128038" y="2529840"/>
                    </a:cubicBezTo>
                    <a:cubicBezTo>
                      <a:pt x="3122958" y="2570480"/>
                      <a:pt x="3132215" y="2615699"/>
                      <a:pt x="3112798" y="2651760"/>
                    </a:cubicBezTo>
                    <a:cubicBezTo>
                      <a:pt x="3093988" y="2686694"/>
                      <a:pt x="3057411" y="2711395"/>
                      <a:pt x="3021358" y="2727960"/>
                    </a:cubicBezTo>
                    <a:cubicBezTo>
                      <a:pt x="2894771" y="2786122"/>
                      <a:pt x="2577530" y="2819850"/>
                      <a:pt x="2480338" y="2834640"/>
                    </a:cubicBezTo>
                    <a:cubicBezTo>
                      <a:pt x="2360958" y="2816860"/>
                      <a:pt x="2241151" y="2801745"/>
                      <a:pt x="2122198" y="2781300"/>
                    </a:cubicBezTo>
                    <a:cubicBezTo>
                      <a:pt x="1854851" y="2735350"/>
                      <a:pt x="2121314" y="2744547"/>
                      <a:pt x="1695478" y="2659380"/>
                    </a:cubicBezTo>
                    <a:cubicBezTo>
                      <a:pt x="1618107" y="2643906"/>
                      <a:pt x="1537998" y="2649220"/>
                      <a:pt x="1459258" y="2644140"/>
                    </a:cubicBezTo>
                    <a:cubicBezTo>
                      <a:pt x="1408458" y="2654300"/>
                      <a:pt x="1358189" y="2667620"/>
                      <a:pt x="1306858" y="2674620"/>
                    </a:cubicBezTo>
                    <a:cubicBezTo>
                      <a:pt x="1246248" y="2682885"/>
                      <a:pt x="1184265" y="2679498"/>
                      <a:pt x="1123978" y="2689860"/>
                    </a:cubicBezTo>
                    <a:cubicBezTo>
                      <a:pt x="1021343" y="2707500"/>
                      <a:pt x="920778" y="2735580"/>
                      <a:pt x="819178" y="2758440"/>
                    </a:cubicBezTo>
                    <a:cubicBezTo>
                      <a:pt x="746854" y="2800629"/>
                      <a:pt x="719372" y="2811244"/>
                      <a:pt x="659158" y="2865120"/>
                    </a:cubicBezTo>
                    <a:cubicBezTo>
                      <a:pt x="530707" y="2980050"/>
                      <a:pt x="640848" y="2909743"/>
                      <a:pt x="499138" y="2987040"/>
                    </a:cubicBezTo>
                    <a:cubicBezTo>
                      <a:pt x="428018" y="2979420"/>
                      <a:pt x="354673" y="2983406"/>
                      <a:pt x="285778" y="2964180"/>
                    </a:cubicBezTo>
                    <a:cubicBezTo>
                      <a:pt x="208568" y="2942633"/>
                      <a:pt x="136422" y="2869506"/>
                      <a:pt x="95278" y="2804160"/>
                    </a:cubicBezTo>
                    <a:cubicBezTo>
                      <a:pt x="72876" y="2768581"/>
                      <a:pt x="59718" y="2727960"/>
                      <a:pt x="41938" y="2689860"/>
                    </a:cubicBezTo>
                    <a:cubicBezTo>
                      <a:pt x="6303" y="2529503"/>
                      <a:pt x="-23635" y="2452629"/>
                      <a:pt x="26698" y="2263140"/>
                    </a:cubicBezTo>
                    <a:cubicBezTo>
                      <a:pt x="46271" y="2189453"/>
                      <a:pt x="100747" y="2129771"/>
                      <a:pt x="140998" y="2065020"/>
                    </a:cubicBezTo>
                    <a:cubicBezTo>
                      <a:pt x="159237" y="2035679"/>
                      <a:pt x="174723" y="2002456"/>
                      <a:pt x="201958" y="1981200"/>
                    </a:cubicBezTo>
                    <a:cubicBezTo>
                      <a:pt x="280279" y="1920071"/>
                      <a:pt x="372025" y="1878155"/>
                      <a:pt x="453418" y="1821180"/>
                    </a:cubicBezTo>
                    <a:cubicBezTo>
                      <a:pt x="478818" y="1803400"/>
                      <a:pt x="505555" y="1787391"/>
                      <a:pt x="529618" y="1767840"/>
                    </a:cubicBezTo>
                    <a:cubicBezTo>
                      <a:pt x="546345" y="1754249"/>
                      <a:pt x="560098" y="1737360"/>
                      <a:pt x="575338" y="1722120"/>
                    </a:cubicBezTo>
                    <a:cubicBezTo>
                      <a:pt x="586408" y="1697767"/>
                      <a:pt x="650455" y="1561271"/>
                      <a:pt x="651538" y="1539240"/>
                    </a:cubicBezTo>
                    <a:cubicBezTo>
                      <a:pt x="657532" y="1417362"/>
                      <a:pt x="651670" y="1294534"/>
                      <a:pt x="636298" y="1173480"/>
                    </a:cubicBezTo>
                    <a:cubicBezTo>
                      <a:pt x="631129" y="1132772"/>
                      <a:pt x="606628" y="1096946"/>
                      <a:pt x="590578" y="1059180"/>
                    </a:cubicBezTo>
                    <a:cubicBezTo>
                      <a:pt x="563443" y="995332"/>
                      <a:pt x="537783" y="930731"/>
                      <a:pt x="506758" y="868680"/>
                    </a:cubicBezTo>
                    <a:cubicBezTo>
                      <a:pt x="494058" y="843280"/>
                      <a:pt x="479678" y="818653"/>
                      <a:pt x="468658" y="792480"/>
                    </a:cubicBezTo>
                    <a:cubicBezTo>
                      <a:pt x="459307" y="770272"/>
                      <a:pt x="452597" y="747017"/>
                      <a:pt x="445798" y="723900"/>
                    </a:cubicBezTo>
                    <a:cubicBezTo>
                      <a:pt x="436289" y="691570"/>
                      <a:pt x="422344" y="625978"/>
                      <a:pt x="415318" y="594360"/>
                    </a:cubicBezTo>
                    <a:cubicBezTo>
                      <a:pt x="419134" y="552379"/>
                      <a:pt x="407985" y="449178"/>
                      <a:pt x="445798" y="396240"/>
                    </a:cubicBezTo>
                    <a:cubicBezTo>
                      <a:pt x="452062" y="387471"/>
                      <a:pt x="462394" y="382149"/>
                      <a:pt x="468658" y="373380"/>
                    </a:cubicBezTo>
                    <a:cubicBezTo>
                      <a:pt x="475260" y="364137"/>
                      <a:pt x="475349" y="350380"/>
                      <a:pt x="483898" y="342900"/>
                    </a:cubicBezTo>
                    <a:cubicBezTo>
                      <a:pt x="496721" y="331680"/>
                      <a:pt x="515441" y="329491"/>
                      <a:pt x="529618" y="320040"/>
                    </a:cubicBezTo>
                    <a:cubicBezTo>
                      <a:pt x="538584" y="314062"/>
                      <a:pt x="543857" y="303646"/>
                      <a:pt x="552478" y="297180"/>
                    </a:cubicBezTo>
                    <a:cubicBezTo>
                      <a:pt x="564326" y="288294"/>
                      <a:pt x="577631" y="281513"/>
                      <a:pt x="590578" y="274320"/>
                    </a:cubicBezTo>
                    <a:cubicBezTo>
                      <a:pt x="600508" y="268803"/>
                      <a:pt x="577878" y="280670"/>
                      <a:pt x="582958" y="274320"/>
                    </a:cubicBezTo>
                    <a:close/>
                  </a:path>
                </a:pathLst>
              </a:custGeom>
              <a:solidFill>
                <a:schemeClr val="accent1">
                  <a:lumMod val="20000"/>
                  <a:lumOff val="8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2177"/>
              </a:p>
            </p:txBody>
          </p:sp>
          <p:pic>
            <p:nvPicPr>
              <p:cNvPr id="10261" name="Picture 3" descr="A group of images of different colors&#10;&#10;Description automatically generated">
                <a:extLst>
                  <a:ext uri="{FF2B5EF4-FFF2-40B4-BE49-F238E27FC236}">
                    <a16:creationId xmlns:a16="http://schemas.microsoft.com/office/drawing/2014/main" id="{AA9C0971-3B24-B53C-BC90-21F4510C05A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062" t="38310" r="67889" b="38567"/>
              <a:stretch>
                <a:fillRect/>
              </a:stretch>
            </p:blipFill>
            <p:spPr bwMode="auto">
              <a:xfrm>
                <a:off x="433388" y="1463675"/>
                <a:ext cx="831850" cy="639763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DA4070FA-4C13-0981-0D91-5911B1F95CD3}"/>
                  </a:ext>
                </a:extLst>
              </p:cNvPr>
              <p:cNvSpPr/>
              <p:nvPr/>
            </p:nvSpPr>
            <p:spPr>
              <a:xfrm>
                <a:off x="1458530" y="2073118"/>
                <a:ext cx="45941" cy="45976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2177"/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7CAA08F4-A2FE-BDBB-1DCA-723F85EAF89D}"/>
                  </a:ext>
                </a:extLst>
              </p:cNvPr>
              <p:cNvSpPr/>
              <p:nvPr/>
            </p:nvSpPr>
            <p:spPr>
              <a:xfrm>
                <a:off x="2982460" y="3977851"/>
                <a:ext cx="45941" cy="45976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2177"/>
              </a:p>
            </p:txBody>
          </p:sp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AF8ECC0C-E2A6-F6B0-A5C2-4B693AC921BC}"/>
                  </a:ext>
                </a:extLst>
              </p:cNvPr>
              <p:cNvSpPr/>
              <p:nvPr/>
            </p:nvSpPr>
            <p:spPr>
              <a:xfrm>
                <a:off x="1001745" y="3566691"/>
                <a:ext cx="45941" cy="45977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2177"/>
              </a:p>
            </p:txBody>
          </p:sp>
          <p:pic>
            <p:nvPicPr>
              <p:cNvPr id="10265" name="Picture 1" descr="A picture containing text, fabric&#10;&#10;Description automatically generated">
                <a:extLst>
                  <a:ext uri="{FF2B5EF4-FFF2-40B4-BE49-F238E27FC236}">
                    <a16:creationId xmlns:a16="http://schemas.microsoft.com/office/drawing/2014/main" id="{A9CF2752-D1E9-6063-9FCC-FC629109AC5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9792" t="73021" r="39835" b="1231"/>
              <a:stretch>
                <a:fillRect/>
              </a:stretch>
            </p:blipFill>
            <p:spPr bwMode="auto">
              <a:xfrm>
                <a:off x="1001713" y="2805113"/>
                <a:ext cx="568325" cy="565150"/>
              </a:xfrm>
              <a:prstGeom prst="rect">
                <a:avLst/>
              </a:prstGeom>
              <a:noFill/>
              <a:ln w="12700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266" name="Picture 24_1" descr="A picture containing yellow&#10;&#10;Description automatically generated">
                <a:extLst>
                  <a:ext uri="{FF2B5EF4-FFF2-40B4-BE49-F238E27FC236}">
                    <a16:creationId xmlns:a16="http://schemas.microsoft.com/office/drawing/2014/main" id="{B0D64C6F-8E83-FDD0-D23F-E5F3D003BDF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1316" t="7214" r="35204" b="58144"/>
              <a:stretch>
                <a:fillRect/>
              </a:stretch>
            </p:blipFill>
            <p:spPr bwMode="auto">
              <a:xfrm>
                <a:off x="2336800" y="1831975"/>
                <a:ext cx="866775" cy="857250"/>
              </a:xfrm>
              <a:prstGeom prst="rect">
                <a:avLst/>
              </a:prstGeom>
              <a:noFill/>
              <a:ln w="12700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267" name="Picture 9" descr="A group of images of different colors&#10;&#10;Description automatically generated">
                <a:extLst>
                  <a:ext uri="{FF2B5EF4-FFF2-40B4-BE49-F238E27FC236}">
                    <a16:creationId xmlns:a16="http://schemas.microsoft.com/office/drawing/2014/main" id="{4978E9ED-71B6-5115-054B-7F50B4A42CF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9432" t="37553" r="34946" b="37846"/>
              <a:stretch>
                <a:fillRect/>
              </a:stretch>
            </p:blipFill>
            <p:spPr bwMode="auto">
              <a:xfrm>
                <a:off x="3198813" y="3832225"/>
                <a:ext cx="936391" cy="748647"/>
              </a:xfrm>
              <a:prstGeom prst="rect">
                <a:avLst/>
              </a:prstGeom>
              <a:noFill/>
              <a:ln w="12700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1" name="Oval 10">
                <a:extLst>
                  <a:ext uri="{FF2B5EF4-FFF2-40B4-BE49-F238E27FC236}">
                    <a16:creationId xmlns:a16="http://schemas.microsoft.com/office/drawing/2014/main" id="{56462370-DB54-AAEC-989D-DAA0B24CA19A}"/>
                  </a:ext>
                </a:extLst>
              </p:cNvPr>
              <p:cNvSpPr/>
              <p:nvPr/>
            </p:nvSpPr>
            <p:spPr>
              <a:xfrm>
                <a:off x="2373413" y="2783780"/>
                <a:ext cx="45941" cy="45977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2177"/>
              </a:p>
            </p:txBody>
          </p:sp>
        </p:grpSp>
        <p:sp>
          <p:nvSpPr>
            <p:cNvPr id="57363" name="TextBox 3">
              <a:extLst>
                <a:ext uri="{FF2B5EF4-FFF2-40B4-BE49-F238E27FC236}">
                  <a16:creationId xmlns:a16="http://schemas.microsoft.com/office/drawing/2014/main" id="{836C71F6-66F3-0B3E-C7B2-05491912D58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3610" y="4093712"/>
              <a:ext cx="2373183" cy="353361"/>
            </a:xfrm>
            <a:prstGeom prst="rect">
              <a:avLst/>
            </a:prstGeom>
            <a:noFill/>
            <a:ln>
              <a:noFill/>
            </a:ln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en-US" sz="2177"/>
                <a:t>Microstructure Space</a:t>
              </a:r>
            </a:p>
          </p:txBody>
        </p:sp>
      </p:grpSp>
      <p:grpSp>
        <p:nvGrpSpPr>
          <p:cNvPr id="10245" name="Group 13">
            <a:extLst>
              <a:ext uri="{FF2B5EF4-FFF2-40B4-BE49-F238E27FC236}">
                <a16:creationId xmlns:a16="http://schemas.microsoft.com/office/drawing/2014/main" id="{5CEF54F3-6D8B-7C79-7045-A5BCB89A00E6}"/>
              </a:ext>
            </a:extLst>
          </p:cNvPr>
          <p:cNvGrpSpPr>
            <a:grpSpLocks/>
          </p:cNvGrpSpPr>
          <p:nvPr/>
        </p:nvGrpSpPr>
        <p:grpSpPr bwMode="auto">
          <a:xfrm>
            <a:off x="7188943" y="1724025"/>
            <a:ext cx="5085608" cy="2959100"/>
            <a:chOff x="5944051" y="1425575"/>
            <a:chExt cx="4204837" cy="2446338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FC87EE12-E17D-E799-71A4-634D4FF26F48}"/>
                </a:ext>
              </a:extLst>
            </p:cNvPr>
            <p:cNvSpPr/>
            <p:nvPr/>
          </p:nvSpPr>
          <p:spPr>
            <a:xfrm rot="18033618">
              <a:off x="7902481" y="1252780"/>
              <a:ext cx="762512" cy="3730303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177"/>
            </a:p>
          </p:txBody>
        </p:sp>
        <p:grpSp>
          <p:nvGrpSpPr>
            <p:cNvPr id="10248" name="Group 9">
              <a:extLst>
                <a:ext uri="{FF2B5EF4-FFF2-40B4-BE49-F238E27FC236}">
                  <a16:creationId xmlns:a16="http://schemas.microsoft.com/office/drawing/2014/main" id="{433196D1-0568-1CF1-05A9-8E4599083C9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944051" y="1425575"/>
              <a:ext cx="3939724" cy="2446338"/>
              <a:chOff x="5944051" y="1425575"/>
              <a:chExt cx="3939724" cy="2446338"/>
            </a:xfrm>
          </p:grpSpPr>
          <p:pic>
            <p:nvPicPr>
              <p:cNvPr id="10249" name="Picture 13" descr="A group of images of different colors&#10;&#10;Description automatically generated">
                <a:extLst>
                  <a:ext uri="{FF2B5EF4-FFF2-40B4-BE49-F238E27FC236}">
                    <a16:creationId xmlns:a16="http://schemas.microsoft.com/office/drawing/2014/main" id="{F4D66474-E973-B9E0-1B34-243B4A67D6B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062" t="38310" r="67889" b="38567"/>
              <a:stretch>
                <a:fillRect/>
              </a:stretch>
            </p:blipFill>
            <p:spPr bwMode="auto">
              <a:xfrm>
                <a:off x="6926263" y="1527175"/>
                <a:ext cx="833437" cy="641350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250" name="Picture 14" descr="A group of images of different colors&#10;&#10;Description automatically generated">
                <a:extLst>
                  <a:ext uri="{FF2B5EF4-FFF2-40B4-BE49-F238E27FC236}">
                    <a16:creationId xmlns:a16="http://schemas.microsoft.com/office/drawing/2014/main" id="{66D41128-99D1-883F-9B47-0A618156C01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9432" t="37553" r="34946" b="37846"/>
              <a:stretch>
                <a:fillRect/>
              </a:stretch>
            </p:blipFill>
            <p:spPr bwMode="auto">
              <a:xfrm>
                <a:off x="5944051" y="1988153"/>
                <a:ext cx="800939" cy="641350"/>
              </a:xfrm>
              <a:prstGeom prst="rect">
                <a:avLst/>
              </a:prstGeom>
              <a:noFill/>
              <a:ln w="12700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35733CF0-E0EC-EF87-AD20-6D6A612A4BF6}"/>
                  </a:ext>
                </a:extLst>
              </p:cNvPr>
              <p:cNvSpPr/>
              <p:nvPr/>
            </p:nvSpPr>
            <p:spPr>
              <a:xfrm>
                <a:off x="7035489" y="2286518"/>
                <a:ext cx="45940" cy="45935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2177"/>
              </a:p>
            </p:txBody>
          </p:sp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A6CFB5A3-55EB-458A-4B94-86DF2AA31062}"/>
                  </a:ext>
                </a:extLst>
              </p:cNvPr>
              <p:cNvSpPr/>
              <p:nvPr/>
            </p:nvSpPr>
            <p:spPr>
              <a:xfrm>
                <a:off x="6986925" y="2308829"/>
                <a:ext cx="45939" cy="45934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2177"/>
              </a:p>
            </p:txBody>
          </p:sp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964873D9-4484-BCC5-9D72-710554634BE6}"/>
                  </a:ext>
                </a:extLst>
              </p:cNvPr>
              <p:cNvSpPr/>
              <p:nvPr/>
            </p:nvSpPr>
            <p:spPr>
              <a:xfrm>
                <a:off x="7754774" y="2643494"/>
                <a:ext cx="45940" cy="45935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2177"/>
              </a:p>
            </p:txBody>
          </p:sp>
          <p:pic>
            <p:nvPicPr>
              <p:cNvPr id="10254" name="Picture 1" descr="A picture containing text, fabric&#10;&#10;Description automatically generated">
                <a:extLst>
                  <a:ext uri="{FF2B5EF4-FFF2-40B4-BE49-F238E27FC236}">
                    <a16:creationId xmlns:a16="http://schemas.microsoft.com/office/drawing/2014/main" id="{1C7433FA-75FA-8C83-0123-FDBA2BB51AC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9792" t="73021" r="39835" b="1231"/>
              <a:stretch>
                <a:fillRect/>
              </a:stretch>
            </p:blipFill>
            <p:spPr bwMode="auto">
              <a:xfrm>
                <a:off x="8004175" y="2098675"/>
                <a:ext cx="566738" cy="563563"/>
              </a:xfrm>
              <a:prstGeom prst="rect">
                <a:avLst/>
              </a:prstGeom>
              <a:noFill/>
              <a:ln w="12700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255" name="Picture 24_1" descr="A picture containing yellow&#10;&#10;Description automatically generated">
                <a:extLst>
                  <a:ext uri="{FF2B5EF4-FFF2-40B4-BE49-F238E27FC236}">
                    <a16:creationId xmlns:a16="http://schemas.microsoft.com/office/drawing/2014/main" id="{9A9CBC90-C95F-43AB-6FC4-CBF86FBC70C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1316" t="7214" r="35204" b="58144"/>
              <a:stretch>
                <a:fillRect/>
              </a:stretch>
            </p:blipFill>
            <p:spPr bwMode="auto">
              <a:xfrm>
                <a:off x="9017000" y="2874963"/>
                <a:ext cx="866775" cy="858837"/>
              </a:xfrm>
              <a:prstGeom prst="rect">
                <a:avLst/>
              </a:prstGeom>
              <a:noFill/>
              <a:ln w="12700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31413FFA-611A-8046-CB51-388690F40C33}"/>
                  </a:ext>
                </a:extLst>
              </p:cNvPr>
              <p:cNvSpPr/>
              <p:nvPr/>
            </p:nvSpPr>
            <p:spPr>
              <a:xfrm>
                <a:off x="9052898" y="3825979"/>
                <a:ext cx="47252" cy="45934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2177"/>
              </a:p>
            </p:txBody>
          </p:sp>
          <p:sp>
            <p:nvSpPr>
              <p:cNvPr id="57361" name="TextBox 8">
                <a:extLst>
                  <a:ext uri="{FF2B5EF4-FFF2-40B4-BE49-F238E27FC236}">
                    <a16:creationId xmlns:a16="http://schemas.microsoft.com/office/drawing/2014/main" id="{80676292-B343-31F5-A81D-B349968EF2D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004160" y="1425575"/>
                <a:ext cx="1879590" cy="62995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altLang="en-US" sz="2177"/>
                  <a:t>2-Point Statistics Space</a:t>
                </a:r>
              </a:p>
            </p:txBody>
          </p:sp>
        </p:grpSp>
      </p:grpSp>
      <p:sp>
        <p:nvSpPr>
          <p:cNvPr id="57350" name="TextBox 1">
            <a:extLst>
              <a:ext uri="{FF2B5EF4-FFF2-40B4-BE49-F238E27FC236}">
                <a16:creationId xmlns:a16="http://schemas.microsoft.com/office/drawing/2014/main" id="{0ED69E6A-1C1A-E38B-4818-FD3D7B76B8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9238" y="5970588"/>
            <a:ext cx="11704637" cy="46513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sz="2419" dirty="0"/>
              <a:t>Diversity in </a:t>
            </a:r>
            <a:r>
              <a:rPr lang="en-US" altLang="en-US" sz="2419" b="1" dirty="0"/>
              <a:t>Statistics</a:t>
            </a:r>
            <a:r>
              <a:rPr lang="en-US" altLang="en-US" sz="2419" dirty="0"/>
              <a:t> signals diversity in </a:t>
            </a:r>
            <a:r>
              <a:rPr lang="en-US" altLang="en-US" sz="2419" b="1" dirty="0"/>
              <a:t>Property</a:t>
            </a:r>
            <a:r>
              <a:rPr lang="en-US" altLang="en-US" sz="2419" dirty="0"/>
              <a:t> and </a:t>
            </a:r>
            <a:r>
              <a:rPr lang="en-US" altLang="en-US" sz="2419" b="1" dirty="0"/>
              <a:t>Structure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1">
            <a:extLst>
              <a:ext uri="{FF2B5EF4-FFF2-40B4-BE49-F238E27FC236}">
                <a16:creationId xmlns:a16="http://schemas.microsoft.com/office/drawing/2014/main" id="{9E617D51-06A1-8A92-B4F6-B686BB763B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438" y="147638"/>
            <a:ext cx="11993562" cy="1016000"/>
          </a:xfrm>
          <a:prstGeom prst="rect">
            <a:avLst/>
          </a:prstGeom>
          <a:noFill/>
          <a:ln>
            <a:noFill/>
          </a:ln>
          <a:effectLst/>
        </p:spPr>
        <p:txBody>
          <a:bodyPr lIns="108847" tIns="54423" rIns="108847" bIns="54423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1105875" eaLnBrk="1" hangingPunct="1">
              <a:tabLst>
                <a:tab pos="0" algn="l"/>
                <a:tab pos="1105875" algn="l"/>
                <a:tab pos="2211751" algn="l"/>
                <a:tab pos="3317626" algn="l"/>
                <a:tab pos="4423501" algn="l"/>
                <a:tab pos="5529377" algn="l"/>
                <a:tab pos="6635252" algn="l"/>
                <a:tab pos="7741128" algn="l"/>
                <a:tab pos="8847003" algn="l"/>
                <a:tab pos="9952878" algn="l"/>
                <a:tab pos="11058754" algn="l"/>
                <a:tab pos="12164629" algn="l"/>
              </a:tabLst>
              <a:defRPr/>
            </a:pPr>
            <a:r>
              <a:rPr lang="en-US" altLang="en-US" sz="2661" b="1" dirty="0">
                <a:solidFill>
                  <a:srgbClr val="000000"/>
                </a:solidFill>
                <a:latin typeface="Arial" panose="020B0604020202020204" pitchFamily="34" charset="0"/>
                <a:ea typeface="DejaVu Sans"/>
                <a:cs typeface="DejaVu Sans"/>
              </a:rPr>
              <a:t>2-Point Spatial Statistics</a:t>
            </a:r>
            <a:r>
              <a:rPr lang="en-US" altLang="en-US" sz="2661" dirty="0">
                <a:solidFill>
                  <a:srgbClr val="000000"/>
                </a:solidFill>
                <a:latin typeface="Arial" panose="020B0604020202020204" pitchFamily="34" charset="0"/>
                <a:ea typeface="DejaVu Sans"/>
                <a:cs typeface="DejaVu Sans"/>
              </a:rPr>
              <a:t> quantify the </a:t>
            </a:r>
            <a:r>
              <a:rPr lang="en-US" altLang="en-US" sz="2661" b="1" dirty="0">
                <a:solidFill>
                  <a:srgbClr val="000000"/>
                </a:solidFill>
                <a:latin typeface="Arial" panose="020B0604020202020204" pitchFamily="34" charset="0"/>
                <a:ea typeface="DejaVu Sans"/>
                <a:cs typeface="DejaVu Sans"/>
              </a:rPr>
              <a:t>spatial arrangement</a:t>
            </a:r>
            <a:r>
              <a:rPr lang="en-US" altLang="en-US" sz="2661" dirty="0">
                <a:solidFill>
                  <a:srgbClr val="000000"/>
                </a:solidFill>
                <a:latin typeface="Arial" panose="020B0604020202020204" pitchFamily="34" charset="0"/>
                <a:ea typeface="DejaVu Sans"/>
                <a:cs typeface="DejaVu Sans"/>
              </a:rPr>
              <a:t> of salient microstructure features</a:t>
            </a:r>
          </a:p>
        </p:txBody>
      </p:sp>
      <p:sp>
        <p:nvSpPr>
          <p:cNvPr id="20483" name="Rectangle 2">
            <a:extLst>
              <a:ext uri="{FF2B5EF4-FFF2-40B4-BE49-F238E27FC236}">
                <a16:creationId xmlns:a16="http://schemas.microsoft.com/office/drawing/2014/main" id="{ED4244E8-8100-63A5-CC67-F65EBE3DB1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2212" y="1327150"/>
            <a:ext cx="10976388" cy="4202113"/>
          </a:xfrm>
          <a:prstGeom prst="rect">
            <a:avLst/>
          </a:prstGeom>
          <a:solidFill>
            <a:srgbClr val="FFDBB6"/>
          </a:solidFill>
          <a:ln w="1908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1105875" eaLnBrk="1" hangingPunct="1">
              <a:defRPr/>
            </a:pPr>
            <a:endParaRPr lang="en-US" altLang="en-US" sz="2177" dirty="0">
              <a:solidFill>
                <a:prstClr val="black"/>
              </a:solidFill>
            </a:endParaRPr>
          </a:p>
        </p:txBody>
      </p:sp>
      <p:pic>
        <p:nvPicPr>
          <p:cNvPr id="11268" name="Picture 5">
            <a:extLst>
              <a:ext uri="{FF2B5EF4-FFF2-40B4-BE49-F238E27FC236}">
                <a16:creationId xmlns:a16="http://schemas.microsoft.com/office/drawing/2014/main" id="{8DF040DB-E3C1-7979-D5EF-E0DB0CBDD8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8977" y="4433474"/>
            <a:ext cx="2690812" cy="977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0485" name="Text Box 6">
            <a:extLst>
              <a:ext uri="{FF2B5EF4-FFF2-40B4-BE49-F238E27FC236}">
                <a16:creationId xmlns:a16="http://schemas.microsoft.com/office/drawing/2014/main" id="{57A62510-FCA8-1BE4-6841-D4D55EF44F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5692775"/>
            <a:ext cx="11831637" cy="919163"/>
          </a:xfrm>
          <a:prstGeom prst="rect">
            <a:avLst/>
          </a:prstGeom>
          <a:noFill/>
          <a:ln>
            <a:noFill/>
          </a:ln>
          <a:effectLst/>
        </p:spPr>
        <p:txBody>
          <a:bodyPr lIns="108847" tIns="54423" rIns="108847" bIns="54423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defTabSz="1105875" eaLnBrk="1" hangingPunct="1">
              <a:tabLst>
                <a:tab pos="0" algn="l"/>
                <a:tab pos="1105875" algn="l"/>
                <a:tab pos="2211751" algn="l"/>
                <a:tab pos="3317626" algn="l"/>
                <a:tab pos="4423501" algn="l"/>
                <a:tab pos="5529377" algn="l"/>
                <a:tab pos="6635252" algn="l"/>
                <a:tab pos="7741128" algn="l"/>
                <a:tab pos="8847003" algn="l"/>
                <a:tab pos="9952878" algn="l"/>
                <a:tab pos="11058754" algn="l"/>
                <a:tab pos="12164629" algn="l"/>
              </a:tabLst>
              <a:defRPr/>
            </a:pPr>
            <a:r>
              <a:rPr lang="en-US" altLang="en-US" sz="2661" dirty="0">
                <a:solidFill>
                  <a:srgbClr val="000000"/>
                </a:solidFill>
                <a:latin typeface="Arial" panose="020B0604020202020204" pitchFamily="34" charset="0"/>
                <a:ea typeface="DejaVu Sans"/>
                <a:cs typeface="DejaVu Sans"/>
              </a:rPr>
              <a:t>They are </a:t>
            </a:r>
            <a:r>
              <a:rPr lang="en-US" altLang="en-US" sz="2661" b="1" dirty="0">
                <a:solidFill>
                  <a:srgbClr val="000000"/>
                </a:solidFill>
                <a:latin typeface="Arial" panose="020B0604020202020204" pitchFamily="34" charset="0"/>
                <a:ea typeface="DejaVu Sans"/>
                <a:cs typeface="DejaVu Sans"/>
              </a:rPr>
              <a:t>physics-driven </a:t>
            </a:r>
            <a:r>
              <a:rPr lang="en-US" altLang="en-US" sz="2661" dirty="0">
                <a:solidFill>
                  <a:srgbClr val="000000"/>
                </a:solidFill>
                <a:latin typeface="Arial" panose="020B0604020202020204" pitchFamily="34" charset="0"/>
                <a:ea typeface="DejaVu Sans"/>
                <a:cs typeface="DejaVu Sans"/>
              </a:rPr>
              <a:t>descriptors that capture the most important microstructure information with respect to many arbitrary properties</a:t>
            </a:r>
            <a:endParaRPr lang="en-US" altLang="en-US" sz="2661" b="1" dirty="0">
              <a:solidFill>
                <a:srgbClr val="000000"/>
              </a:solidFill>
              <a:latin typeface="Arial" panose="020B0604020202020204" pitchFamily="34" charset="0"/>
              <a:ea typeface="DejaVu Sans"/>
              <a:cs typeface="DejaVu San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B94934F-6460-0E7D-F308-2D4C14515A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557" y="1932054"/>
            <a:ext cx="3290474" cy="3290474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CFBE7E6-50E7-653D-0344-3089E3DD0596}"/>
              </a:ext>
            </a:extLst>
          </p:cNvPr>
          <p:cNvSpPr txBox="1"/>
          <p:nvPr/>
        </p:nvSpPr>
        <p:spPr>
          <a:xfrm>
            <a:off x="1106557" y="1480930"/>
            <a:ext cx="3177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2-Phase Microstructure</a:t>
            </a:r>
          </a:p>
        </p:txBody>
      </p:sp>
    </p:spTree>
    <p:extLst>
      <p:ext uri="{BB962C8B-B14F-4D97-AF65-F5344CB8AC3E}">
        <p14:creationId xmlns:p14="http://schemas.microsoft.com/office/powerpoint/2010/main" val="96128906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21177</TotalTime>
  <Words>2216</Words>
  <Application>Microsoft Office PowerPoint</Application>
  <PresentationFormat>Widescreen</PresentationFormat>
  <Paragraphs>245</Paragraphs>
  <Slides>41</Slides>
  <Notes>8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41</vt:i4>
      </vt:variant>
    </vt:vector>
  </HeadingPairs>
  <TitlesOfParts>
    <vt:vector size="43" baseType="lpstr"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Andreas Robertson</dc:creator>
  <cp:lastModifiedBy>Robertson, Andreas Euan</cp:lastModifiedBy>
  <cp:revision>49</cp:revision>
  <dcterms:created xsi:type="dcterms:W3CDTF">2023-10-02T13:21:24Z</dcterms:created>
  <dcterms:modified xsi:type="dcterms:W3CDTF">2024-07-29T22:13:08Z</dcterms:modified>
</cp:coreProperties>
</file>