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9" r:id="rId3"/>
    <p:sldId id="262" r:id="rId4"/>
    <p:sldId id="328" r:id="rId5"/>
    <p:sldId id="263" r:id="rId6"/>
    <p:sldId id="264" r:id="rId7"/>
    <p:sldId id="329" r:id="rId8"/>
    <p:sldId id="256" r:id="rId9"/>
    <p:sldId id="265" r:id="rId10"/>
    <p:sldId id="330" r:id="rId11"/>
    <p:sldId id="273" r:id="rId12"/>
    <p:sldId id="331" r:id="rId13"/>
    <p:sldId id="275" r:id="rId14"/>
    <p:sldId id="276" r:id="rId15"/>
    <p:sldId id="277" r:id="rId16"/>
    <p:sldId id="332" r:id="rId17"/>
    <p:sldId id="278" r:id="rId18"/>
    <p:sldId id="311" r:id="rId19"/>
    <p:sldId id="313" r:id="rId20"/>
    <p:sldId id="312" r:id="rId21"/>
    <p:sldId id="314" r:id="rId22"/>
    <p:sldId id="320" r:id="rId23"/>
    <p:sldId id="291" r:id="rId24"/>
    <p:sldId id="318" r:id="rId25"/>
    <p:sldId id="290" r:id="rId26"/>
    <p:sldId id="333" r:id="rId27"/>
    <p:sldId id="321" r:id="rId28"/>
    <p:sldId id="323" r:id="rId29"/>
    <p:sldId id="322" r:id="rId30"/>
    <p:sldId id="334" r:id="rId31"/>
    <p:sldId id="325" r:id="rId32"/>
    <p:sldId id="324" r:id="rId33"/>
    <p:sldId id="326" r:id="rId34"/>
    <p:sldId id="327" r:id="rId35"/>
    <p:sldId id="335" r:id="rId36"/>
    <p:sldId id="336" r:id="rId37"/>
    <p:sldId id="33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3895" autoAdjust="0"/>
  </p:normalViewPr>
  <p:slideViewPr>
    <p:cSldViewPr snapToGrid="0">
      <p:cViewPr varScale="1">
        <p:scale>
          <a:sx n="133" d="100"/>
          <a:sy n="133" d="100"/>
        </p:scale>
        <p:origin x="363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BB11-9B05-4ECD-A911-6A5B72EA2B96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A1656-8471-4B94-9E2F-58F968E22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4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Morning. I would like to thank the committee members for taking the time to review my report and being here to participate in this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03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must specify the trigger nets or the rare nets.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26AF7-BE0B-4078-AAB1-A506C8E6E6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52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A1656-8471-4B94-9E2F-58F968E223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5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04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the goal of the HT detector is to generate test vectors that activate the identified rare nets as much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6AF7-BE0B-4078-AAB1-A506C8E6E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607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26AF7-BE0B-4078-AAB1-A506C8E6E6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97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1500" b="0" dirty="0">
                    <a:solidFill>
                      <a:srgbClr val="000000"/>
                    </a:solidFill>
                    <a:effectLst/>
                  </a:rPr>
                  <a:t>We </a:t>
                </a:r>
                <a:r>
                  <a:rPr lang="en-US" sz="1500" dirty="0">
                    <a:solidFill>
                      <a:srgbClr val="000000"/>
                    </a:solidFill>
                  </a:rPr>
                  <a:t>c</a:t>
                </a:r>
                <a:r>
                  <a:rPr lang="en-US" sz="1500" b="0" dirty="0">
                    <a:solidFill>
                      <a:srgbClr val="000000"/>
                    </a:solidFill>
                    <a:effectLst/>
                  </a:rPr>
                  <a:t>ollected the first 20k test vectors with a reward threshold of 1/10 of the reward in the last episode 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1500" b="0" i="0" dirty="0">
                    <a:solidFill>
                      <a:srgbClr val="000000"/>
                    </a:solidFill>
                    <a:effectLst/>
                    <a:latin typeface="SFRM1000"/>
                  </a:rPr>
                  <a:t>Despite more inserted HTs in the </a:t>
                </a:r>
                <a:r>
                  <a:rPr lang="en-US" sz="1500" b="1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𝑷_𝒉𝒊𝒈𝒉</a:t>
                </a:r>
                <a:r>
                  <a:rPr lang="en-US" sz="1500" b="1" i="1" dirty="0">
                    <a:solidFill>
                      <a:srgbClr val="000000"/>
                    </a:solidFill>
                    <a:effectLst/>
                    <a:latin typeface="CMMI7"/>
                  </a:rPr>
                  <a:t>  </a:t>
                </a:r>
                <a:r>
                  <a:rPr lang="en-US" sz="1500" b="0" i="0" dirty="0">
                    <a:solidFill>
                      <a:srgbClr val="000000"/>
                    </a:solidFill>
                    <a:effectLst/>
                    <a:latin typeface="SFRM1000"/>
                  </a:rPr>
                  <a:t>scenario, they do not evade detection any better than </a:t>
                </a:r>
                <a:r>
                  <a:rPr lang="en-US" sz="1500" b="1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𝑷_𝒓𝒂𝒏𝒅</a:t>
                </a:r>
                <a:r>
                  <a:rPr lang="en-US" sz="1500" b="1" i="0" dirty="0">
                    <a:solidFill>
                      <a:srgbClr val="000000"/>
                    </a:solidFill>
                    <a:latin typeface="SFRM1000"/>
                  </a:rPr>
                  <a:t> BUT </a:t>
                </a:r>
                <a:r>
                  <a:rPr lang="en-US" sz="1500" dirty="0"/>
                  <a:t>they can be used to train better ML HT detectors. 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1500" dirty="0"/>
                  <a:t>The impact of the </a:t>
                </a:r>
                <a:r>
                  <a:rPr lang="en-US" sz="1500" b="1" i="1" dirty="0"/>
                  <a:t>Combined</a:t>
                </a:r>
                <a:r>
                  <a:rPr lang="en-US" sz="1500" dirty="0"/>
                  <a:t> scenario is significant, </a:t>
                </a:r>
                <a:r>
                  <a:rPr lang="en-US" sz="1500" i="1" dirty="0"/>
                  <a:t>e.g.</a:t>
                </a:r>
                <a:r>
                  <a:rPr lang="en-US" sz="1500" dirty="0"/>
                  <a:t>, in </a:t>
                </a:r>
                <a:r>
                  <a:rPr lang="en-US" sz="1500" i="1" dirty="0"/>
                  <a:t>c3540,</a:t>
                </a:r>
                <a:r>
                  <a:rPr lang="en-US" sz="1500" dirty="0"/>
                  <a:t> none of </a:t>
                </a:r>
                <a:r>
                  <a:rPr lang="en-US" sz="1500" i="1" dirty="0"/>
                  <a:t>D1</a:t>
                </a:r>
                <a:r>
                  <a:rPr lang="en-US" sz="1500" dirty="0"/>
                  <a:t>, </a:t>
                </a:r>
                <a:r>
                  <a:rPr lang="en-US" sz="1500" i="1" dirty="0"/>
                  <a:t>D2</a:t>
                </a:r>
                <a:r>
                  <a:rPr lang="en-US" sz="1500" dirty="0"/>
                  <a:t>, and </a:t>
                </a:r>
                <a:r>
                  <a:rPr lang="en-US" sz="1500" i="1" dirty="0"/>
                  <a:t>D3</a:t>
                </a:r>
                <a:r>
                  <a:rPr lang="en-US" sz="1500" dirty="0"/>
                  <a:t> perform better than </a:t>
                </a:r>
                <a:r>
                  <a:rPr lang="en-US" sz="1500" b="1" dirty="0"/>
                  <a:t>60%, </a:t>
                </a:r>
                <a:r>
                  <a:rPr lang="en-US" sz="1500" dirty="0"/>
                  <a:t>while </a:t>
                </a:r>
                <a:r>
                  <a:rPr lang="en-US" sz="1500" b="1" i="1" dirty="0"/>
                  <a:t>Combined </a:t>
                </a:r>
                <a:r>
                  <a:rPr lang="en-US" sz="1500" dirty="0"/>
                  <a:t>reaches </a:t>
                </a:r>
                <a:r>
                  <a:rPr lang="en-US" sz="1500" b="1" dirty="0"/>
                  <a:t>75%</a:t>
                </a:r>
                <a:r>
                  <a:rPr lang="en-US" sz="15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1500" dirty="0"/>
                  <a:t>Another important observation can be made for </a:t>
                </a:r>
                <a:r>
                  <a:rPr lang="en-US" sz="1500" i="1" dirty="0"/>
                  <a:t>c2670</a:t>
                </a:r>
                <a:endParaRPr lang="en-US" sz="1500" b="1" dirty="0"/>
              </a:p>
              <a:p>
                <a:pPr marL="857250" lvl="1" indent="-400050">
                  <a:lnSpc>
                    <a:spcPct val="150000"/>
                  </a:lnSpc>
                  <a:buClr>
                    <a:srgbClr val="8B1742"/>
                  </a:buClr>
                  <a:buSzPct val="100000"/>
                  <a:buFont typeface="+mj-lt"/>
                  <a:buAutoNum type="romanUcPeriod"/>
                </a:pPr>
                <a:r>
                  <a:rPr lang="en-US" sz="1500" dirty="0"/>
                  <a:t> </a:t>
                </a:r>
                <a:r>
                  <a:rPr lang="en-US" sz="1500" i="1" dirty="0"/>
                  <a:t>D1 </a:t>
                </a:r>
                <a:r>
                  <a:rPr lang="en-US" sz="1500" dirty="0"/>
                  <a:t>achieves 10% detection accuracy</a:t>
                </a:r>
              </a:p>
              <a:p>
                <a:pPr marL="857250" lvl="1" indent="-400050">
                  <a:lnSpc>
                    <a:spcPct val="150000"/>
                  </a:lnSpc>
                  <a:buClr>
                    <a:srgbClr val="8B1742"/>
                  </a:buClr>
                  <a:buSzPct val="100000"/>
                  <a:buFont typeface="+mj-lt"/>
                  <a:buAutoNum type="romanUcPeriod"/>
                </a:pPr>
                <a:r>
                  <a:rPr lang="en-US" sz="1500" dirty="0"/>
                  <a:t> </a:t>
                </a:r>
                <a:r>
                  <a:rPr lang="en-US" sz="1500" i="1" dirty="0"/>
                  <a:t>D3</a:t>
                </a:r>
                <a:r>
                  <a:rPr lang="en-US" sz="1500" dirty="0"/>
                  <a:t> achieves nearly 90% detection accuracy</a:t>
                </a:r>
              </a:p>
              <a:p>
                <a:pPr marL="400050" indent="-400050">
                  <a:lnSpc>
                    <a:spcPct val="15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1500" dirty="0"/>
                  <a:t>More test vectors yield significantly higher accuracy, </a:t>
                </a:r>
                <a:r>
                  <a:rPr lang="en-US" sz="1500" i="1" dirty="0"/>
                  <a:t>e.g.</a:t>
                </a:r>
                <a:r>
                  <a:rPr lang="en-US" sz="1500" dirty="0"/>
                  <a:t>, in </a:t>
                </a:r>
                <a:r>
                  <a:rPr lang="en-US" sz="1500" i="1" dirty="0"/>
                  <a:t>c3540</a:t>
                </a:r>
                <a:r>
                  <a:rPr lang="en-US" sz="1500" dirty="0"/>
                  <a:t>, </a:t>
                </a:r>
                <a:r>
                  <a:rPr lang="en-US" sz="1500" b="0" i="0" dirty="0">
                    <a:solidFill>
                      <a:srgbClr val="000000"/>
                    </a:solidFill>
                    <a:effectLst/>
                  </a:rPr>
                  <a:t>we collected 191K , 183K , 121K for </a:t>
                </a:r>
                <a:r>
                  <a:rPr lang="en-US" sz="1500" b="0" i="1" dirty="0">
                    <a:solidFill>
                      <a:srgbClr val="000000"/>
                    </a:solidFill>
                    <a:effectLst/>
                  </a:rPr>
                  <a:t>D</a:t>
                </a:r>
                <a:r>
                  <a:rPr lang="en-US" sz="1500" b="0" i="0" dirty="0">
                    <a:solidFill>
                      <a:srgbClr val="000000"/>
                    </a:solidFill>
                    <a:effectLst/>
                  </a:rPr>
                  <a:t>1, </a:t>
                </a:r>
                <a:r>
                  <a:rPr lang="en-US" sz="1500" b="0" i="1" dirty="0">
                    <a:solidFill>
                      <a:srgbClr val="000000"/>
                    </a:solidFill>
                    <a:effectLst/>
                  </a:rPr>
                  <a:t>D</a:t>
                </a:r>
                <a:r>
                  <a:rPr lang="en-US" sz="1500" b="0" i="0" dirty="0">
                    <a:solidFill>
                      <a:srgbClr val="000000"/>
                    </a:solidFill>
                    <a:effectLst/>
                  </a:rPr>
                  <a:t>2, and </a:t>
                </a:r>
                <a:r>
                  <a:rPr lang="en-US" sz="1500" b="0" i="1" dirty="0">
                    <a:solidFill>
                      <a:srgbClr val="000000"/>
                    </a:solidFill>
                    <a:effectLst/>
                  </a:rPr>
                  <a:t>D</a:t>
                </a:r>
                <a:r>
                  <a:rPr lang="en-US" sz="1500" b="0" i="0" dirty="0">
                    <a:solidFill>
                      <a:srgbClr val="000000"/>
                    </a:solidFill>
                    <a:effectLst/>
                  </a:rPr>
                  <a:t>3 and the detection rates were </a:t>
                </a:r>
                <a:r>
                  <a:rPr lang="en-US" sz="1500" b="1" i="0" dirty="0">
                    <a:solidFill>
                      <a:srgbClr val="000000"/>
                    </a:solidFill>
                    <a:effectLst/>
                  </a:rPr>
                  <a:t>89%</a:t>
                </a:r>
                <a:r>
                  <a:rPr lang="en-US" sz="1500" b="0" i="0" dirty="0">
                    <a:solidFill>
                      <a:srgbClr val="000000"/>
                    </a:solidFill>
                    <a:effectLst/>
                  </a:rPr>
                  <a:t>, </a:t>
                </a:r>
                <a:r>
                  <a:rPr lang="en-US" sz="1500" b="1" i="0" dirty="0">
                    <a:solidFill>
                      <a:srgbClr val="000000"/>
                    </a:solidFill>
                    <a:effectLst/>
                  </a:rPr>
                  <a:t>86%</a:t>
                </a:r>
                <a:r>
                  <a:rPr lang="en-US" sz="1500" b="0" i="0" dirty="0">
                    <a:solidFill>
                      <a:srgbClr val="000000"/>
                    </a:solidFill>
                    <a:effectLst/>
                  </a:rPr>
                  <a:t>, and </a:t>
                </a:r>
                <a:r>
                  <a:rPr lang="en-US" sz="1500" b="1" i="0" dirty="0">
                    <a:solidFill>
                      <a:srgbClr val="000000"/>
                    </a:solidFill>
                    <a:effectLst/>
                  </a:rPr>
                  <a:t>97%</a:t>
                </a:r>
                <a:r>
                  <a:rPr lang="en-US" sz="1500" b="0" i="0" dirty="0">
                    <a:solidFill>
                      <a:srgbClr val="000000"/>
                    </a:solidFill>
                    <a:effectLst/>
                  </a:rPr>
                  <a:t>, respectively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8B1742"/>
                  </a:buClr>
                  <a:buSzPct val="105000"/>
                  <a:buFont typeface="+mj-lt"/>
                  <a:buAutoNum type="arabicPeriod"/>
                </a:pPr>
                <a:r>
                  <a:rPr lang="en-US" sz="1600" dirty="0"/>
                  <a:t>While accuracy is 100% in </a:t>
                </a:r>
                <a:r>
                  <a:rPr lang="en-US" sz="1600" i="1" dirty="0"/>
                  <a:t>c6288</a:t>
                </a:r>
                <a:r>
                  <a:rPr lang="en-US" sz="1600" dirty="0"/>
                  <a:t>, the same figure is about 25%-30% lower in </a:t>
                </a:r>
                <a:r>
                  <a:rPr lang="en-US" sz="1600" i="1" dirty="0"/>
                  <a:t>c3540 </a:t>
                </a:r>
                <a:r>
                  <a:rPr lang="en-US" sz="1600" dirty="0"/>
                  <a:t>and </a:t>
                </a:r>
                <a:r>
                  <a:rPr lang="en-US" sz="1600" i="1" dirty="0"/>
                  <a:t>c7552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8B1742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600" b="0" dirty="0">
                    <a:solidFill>
                      <a:srgbClr val="000000"/>
                    </a:solidFill>
                    <a:effectLst/>
                    <a:latin typeface="CMMI10"/>
                  </a:rPr>
                  <a:t> </a:t>
                </a:r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MMI10"/>
                  </a:rPr>
                  <a:t>c</a:t>
                </a:r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MR10"/>
                  </a:rPr>
                  <a:t>6288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MR1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SFRM1000"/>
                  </a:rPr>
                  <a:t>is a multiplier circuit</a:t>
                </a:r>
                <a:r>
                  <a:rPr lang="en-US" sz="1600" dirty="0"/>
                  <a:t> with no control signals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8B1742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 </a:t>
                </a:r>
                <a:r>
                  <a:rPr lang="en-US" sz="1600" i="1" dirty="0"/>
                  <a:t>c3540</a:t>
                </a:r>
                <a:r>
                  <a:rPr lang="en-US" sz="1600" dirty="0"/>
                  <a:t>, on the other hand, has 14 control inputs for multiplexing and masking data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8B1742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Similar case for </a:t>
                </a:r>
                <a:r>
                  <a:rPr lang="en-US" sz="1600" i="1" dirty="0"/>
                  <a:t>c7552</a:t>
                </a:r>
                <a:r>
                  <a:rPr lang="en-US" sz="1600" dirty="0"/>
                  <a:t> with multiple controls signals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8B1742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Our hypothesis is that </a:t>
                </a:r>
                <a:r>
                  <a:rPr lang="en-US" sz="1600" b="1" dirty="0"/>
                  <a:t>inserting HTs in control paths can lead to stealthier HTs than data paths in circuits.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1600" dirty="0"/>
                  <a:t>Detection accuracy is lower in </a:t>
                </a:r>
                <a:r>
                  <a:rPr lang="en-US" sz="1600" i="1" dirty="0"/>
                  <a:t>c432</a:t>
                </a:r>
                <a:r>
                  <a:rPr lang="en-US" sz="1600" dirty="0"/>
                  <a:t> while it is smaller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8B1742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rarest net was triggered only 7%, other circuits have nets with switching activities well below 1%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8B1742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20K random test patterns detected 99% of HTs</a:t>
                </a:r>
              </a:p>
              <a:p>
                <a:pPr marL="400050" indent="-400050">
                  <a:lnSpc>
                    <a:spcPct val="15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endParaRPr lang="en-US" sz="15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26AF7-BE0B-4078-AAB1-A506C8E6E6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8B1742"/>
              </a:buClr>
              <a:buSzPct val="100000"/>
              <a:buFont typeface="+mj-lt"/>
              <a:buAutoNum type="arabicPeriod"/>
            </a:pPr>
            <a:r>
              <a:rPr lang="en-US" dirty="0"/>
              <a:t>In the insertion phase, the agent tends to finish the episodes in the beginning to avoid further losses</a:t>
            </a:r>
          </a:p>
          <a:p>
            <a:pPr marL="342900" indent="-342900">
              <a:lnSpc>
                <a:spcPct val="150000"/>
              </a:lnSpc>
              <a:buClr>
                <a:srgbClr val="8B1742"/>
              </a:buClr>
              <a:buSzPct val="100000"/>
              <a:buFont typeface="+mj-lt"/>
              <a:buAutoNum type="arabicPeriod"/>
            </a:pPr>
            <a:r>
              <a:rPr lang="en-US" dirty="0"/>
              <a:t>After several thousand timesteps, it learns how to accumulate positive rewards and increase the episode length</a:t>
            </a:r>
          </a:p>
          <a:p>
            <a:pPr marL="342900" indent="-342900">
              <a:lnSpc>
                <a:spcPct val="150000"/>
              </a:lnSpc>
              <a:buClr>
                <a:srgbClr val="8B1742"/>
              </a:buClr>
              <a:buSzPct val="100000"/>
              <a:buFont typeface="+mj-lt"/>
              <a:buAutoNum type="arabicPeriod"/>
            </a:pPr>
            <a:r>
              <a:rPr lang="en-US" dirty="0"/>
              <a:t>In the detection phase, the agent collects positive rewards along the way; however, it hits diminishing returns</a:t>
            </a:r>
          </a:p>
          <a:p>
            <a:pPr marL="342900" indent="-342900">
              <a:lnSpc>
                <a:spcPct val="150000"/>
              </a:lnSpc>
              <a:buClr>
                <a:srgbClr val="8B1742"/>
              </a:buClr>
              <a:buSzPct val="100000"/>
              <a:buFont typeface="+mj-lt"/>
              <a:buAutoNum type="arabicPeriod"/>
            </a:pPr>
            <a:r>
              <a:rPr lang="en-US" dirty="0"/>
              <a:t>The trade-off between training time and detection accuracy must be considered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26AF7-BE0B-4078-AAB1-A506C8E6E6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77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8B1742"/>
              </a:buClr>
              <a:buSzPct val="100000"/>
              <a:buFont typeface="+mj-lt"/>
              <a:buAutoNum type="arabicPeriod"/>
            </a:pPr>
            <a:r>
              <a:rPr lang="en-US" dirty="0"/>
              <a:t>In the detection phase, the agent collects positive rewards along the way; however, it hits diminishing returns</a:t>
            </a:r>
          </a:p>
          <a:p>
            <a:pPr marL="342900" indent="-342900">
              <a:lnSpc>
                <a:spcPct val="150000"/>
              </a:lnSpc>
              <a:buClr>
                <a:srgbClr val="8B1742"/>
              </a:buClr>
              <a:buSzPct val="100000"/>
              <a:buFont typeface="+mj-lt"/>
              <a:buAutoNum type="arabicPeriod"/>
            </a:pPr>
            <a:r>
              <a:rPr lang="en-US" dirty="0"/>
              <a:t>The trade-off between training time and detection accuracy must be considered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26AF7-BE0B-4078-AAB1-A506C8E6E6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76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None/>
            </a:pPr>
            <a:r>
              <a:rPr lang="en-US" sz="1200" i="1" dirty="0"/>
              <a:t>Combined vs DETERRENT</a:t>
            </a:r>
          </a:p>
          <a:p>
            <a:pPr marL="285750" indent="-285750" algn="just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i="1" dirty="0"/>
              <a:t>Combined</a:t>
            </a:r>
            <a:r>
              <a:rPr lang="en-US" sz="1200" dirty="0"/>
              <a:t> outperforms </a:t>
            </a:r>
            <a:r>
              <a:rPr lang="en-US" sz="1200" i="1" dirty="0"/>
              <a:t>DETERRENT</a:t>
            </a:r>
            <a:r>
              <a:rPr lang="en-US" sz="1200" dirty="0"/>
              <a:t> in all 4 circuits. </a:t>
            </a:r>
          </a:p>
          <a:p>
            <a:pPr marL="285750" indent="-285750" algn="just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dirty="0"/>
              <a:t>The detection gap is significant in </a:t>
            </a:r>
            <a:r>
              <a:rPr lang="en-US" sz="1200" i="1" dirty="0"/>
              <a:t>c2670</a:t>
            </a:r>
            <a:r>
              <a:rPr lang="en-US" sz="1200" dirty="0"/>
              <a:t> and </a:t>
            </a:r>
            <a:r>
              <a:rPr lang="en-US" sz="1200" i="1" dirty="0"/>
              <a:t>c5315</a:t>
            </a:r>
          </a:p>
          <a:p>
            <a:pPr marL="285750" indent="-285750" algn="just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dirty="0"/>
              <a:t>Our tool insertion criteria is not fully captured in DETERRENT’s detection capabilities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________________________________________________________________________________________________________________________________________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Combined vs HW2VEC</a:t>
            </a:r>
          </a:p>
          <a:p>
            <a:endParaRPr lang="en-US" dirty="0"/>
          </a:p>
          <a:p>
            <a:pPr algn="just">
              <a:lnSpc>
                <a:spcPct val="150000"/>
              </a:lnSpc>
              <a:buClr>
                <a:srgbClr val="82024E"/>
              </a:buClr>
              <a:buSzPct val="125000"/>
            </a:pPr>
            <a:r>
              <a:rPr lang="en-US" sz="1200" b="1" i="1" dirty="0"/>
              <a:t>Scenario I:</a:t>
            </a:r>
          </a:p>
          <a:p>
            <a:pPr marL="285750" indent="-285750" algn="just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dirty="0"/>
              <a:t>Train data: </a:t>
            </a:r>
            <a:r>
              <a:rPr lang="en-US" sz="1200" i="1" dirty="0"/>
              <a:t>TJ_RTL</a:t>
            </a:r>
            <a:r>
              <a:rPr lang="en-US" sz="1200" dirty="0"/>
              <a:t>, Test data: Our inserted HTs + two versions of ISCAS-85 HT-free benchmarks</a:t>
            </a:r>
          </a:p>
          <a:p>
            <a:pPr marL="285750" indent="-285750" algn="just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1" dirty="0"/>
              <a:t>HW2VEC</a:t>
            </a:r>
            <a:r>
              <a:rPr lang="en-US" sz="1200" i="1" dirty="0"/>
              <a:t> </a:t>
            </a:r>
            <a:r>
              <a:rPr lang="en-US" sz="1200" dirty="0"/>
              <a:t>shows a detection rate of </a:t>
            </a:r>
            <a:r>
              <a:rPr lang="en-US" sz="1200" b="1" dirty="0"/>
              <a:t>87% </a:t>
            </a:r>
            <a:r>
              <a:rPr lang="en-US" sz="1200" dirty="0"/>
              <a:t>across all 4 circuits with </a:t>
            </a:r>
            <a:r>
              <a:rPr lang="en-US" sz="1200" b="1" dirty="0"/>
              <a:t>0 </a:t>
            </a:r>
            <a:r>
              <a:rPr lang="en-US" sz="1200" b="1" i="1" dirty="0"/>
              <a:t>FPs</a:t>
            </a:r>
          </a:p>
          <a:p>
            <a:pPr algn="just">
              <a:lnSpc>
                <a:spcPct val="150000"/>
              </a:lnSpc>
              <a:buClr>
                <a:srgbClr val="82024E"/>
              </a:buClr>
              <a:buSzPct val="125000"/>
            </a:pPr>
            <a:r>
              <a:rPr lang="en-US" sz="1200" b="1" i="1" dirty="0"/>
              <a:t>Scenario II:</a:t>
            </a:r>
          </a:p>
          <a:p>
            <a:pPr marL="285750" indent="-285750" algn="just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dirty="0"/>
              <a:t>Train: </a:t>
            </a:r>
            <a:r>
              <a:rPr lang="en-US" sz="1200" i="1" dirty="0"/>
              <a:t>TJ_RTL</a:t>
            </a:r>
            <a:r>
              <a:rPr lang="en-US" sz="1200" dirty="0"/>
              <a:t> + </a:t>
            </a:r>
            <a:r>
              <a:rPr lang="en-US" sz="1200" i="1" dirty="0"/>
              <a:t>EPFL </a:t>
            </a:r>
            <a:r>
              <a:rPr lang="en-US" sz="1200" dirty="0"/>
              <a:t>[1], Test: Similar to the previous scenario</a:t>
            </a:r>
          </a:p>
          <a:p>
            <a:pPr marL="285750" indent="-285750" algn="just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1" dirty="0"/>
              <a:t>HW2VEC</a:t>
            </a:r>
            <a:r>
              <a:rPr lang="en-US" sz="1200" dirty="0"/>
              <a:t> detection rate drops to </a:t>
            </a:r>
            <a:r>
              <a:rPr lang="en-US" sz="1200" b="1" dirty="0"/>
              <a:t>48% </a:t>
            </a:r>
            <a:r>
              <a:rPr lang="en-US" sz="1200" dirty="0"/>
              <a:t>with </a:t>
            </a:r>
            <a:r>
              <a:rPr lang="en-US" sz="1200" b="1" dirty="0"/>
              <a:t>0 </a:t>
            </a:r>
            <a:r>
              <a:rPr lang="en-US" sz="1200" b="1" i="1" dirty="0"/>
              <a:t>FPs</a:t>
            </a:r>
          </a:p>
          <a:p>
            <a:pPr marL="285750" indent="-285750" algn="just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dirty="0"/>
              <a:t>ML HT detectors are very sensitive to the train data</a:t>
            </a:r>
          </a:p>
          <a:p>
            <a:pPr marL="285750" indent="-285750" algn="just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dirty="0"/>
              <a:t>More HT benchmarks are needed for better training</a:t>
            </a:r>
          </a:p>
          <a:p>
            <a:pPr marL="285750" indent="-285750" algn="just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1" i="1" dirty="0"/>
              <a:t>Combined</a:t>
            </a:r>
            <a:r>
              <a:rPr lang="en-US" sz="1200" dirty="0"/>
              <a:t> still performs better than </a:t>
            </a:r>
            <a:r>
              <a:rPr lang="en-US" sz="1200" b="1" dirty="0"/>
              <a:t>DETERRENT </a:t>
            </a:r>
            <a:r>
              <a:rPr lang="en-US" sz="1200" dirty="0"/>
              <a:t>in 3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26AF7-BE0B-4078-AAB1-A506C8E6E6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85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2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11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26AF7-BE0B-4078-AAB1-A506C8E6E6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53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26AF7-BE0B-4078-AAB1-A506C8E6E6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0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43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A1656-8471-4B94-9E2F-58F968E223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69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37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96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7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b="1" dirty="0"/>
              <a:t>So, it is very important to have proper security mechanisms to counter the threats on chips.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Trojan circuits consists of two parts: Trigger and Payload</a:t>
            </a:r>
          </a:p>
          <a:p>
            <a:r>
              <a:rPr lang="en-US" dirty="0"/>
              <a:t>From attacker’s POV, the HT should not be activated frequently. If activated frequently, the existence of the HT will be given away.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7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1- Reinforcement Learning is </a:t>
            </a:r>
            <a:r>
              <a:rPr lang="en-US" b="0" i="0" dirty="0">
                <a:solidFill>
                  <a:srgbClr val="000000"/>
                </a:solidFill>
                <a:effectLst/>
                <a:latin typeface="SFRM1000"/>
              </a:rPr>
              <a:t>a machine learning strategy for decision-making through trial and error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26AF7-BE0B-4078-AAB1-A506C8E6E6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9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F99B-82EF-E946-B5A0-F08F52C9FC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C4CC-F755-3673-48CB-04900F56A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9E93C-C55F-2832-3306-63DDA7257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DD3B6-AC3B-5381-39E6-F0867583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670C-03E2-4F00-AD4A-B51C3ADE0DE5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50EEF-AEE4-093D-D6A2-4BB1081B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C846-35DA-4E6B-6DE8-674E1235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7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36AA-996B-F849-B99A-46297A75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08AEC-26BF-C568-D000-000277C3D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B9EB-41EA-0392-C89A-9ED52B79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9EEF-CA31-4B37-AD9D-121689B2DF05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EE73F-33E6-1A47-0A44-9B1968F8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819C8-355B-2AB6-2FD1-5EBE5D89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D2D7-5095-D7BC-25CE-D2BCA92BA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60299-B6AA-FA81-D37F-A198098DD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B6B0A-A726-5D6A-F4C9-A861C1B4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8D47-562F-4DB9-8031-0FCC9850A847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BCF66-E8D1-EF33-D7C6-74617591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29648-BFA1-1997-8C88-7E67D61E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5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E034-60E0-4BC3-A4FA-0DCD39833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70BA1-56B9-4601-9396-C1C668361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073D4-6D63-4DDC-A87E-1A197FD4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B6FF-C605-43FA-827D-DCFED61B235B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3DC3-2677-4350-A38E-208F6B2B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FE67-8EDA-44CE-8DD4-7DA34AAE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6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58F8-6B1E-4B50-B132-EEEC3E55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A211-4A85-4821-B097-D0031D7BB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E479A-FCA2-4C4A-ADB0-B58986F1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4768-5463-419F-BD63-5B00FB1DD7E1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E9DA7-CBC7-4AD0-A419-367D65E0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59C80-DD54-4499-BDA0-CD5E12AE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264" y="6489516"/>
            <a:ext cx="2743200" cy="365125"/>
          </a:xfrm>
        </p:spPr>
        <p:txBody>
          <a:bodyPr/>
          <a:lstStyle/>
          <a:p>
            <a:fld id="{A620635A-7963-4517-A6BE-F9E7D8267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12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2A88-0973-42F4-8931-1FE222D9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3BB2E-6860-489E-AE5E-3393A1C1D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DF64C-5812-4B22-9740-166A229B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2FF8-AF7F-408B-9473-ED7E964BAE66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C3E4D-CFF9-4E98-8DD9-6368682D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06098-37C3-43B9-8A78-E148CEB8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53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8E7B-9BC7-4443-BCA3-E4BDE9F1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B6F24-A60C-4D9C-91E1-40F86081D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523D9-E696-419C-946C-C39CC6AA3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97C29-2E07-417F-A9C1-CD24D8AC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248B-F75C-4E8C-9722-82DC390CDB91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84048-B265-47F5-BFCB-F0941DC4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8C413-36EB-4AB5-BEA7-53B17442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3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A3AE-D1DB-4D85-AE08-A7AC7594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AB7E8-3F27-4F83-BC5D-11AA6A280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8748E-55E2-4A95-B13F-43C5AE5FE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2A037-5C1A-416A-9AB7-9C2FD4ABC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86567-2187-4BE8-8C49-FC496535F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C5D38-525B-4702-9A36-DEB991D7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283C-DE60-4403-B2CE-02C0AB31EDE6}" type="datetime1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319DF-A805-4B7C-BAFE-33FAB050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543F4-AC9B-48D4-8078-0B121F24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FD04-7D8B-4979-911F-DE9D32B1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90B47-2344-4F71-A1B7-AD44EC04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4238-579C-447E-8A5C-3849D2793D7E}" type="datetime1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E7595-A604-4E9E-8069-9B864129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21F9-D5A0-418F-B011-0BB8D94D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42063-42D3-42A9-99FF-6B354E84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6D5F-C3EC-405B-98F1-1A0F03BD0AD8}" type="datetime1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9CBEC-BD37-4953-B1D6-D455779C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B9472-CBDB-4553-81E4-B078D1CB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BE57-C2EA-4313-9594-4355828A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5331-739E-46A1-B663-F78BAB250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5D667-23F4-4902-943F-28942FE7D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E132F-97D0-47B4-9D06-C0B99FCE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3E57-73BA-4A0A-939C-087F27AD380A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E032E-39EC-43FD-8F21-CE83EDAB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0A464-3960-4C51-AADF-E69E283F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8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90FB-4B2F-761E-CEED-8D162144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7BC6-6F4A-9DC8-8A08-AA5D6EDF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9D154-D769-A03A-E75D-74495586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50A0-6D1E-46D3-A535-72E034299AB1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31FDF-37E3-931F-65E8-0921B092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1EB2D-EA41-B14B-A736-8F2B446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3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889B-8D9B-4384-8477-6381BC78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D93B0-6D5F-4982-B3C1-AE1C47B96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0BD81-BC8E-44E9-A1DC-C78C344B7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DAD39-70DF-438E-A5DA-13C24EA3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4916-79E2-428D-AC7E-6EDACD3862B8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CDDAD-595A-4249-87B4-9FC6CC02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2FD3C-3DC8-4058-A92F-43912710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89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0E2C-1DFB-4D92-B11C-F696E9DA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44F84-BADF-410B-B629-CE55EF37C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04E8-E30A-42A9-8A8E-2AFC8C2E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1BAF-8EE0-4B6C-BC43-4C2667949482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CAB9B-0163-4BBB-A4C8-49C29344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FA26F-96A6-4E74-A134-284AFE6A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20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8446D1-DDC8-44A6-8A95-3249BB561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570DD-AF37-45CC-871B-487688DE4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2962B-DEE4-4E7A-86E8-5F3B52CA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319-68AD-40D7-AA32-F6C547C29907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9C71-2059-4F61-A533-4047AB62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2BDC7-87B5-44ED-984A-88B4302F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8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E776-D811-BCEE-C19D-255A168E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706C4-CD67-381F-9975-8195768EB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77C35-05EC-99E9-3149-8EBAF6B1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601F-7147-420B-8BB4-BEB90860EB99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C2248-00CC-B713-5276-01EAB6F5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BF06C-22FC-B72A-B51C-F5B95A57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8EE8-35EE-22A5-AB91-625DE430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839F-014E-CC30-3B52-3A0F7FCA0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8E477-2449-E05E-8004-1A529B28A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D2155-069E-3EA9-FFF6-FF37CDE0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5C00-439A-46AC-87D5-7E02697B1F4A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AA629-B4E3-478E-26C9-F3189019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FA368-00B8-6136-732D-D2866093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8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6BF2-05A5-6DD4-E6C0-8308FBC5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C6623-8E30-0413-2A40-DCF80C8B8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33E8E-FCC4-A647-9170-FDB9734A3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EE37F-E410-A8AC-64D7-925C219DE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0A401-3760-F681-4741-39EC4B1D3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83E30-2413-0694-04E3-DCE99E30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480A-8793-4ACC-B626-27F32D77CFB3}" type="datetime1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59EC4-C2F3-04B4-0EE6-AD8C8325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975C3-9DC5-C298-665B-F7581233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8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8E07-4C27-6C5C-C221-154F7B9D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535F3-5435-9A26-28BC-CFD79894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2660-CCC5-427C-B919-C31C45711DDC}" type="datetime1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79033-BA4E-1C28-4475-55C73549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0300E-1E9F-B922-2FE4-D9F2FC5A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07421-AD47-1EF8-E687-784BBB96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C625-7E1B-41C0-9D92-F0F4C6EFA6B1}" type="datetime1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0B749-C785-5106-0797-C9D03F9C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00D54-CDA4-D0C1-A00E-2B60F6A5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9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B926-93E5-EDB5-6C5B-B867315B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94814-DFFA-11CC-BAE3-8F90FA3E0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4C526-3DCC-80B9-0353-C47FEB5A9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C000D-1094-7628-0E27-5852CD91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30F-8CFF-47B0-98A0-698DC4F0DF2E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718D2-5DF1-2FD3-E5F8-6FC1E09E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C98B9-7BB1-C5A5-FBA8-7F5BC323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6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D827-6753-CE81-A07D-505C494A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2CEA4-7291-E37F-5999-B0CFE551C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95567-00E2-D5F2-96A4-406609438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80D92-4F40-0EFC-52B2-36CA4DE6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0F7C-8055-4B0E-BD13-D88434A2CFF9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00A60-5F1E-F4FE-E15E-8533C0B5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93C75-AD8E-EB89-CF20-BEC0528D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10402-817A-97BE-3392-C6FB4B36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6EB69-BDF8-183E-454F-27C81C65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88E2-B981-84F2-E346-CB883EDF4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D52F1-3EBB-4339-804D-55160B973F9D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DBA-170F-2D28-8D11-EF99F7F45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1D774-20A0-D947-49EB-D67EB740E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6027B0-FB66-4F71-AB17-65C498AD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362A7-FC3B-4F65-B7BB-671B0121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4DEB6-694D-4D00-9637-D76A8BCD4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EEC7D-2C5F-44DA-BEE4-127E223B2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53C1-E8AE-4B04-AAC8-277FECCA1A15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DFC08-F3DE-4DBF-A844-4E3B23156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D95CC-93AB-4BAC-ACF0-FA8EFD8F3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438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20635A-7963-4517-A6BE-F9E7D82672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2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hyperlink" Target="https://pixabay.com/en/target-dart-aim-success-goal-1414775/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sv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0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hyperlink" Target="https://pixabay.com/en/target-dart-aim-success-goal-1414775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image" Target="../media/image49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00867/generic-chip" TargetMode="External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sv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9.svg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en/question-mark-question-response-1019983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sv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hyperlink" Target="https://pixabay.com/en/arrow-directional-board-sign-576725/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10" Type="http://schemas.openxmlformats.org/officeDocument/2006/relationships/hyperlink" Target="https://fr.wikipedia.org/wiki/Panneau_de_signalisation_de_danger_en_France" TargetMode="External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dea-light-bulb-lit-bright-lights-165168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900" y="2594730"/>
            <a:ext cx="10414000" cy="542811"/>
          </a:xfrm>
        </p:spPr>
        <p:txBody>
          <a:bodyPr>
            <a:normAutofit/>
          </a:bodyPr>
          <a:lstStyle/>
          <a:p>
            <a:r>
              <a:rPr lang="en-US" sz="2800" b="1" dirty="0"/>
              <a:t>Amin Sarihi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521691-89A6-4B05-B9F3-18EF7B2D7495}"/>
              </a:ext>
            </a:extLst>
          </p:cNvPr>
          <p:cNvSpPr txBox="1">
            <a:spLocks/>
          </p:cNvSpPr>
          <p:nvPr/>
        </p:nvSpPr>
        <p:spPr>
          <a:xfrm>
            <a:off x="1524000" y="579257"/>
            <a:ext cx="9144000" cy="1886235"/>
          </a:xfrm>
          <a:prstGeom prst="rect">
            <a:avLst/>
          </a:prstGeom>
          <a:solidFill>
            <a:srgbClr val="82024E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400" dirty="0">
                <a:latin typeface="Tw Cen MT Condensed Extra Bold" panose="020B0803020202020204" pitchFamily="34" charset="0"/>
              </a:rPr>
              <a:t> Hardware Trojan Insertion and Detection Using Reinforcement Learning</a:t>
            </a:r>
          </a:p>
        </p:txBody>
      </p:sp>
      <p:pic>
        <p:nvPicPr>
          <p:cNvPr id="1028" name="Picture 4" descr="Image result for new mexico state university logo">
            <a:extLst>
              <a:ext uri="{FF2B5EF4-FFF2-40B4-BE49-F238E27FC236}">
                <a16:creationId xmlns:a16="http://schemas.microsoft.com/office/drawing/2014/main" id="{66EEC93C-F4AD-4D4B-B163-915197269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64" y="4079472"/>
            <a:ext cx="916669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59EF9-5051-541E-881B-BAE64A3CD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775" y="4774451"/>
            <a:ext cx="2083549" cy="2083549"/>
          </a:xfrm>
          <a:prstGeom prst="rect">
            <a:avLst/>
          </a:prstGeom>
        </p:spPr>
      </p:pic>
      <p:pic>
        <p:nvPicPr>
          <p:cNvPr id="5" name="Picture 8" descr="Klipsch_poster_banner.jpg">
            <a:extLst>
              <a:ext uri="{FF2B5EF4-FFF2-40B4-BE49-F238E27FC236}">
                <a16:creationId xmlns:a16="http://schemas.microsoft.com/office/drawing/2014/main" id="{5029501D-AF13-B747-EBE4-E80F9F2E5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79" y="5552527"/>
            <a:ext cx="5176076" cy="67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4FA6FAD-E20F-5D04-B395-DEE8F1568D69}"/>
              </a:ext>
            </a:extLst>
          </p:cNvPr>
          <p:cNvSpPr txBox="1">
            <a:spLocks/>
          </p:cNvSpPr>
          <p:nvPr/>
        </p:nvSpPr>
        <p:spPr>
          <a:xfrm>
            <a:off x="1612899" y="3020039"/>
            <a:ext cx="9144001" cy="843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Ph.D. Candidate at 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Klipsch School of ECE, New Mexico State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69F21-023B-EA12-15C6-CC0C562B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A3D838-32D3-BF94-36AA-96F96CA5EAEE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BCFF2-BDF0-EEB4-1EAF-D9D1980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Background Theory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71DF2-8E2A-5BDC-A9DA-5596A491105F}"/>
              </a:ext>
            </a:extLst>
          </p:cNvPr>
          <p:cNvSpPr txBox="1"/>
          <p:nvPr/>
        </p:nvSpPr>
        <p:spPr>
          <a:xfrm>
            <a:off x="3359150" y="812246"/>
            <a:ext cx="547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Reinforcement Learning </a:t>
            </a:r>
          </a:p>
        </p:txBody>
      </p:sp>
      <p:pic>
        <p:nvPicPr>
          <p:cNvPr id="7" name="Graphic 6" descr="Earth globe: Americas with solid fill">
            <a:extLst>
              <a:ext uri="{FF2B5EF4-FFF2-40B4-BE49-F238E27FC236}">
                <a16:creationId xmlns:a16="http://schemas.microsoft.com/office/drawing/2014/main" id="{E1B9DB76-DEF2-9E81-7E5A-FDF2865D3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861" y="2529428"/>
            <a:ext cx="1426004" cy="1426004"/>
          </a:xfrm>
          <a:prstGeom prst="rect">
            <a:avLst/>
          </a:prstGeom>
        </p:spPr>
      </p:pic>
      <p:pic>
        <p:nvPicPr>
          <p:cNvPr id="8" name="Graphic 7" descr="Brain in head outline">
            <a:extLst>
              <a:ext uri="{FF2B5EF4-FFF2-40B4-BE49-F238E27FC236}">
                <a16:creationId xmlns:a16="http://schemas.microsoft.com/office/drawing/2014/main" id="{C3A668EA-69D3-60FF-F4A2-D736CE17B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0669" y="2275230"/>
            <a:ext cx="1853947" cy="1853947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A1C5D61-43AF-903D-CF9E-8D613BA1C1DF}"/>
              </a:ext>
            </a:extLst>
          </p:cNvPr>
          <p:cNvCxnSpPr>
            <a:cxnSpLocks/>
            <a:stCxn id="8" idx="0"/>
            <a:endCxn id="7" idx="0"/>
          </p:cNvCxnSpPr>
          <p:nvPr/>
        </p:nvCxnSpPr>
        <p:spPr>
          <a:xfrm rot="16200000" flipH="1">
            <a:off x="6083654" y="-120781"/>
            <a:ext cx="254198" cy="5046220"/>
          </a:xfrm>
          <a:prstGeom prst="bentConnector3">
            <a:avLst>
              <a:gd name="adj1" fmla="val -8993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8941D69-A416-B95C-0D70-DC371747B1A9}"/>
              </a:ext>
            </a:extLst>
          </p:cNvPr>
          <p:cNvCxnSpPr>
            <a:cxnSpLocks/>
            <a:stCxn id="7" idx="2"/>
            <a:endCxn id="8" idx="2"/>
          </p:cNvCxnSpPr>
          <p:nvPr/>
        </p:nvCxnSpPr>
        <p:spPr>
          <a:xfrm rot="5400000">
            <a:off x="6123881" y="1519194"/>
            <a:ext cx="173745" cy="5046220"/>
          </a:xfrm>
          <a:prstGeom prst="bentConnector3">
            <a:avLst>
              <a:gd name="adj1" fmla="val 23157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7027CA5-6589-D8E9-C76C-3D628FE45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308" y="1555612"/>
            <a:ext cx="1132647" cy="1088446"/>
          </a:xfrm>
          <a:prstGeom prst="rect">
            <a:avLst/>
          </a:prstGeom>
        </p:spPr>
      </p:pic>
      <p:pic>
        <p:nvPicPr>
          <p:cNvPr id="12" name="Graphic 11" descr="Signpost with solid fill">
            <a:extLst>
              <a:ext uri="{FF2B5EF4-FFF2-40B4-BE49-F238E27FC236}">
                <a16:creationId xmlns:a16="http://schemas.microsoft.com/office/drawing/2014/main" id="{6D328D34-E260-ED25-B17B-0212B74790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9396" y="1604594"/>
            <a:ext cx="794031" cy="7940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4CBD15-B74F-3C8D-2A22-AB324371D383}"/>
              </a:ext>
            </a:extLst>
          </p:cNvPr>
          <p:cNvSpPr txBox="1"/>
          <p:nvPr/>
        </p:nvSpPr>
        <p:spPr>
          <a:xfrm>
            <a:off x="6187361" y="1933239"/>
            <a:ext cx="2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9531AE-5010-2FFE-959B-34449EE474F2}"/>
              </a:ext>
            </a:extLst>
          </p:cNvPr>
          <p:cNvSpPr txBox="1"/>
          <p:nvPr/>
        </p:nvSpPr>
        <p:spPr>
          <a:xfrm>
            <a:off x="5935270" y="1739840"/>
            <a:ext cx="2682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C04FD-A2EE-53D6-34FB-55551CE80AB8}"/>
              </a:ext>
            </a:extLst>
          </p:cNvPr>
          <p:cNvSpPr txBox="1"/>
          <p:nvPr/>
        </p:nvSpPr>
        <p:spPr>
          <a:xfrm>
            <a:off x="7037697" y="1586990"/>
            <a:ext cx="1379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Action a</a:t>
            </a:r>
            <a:r>
              <a:rPr lang="en-US" sz="2000" b="1" baseline="-25000" dirty="0"/>
              <a:t>t</a:t>
            </a:r>
            <a:endParaRPr 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A5EB40-AC19-6055-6205-74B1AE74BDE4}"/>
              </a:ext>
            </a:extLst>
          </p:cNvPr>
          <p:cNvSpPr txBox="1"/>
          <p:nvPr/>
        </p:nvSpPr>
        <p:spPr>
          <a:xfrm>
            <a:off x="7278981" y="4350511"/>
            <a:ext cx="1708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Reward r</a:t>
            </a:r>
            <a:r>
              <a:rPr lang="en-US" sz="2000" b="1" baseline="-25000" dirty="0"/>
              <a:t>t+1</a:t>
            </a:r>
            <a:endParaRPr 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255C36-88E9-12FD-35C2-BC4B3DF74CC3}"/>
              </a:ext>
            </a:extLst>
          </p:cNvPr>
          <p:cNvSpPr txBox="1"/>
          <p:nvPr/>
        </p:nvSpPr>
        <p:spPr>
          <a:xfrm>
            <a:off x="7239870" y="3876872"/>
            <a:ext cx="142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State s</a:t>
            </a:r>
            <a:r>
              <a:rPr lang="en-US" sz="2000" b="1" baseline="-25000" dirty="0"/>
              <a:t>t+1</a:t>
            </a:r>
            <a:endParaRPr lang="en-US" sz="2000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39341F-5620-6950-D266-698F9BFCABF8}"/>
              </a:ext>
            </a:extLst>
          </p:cNvPr>
          <p:cNvCxnSpPr>
            <a:cxnSpLocks/>
          </p:cNvCxnSpPr>
          <p:nvPr/>
        </p:nvCxnSpPr>
        <p:spPr>
          <a:xfrm>
            <a:off x="6058869" y="4042304"/>
            <a:ext cx="0" cy="59357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D17D69E-229D-4E48-12F6-888797D03B36}"/>
              </a:ext>
            </a:extLst>
          </p:cNvPr>
          <p:cNvSpPr txBox="1"/>
          <p:nvPr/>
        </p:nvSpPr>
        <p:spPr>
          <a:xfrm>
            <a:off x="4563013" y="4357698"/>
            <a:ext cx="1441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Reward 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36F20-F78E-F04A-C50E-98615CB91B9F}"/>
              </a:ext>
            </a:extLst>
          </p:cNvPr>
          <p:cNvSpPr txBox="1"/>
          <p:nvPr/>
        </p:nvSpPr>
        <p:spPr>
          <a:xfrm>
            <a:off x="4571710" y="3912701"/>
            <a:ext cx="2380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State </a:t>
            </a:r>
            <a:r>
              <a:rPr lang="en-US" sz="2000" b="1" dirty="0" err="1"/>
              <a:t>s</a:t>
            </a:r>
            <a:r>
              <a:rPr lang="en-US" sz="2000" b="1" baseline="-25000" dirty="0" err="1"/>
              <a:t>t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EF3EF6-474A-DBC4-F819-A8235E486F6A}"/>
              </a:ext>
            </a:extLst>
          </p:cNvPr>
          <p:cNvSpPr txBox="1"/>
          <p:nvPr/>
        </p:nvSpPr>
        <p:spPr>
          <a:xfrm>
            <a:off x="4300476" y="2965997"/>
            <a:ext cx="1199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Agent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A846F1-9373-E55A-E25F-42498F33B642}"/>
              </a:ext>
            </a:extLst>
          </p:cNvPr>
          <p:cNvSpPr txBox="1"/>
          <p:nvPr/>
        </p:nvSpPr>
        <p:spPr>
          <a:xfrm>
            <a:off x="6394418" y="3014467"/>
            <a:ext cx="1880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Environment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EBAA81-3B3B-5880-D59A-D63A0911C523}"/>
              </a:ext>
            </a:extLst>
          </p:cNvPr>
          <p:cNvSpPr txBox="1"/>
          <p:nvPr/>
        </p:nvSpPr>
        <p:spPr>
          <a:xfrm>
            <a:off x="2216687" y="4983645"/>
            <a:ext cx="797374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8B1742"/>
              </a:buClr>
              <a:buSzPct val="125000"/>
            </a:pPr>
            <a:r>
              <a:rPr lang="en-US" sz="2400" b="1" dirty="0"/>
              <a:t>The agent’s goal is to maximize the sum of collected rewards over all episodes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05C70234-AF1C-6573-804C-97E9F01494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067395" y="5555180"/>
            <a:ext cx="666468" cy="6664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CF4B9-3A4B-3C3B-89E9-5931C794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3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1639006" y="647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1FEEBC-A3AE-1CC9-D93C-40A557CDD544}"/>
              </a:ext>
            </a:extLst>
          </p:cNvPr>
          <p:cNvSpPr txBox="1">
            <a:spLocks/>
          </p:cNvSpPr>
          <p:nvPr/>
        </p:nvSpPr>
        <p:spPr>
          <a:xfrm>
            <a:off x="0" y="63667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AA515-ECF3-FFC8-8C35-5204161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48F44-58BC-FF88-7867-44EE29AC5F4A}"/>
              </a:ext>
            </a:extLst>
          </p:cNvPr>
          <p:cNvSpPr txBox="1"/>
          <p:nvPr/>
        </p:nvSpPr>
        <p:spPr>
          <a:xfrm>
            <a:off x="3039292" y="2749501"/>
            <a:ext cx="6113416" cy="121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HT Insertion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664DC-EA2A-9644-9D24-47248326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7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A3D838-32D3-BF94-36AA-96F96CA5EAEE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BCFF2-BDF0-EEB4-1EAF-D9D1980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HT Insertion</a:t>
            </a:r>
            <a:endParaRPr lang="en-US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D3A988D-7ABD-67AE-C3AB-BDD7E6B2C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026" y="1777065"/>
            <a:ext cx="11713947" cy="1491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0B4D3-14E2-0FFA-40DB-D1AEDD8DC244}"/>
              </a:ext>
            </a:extLst>
          </p:cNvPr>
          <p:cNvSpPr txBox="1"/>
          <p:nvPr/>
        </p:nvSpPr>
        <p:spPr>
          <a:xfrm>
            <a:off x="2801600" y="1000619"/>
            <a:ext cx="6112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Flow of the Insertion Tool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A7421-CFAD-28CE-523C-671B3C60B6EF}"/>
              </a:ext>
            </a:extLst>
          </p:cNvPr>
          <p:cNvSpPr txBox="1"/>
          <p:nvPr/>
        </p:nvSpPr>
        <p:spPr>
          <a:xfrm>
            <a:off x="1033712" y="3612826"/>
            <a:ext cx="10605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SCOAP (Sandia Controllability/Observability Analysis Program) Measures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93DD79-A336-41D6-BE64-D61D928D1FC2}"/>
              </a:ext>
            </a:extLst>
          </p:cNvPr>
          <p:cNvSpPr txBox="1"/>
          <p:nvPr/>
        </p:nvSpPr>
        <p:spPr>
          <a:xfrm>
            <a:off x="239026" y="4144697"/>
            <a:ext cx="11602453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0" dirty="0">
                <a:solidFill>
                  <a:srgbClr val="8B1742"/>
                </a:solidFill>
                <a:effectLst/>
                <a:latin typeface="SFRM1000"/>
              </a:rPr>
              <a:t>Controllability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SFRM1000"/>
              </a:rPr>
              <a:t>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FRM1000"/>
              </a:rPr>
              <a:t>a measure for the difficulty of setting a particular net in a design to either 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SFTI1000"/>
              </a:rPr>
              <a:t>’0’</a:t>
            </a:r>
            <a:r>
              <a:rPr lang="en-US" sz="2200" b="0" i="1" dirty="0">
                <a:solidFill>
                  <a:srgbClr val="000000"/>
                </a:solidFill>
                <a:effectLst/>
                <a:latin typeface="SFTI1000"/>
              </a:rPr>
              <a:t>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FRM1000"/>
              </a:rPr>
              <a:t>or 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SFTI1000"/>
              </a:rPr>
              <a:t>’1’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FRM1000"/>
              </a:rPr>
              <a:t>.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391C651-B410-E8CE-A5D4-E69A1F65348E}"/>
              </a:ext>
            </a:extLst>
          </p:cNvPr>
          <p:cNvSpPr txBox="1"/>
          <p:nvPr/>
        </p:nvSpPr>
        <p:spPr>
          <a:xfrm>
            <a:off x="239027" y="4950425"/>
            <a:ext cx="115110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8B1742"/>
                </a:solidFill>
                <a:effectLst/>
                <a:latin typeface="SFRM1000"/>
              </a:rPr>
              <a:t>Observability</a:t>
            </a:r>
            <a:r>
              <a:rPr lang="en-US" sz="2200" dirty="0">
                <a:solidFill>
                  <a:srgbClr val="000000"/>
                </a:solidFill>
                <a:latin typeface="SFRM1000"/>
              </a:rPr>
              <a:t>: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FRM1000"/>
              </a:rPr>
              <a:t> a measure for the difficulty of propagating a net value to at least one of the circuit’s primary outputs</a:t>
            </a:r>
            <a:r>
              <a:rPr lang="en-US" sz="22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30DEF5-225E-25EE-B2CB-18778C5D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A3D838-32D3-BF94-36AA-96F96CA5EAEE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BCFF2-BDF0-EEB4-1EAF-D9D1980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HT Insertion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C9E3B-91FC-ABA5-D0E1-8480747DB3B3}"/>
              </a:ext>
            </a:extLst>
          </p:cNvPr>
          <p:cNvGrpSpPr/>
          <p:nvPr/>
        </p:nvGrpSpPr>
        <p:grpSpPr>
          <a:xfrm>
            <a:off x="1068887" y="1480003"/>
            <a:ext cx="1006372" cy="559380"/>
            <a:chOff x="4042896" y="1715660"/>
            <a:chExt cx="1566675" cy="741118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5FBCA79-4579-E9D0-ED08-150B609780D5}"/>
                </a:ext>
              </a:extLst>
            </p:cNvPr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DF08001-F534-835A-D744-71EA8E7F0A34}"/>
                </a:ext>
              </a:extLst>
            </p:cNvPr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A55703C-8171-F0A3-4123-6E2667C8D97C}"/>
                </a:ext>
              </a:extLst>
            </p:cNvPr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elay 68">
              <a:extLst>
                <a:ext uri="{FF2B5EF4-FFF2-40B4-BE49-F238E27FC236}">
                  <a16:creationId xmlns:a16="http://schemas.microsoft.com/office/drawing/2014/main" id="{EC38F774-B332-7E6C-D262-1354A4CB41A1}"/>
                </a:ext>
              </a:extLst>
            </p:cNvPr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0B8822-9C54-F10E-D23B-B724EEF86734}"/>
              </a:ext>
            </a:extLst>
          </p:cNvPr>
          <p:cNvGrpSpPr/>
          <p:nvPr/>
        </p:nvGrpSpPr>
        <p:grpSpPr>
          <a:xfrm>
            <a:off x="2075259" y="2464543"/>
            <a:ext cx="1006372" cy="559380"/>
            <a:chOff x="4042896" y="1715660"/>
            <a:chExt cx="1566675" cy="741118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29620-8BB6-E293-19FD-04CE245388AE}"/>
                </a:ext>
              </a:extLst>
            </p:cNvPr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E649583-9646-8F5B-54F1-7A98D439E354}"/>
                </a:ext>
              </a:extLst>
            </p:cNvPr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A33458B-701C-6380-0625-12BE603DFF1C}"/>
                </a:ext>
              </a:extLst>
            </p:cNvPr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elay 68">
              <a:extLst>
                <a:ext uri="{FF2B5EF4-FFF2-40B4-BE49-F238E27FC236}">
                  <a16:creationId xmlns:a16="http://schemas.microsoft.com/office/drawing/2014/main" id="{7D115F1D-913B-349C-41DD-B3A894B2DE23}"/>
                </a:ext>
              </a:extLst>
            </p:cNvPr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D822CD-A996-4601-D334-A6BC9A95DC4A}"/>
              </a:ext>
            </a:extLst>
          </p:cNvPr>
          <p:cNvCxnSpPr>
            <a:cxnSpLocks/>
          </p:cNvCxnSpPr>
          <p:nvPr/>
        </p:nvCxnSpPr>
        <p:spPr>
          <a:xfrm>
            <a:off x="2087960" y="1746543"/>
            <a:ext cx="0" cy="857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F17349-8443-3E0E-9645-A0CC7C57F0EF}"/>
              </a:ext>
            </a:extLst>
          </p:cNvPr>
          <p:cNvGrpSpPr/>
          <p:nvPr/>
        </p:nvGrpSpPr>
        <p:grpSpPr>
          <a:xfrm>
            <a:off x="3626304" y="3464561"/>
            <a:ext cx="995939" cy="546497"/>
            <a:chOff x="3675121" y="5435203"/>
            <a:chExt cx="1599238" cy="724319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C7A96E-A7EA-06F0-86F0-BAA98B42DA64}"/>
                </a:ext>
              </a:extLst>
            </p:cNvPr>
            <p:cNvCxnSpPr/>
            <p:nvPr/>
          </p:nvCxnSpPr>
          <p:spPr>
            <a:xfrm flipV="1">
              <a:off x="3675121" y="5984024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16477FB-CE1A-2C06-AFFA-A1526AC91A63}"/>
                </a:ext>
              </a:extLst>
            </p:cNvPr>
            <p:cNvCxnSpPr/>
            <p:nvPr/>
          </p:nvCxnSpPr>
          <p:spPr>
            <a:xfrm flipV="1">
              <a:off x="3675121" y="5620676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E1332D7-BB5C-71D9-8387-617F77A497E4}"/>
                </a:ext>
              </a:extLst>
            </p:cNvPr>
            <p:cNvCxnSpPr/>
            <p:nvPr/>
          </p:nvCxnSpPr>
          <p:spPr>
            <a:xfrm flipV="1">
              <a:off x="5010436" y="5800026"/>
              <a:ext cx="263923" cy="9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tored Data 71">
              <a:extLst>
                <a:ext uri="{FF2B5EF4-FFF2-40B4-BE49-F238E27FC236}">
                  <a16:creationId xmlns:a16="http://schemas.microsoft.com/office/drawing/2014/main" id="{C8691813-B685-76EF-305A-327F93E08AF9}"/>
                </a:ext>
              </a:extLst>
            </p:cNvPr>
            <p:cNvSpPr/>
            <p:nvPr/>
          </p:nvSpPr>
          <p:spPr>
            <a:xfrm rot="10800000">
              <a:off x="3997592" y="5435941"/>
              <a:ext cx="1009669" cy="72358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8935 w 10000"/>
                <a:gd name="connsiteY0" fmla="*/ 4956 h 10000"/>
                <a:gd name="connsiteX1" fmla="*/ 9999 w 10000"/>
                <a:gd name="connsiteY1" fmla="*/ 10000 h 10000"/>
                <a:gd name="connsiteX2" fmla="*/ 5183 w 10000"/>
                <a:gd name="connsiteY2" fmla="*/ 9912 h 10000"/>
                <a:gd name="connsiteX3" fmla="*/ 0 w 10000"/>
                <a:gd name="connsiteY3" fmla="*/ 5043 h 10000"/>
                <a:gd name="connsiteX4" fmla="*/ 5183 w 10000"/>
                <a:gd name="connsiteY4" fmla="*/ 44 h 10000"/>
                <a:gd name="connsiteX5" fmla="*/ 10000 w 10000"/>
                <a:gd name="connsiteY5" fmla="*/ 0 h 10000"/>
                <a:gd name="connsiteX6" fmla="*/ 9841 w 10000"/>
                <a:gd name="connsiteY6" fmla="*/ 6220 h 10000"/>
                <a:gd name="connsiteX0" fmla="*/ 8935 w 10000"/>
                <a:gd name="connsiteY0" fmla="*/ 4956 h 10000"/>
                <a:gd name="connsiteX1" fmla="*/ 9999 w 10000"/>
                <a:gd name="connsiteY1" fmla="*/ 10000 h 10000"/>
                <a:gd name="connsiteX2" fmla="*/ 5183 w 10000"/>
                <a:gd name="connsiteY2" fmla="*/ 9912 h 10000"/>
                <a:gd name="connsiteX3" fmla="*/ 0 w 10000"/>
                <a:gd name="connsiteY3" fmla="*/ 5043 h 10000"/>
                <a:gd name="connsiteX4" fmla="*/ 5183 w 10000"/>
                <a:gd name="connsiteY4" fmla="*/ 44 h 10000"/>
                <a:gd name="connsiteX5" fmla="*/ 10000 w 10000"/>
                <a:gd name="connsiteY5" fmla="*/ 0 h 10000"/>
                <a:gd name="connsiteX0" fmla="*/ 9999 w 10000"/>
                <a:gd name="connsiteY0" fmla="*/ 10000 h 10000"/>
                <a:gd name="connsiteX1" fmla="*/ 5183 w 10000"/>
                <a:gd name="connsiteY1" fmla="*/ 9912 h 10000"/>
                <a:gd name="connsiteX2" fmla="*/ 0 w 10000"/>
                <a:gd name="connsiteY2" fmla="*/ 5043 h 10000"/>
                <a:gd name="connsiteX3" fmla="*/ 5183 w 10000"/>
                <a:gd name="connsiteY3" fmla="*/ 44 h 10000"/>
                <a:gd name="connsiteX4" fmla="*/ 1000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9999" y="10000"/>
                  </a:moveTo>
                  <a:lnTo>
                    <a:pt x="5183" y="9912"/>
                  </a:lnTo>
                  <a:cubicBezTo>
                    <a:pt x="3060" y="9824"/>
                    <a:pt x="0" y="6688"/>
                    <a:pt x="0" y="5043"/>
                  </a:cubicBezTo>
                  <a:cubicBezTo>
                    <a:pt x="0" y="3398"/>
                    <a:pt x="2965" y="220"/>
                    <a:pt x="5183" y="44"/>
                  </a:cubicBezTo>
                  <a:lnTo>
                    <a:pt x="10000" y="0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Stored Data 71">
              <a:extLst>
                <a:ext uri="{FF2B5EF4-FFF2-40B4-BE49-F238E27FC236}">
                  <a16:creationId xmlns:a16="http://schemas.microsoft.com/office/drawing/2014/main" id="{A4CCB969-3BA2-F88F-A2B6-FB3FA23159F1}"/>
                </a:ext>
              </a:extLst>
            </p:cNvPr>
            <p:cNvSpPr/>
            <p:nvPr/>
          </p:nvSpPr>
          <p:spPr>
            <a:xfrm rot="10800000">
              <a:off x="3990333" y="5435921"/>
              <a:ext cx="107530" cy="723601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603 w 5420"/>
                <a:gd name="connsiteY0" fmla="*/ 44 h 10000"/>
                <a:gd name="connsiteX1" fmla="*/ 5420 w 5420"/>
                <a:gd name="connsiteY1" fmla="*/ 0 h 10000"/>
                <a:gd name="connsiteX2" fmla="*/ 4355 w 5420"/>
                <a:gd name="connsiteY2" fmla="*/ 4956 h 10000"/>
                <a:gd name="connsiteX3" fmla="*/ 5419 w 5420"/>
                <a:gd name="connsiteY3" fmla="*/ 10000 h 10000"/>
                <a:gd name="connsiteX4" fmla="*/ 603 w 5420"/>
                <a:gd name="connsiteY4" fmla="*/ 9912 h 10000"/>
                <a:gd name="connsiteX5" fmla="*/ 603 w 5420"/>
                <a:gd name="connsiteY5" fmla="*/ 44 h 10000"/>
                <a:gd name="connsiteX0" fmla="*/ 1112 w 9999"/>
                <a:gd name="connsiteY0" fmla="*/ 9912 h 11176"/>
                <a:gd name="connsiteX1" fmla="*/ 1112 w 9999"/>
                <a:gd name="connsiteY1" fmla="*/ 44 h 11176"/>
                <a:gd name="connsiteX2" fmla="*/ 9999 w 9999"/>
                <a:gd name="connsiteY2" fmla="*/ 0 h 11176"/>
                <a:gd name="connsiteX3" fmla="*/ 8034 w 9999"/>
                <a:gd name="connsiteY3" fmla="*/ 4956 h 11176"/>
                <a:gd name="connsiteX4" fmla="*/ 9997 w 9999"/>
                <a:gd name="connsiteY4" fmla="*/ 10000 h 11176"/>
                <a:gd name="connsiteX5" fmla="*/ 2783 w 9999"/>
                <a:gd name="connsiteY5" fmla="*/ 11176 h 11176"/>
                <a:gd name="connsiteX0" fmla="*/ 1112 w 10000"/>
                <a:gd name="connsiteY0" fmla="*/ 8869 h 8948"/>
                <a:gd name="connsiteX1" fmla="*/ 1112 w 10000"/>
                <a:gd name="connsiteY1" fmla="*/ 39 h 8948"/>
                <a:gd name="connsiteX2" fmla="*/ 10000 w 10000"/>
                <a:gd name="connsiteY2" fmla="*/ 0 h 8948"/>
                <a:gd name="connsiteX3" fmla="*/ 8035 w 10000"/>
                <a:gd name="connsiteY3" fmla="*/ 4435 h 8948"/>
                <a:gd name="connsiteX4" fmla="*/ 9998 w 10000"/>
                <a:gd name="connsiteY4" fmla="*/ 8948 h 8948"/>
                <a:gd name="connsiteX0" fmla="*/ 0 w 8888"/>
                <a:gd name="connsiteY0" fmla="*/ 44 h 10000"/>
                <a:gd name="connsiteX1" fmla="*/ 8888 w 8888"/>
                <a:gd name="connsiteY1" fmla="*/ 0 h 10000"/>
                <a:gd name="connsiteX2" fmla="*/ 6923 w 8888"/>
                <a:gd name="connsiteY2" fmla="*/ 4956 h 10000"/>
                <a:gd name="connsiteX3" fmla="*/ 8886 w 8888"/>
                <a:gd name="connsiteY3" fmla="*/ 10000 h 10000"/>
                <a:gd name="connsiteX0" fmla="*/ 2211 w 2211"/>
                <a:gd name="connsiteY0" fmla="*/ 0 h 10000"/>
                <a:gd name="connsiteX1" fmla="*/ 0 w 2211"/>
                <a:gd name="connsiteY1" fmla="*/ 4956 h 10000"/>
                <a:gd name="connsiteX2" fmla="*/ 2209 w 2211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" h="10000">
                  <a:moveTo>
                    <a:pt x="2211" y="0"/>
                  </a:moveTo>
                  <a:cubicBezTo>
                    <a:pt x="739" y="0"/>
                    <a:pt x="0" y="3289"/>
                    <a:pt x="0" y="4956"/>
                  </a:cubicBezTo>
                  <a:cubicBezTo>
                    <a:pt x="0" y="6622"/>
                    <a:pt x="737" y="10000"/>
                    <a:pt x="2209" y="1000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Stored Data 71">
              <a:extLst>
                <a:ext uri="{FF2B5EF4-FFF2-40B4-BE49-F238E27FC236}">
                  <a16:creationId xmlns:a16="http://schemas.microsoft.com/office/drawing/2014/main" id="{24BFC3D8-E954-1E4A-778B-931997493163}"/>
                </a:ext>
              </a:extLst>
            </p:cNvPr>
            <p:cNvSpPr/>
            <p:nvPr/>
          </p:nvSpPr>
          <p:spPr>
            <a:xfrm rot="10800000">
              <a:off x="3911116" y="5435203"/>
              <a:ext cx="107530" cy="723601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603 w 5420"/>
                <a:gd name="connsiteY0" fmla="*/ 44 h 10000"/>
                <a:gd name="connsiteX1" fmla="*/ 5420 w 5420"/>
                <a:gd name="connsiteY1" fmla="*/ 0 h 10000"/>
                <a:gd name="connsiteX2" fmla="*/ 4355 w 5420"/>
                <a:gd name="connsiteY2" fmla="*/ 4956 h 10000"/>
                <a:gd name="connsiteX3" fmla="*/ 5419 w 5420"/>
                <a:gd name="connsiteY3" fmla="*/ 10000 h 10000"/>
                <a:gd name="connsiteX4" fmla="*/ 603 w 5420"/>
                <a:gd name="connsiteY4" fmla="*/ 9912 h 10000"/>
                <a:gd name="connsiteX5" fmla="*/ 603 w 5420"/>
                <a:gd name="connsiteY5" fmla="*/ 44 h 10000"/>
                <a:gd name="connsiteX0" fmla="*/ 1112 w 9999"/>
                <a:gd name="connsiteY0" fmla="*/ 9912 h 11176"/>
                <a:gd name="connsiteX1" fmla="*/ 1112 w 9999"/>
                <a:gd name="connsiteY1" fmla="*/ 44 h 11176"/>
                <a:gd name="connsiteX2" fmla="*/ 9999 w 9999"/>
                <a:gd name="connsiteY2" fmla="*/ 0 h 11176"/>
                <a:gd name="connsiteX3" fmla="*/ 8034 w 9999"/>
                <a:gd name="connsiteY3" fmla="*/ 4956 h 11176"/>
                <a:gd name="connsiteX4" fmla="*/ 9997 w 9999"/>
                <a:gd name="connsiteY4" fmla="*/ 10000 h 11176"/>
                <a:gd name="connsiteX5" fmla="*/ 2783 w 9999"/>
                <a:gd name="connsiteY5" fmla="*/ 11176 h 11176"/>
                <a:gd name="connsiteX0" fmla="*/ 1112 w 10000"/>
                <a:gd name="connsiteY0" fmla="*/ 8869 h 8948"/>
                <a:gd name="connsiteX1" fmla="*/ 1112 w 10000"/>
                <a:gd name="connsiteY1" fmla="*/ 39 h 8948"/>
                <a:gd name="connsiteX2" fmla="*/ 10000 w 10000"/>
                <a:gd name="connsiteY2" fmla="*/ 0 h 8948"/>
                <a:gd name="connsiteX3" fmla="*/ 8035 w 10000"/>
                <a:gd name="connsiteY3" fmla="*/ 4435 h 8948"/>
                <a:gd name="connsiteX4" fmla="*/ 9998 w 10000"/>
                <a:gd name="connsiteY4" fmla="*/ 8948 h 8948"/>
                <a:gd name="connsiteX0" fmla="*/ 0 w 8888"/>
                <a:gd name="connsiteY0" fmla="*/ 44 h 10000"/>
                <a:gd name="connsiteX1" fmla="*/ 8888 w 8888"/>
                <a:gd name="connsiteY1" fmla="*/ 0 h 10000"/>
                <a:gd name="connsiteX2" fmla="*/ 6923 w 8888"/>
                <a:gd name="connsiteY2" fmla="*/ 4956 h 10000"/>
                <a:gd name="connsiteX3" fmla="*/ 8886 w 8888"/>
                <a:gd name="connsiteY3" fmla="*/ 10000 h 10000"/>
                <a:gd name="connsiteX0" fmla="*/ 2211 w 2211"/>
                <a:gd name="connsiteY0" fmla="*/ 0 h 10000"/>
                <a:gd name="connsiteX1" fmla="*/ 0 w 2211"/>
                <a:gd name="connsiteY1" fmla="*/ 4956 h 10000"/>
                <a:gd name="connsiteX2" fmla="*/ 2209 w 2211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" h="10000">
                  <a:moveTo>
                    <a:pt x="2211" y="0"/>
                  </a:moveTo>
                  <a:cubicBezTo>
                    <a:pt x="739" y="0"/>
                    <a:pt x="0" y="3289"/>
                    <a:pt x="0" y="4956"/>
                  </a:cubicBezTo>
                  <a:cubicBezTo>
                    <a:pt x="0" y="6622"/>
                    <a:pt x="737" y="10000"/>
                    <a:pt x="2209" y="1000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E557C8-C64C-C7D9-6781-C3D4F9E55ADE}"/>
              </a:ext>
            </a:extLst>
          </p:cNvPr>
          <p:cNvGrpSpPr/>
          <p:nvPr/>
        </p:nvGrpSpPr>
        <p:grpSpPr>
          <a:xfrm>
            <a:off x="2004666" y="3613685"/>
            <a:ext cx="883927" cy="518489"/>
            <a:chOff x="3675121" y="3048834"/>
            <a:chExt cx="1599238" cy="723601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95CEC8F-ACBB-CA78-F92F-C1408CCCA2AB}"/>
                </a:ext>
              </a:extLst>
            </p:cNvPr>
            <p:cNvCxnSpPr/>
            <p:nvPr/>
          </p:nvCxnSpPr>
          <p:spPr>
            <a:xfrm flipV="1">
              <a:off x="3675121" y="3596937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5818ED-4E69-A334-5046-15DF6E8B457F}"/>
                </a:ext>
              </a:extLst>
            </p:cNvPr>
            <p:cNvCxnSpPr/>
            <p:nvPr/>
          </p:nvCxnSpPr>
          <p:spPr>
            <a:xfrm flipV="1">
              <a:off x="3675121" y="3233589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FC3422-ED60-1063-F985-78A8E28A0B7E}"/>
                </a:ext>
              </a:extLst>
            </p:cNvPr>
            <p:cNvCxnSpPr/>
            <p:nvPr/>
          </p:nvCxnSpPr>
          <p:spPr>
            <a:xfrm flipV="1">
              <a:off x="5010436" y="3412939"/>
              <a:ext cx="263923" cy="9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327BF1-8E22-F72C-E4B2-4DC0EAEDDC83}"/>
                </a:ext>
              </a:extLst>
            </p:cNvPr>
            <p:cNvGrpSpPr/>
            <p:nvPr/>
          </p:nvGrpSpPr>
          <p:grpSpPr>
            <a:xfrm>
              <a:off x="3990333" y="3048834"/>
              <a:ext cx="1016928" cy="723601"/>
              <a:chOff x="3990333" y="3048834"/>
              <a:chExt cx="1016928" cy="723601"/>
            </a:xfrm>
            <a:grpFill/>
          </p:grpSpPr>
          <p:sp>
            <p:nvSpPr>
              <p:cNvPr id="27" name="Stored Data 71">
                <a:extLst>
                  <a:ext uri="{FF2B5EF4-FFF2-40B4-BE49-F238E27FC236}">
                    <a16:creationId xmlns:a16="http://schemas.microsoft.com/office/drawing/2014/main" id="{04A475A1-C34B-6331-C84A-CA0CE229C15D}"/>
                  </a:ext>
                </a:extLst>
              </p:cNvPr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Stored Data 71">
                <a:extLst>
                  <a:ext uri="{FF2B5EF4-FFF2-40B4-BE49-F238E27FC236}">
                    <a16:creationId xmlns:a16="http://schemas.microsoft.com/office/drawing/2014/main" id="{E70AF003-8DD1-1490-1ECE-DC2E1E454AA9}"/>
                  </a:ext>
                </a:extLst>
              </p:cNvPr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665508D-EB7C-1ED7-4ADF-C8D4C4C1EA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12067" y="2904760"/>
            <a:ext cx="887761" cy="541314"/>
          </a:xfrm>
          <a:prstGeom prst="bentConnector3">
            <a:avLst>
              <a:gd name="adj1" fmla="val 9828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34B73F-C7CC-A40A-1634-6606A6E6BD9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2740963" y="3870707"/>
            <a:ext cx="1026980" cy="4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F565E3-DA9D-CC26-E58D-D5F1D53CB049}"/>
              </a:ext>
            </a:extLst>
          </p:cNvPr>
          <p:cNvCxnSpPr>
            <a:cxnSpLocks/>
          </p:cNvCxnSpPr>
          <p:nvPr/>
        </p:nvCxnSpPr>
        <p:spPr>
          <a:xfrm>
            <a:off x="875108" y="2880235"/>
            <a:ext cx="1390367" cy="1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9C5D31-5ADD-A4FE-D536-2B7B0FD8D9B9}"/>
              </a:ext>
            </a:extLst>
          </p:cNvPr>
          <p:cNvCxnSpPr>
            <a:cxnSpLocks/>
          </p:cNvCxnSpPr>
          <p:nvPr/>
        </p:nvCxnSpPr>
        <p:spPr>
          <a:xfrm>
            <a:off x="845685" y="3746069"/>
            <a:ext cx="12427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9361092-644F-E0D1-B28D-C4982489FB54}"/>
              </a:ext>
            </a:extLst>
          </p:cNvPr>
          <p:cNvCxnSpPr>
            <a:cxnSpLocks/>
          </p:cNvCxnSpPr>
          <p:nvPr/>
        </p:nvCxnSpPr>
        <p:spPr>
          <a:xfrm>
            <a:off x="4455906" y="3740820"/>
            <a:ext cx="369537" cy="3704"/>
          </a:xfrm>
          <a:prstGeom prst="line">
            <a:avLst/>
          </a:prstGeom>
          <a:ln w="29718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7F0C10-A983-F7E9-3363-8B69FFCFF39D}"/>
              </a:ext>
            </a:extLst>
          </p:cNvPr>
          <p:cNvCxnSpPr>
            <a:cxnSpLocks/>
          </p:cNvCxnSpPr>
          <p:nvPr/>
        </p:nvCxnSpPr>
        <p:spPr>
          <a:xfrm>
            <a:off x="1437540" y="4006423"/>
            <a:ext cx="6504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37D443-419D-6530-8B74-E5B378FBAFAD}"/>
              </a:ext>
            </a:extLst>
          </p:cNvPr>
          <p:cNvCxnSpPr>
            <a:cxnSpLocks/>
          </p:cNvCxnSpPr>
          <p:nvPr/>
        </p:nvCxnSpPr>
        <p:spPr>
          <a:xfrm>
            <a:off x="845685" y="4006423"/>
            <a:ext cx="6315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421023F-C36F-9030-3943-22C13442083B}"/>
              </a:ext>
            </a:extLst>
          </p:cNvPr>
          <p:cNvCxnSpPr>
            <a:cxnSpLocks/>
          </p:cNvCxnSpPr>
          <p:nvPr/>
        </p:nvCxnSpPr>
        <p:spPr>
          <a:xfrm>
            <a:off x="833198" y="2880715"/>
            <a:ext cx="1956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E90BE8-345C-3817-4335-B8371649A60C}"/>
              </a:ext>
            </a:extLst>
          </p:cNvPr>
          <p:cNvCxnSpPr>
            <a:cxnSpLocks/>
          </p:cNvCxnSpPr>
          <p:nvPr/>
        </p:nvCxnSpPr>
        <p:spPr>
          <a:xfrm>
            <a:off x="875108" y="1895695"/>
            <a:ext cx="1956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24FCCF-0C9E-2638-7B35-A784745AAB49}"/>
              </a:ext>
            </a:extLst>
          </p:cNvPr>
          <p:cNvCxnSpPr>
            <a:cxnSpLocks/>
          </p:cNvCxnSpPr>
          <p:nvPr/>
        </p:nvCxnSpPr>
        <p:spPr>
          <a:xfrm>
            <a:off x="883415" y="1621448"/>
            <a:ext cx="1956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A5754F9-08A5-ABBA-DF02-FD562CDF7F46}"/>
              </a:ext>
            </a:extLst>
          </p:cNvPr>
          <p:cNvSpPr txBox="1"/>
          <p:nvPr/>
        </p:nvSpPr>
        <p:spPr>
          <a:xfrm>
            <a:off x="683961" y="1388563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A03806-E02E-4B0C-07B6-D5F913ED74F6}"/>
              </a:ext>
            </a:extLst>
          </p:cNvPr>
          <p:cNvGrpSpPr/>
          <p:nvPr/>
        </p:nvGrpSpPr>
        <p:grpSpPr>
          <a:xfrm>
            <a:off x="3656136" y="4419102"/>
            <a:ext cx="883927" cy="518489"/>
            <a:chOff x="3675121" y="3048834"/>
            <a:chExt cx="1599238" cy="723601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08F426D-F49D-5C6B-7D50-B5EFE1633405}"/>
                </a:ext>
              </a:extLst>
            </p:cNvPr>
            <p:cNvCxnSpPr/>
            <p:nvPr/>
          </p:nvCxnSpPr>
          <p:spPr>
            <a:xfrm flipV="1">
              <a:off x="3675121" y="3596937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B1D5B24-B2BF-8F15-ADD9-12A3D57B82AA}"/>
                </a:ext>
              </a:extLst>
            </p:cNvPr>
            <p:cNvCxnSpPr/>
            <p:nvPr/>
          </p:nvCxnSpPr>
          <p:spPr>
            <a:xfrm flipV="1">
              <a:off x="3675121" y="3233589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52AD18F-DEC6-EA2B-51A5-6A0D876DA757}"/>
                </a:ext>
              </a:extLst>
            </p:cNvPr>
            <p:cNvCxnSpPr/>
            <p:nvPr/>
          </p:nvCxnSpPr>
          <p:spPr>
            <a:xfrm flipV="1">
              <a:off x="5010436" y="3412939"/>
              <a:ext cx="263923" cy="9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ADE5DAF-FDC0-D9CB-F886-659664CFC0FA}"/>
                </a:ext>
              </a:extLst>
            </p:cNvPr>
            <p:cNvGrpSpPr/>
            <p:nvPr/>
          </p:nvGrpSpPr>
          <p:grpSpPr>
            <a:xfrm>
              <a:off x="3990333" y="3048834"/>
              <a:ext cx="1016928" cy="723601"/>
              <a:chOff x="3990333" y="3048834"/>
              <a:chExt cx="1016928" cy="723601"/>
            </a:xfrm>
            <a:grpFill/>
          </p:grpSpPr>
          <p:sp>
            <p:nvSpPr>
              <p:cNvPr id="45" name="Stored Data 71">
                <a:extLst>
                  <a:ext uri="{FF2B5EF4-FFF2-40B4-BE49-F238E27FC236}">
                    <a16:creationId xmlns:a16="http://schemas.microsoft.com/office/drawing/2014/main" id="{4EC34448-5E27-4342-5A96-D56EA5075F04}"/>
                  </a:ext>
                </a:extLst>
              </p:cNvPr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Stored Data 71">
                <a:extLst>
                  <a:ext uri="{FF2B5EF4-FFF2-40B4-BE49-F238E27FC236}">
                    <a16:creationId xmlns:a16="http://schemas.microsoft.com/office/drawing/2014/main" id="{A18F6701-0574-38C0-D5E1-F10BE0F56FFE}"/>
                  </a:ext>
                </a:extLst>
              </p:cNvPr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545FE7F5-A0DE-3B62-F4F5-049CBCD5F0C4}"/>
              </a:ext>
            </a:extLst>
          </p:cNvPr>
          <p:cNvCxnSpPr>
            <a:cxnSpLocks/>
          </p:cNvCxnSpPr>
          <p:nvPr/>
        </p:nvCxnSpPr>
        <p:spPr>
          <a:xfrm>
            <a:off x="3121103" y="3871660"/>
            <a:ext cx="700694" cy="679284"/>
          </a:xfrm>
          <a:prstGeom prst="bentConnector3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A3B3ED5-1F60-5456-86D1-EC35AF2CE687}"/>
              </a:ext>
            </a:extLst>
          </p:cNvPr>
          <p:cNvCxnSpPr>
            <a:cxnSpLocks/>
          </p:cNvCxnSpPr>
          <p:nvPr/>
        </p:nvCxnSpPr>
        <p:spPr>
          <a:xfrm flipH="1">
            <a:off x="883415" y="4811840"/>
            <a:ext cx="27727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DA5E3B2-9840-7DBA-1AE3-2FB4B1431880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4392433" y="4676124"/>
            <a:ext cx="433010" cy="1270"/>
          </a:xfrm>
          <a:prstGeom prst="line">
            <a:avLst/>
          </a:prstGeom>
          <a:ln w="29718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3E91ACE-6EBF-8606-9D92-AD86868F1597}"/>
              </a:ext>
            </a:extLst>
          </p:cNvPr>
          <p:cNvSpPr txBox="1"/>
          <p:nvPr/>
        </p:nvSpPr>
        <p:spPr>
          <a:xfrm>
            <a:off x="959962" y="1272175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05999E-5A78-8E58-43A9-D241BB524369}"/>
              </a:ext>
            </a:extLst>
          </p:cNvPr>
          <p:cNvSpPr txBox="1"/>
          <p:nvPr/>
        </p:nvSpPr>
        <p:spPr>
          <a:xfrm>
            <a:off x="959962" y="1953272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009E29-A1B3-A2E2-443B-97E5B787E93B}"/>
              </a:ext>
            </a:extLst>
          </p:cNvPr>
          <p:cNvSpPr txBox="1"/>
          <p:nvPr/>
        </p:nvSpPr>
        <p:spPr>
          <a:xfrm>
            <a:off x="959962" y="3397737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ABBB41-EAB7-3661-051D-EE0C13B3029E}"/>
              </a:ext>
            </a:extLst>
          </p:cNvPr>
          <p:cNvSpPr txBox="1"/>
          <p:nvPr/>
        </p:nvSpPr>
        <p:spPr>
          <a:xfrm>
            <a:off x="959962" y="4062070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E53676-8CEF-B473-914A-8B9ED1567FB3}"/>
              </a:ext>
            </a:extLst>
          </p:cNvPr>
          <p:cNvSpPr txBox="1"/>
          <p:nvPr/>
        </p:nvSpPr>
        <p:spPr>
          <a:xfrm>
            <a:off x="959962" y="2531728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C94E89-ABA0-A97D-B147-83C6F45FD43C}"/>
              </a:ext>
            </a:extLst>
          </p:cNvPr>
          <p:cNvSpPr txBox="1"/>
          <p:nvPr/>
        </p:nvSpPr>
        <p:spPr>
          <a:xfrm>
            <a:off x="959962" y="4445257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5C30646-4103-1D5A-6BF4-8570C8FC5FCC}"/>
              </a:ext>
            </a:extLst>
          </p:cNvPr>
          <p:cNvSpPr txBox="1"/>
          <p:nvPr/>
        </p:nvSpPr>
        <p:spPr>
          <a:xfrm>
            <a:off x="1853804" y="2060197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5A2E8D-B872-8A4F-BAD4-C597E75EBBDE}"/>
              </a:ext>
            </a:extLst>
          </p:cNvPr>
          <p:cNvSpPr txBox="1"/>
          <p:nvPr/>
        </p:nvSpPr>
        <p:spPr>
          <a:xfrm>
            <a:off x="2839864" y="3117734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F6FF51-8614-61B8-2BC3-83C4EA3D2029}"/>
              </a:ext>
            </a:extLst>
          </p:cNvPr>
          <p:cNvSpPr txBox="1"/>
          <p:nvPr/>
        </p:nvSpPr>
        <p:spPr>
          <a:xfrm>
            <a:off x="2839864" y="3916794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66698F-C7F6-F350-3036-58246182DC37}"/>
              </a:ext>
            </a:extLst>
          </p:cNvPr>
          <p:cNvSpPr txBox="1"/>
          <p:nvPr/>
        </p:nvSpPr>
        <p:spPr>
          <a:xfrm>
            <a:off x="4524401" y="3397737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65DDCB-6D38-76AB-2EB5-9BD10AD103E3}"/>
              </a:ext>
            </a:extLst>
          </p:cNvPr>
          <p:cNvSpPr txBox="1"/>
          <p:nvPr/>
        </p:nvSpPr>
        <p:spPr>
          <a:xfrm>
            <a:off x="4524401" y="4332482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307CA4-D0D0-169F-8AE1-09F2E470B65E}"/>
              </a:ext>
            </a:extLst>
          </p:cNvPr>
          <p:cNvGrpSpPr/>
          <p:nvPr/>
        </p:nvGrpSpPr>
        <p:grpSpPr>
          <a:xfrm>
            <a:off x="3746639" y="2297388"/>
            <a:ext cx="1006372" cy="559380"/>
            <a:chOff x="4042896" y="1715660"/>
            <a:chExt cx="1566675" cy="741118"/>
          </a:xfrm>
          <a:solidFill>
            <a:schemeClr val="accent4">
              <a:lumMod val="40000"/>
              <a:lumOff val="60000"/>
            </a:schemeClr>
          </a:solidFill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A930CDF-BD08-C6FF-8E59-569590B4EF83}"/>
                </a:ext>
              </a:extLst>
            </p:cNvPr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543A62-655B-28C4-4AFF-2D51611E02AA}"/>
                </a:ext>
              </a:extLst>
            </p:cNvPr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52DCB24-4C03-7005-C123-3FB49B79D478}"/>
                </a:ext>
              </a:extLst>
            </p:cNvPr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Delay 68">
              <a:extLst>
                <a:ext uri="{FF2B5EF4-FFF2-40B4-BE49-F238E27FC236}">
                  <a16:creationId xmlns:a16="http://schemas.microsoft.com/office/drawing/2014/main" id="{7EE7E179-7510-0056-5117-BFA1CD0247D0}"/>
                </a:ext>
              </a:extLst>
            </p:cNvPr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9E56F0A-FBFF-55BB-3B3F-381A27F0CBD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01051" y="2438832"/>
            <a:ext cx="678573" cy="30977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57550835-1FCC-899F-8E9D-82A935FA31EA}"/>
              </a:ext>
            </a:extLst>
          </p:cNvPr>
          <p:cNvCxnSpPr>
            <a:cxnSpLocks/>
          </p:cNvCxnSpPr>
          <p:nvPr/>
        </p:nvCxnSpPr>
        <p:spPr>
          <a:xfrm rot="5400000">
            <a:off x="2926230" y="3044640"/>
            <a:ext cx="1157773" cy="493569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1EB11DD-9DC3-C2CB-D493-48006455F646}"/>
              </a:ext>
            </a:extLst>
          </p:cNvPr>
          <p:cNvGrpSpPr/>
          <p:nvPr/>
        </p:nvGrpSpPr>
        <p:grpSpPr>
          <a:xfrm>
            <a:off x="5187234" y="2438832"/>
            <a:ext cx="995939" cy="546497"/>
            <a:chOff x="3675121" y="5435203"/>
            <a:chExt cx="1599238" cy="724319"/>
          </a:xfrm>
          <a:solidFill>
            <a:schemeClr val="accent4">
              <a:lumMod val="40000"/>
              <a:lumOff val="60000"/>
            </a:schemeClr>
          </a:solidFill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F6B09F6-8B75-73AB-E3A0-72BF3C3306D2}"/>
                </a:ext>
              </a:extLst>
            </p:cNvPr>
            <p:cNvCxnSpPr/>
            <p:nvPr/>
          </p:nvCxnSpPr>
          <p:spPr>
            <a:xfrm flipV="1">
              <a:off x="3675121" y="5984024"/>
              <a:ext cx="415107" cy="1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8201ACD-A323-DC68-10B9-F9679EF25C28}"/>
                </a:ext>
              </a:extLst>
            </p:cNvPr>
            <p:cNvCxnSpPr/>
            <p:nvPr/>
          </p:nvCxnSpPr>
          <p:spPr>
            <a:xfrm flipV="1">
              <a:off x="3675121" y="5620676"/>
              <a:ext cx="415107" cy="1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D5D7C3-EC9B-94F6-04D6-D74C8B15FF9E}"/>
                </a:ext>
              </a:extLst>
            </p:cNvPr>
            <p:cNvCxnSpPr/>
            <p:nvPr/>
          </p:nvCxnSpPr>
          <p:spPr>
            <a:xfrm flipV="1">
              <a:off x="5010436" y="5800026"/>
              <a:ext cx="263923" cy="907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Stored Data 71">
              <a:extLst>
                <a:ext uri="{FF2B5EF4-FFF2-40B4-BE49-F238E27FC236}">
                  <a16:creationId xmlns:a16="http://schemas.microsoft.com/office/drawing/2014/main" id="{F171FFA2-56AE-00D8-D7E9-64564A51632D}"/>
                </a:ext>
              </a:extLst>
            </p:cNvPr>
            <p:cNvSpPr/>
            <p:nvPr/>
          </p:nvSpPr>
          <p:spPr>
            <a:xfrm rot="10800000">
              <a:off x="3997592" y="5435941"/>
              <a:ext cx="1009669" cy="72358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8935 w 10000"/>
                <a:gd name="connsiteY0" fmla="*/ 4956 h 10000"/>
                <a:gd name="connsiteX1" fmla="*/ 9999 w 10000"/>
                <a:gd name="connsiteY1" fmla="*/ 10000 h 10000"/>
                <a:gd name="connsiteX2" fmla="*/ 5183 w 10000"/>
                <a:gd name="connsiteY2" fmla="*/ 9912 h 10000"/>
                <a:gd name="connsiteX3" fmla="*/ 0 w 10000"/>
                <a:gd name="connsiteY3" fmla="*/ 5043 h 10000"/>
                <a:gd name="connsiteX4" fmla="*/ 5183 w 10000"/>
                <a:gd name="connsiteY4" fmla="*/ 44 h 10000"/>
                <a:gd name="connsiteX5" fmla="*/ 10000 w 10000"/>
                <a:gd name="connsiteY5" fmla="*/ 0 h 10000"/>
                <a:gd name="connsiteX6" fmla="*/ 9841 w 10000"/>
                <a:gd name="connsiteY6" fmla="*/ 6220 h 10000"/>
                <a:gd name="connsiteX0" fmla="*/ 8935 w 10000"/>
                <a:gd name="connsiteY0" fmla="*/ 4956 h 10000"/>
                <a:gd name="connsiteX1" fmla="*/ 9999 w 10000"/>
                <a:gd name="connsiteY1" fmla="*/ 10000 h 10000"/>
                <a:gd name="connsiteX2" fmla="*/ 5183 w 10000"/>
                <a:gd name="connsiteY2" fmla="*/ 9912 h 10000"/>
                <a:gd name="connsiteX3" fmla="*/ 0 w 10000"/>
                <a:gd name="connsiteY3" fmla="*/ 5043 h 10000"/>
                <a:gd name="connsiteX4" fmla="*/ 5183 w 10000"/>
                <a:gd name="connsiteY4" fmla="*/ 44 h 10000"/>
                <a:gd name="connsiteX5" fmla="*/ 10000 w 10000"/>
                <a:gd name="connsiteY5" fmla="*/ 0 h 10000"/>
                <a:gd name="connsiteX0" fmla="*/ 9999 w 10000"/>
                <a:gd name="connsiteY0" fmla="*/ 10000 h 10000"/>
                <a:gd name="connsiteX1" fmla="*/ 5183 w 10000"/>
                <a:gd name="connsiteY1" fmla="*/ 9912 h 10000"/>
                <a:gd name="connsiteX2" fmla="*/ 0 w 10000"/>
                <a:gd name="connsiteY2" fmla="*/ 5043 h 10000"/>
                <a:gd name="connsiteX3" fmla="*/ 5183 w 10000"/>
                <a:gd name="connsiteY3" fmla="*/ 44 h 10000"/>
                <a:gd name="connsiteX4" fmla="*/ 1000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9999" y="10000"/>
                  </a:moveTo>
                  <a:lnTo>
                    <a:pt x="5183" y="9912"/>
                  </a:lnTo>
                  <a:cubicBezTo>
                    <a:pt x="3060" y="9824"/>
                    <a:pt x="0" y="6688"/>
                    <a:pt x="0" y="5043"/>
                  </a:cubicBezTo>
                  <a:cubicBezTo>
                    <a:pt x="0" y="3398"/>
                    <a:pt x="2965" y="220"/>
                    <a:pt x="5183" y="44"/>
                  </a:cubicBezTo>
                  <a:lnTo>
                    <a:pt x="10000" y="0"/>
                  </a:lnTo>
                </a:path>
              </a:pathLst>
            </a:custGeom>
            <a:grp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Stored Data 71">
              <a:extLst>
                <a:ext uri="{FF2B5EF4-FFF2-40B4-BE49-F238E27FC236}">
                  <a16:creationId xmlns:a16="http://schemas.microsoft.com/office/drawing/2014/main" id="{2649A68A-BA14-5536-3812-896677100078}"/>
                </a:ext>
              </a:extLst>
            </p:cNvPr>
            <p:cNvSpPr/>
            <p:nvPr/>
          </p:nvSpPr>
          <p:spPr>
            <a:xfrm rot="10800000">
              <a:off x="3990333" y="5435921"/>
              <a:ext cx="107530" cy="723601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603 w 5420"/>
                <a:gd name="connsiteY0" fmla="*/ 44 h 10000"/>
                <a:gd name="connsiteX1" fmla="*/ 5420 w 5420"/>
                <a:gd name="connsiteY1" fmla="*/ 0 h 10000"/>
                <a:gd name="connsiteX2" fmla="*/ 4355 w 5420"/>
                <a:gd name="connsiteY2" fmla="*/ 4956 h 10000"/>
                <a:gd name="connsiteX3" fmla="*/ 5419 w 5420"/>
                <a:gd name="connsiteY3" fmla="*/ 10000 h 10000"/>
                <a:gd name="connsiteX4" fmla="*/ 603 w 5420"/>
                <a:gd name="connsiteY4" fmla="*/ 9912 h 10000"/>
                <a:gd name="connsiteX5" fmla="*/ 603 w 5420"/>
                <a:gd name="connsiteY5" fmla="*/ 44 h 10000"/>
                <a:gd name="connsiteX0" fmla="*/ 1112 w 9999"/>
                <a:gd name="connsiteY0" fmla="*/ 9912 h 11176"/>
                <a:gd name="connsiteX1" fmla="*/ 1112 w 9999"/>
                <a:gd name="connsiteY1" fmla="*/ 44 h 11176"/>
                <a:gd name="connsiteX2" fmla="*/ 9999 w 9999"/>
                <a:gd name="connsiteY2" fmla="*/ 0 h 11176"/>
                <a:gd name="connsiteX3" fmla="*/ 8034 w 9999"/>
                <a:gd name="connsiteY3" fmla="*/ 4956 h 11176"/>
                <a:gd name="connsiteX4" fmla="*/ 9997 w 9999"/>
                <a:gd name="connsiteY4" fmla="*/ 10000 h 11176"/>
                <a:gd name="connsiteX5" fmla="*/ 2783 w 9999"/>
                <a:gd name="connsiteY5" fmla="*/ 11176 h 11176"/>
                <a:gd name="connsiteX0" fmla="*/ 1112 w 10000"/>
                <a:gd name="connsiteY0" fmla="*/ 8869 h 8948"/>
                <a:gd name="connsiteX1" fmla="*/ 1112 w 10000"/>
                <a:gd name="connsiteY1" fmla="*/ 39 h 8948"/>
                <a:gd name="connsiteX2" fmla="*/ 10000 w 10000"/>
                <a:gd name="connsiteY2" fmla="*/ 0 h 8948"/>
                <a:gd name="connsiteX3" fmla="*/ 8035 w 10000"/>
                <a:gd name="connsiteY3" fmla="*/ 4435 h 8948"/>
                <a:gd name="connsiteX4" fmla="*/ 9998 w 10000"/>
                <a:gd name="connsiteY4" fmla="*/ 8948 h 8948"/>
                <a:gd name="connsiteX0" fmla="*/ 0 w 8888"/>
                <a:gd name="connsiteY0" fmla="*/ 44 h 10000"/>
                <a:gd name="connsiteX1" fmla="*/ 8888 w 8888"/>
                <a:gd name="connsiteY1" fmla="*/ 0 h 10000"/>
                <a:gd name="connsiteX2" fmla="*/ 6923 w 8888"/>
                <a:gd name="connsiteY2" fmla="*/ 4956 h 10000"/>
                <a:gd name="connsiteX3" fmla="*/ 8886 w 8888"/>
                <a:gd name="connsiteY3" fmla="*/ 10000 h 10000"/>
                <a:gd name="connsiteX0" fmla="*/ 2211 w 2211"/>
                <a:gd name="connsiteY0" fmla="*/ 0 h 10000"/>
                <a:gd name="connsiteX1" fmla="*/ 0 w 2211"/>
                <a:gd name="connsiteY1" fmla="*/ 4956 h 10000"/>
                <a:gd name="connsiteX2" fmla="*/ 2209 w 2211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" h="10000">
                  <a:moveTo>
                    <a:pt x="2211" y="0"/>
                  </a:moveTo>
                  <a:cubicBezTo>
                    <a:pt x="739" y="0"/>
                    <a:pt x="0" y="3289"/>
                    <a:pt x="0" y="4956"/>
                  </a:cubicBezTo>
                  <a:cubicBezTo>
                    <a:pt x="0" y="6622"/>
                    <a:pt x="737" y="10000"/>
                    <a:pt x="2209" y="10000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Stored Data 71">
              <a:extLst>
                <a:ext uri="{FF2B5EF4-FFF2-40B4-BE49-F238E27FC236}">
                  <a16:creationId xmlns:a16="http://schemas.microsoft.com/office/drawing/2014/main" id="{C36AE21E-6BD4-347B-C793-800733D51722}"/>
                </a:ext>
              </a:extLst>
            </p:cNvPr>
            <p:cNvSpPr/>
            <p:nvPr/>
          </p:nvSpPr>
          <p:spPr>
            <a:xfrm rot="10800000">
              <a:off x="3911116" y="5435203"/>
              <a:ext cx="107530" cy="723601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603 w 5420"/>
                <a:gd name="connsiteY0" fmla="*/ 44 h 10000"/>
                <a:gd name="connsiteX1" fmla="*/ 5420 w 5420"/>
                <a:gd name="connsiteY1" fmla="*/ 0 h 10000"/>
                <a:gd name="connsiteX2" fmla="*/ 4355 w 5420"/>
                <a:gd name="connsiteY2" fmla="*/ 4956 h 10000"/>
                <a:gd name="connsiteX3" fmla="*/ 5419 w 5420"/>
                <a:gd name="connsiteY3" fmla="*/ 10000 h 10000"/>
                <a:gd name="connsiteX4" fmla="*/ 603 w 5420"/>
                <a:gd name="connsiteY4" fmla="*/ 9912 h 10000"/>
                <a:gd name="connsiteX5" fmla="*/ 603 w 5420"/>
                <a:gd name="connsiteY5" fmla="*/ 44 h 10000"/>
                <a:gd name="connsiteX0" fmla="*/ 1112 w 9999"/>
                <a:gd name="connsiteY0" fmla="*/ 9912 h 11176"/>
                <a:gd name="connsiteX1" fmla="*/ 1112 w 9999"/>
                <a:gd name="connsiteY1" fmla="*/ 44 h 11176"/>
                <a:gd name="connsiteX2" fmla="*/ 9999 w 9999"/>
                <a:gd name="connsiteY2" fmla="*/ 0 h 11176"/>
                <a:gd name="connsiteX3" fmla="*/ 8034 w 9999"/>
                <a:gd name="connsiteY3" fmla="*/ 4956 h 11176"/>
                <a:gd name="connsiteX4" fmla="*/ 9997 w 9999"/>
                <a:gd name="connsiteY4" fmla="*/ 10000 h 11176"/>
                <a:gd name="connsiteX5" fmla="*/ 2783 w 9999"/>
                <a:gd name="connsiteY5" fmla="*/ 11176 h 11176"/>
                <a:gd name="connsiteX0" fmla="*/ 1112 w 10000"/>
                <a:gd name="connsiteY0" fmla="*/ 8869 h 8948"/>
                <a:gd name="connsiteX1" fmla="*/ 1112 w 10000"/>
                <a:gd name="connsiteY1" fmla="*/ 39 h 8948"/>
                <a:gd name="connsiteX2" fmla="*/ 10000 w 10000"/>
                <a:gd name="connsiteY2" fmla="*/ 0 h 8948"/>
                <a:gd name="connsiteX3" fmla="*/ 8035 w 10000"/>
                <a:gd name="connsiteY3" fmla="*/ 4435 h 8948"/>
                <a:gd name="connsiteX4" fmla="*/ 9998 w 10000"/>
                <a:gd name="connsiteY4" fmla="*/ 8948 h 8948"/>
                <a:gd name="connsiteX0" fmla="*/ 0 w 8888"/>
                <a:gd name="connsiteY0" fmla="*/ 44 h 10000"/>
                <a:gd name="connsiteX1" fmla="*/ 8888 w 8888"/>
                <a:gd name="connsiteY1" fmla="*/ 0 h 10000"/>
                <a:gd name="connsiteX2" fmla="*/ 6923 w 8888"/>
                <a:gd name="connsiteY2" fmla="*/ 4956 h 10000"/>
                <a:gd name="connsiteX3" fmla="*/ 8886 w 8888"/>
                <a:gd name="connsiteY3" fmla="*/ 10000 h 10000"/>
                <a:gd name="connsiteX0" fmla="*/ 2211 w 2211"/>
                <a:gd name="connsiteY0" fmla="*/ 0 h 10000"/>
                <a:gd name="connsiteX1" fmla="*/ 0 w 2211"/>
                <a:gd name="connsiteY1" fmla="*/ 4956 h 10000"/>
                <a:gd name="connsiteX2" fmla="*/ 2209 w 2211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" h="10000">
                  <a:moveTo>
                    <a:pt x="2211" y="0"/>
                  </a:moveTo>
                  <a:cubicBezTo>
                    <a:pt x="739" y="0"/>
                    <a:pt x="0" y="3289"/>
                    <a:pt x="0" y="4956"/>
                  </a:cubicBezTo>
                  <a:cubicBezTo>
                    <a:pt x="0" y="6622"/>
                    <a:pt x="737" y="10000"/>
                    <a:pt x="2209" y="10000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164BAE0-9722-B766-9391-B91CD720A020}"/>
              </a:ext>
            </a:extLst>
          </p:cNvPr>
          <p:cNvCxnSpPr>
            <a:cxnSpLocks/>
          </p:cNvCxnSpPr>
          <p:nvPr/>
        </p:nvCxnSpPr>
        <p:spPr>
          <a:xfrm>
            <a:off x="4753011" y="2578983"/>
            <a:ext cx="434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4235AAEE-6061-D925-D9A2-98F2BB77E5D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47816" y="3115267"/>
            <a:ext cx="917045" cy="361791"/>
          </a:xfrm>
          <a:prstGeom prst="bentConnector3">
            <a:avLst>
              <a:gd name="adj1" fmla="val 9840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C5F58F7-1EA4-AC52-E995-5479601B61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01722" y="2978699"/>
            <a:ext cx="1083197" cy="520292"/>
          </a:xfrm>
          <a:prstGeom prst="bentConnector3">
            <a:avLst>
              <a:gd name="adj1" fmla="val 9818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4BE92297-E8AD-8135-864A-83F3E07E338D}"/>
              </a:ext>
            </a:extLst>
          </p:cNvPr>
          <p:cNvSpPr/>
          <p:nvPr/>
        </p:nvSpPr>
        <p:spPr>
          <a:xfrm>
            <a:off x="3082343" y="2721373"/>
            <a:ext cx="45719" cy="4571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9CC6D51-D330-FA31-445D-02D4A28A2737}"/>
              </a:ext>
            </a:extLst>
          </p:cNvPr>
          <p:cNvSpPr/>
          <p:nvPr/>
        </p:nvSpPr>
        <p:spPr>
          <a:xfrm>
            <a:off x="3229898" y="3847650"/>
            <a:ext cx="45719" cy="4571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C3546F4-8D79-A810-07CF-EAF0A1EFC741}"/>
              </a:ext>
            </a:extLst>
          </p:cNvPr>
          <p:cNvSpPr txBox="1"/>
          <p:nvPr/>
        </p:nvSpPr>
        <p:spPr>
          <a:xfrm>
            <a:off x="4717982" y="2227002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D9CBA8A-716F-331E-916C-829D54A1D7F5}"/>
              </a:ext>
            </a:extLst>
          </p:cNvPr>
          <p:cNvSpPr txBox="1"/>
          <p:nvPr/>
        </p:nvSpPr>
        <p:spPr>
          <a:xfrm>
            <a:off x="6145034" y="2342866"/>
            <a:ext cx="195684" cy="295751"/>
          </a:xfrm>
          <a:prstGeom prst="flowChartAlternateProcess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5CD2E70-BD2A-6404-341C-F6EBAF5CAE66}"/>
              </a:ext>
            </a:extLst>
          </p:cNvPr>
          <p:cNvSpPr txBox="1"/>
          <p:nvPr/>
        </p:nvSpPr>
        <p:spPr>
          <a:xfrm>
            <a:off x="3439006" y="1983682"/>
            <a:ext cx="36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640979E-8AC0-E8D1-FE83-90A80065EF5B}"/>
              </a:ext>
            </a:extLst>
          </p:cNvPr>
          <p:cNvSpPr txBox="1"/>
          <p:nvPr/>
        </p:nvSpPr>
        <p:spPr>
          <a:xfrm>
            <a:off x="3439006" y="2896861"/>
            <a:ext cx="37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872200A-1AAF-2E6F-6FA6-C45B1923DCB1}"/>
              </a:ext>
            </a:extLst>
          </p:cNvPr>
          <p:cNvSpPr txBox="1"/>
          <p:nvPr/>
        </p:nvSpPr>
        <p:spPr>
          <a:xfrm>
            <a:off x="4845837" y="3360946"/>
            <a:ext cx="37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72D9944-52FE-920F-FF89-30877C83A34A}"/>
              </a:ext>
            </a:extLst>
          </p:cNvPr>
          <p:cNvSpPr txBox="1"/>
          <p:nvPr/>
        </p:nvSpPr>
        <p:spPr>
          <a:xfrm>
            <a:off x="6255332" y="2613893"/>
            <a:ext cx="37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FEE3BD0-0AC6-1690-0702-A2BE16617876}"/>
              </a:ext>
            </a:extLst>
          </p:cNvPr>
          <p:cNvSpPr txBox="1"/>
          <p:nvPr/>
        </p:nvSpPr>
        <p:spPr>
          <a:xfrm>
            <a:off x="3592791" y="4201746"/>
            <a:ext cx="327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7F6D335-BFB5-1A56-9BEB-CAB9B825E3BE}"/>
              </a:ext>
            </a:extLst>
          </p:cNvPr>
          <p:cNvSpPr txBox="1"/>
          <p:nvPr/>
        </p:nvSpPr>
        <p:spPr>
          <a:xfrm>
            <a:off x="5209402" y="1827342"/>
            <a:ext cx="93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EB4D046-48B3-04E3-F617-5C4EC5646292}"/>
              </a:ext>
            </a:extLst>
          </p:cNvPr>
          <p:cNvSpPr txBox="1"/>
          <p:nvPr/>
        </p:nvSpPr>
        <p:spPr>
          <a:xfrm>
            <a:off x="3791655" y="1740683"/>
            <a:ext cx="93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301BB44-4CE2-E35D-CE9B-5E075823DA18}"/>
              </a:ext>
            </a:extLst>
          </p:cNvPr>
          <p:cNvSpPr txBox="1"/>
          <p:nvPr/>
        </p:nvSpPr>
        <p:spPr>
          <a:xfrm>
            <a:off x="4427715" y="3776609"/>
            <a:ext cx="114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net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EAA1F2C-A28D-C81A-5CDF-1312141C39F3}"/>
              </a:ext>
            </a:extLst>
          </p:cNvPr>
          <p:cNvSpPr/>
          <p:nvPr/>
        </p:nvSpPr>
        <p:spPr>
          <a:xfrm>
            <a:off x="3900741" y="1757895"/>
            <a:ext cx="756564" cy="1221626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E0299BB-E731-C881-6D17-2245BFA9AA80}"/>
              </a:ext>
            </a:extLst>
          </p:cNvPr>
          <p:cNvSpPr txBox="1"/>
          <p:nvPr/>
        </p:nvSpPr>
        <p:spPr>
          <a:xfrm>
            <a:off x="2338251" y="1672253"/>
            <a:ext cx="93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Nets</a:t>
            </a:r>
          </a:p>
        </p:txBody>
      </p:sp>
      <p:pic>
        <p:nvPicPr>
          <p:cNvPr id="92" name="Graphic 91" descr="Line arrow: Slight curve outline">
            <a:extLst>
              <a:ext uri="{FF2B5EF4-FFF2-40B4-BE49-F238E27FC236}">
                <a16:creationId xmlns:a16="http://schemas.microsoft.com/office/drawing/2014/main" id="{811F0D2F-C5CB-76BA-1149-49CCD96FE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5357" y="2023960"/>
            <a:ext cx="380108" cy="380108"/>
          </a:xfrm>
          <a:prstGeom prst="rect">
            <a:avLst/>
          </a:prstGeom>
        </p:spPr>
      </p:pic>
      <p:pic>
        <p:nvPicPr>
          <p:cNvPr id="93" name="Graphic 92" descr="Line arrow: Slight curve outline">
            <a:extLst>
              <a:ext uri="{FF2B5EF4-FFF2-40B4-BE49-F238E27FC236}">
                <a16:creationId xmlns:a16="http://schemas.microsoft.com/office/drawing/2014/main" id="{623D183A-9B98-A8F8-2C16-E7830F29E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0774" y="2912406"/>
            <a:ext cx="380108" cy="380108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4DF7894-B9F7-ACDB-BAB7-FC598926E872}"/>
              </a:ext>
            </a:extLst>
          </p:cNvPr>
          <p:cNvCxnSpPr>
            <a:cxnSpLocks/>
          </p:cNvCxnSpPr>
          <p:nvPr/>
        </p:nvCxnSpPr>
        <p:spPr>
          <a:xfrm>
            <a:off x="3166564" y="2165886"/>
            <a:ext cx="7798" cy="888446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90669183-09A1-50B9-E9CD-8B3C688A0A6D}"/>
              </a:ext>
            </a:extLst>
          </p:cNvPr>
          <p:cNvSpPr/>
          <p:nvPr/>
        </p:nvSpPr>
        <p:spPr>
          <a:xfrm>
            <a:off x="5294317" y="1825146"/>
            <a:ext cx="756564" cy="1221627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1B4B3FE-EE93-78F6-81E1-C5B7464469F9}"/>
              </a:ext>
            </a:extLst>
          </p:cNvPr>
          <p:cNvSpPr/>
          <p:nvPr/>
        </p:nvSpPr>
        <p:spPr>
          <a:xfrm>
            <a:off x="2367991" y="1602006"/>
            <a:ext cx="895328" cy="695382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EF6456-758C-F080-6E3F-BD14CEFC96B4}"/>
              </a:ext>
            </a:extLst>
          </p:cNvPr>
          <p:cNvSpPr txBox="1"/>
          <p:nvPr/>
        </p:nvSpPr>
        <p:spPr>
          <a:xfrm>
            <a:off x="2836438" y="1021097"/>
            <a:ext cx="6112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 Insertion with RL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97D52B4F-86ED-A51C-B7C1-6BD0D5355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540" y="5236332"/>
            <a:ext cx="3786472" cy="218788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44C73F2-4F56-B1C6-C12E-820C72F36922}"/>
              </a:ext>
            </a:extLst>
          </p:cNvPr>
          <p:cNvSpPr txBox="1"/>
          <p:nvPr/>
        </p:nvSpPr>
        <p:spPr>
          <a:xfrm>
            <a:off x="7065144" y="1528083"/>
            <a:ext cx="4710545" cy="455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Level</a:t>
            </a:r>
          </a:p>
          <a:p>
            <a:pPr marL="400050" marR="0" lvl="0" indent="-4000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Previous Level</a:t>
            </a:r>
          </a:p>
          <a:p>
            <a:pPr marL="400050" marR="0" lvl="0" indent="-4000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Level Up</a:t>
            </a:r>
          </a:p>
          <a:p>
            <a:pPr marL="400050" marR="0" lvl="0" indent="-4000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Level Down</a:t>
            </a:r>
          </a:p>
          <a:p>
            <a:pPr marL="400050" marR="0" lvl="0" indent="-4000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Action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D12C832-9411-C9CA-B71E-EF40640C64BA}"/>
              </a:ext>
            </a:extLst>
          </p:cNvPr>
          <p:cNvGrpSpPr/>
          <p:nvPr/>
        </p:nvGrpSpPr>
        <p:grpSpPr>
          <a:xfrm>
            <a:off x="10060613" y="1945939"/>
            <a:ext cx="1006372" cy="559380"/>
            <a:chOff x="4042896" y="1715660"/>
            <a:chExt cx="1566675" cy="741118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8C4C2AB-76B4-7261-9AAD-7FAE9BFDF5C4}"/>
                </a:ext>
              </a:extLst>
            </p:cNvPr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A65F333-8A01-8E6F-28D6-7C28DA9D4BB6}"/>
                </a:ext>
              </a:extLst>
            </p:cNvPr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5BE6714-F203-EFE2-EDB5-F55358D80E43}"/>
                </a:ext>
              </a:extLst>
            </p:cNvPr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Delay 68">
              <a:extLst>
                <a:ext uri="{FF2B5EF4-FFF2-40B4-BE49-F238E27FC236}">
                  <a16:creationId xmlns:a16="http://schemas.microsoft.com/office/drawing/2014/main" id="{F42CC07D-015E-D1D9-0956-603FD879F032}"/>
                </a:ext>
              </a:extLst>
            </p:cNvPr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Connector: Curved 124">
            <a:extLst>
              <a:ext uri="{FF2B5EF4-FFF2-40B4-BE49-F238E27FC236}">
                <a16:creationId xmlns:a16="http://schemas.microsoft.com/office/drawing/2014/main" id="{302552E9-0F4A-03F0-94BB-222819549E2E}"/>
              </a:ext>
            </a:extLst>
          </p:cNvPr>
          <p:cNvCxnSpPr>
            <a:cxnSpLocks/>
          </p:cNvCxnSpPr>
          <p:nvPr/>
        </p:nvCxnSpPr>
        <p:spPr>
          <a:xfrm>
            <a:off x="10167147" y="2069631"/>
            <a:ext cx="829674" cy="138245"/>
          </a:xfrm>
          <a:prstGeom prst="curvedConnector5">
            <a:avLst>
              <a:gd name="adj1" fmla="val -4501"/>
              <a:gd name="adj2" fmla="val -267673"/>
              <a:gd name="adj3" fmla="val 12755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40BACED-6203-05C5-726C-C231B8ACB3AB}"/>
              </a:ext>
            </a:extLst>
          </p:cNvPr>
          <p:cNvGrpSpPr/>
          <p:nvPr/>
        </p:nvGrpSpPr>
        <p:grpSpPr>
          <a:xfrm>
            <a:off x="10060613" y="2821606"/>
            <a:ext cx="1006372" cy="559380"/>
            <a:chOff x="4042896" y="1715660"/>
            <a:chExt cx="1566675" cy="741118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3F3E6DA-3D5B-AA62-9453-FBC6DD955E77}"/>
                </a:ext>
              </a:extLst>
            </p:cNvPr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884DCA6-B844-C229-BE3C-4FEF454B4E39}"/>
                </a:ext>
              </a:extLst>
            </p:cNvPr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3F4907-56BF-CB65-FEFF-B0A843F9C329}"/>
                </a:ext>
              </a:extLst>
            </p:cNvPr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Delay 68">
              <a:extLst>
                <a:ext uri="{FF2B5EF4-FFF2-40B4-BE49-F238E27FC236}">
                  <a16:creationId xmlns:a16="http://schemas.microsoft.com/office/drawing/2014/main" id="{DA192D94-4EAA-9EF0-3127-1EEAA52243BE}"/>
                </a:ext>
              </a:extLst>
            </p:cNvPr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31" name="Connector: Curved 130">
            <a:extLst>
              <a:ext uri="{FF2B5EF4-FFF2-40B4-BE49-F238E27FC236}">
                <a16:creationId xmlns:a16="http://schemas.microsoft.com/office/drawing/2014/main" id="{A189D85C-C7EC-6CEE-4879-ABEB6BA6CCE5}"/>
              </a:ext>
            </a:extLst>
          </p:cNvPr>
          <p:cNvCxnSpPr>
            <a:cxnSpLocks/>
          </p:cNvCxnSpPr>
          <p:nvPr/>
        </p:nvCxnSpPr>
        <p:spPr>
          <a:xfrm flipH="1">
            <a:off x="10211849" y="3100215"/>
            <a:ext cx="829674" cy="138245"/>
          </a:xfrm>
          <a:prstGeom prst="curvedConnector5">
            <a:avLst>
              <a:gd name="adj1" fmla="val -4501"/>
              <a:gd name="adj2" fmla="val -267674"/>
              <a:gd name="adj3" fmla="val 13825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34A5BCD-7898-BAF6-5EE0-53DC911C6387}"/>
              </a:ext>
            </a:extLst>
          </p:cNvPr>
          <p:cNvGrpSpPr/>
          <p:nvPr/>
        </p:nvGrpSpPr>
        <p:grpSpPr>
          <a:xfrm>
            <a:off x="10705410" y="3967671"/>
            <a:ext cx="1006372" cy="559380"/>
            <a:chOff x="4042896" y="1715660"/>
            <a:chExt cx="1566675" cy="741118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38E6FC2-7CCA-370D-6B63-DB5E6A7771F7}"/>
                </a:ext>
              </a:extLst>
            </p:cNvPr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77464CA-0066-EF13-B214-35E9DCC04A2D}"/>
                </a:ext>
              </a:extLst>
            </p:cNvPr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C7B6182-1BC6-E5BB-4AC7-615B30CEBCBE}"/>
                </a:ext>
              </a:extLst>
            </p:cNvPr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Delay 68">
              <a:extLst>
                <a:ext uri="{FF2B5EF4-FFF2-40B4-BE49-F238E27FC236}">
                  <a16:creationId xmlns:a16="http://schemas.microsoft.com/office/drawing/2014/main" id="{0BC33F80-A9BC-18D9-290B-4416CF7C1E9A}"/>
                </a:ext>
              </a:extLst>
            </p:cNvPr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6634C9-5DC8-C6A4-741B-6496A325E537}"/>
              </a:ext>
            </a:extLst>
          </p:cNvPr>
          <p:cNvGrpSpPr/>
          <p:nvPr/>
        </p:nvGrpSpPr>
        <p:grpSpPr>
          <a:xfrm>
            <a:off x="10613767" y="4779180"/>
            <a:ext cx="1105800" cy="559380"/>
            <a:chOff x="3888111" y="1715660"/>
            <a:chExt cx="1721460" cy="741118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A07FC7F-0EA3-177F-6F8B-53CE3C699575}"/>
                </a:ext>
              </a:extLst>
            </p:cNvPr>
            <p:cNvCxnSpPr>
              <a:cxnSpLocks/>
            </p:cNvCxnSpPr>
            <p:nvPr/>
          </p:nvCxnSpPr>
          <p:spPr>
            <a:xfrm>
              <a:off x="3888111" y="2266407"/>
              <a:ext cx="56989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310ABF9-DD1E-9CEA-E5BA-97261F6E62AC}"/>
                </a:ext>
              </a:extLst>
            </p:cNvPr>
            <p:cNvCxnSpPr>
              <a:cxnSpLocks/>
            </p:cNvCxnSpPr>
            <p:nvPr/>
          </p:nvCxnSpPr>
          <p:spPr>
            <a:xfrm>
              <a:off x="3888111" y="1903059"/>
              <a:ext cx="56989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B31D474-F80A-6284-A3EC-6653C0A7204C}"/>
                </a:ext>
              </a:extLst>
            </p:cNvPr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Delay 68">
              <a:extLst>
                <a:ext uri="{FF2B5EF4-FFF2-40B4-BE49-F238E27FC236}">
                  <a16:creationId xmlns:a16="http://schemas.microsoft.com/office/drawing/2014/main" id="{4BA9E341-41E6-CF0D-48F8-4AAFEA0EE499}"/>
                </a:ext>
              </a:extLst>
            </p:cNvPr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42" name="Connector: Curved 141">
            <a:extLst>
              <a:ext uri="{FF2B5EF4-FFF2-40B4-BE49-F238E27FC236}">
                <a16:creationId xmlns:a16="http://schemas.microsoft.com/office/drawing/2014/main" id="{612D8094-832B-3F2D-D68A-44F434C29A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11498" y="4393926"/>
            <a:ext cx="920686" cy="210421"/>
          </a:xfrm>
          <a:prstGeom prst="curvedConnector3">
            <a:avLst>
              <a:gd name="adj1" fmla="val 12228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: Curved 142">
            <a:extLst>
              <a:ext uri="{FF2B5EF4-FFF2-40B4-BE49-F238E27FC236}">
                <a16:creationId xmlns:a16="http://schemas.microsoft.com/office/drawing/2014/main" id="{0405BF97-7D1E-FA40-6E66-1F45B29B112C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350279" y="4421840"/>
            <a:ext cx="920686" cy="210421"/>
          </a:xfrm>
          <a:prstGeom prst="curvedConnector3">
            <a:avLst>
              <a:gd name="adj1" fmla="val 122281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Multiplication Sign 143">
            <a:extLst>
              <a:ext uri="{FF2B5EF4-FFF2-40B4-BE49-F238E27FC236}">
                <a16:creationId xmlns:a16="http://schemas.microsoft.com/office/drawing/2014/main" id="{112CDF0E-6514-C8B4-FA26-F131DE5AF724}"/>
              </a:ext>
            </a:extLst>
          </p:cNvPr>
          <p:cNvSpPr/>
          <p:nvPr/>
        </p:nvSpPr>
        <p:spPr>
          <a:xfrm>
            <a:off x="9437764" y="5499562"/>
            <a:ext cx="642866" cy="64967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F33B642-69B9-2394-48E3-469B25E64DD2}"/>
              </a:ext>
            </a:extLst>
          </p:cNvPr>
          <p:cNvSpPr txBox="1"/>
          <p:nvPr/>
        </p:nvSpPr>
        <p:spPr>
          <a:xfrm>
            <a:off x="6656709" y="1627455"/>
            <a:ext cx="537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661BB6F-EC15-D8F7-0EFF-162A9D729C74}"/>
              </a:ext>
            </a:extLst>
          </p:cNvPr>
          <p:cNvCxnSpPr>
            <a:cxnSpLocks/>
          </p:cNvCxnSpPr>
          <p:nvPr/>
        </p:nvCxnSpPr>
        <p:spPr>
          <a:xfrm>
            <a:off x="10058398" y="1873937"/>
            <a:ext cx="0" cy="67594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9E0FEF3-E426-EDC1-EC49-815927B5FE02}"/>
              </a:ext>
            </a:extLst>
          </p:cNvPr>
          <p:cNvCxnSpPr>
            <a:cxnSpLocks/>
          </p:cNvCxnSpPr>
          <p:nvPr/>
        </p:nvCxnSpPr>
        <p:spPr>
          <a:xfrm>
            <a:off x="10911915" y="1873937"/>
            <a:ext cx="0" cy="67594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2766573-4B03-AD18-3D92-22C633516F47}"/>
              </a:ext>
            </a:extLst>
          </p:cNvPr>
          <p:cNvCxnSpPr>
            <a:cxnSpLocks/>
          </p:cNvCxnSpPr>
          <p:nvPr/>
        </p:nvCxnSpPr>
        <p:spPr>
          <a:xfrm>
            <a:off x="10063690" y="2836602"/>
            <a:ext cx="0" cy="67594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4583F1-52B3-8EC4-B589-61A1F24806E4}"/>
              </a:ext>
            </a:extLst>
          </p:cNvPr>
          <p:cNvCxnSpPr>
            <a:cxnSpLocks/>
          </p:cNvCxnSpPr>
          <p:nvPr/>
        </p:nvCxnSpPr>
        <p:spPr>
          <a:xfrm>
            <a:off x="10917207" y="2836602"/>
            <a:ext cx="0" cy="67594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2A87872-67E7-7269-EF45-5D949F81C8DD}"/>
              </a:ext>
            </a:extLst>
          </p:cNvPr>
          <p:cNvCxnSpPr>
            <a:cxnSpLocks/>
          </p:cNvCxnSpPr>
          <p:nvPr/>
        </p:nvCxnSpPr>
        <p:spPr>
          <a:xfrm>
            <a:off x="10619783" y="3955654"/>
            <a:ext cx="0" cy="67594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EFFDE42-88D7-7343-EC1D-E027C3703307}"/>
              </a:ext>
            </a:extLst>
          </p:cNvPr>
          <p:cNvCxnSpPr>
            <a:cxnSpLocks/>
          </p:cNvCxnSpPr>
          <p:nvPr/>
        </p:nvCxnSpPr>
        <p:spPr>
          <a:xfrm>
            <a:off x="10613767" y="4779180"/>
            <a:ext cx="0" cy="67594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CB789CC-3C7E-E3FF-69FE-E161D3B242F5}"/>
              </a:ext>
            </a:extLst>
          </p:cNvPr>
          <p:cNvCxnSpPr>
            <a:cxnSpLocks/>
          </p:cNvCxnSpPr>
          <p:nvPr/>
        </p:nvCxnSpPr>
        <p:spPr>
          <a:xfrm>
            <a:off x="11564645" y="3955639"/>
            <a:ext cx="0" cy="67594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5459988-8698-A0ED-2871-DCC0F79120D8}"/>
              </a:ext>
            </a:extLst>
          </p:cNvPr>
          <p:cNvCxnSpPr>
            <a:cxnSpLocks/>
          </p:cNvCxnSpPr>
          <p:nvPr/>
        </p:nvCxnSpPr>
        <p:spPr>
          <a:xfrm>
            <a:off x="11568948" y="4736036"/>
            <a:ext cx="0" cy="67594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176F1D1-80CC-24F5-1C45-69DDA7B7F39A}"/>
                  </a:ext>
                </a:extLst>
              </p:cNvPr>
              <p:cNvSpPr txBox="1"/>
              <p:nvPr/>
            </p:nvSpPr>
            <p:spPr>
              <a:xfrm>
                <a:off x="5154170" y="5513520"/>
                <a:ext cx="1486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=[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176F1D1-80CC-24F5-1C45-69DDA7B7F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170" y="5513520"/>
                <a:ext cx="1486689" cy="276999"/>
              </a:xfrm>
              <a:prstGeom prst="rect">
                <a:avLst/>
              </a:prstGeom>
              <a:blipFill>
                <a:blip r:embed="rId6"/>
                <a:stretch>
                  <a:fillRect l="-3704" t="-2174" r="-5350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B7CEDC95-1F6B-2A55-0BB2-273607AAE534}"/>
              </a:ext>
            </a:extLst>
          </p:cNvPr>
          <p:cNvSpPr txBox="1"/>
          <p:nvPr/>
        </p:nvSpPr>
        <p:spPr>
          <a:xfrm>
            <a:off x="426014" y="5502916"/>
            <a:ext cx="460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FRM1000"/>
                <a:ea typeface="+mn-ea"/>
                <a:cs typeface="+mn-cs"/>
              </a:rPr>
              <a:t>State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FRM100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FRM1000"/>
                <a:ea typeface="+mn-ea"/>
                <a:cs typeface="+mn-cs"/>
              </a:rPr>
              <a:t>space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FRM1000"/>
                <a:ea typeface="+mn-ea"/>
                <a:cs typeface="+mn-cs"/>
              </a:rPr>
              <a:t>: logic-levels of the HT connections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2E61323-7EF3-32B6-3509-012119373FE5}"/>
              </a:ext>
            </a:extLst>
          </p:cNvPr>
          <p:cNvSpPr txBox="1"/>
          <p:nvPr/>
        </p:nvSpPr>
        <p:spPr>
          <a:xfrm>
            <a:off x="8019022" y="1225728"/>
            <a:ext cx="2640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FRM1000"/>
                <a:ea typeface="+mn-ea"/>
                <a:cs typeface="+mn-cs"/>
              </a:rPr>
              <a:t>Action space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063EF06-6714-DFC7-BE75-5A9BEC1ED3D1}"/>
                  </a:ext>
                </a:extLst>
              </p:cNvPr>
              <p:cNvSpPr txBox="1"/>
              <p:nvPr/>
            </p:nvSpPr>
            <p:spPr>
              <a:xfrm>
                <a:off x="5144466" y="5951029"/>
                <a:ext cx="10351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=[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063EF06-6714-DFC7-BE75-5A9BEC1ED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466" y="5951029"/>
                <a:ext cx="1035155" cy="276999"/>
              </a:xfrm>
              <a:prstGeom prst="rect">
                <a:avLst/>
              </a:prstGeom>
              <a:blipFill>
                <a:blip r:embed="rId7"/>
                <a:stretch>
                  <a:fillRect l="-2941" t="-2174" r="-7647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1F3AD3D1-CCD4-6AD8-B5EE-E08C366FB6A4}"/>
              </a:ext>
            </a:extLst>
          </p:cNvPr>
          <p:cNvSpPr txBox="1"/>
          <p:nvPr/>
        </p:nvSpPr>
        <p:spPr>
          <a:xfrm>
            <a:off x="416310" y="5940425"/>
            <a:ext cx="4301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FRM1000"/>
                <a:ea typeface="+mn-ea"/>
                <a:cs typeface="+mn-cs"/>
              </a:rPr>
              <a:t>Action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FRM100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FRM1000"/>
                <a:ea typeface="+mn-ea"/>
                <a:cs typeface="+mn-cs"/>
              </a:rPr>
              <a:t>space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FRM1000"/>
                <a:ea typeface="+mn-ea"/>
                <a:cs typeface="+mn-cs"/>
              </a:rPr>
              <a:t>: Encoding actions 0-4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Slide Number Placeholder 108">
            <a:extLst>
              <a:ext uri="{FF2B5EF4-FFF2-40B4-BE49-F238E27FC236}">
                <a16:creationId xmlns:a16="http://schemas.microsoft.com/office/drawing/2014/main" id="{1A2A1228-2906-2F1F-D143-826C9E7B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72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A3D838-32D3-BF94-36AA-96F96CA5EAEE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BCFF2-BDF0-EEB4-1EAF-D9D1980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HT Insertion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BA0FF-722B-85FD-9612-E6D63B1B3BE0}"/>
              </a:ext>
            </a:extLst>
          </p:cNvPr>
          <p:cNvSpPr txBox="1"/>
          <p:nvPr/>
        </p:nvSpPr>
        <p:spPr>
          <a:xfrm>
            <a:off x="2308861" y="1021097"/>
            <a:ext cx="7303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 HT Insertion Algorithm &amp; Rewarding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EDF188-9B76-623F-95E9-491D0F66641A}"/>
                  </a:ext>
                </a:extLst>
              </p:cNvPr>
              <p:cNvSpPr txBox="1"/>
              <p:nvPr/>
            </p:nvSpPr>
            <p:spPr>
              <a:xfrm>
                <a:off x="731491" y="1416013"/>
                <a:ext cx="10079113" cy="442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25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Insert the HT randomly in the circuit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25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HT trigger nets start moving (actions are taken)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25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HT functionality is tested with </a:t>
                </a:r>
                <a:r>
                  <a:rPr lang="en-US" sz="2400" b="1" dirty="0">
                    <a:cs typeface="Poppins" panose="00000500000000000000" pitchFamily="2" charset="0"/>
                  </a:rPr>
                  <a:t>PODEM</a:t>
                </a:r>
              </a:p>
              <a:p>
                <a:pPr marL="971550" lvl="1" indent="-514350">
                  <a:lnSpc>
                    <a:spcPct val="200000"/>
                  </a:lnSpc>
                  <a:buClr>
                    <a:srgbClr val="8B1742"/>
                  </a:buClr>
                  <a:buSzPct val="125000"/>
                  <a:buFont typeface="+mj-lt"/>
                  <a:buAutoNum type="romanUcPeriod"/>
                </a:pPr>
                <a:r>
                  <a:rPr lang="en-US" sz="2400" b="1" dirty="0">
                    <a:cs typeface="Poppins" panose="00000500000000000000" pitchFamily="2" charset="0"/>
                  </a:rPr>
                  <a:t> Functional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cs typeface="Poppins" panose="00000500000000000000" pitchFamily="2" charset="0"/>
                  </a:rPr>
                  <a:t> </a:t>
                </a:r>
                <a:r>
                  <a:rPr lang="en-US" sz="2400" dirty="0">
                    <a:cs typeface="Poppins" panose="00000500000000000000" pitchFamily="2" charset="0"/>
                  </a:rPr>
                  <a:t>Agent is rewarded + based on the number of rare triggers</a:t>
                </a:r>
              </a:p>
              <a:p>
                <a:pPr marL="971550" lvl="1" indent="-514350">
                  <a:lnSpc>
                    <a:spcPct val="200000"/>
                  </a:lnSpc>
                  <a:buClr>
                    <a:srgbClr val="8B1742"/>
                  </a:buClr>
                  <a:buSzPct val="125000"/>
                  <a:buFont typeface="+mj-lt"/>
                  <a:buAutoNum type="romanUcPeriod"/>
                </a:pPr>
                <a:r>
                  <a:rPr lang="en-US" sz="2400" b="1" dirty="0">
                    <a:cs typeface="Poppins" panose="00000500000000000000" pitchFamily="2" charset="0"/>
                  </a:rPr>
                  <a:t>Not functional or no rare triggers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cs typeface="Poppins" panose="00000500000000000000" pitchFamily="2" charset="0"/>
                  </a:rPr>
                  <a:t> Agent is rewarded -1</a:t>
                </a:r>
              </a:p>
              <a:p>
                <a:pPr marL="514350" indent="-514350">
                  <a:lnSpc>
                    <a:spcPct val="200000"/>
                  </a:lnSpc>
                  <a:buClr>
                    <a:srgbClr val="8B1742"/>
                  </a:buClr>
                  <a:buSzPct val="125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Agent resets when terminal state is reached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EDF188-9B76-623F-95E9-491D0F666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91" y="1416013"/>
                <a:ext cx="10079113" cy="4420890"/>
              </a:xfrm>
              <a:prstGeom prst="rect">
                <a:avLst/>
              </a:prstGeom>
              <a:blipFill>
                <a:blip r:embed="rId2"/>
                <a:stretch>
                  <a:fillRect l="-1452" r="-484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75739-506B-8242-AF09-E244693D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9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1639006" y="647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1FEEBC-A3AE-1CC9-D93C-40A557CDD544}"/>
              </a:ext>
            </a:extLst>
          </p:cNvPr>
          <p:cNvSpPr txBox="1">
            <a:spLocks/>
          </p:cNvSpPr>
          <p:nvPr/>
        </p:nvSpPr>
        <p:spPr>
          <a:xfrm>
            <a:off x="0" y="63667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AA515-ECF3-FFC8-8C35-5204161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48F44-58BC-FF88-7867-44EE29AC5F4A}"/>
              </a:ext>
            </a:extLst>
          </p:cNvPr>
          <p:cNvSpPr txBox="1"/>
          <p:nvPr/>
        </p:nvSpPr>
        <p:spPr>
          <a:xfrm>
            <a:off x="3039292" y="2743151"/>
            <a:ext cx="6113416" cy="121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HT Detection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5B43C-3D7E-5F09-92D8-D474EFE2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7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7BCFF2-BDF0-EEB4-1EAF-D9D1980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HT Detection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17AD2D0-544E-D8CF-2A63-9FEB6B629D18}"/>
              </a:ext>
            </a:extLst>
          </p:cNvPr>
          <p:cNvSpPr txBox="1"/>
          <p:nvPr/>
        </p:nvSpPr>
        <p:spPr>
          <a:xfrm>
            <a:off x="1450185" y="715084"/>
            <a:ext cx="8831818" cy="1410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of the Detection Tool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Generate test vectors that activate rare nets many times!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A172A30-4843-BF66-43D5-4D3F91F19628}"/>
              </a:ext>
            </a:extLst>
          </p:cNvPr>
          <p:cNvSpPr txBox="1"/>
          <p:nvPr/>
        </p:nvSpPr>
        <p:spPr>
          <a:xfrm>
            <a:off x="1089903" y="3814019"/>
            <a:ext cx="91921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detection agent’s goal is to activate as many rare nets as it can</a:t>
            </a:r>
          </a:p>
        </p:txBody>
      </p:sp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CDD47118-F683-7A14-7A85-50B121602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82003" y="3814019"/>
            <a:ext cx="666468" cy="666468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14A54B78-0190-E534-7907-578A0696D141}"/>
              </a:ext>
            </a:extLst>
          </p:cNvPr>
          <p:cNvSpPr txBox="1"/>
          <p:nvPr/>
        </p:nvSpPr>
        <p:spPr>
          <a:xfrm>
            <a:off x="715010" y="5501997"/>
            <a:ext cx="9161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17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 Sim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 Switching activities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random test vectors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08B55C0-45C7-49B7-6776-413271AAF446}"/>
              </a:ext>
            </a:extLst>
          </p:cNvPr>
          <p:cNvSpPr txBox="1"/>
          <p:nvPr/>
        </p:nvSpPr>
        <p:spPr>
          <a:xfrm>
            <a:off x="715010" y="4859639"/>
            <a:ext cx="587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17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Static Sim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Derive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values for each net</a:t>
            </a:r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A81E03A5-1BAD-6F9E-1491-B18D0BFAF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792" y="2093288"/>
            <a:ext cx="11947208" cy="1660732"/>
          </a:xfrm>
          <a:prstGeom prst="rect">
            <a:avLst/>
          </a:prstGeom>
        </p:spPr>
      </p:pic>
      <p:sp>
        <p:nvSpPr>
          <p:cNvPr id="115" name="Title 1">
            <a:extLst>
              <a:ext uri="{FF2B5EF4-FFF2-40B4-BE49-F238E27FC236}">
                <a16:creationId xmlns:a16="http://schemas.microsoft.com/office/drawing/2014/main" id="{4A1E2E0B-9C6D-E26A-1670-7D61A5016B95}"/>
              </a:ext>
            </a:extLst>
          </p:cNvPr>
          <p:cNvSpPr txBox="1">
            <a:spLocks/>
          </p:cNvSpPr>
          <p:nvPr/>
        </p:nvSpPr>
        <p:spPr>
          <a:xfrm>
            <a:off x="0" y="6369518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6EB36-FE1C-C920-22F4-5741D6B6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83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FD5C7A-72D8-52A4-FF0E-3517B3356EE4}"/>
              </a:ext>
            </a:extLst>
          </p:cNvPr>
          <p:cNvSpPr/>
          <p:nvPr/>
        </p:nvSpPr>
        <p:spPr>
          <a:xfrm>
            <a:off x="670824" y="1041512"/>
            <a:ext cx="3477278" cy="508196"/>
          </a:xfrm>
          <a:prstGeom prst="roundRect">
            <a:avLst/>
          </a:prstGeom>
          <a:solidFill>
            <a:srgbClr val="8202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Action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4A5215-CA17-C254-95A6-5AE714555A9B}"/>
                  </a:ext>
                </a:extLst>
              </p:cNvPr>
              <p:cNvSpPr txBox="1"/>
              <p:nvPr/>
            </p:nvSpPr>
            <p:spPr>
              <a:xfrm>
                <a:off x="789933" y="1669623"/>
                <a:ext cx="35871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4A5215-CA17-C254-95A6-5AE714555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33" y="1669623"/>
                <a:ext cx="3587153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6658AD-FCC7-35BB-7314-43F319DD9B53}"/>
                  </a:ext>
                </a:extLst>
              </p:cNvPr>
              <p:cNvSpPr txBox="1"/>
              <p:nvPr/>
            </p:nvSpPr>
            <p:spPr>
              <a:xfrm>
                <a:off x="569872" y="2098197"/>
                <a:ext cx="7156459" cy="588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82024E"/>
                  </a:buClr>
                  <a:buSzPct val="125000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number of circuit inputs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6658AD-FCC7-35BB-7314-43F319DD9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72" y="2098197"/>
                <a:ext cx="7156459" cy="588110"/>
              </a:xfrm>
              <a:prstGeom prst="rect">
                <a:avLst/>
              </a:prstGeom>
              <a:blipFill>
                <a:blip r:embed="rId3"/>
                <a:stretch>
                  <a:fillRect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88538-B951-8BB0-A267-5111FC04E4A8}"/>
                  </a:ext>
                </a:extLst>
              </p:cNvPr>
              <p:cNvSpPr txBox="1"/>
              <p:nvPr/>
            </p:nvSpPr>
            <p:spPr>
              <a:xfrm>
                <a:off x="6248400" y="1748583"/>
                <a:ext cx="454291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88538-B951-8BB0-A267-5111FC04E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748583"/>
                <a:ext cx="454291" cy="1698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B06BFB-E9D5-015A-20ED-D87ECF647FC3}"/>
                  </a:ext>
                </a:extLst>
              </p:cNvPr>
              <p:cNvSpPr txBox="1"/>
              <p:nvPr/>
            </p:nvSpPr>
            <p:spPr>
              <a:xfrm>
                <a:off x="8272607" y="1748583"/>
                <a:ext cx="454291" cy="1695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B06BFB-E9D5-015A-20ED-D87ECF647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607" y="1748583"/>
                <a:ext cx="454291" cy="16958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3B130B-1736-5F4F-A316-DFADCD895739}"/>
                  </a:ext>
                </a:extLst>
              </p:cNvPr>
              <p:cNvSpPr txBox="1"/>
              <p:nvPr/>
            </p:nvSpPr>
            <p:spPr>
              <a:xfrm>
                <a:off x="8789536" y="2242563"/>
                <a:ext cx="13182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3B130B-1736-5F4F-A316-DFADCD895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536" y="2242563"/>
                <a:ext cx="131826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B8BDC8-7627-B6BE-AAFD-DE496B0AADA0}"/>
                  </a:ext>
                </a:extLst>
              </p:cNvPr>
              <p:cNvSpPr txBox="1"/>
              <p:nvPr/>
            </p:nvSpPr>
            <p:spPr>
              <a:xfrm>
                <a:off x="10155359" y="1748582"/>
                <a:ext cx="454291" cy="1695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B8BDC8-7627-B6BE-AAFD-DE496B0AA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359" y="1748582"/>
                <a:ext cx="454291" cy="16958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688B7D-24FA-8C5F-7F38-7B523D58F9AB}"/>
              </a:ext>
            </a:extLst>
          </p:cNvPr>
          <p:cNvSpPr txBox="1"/>
          <p:nvPr/>
        </p:nvSpPr>
        <p:spPr>
          <a:xfrm>
            <a:off x="402600" y="2713140"/>
            <a:ext cx="518197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2024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Binary actions:</a:t>
            </a:r>
          </a:p>
          <a:p>
            <a:pPr lvl="1">
              <a:lnSpc>
                <a:spcPct val="150000"/>
              </a:lnSpc>
              <a:buClr>
                <a:srgbClr val="82024E"/>
              </a:buClr>
              <a:buSzPct val="100000"/>
            </a:pPr>
            <a:r>
              <a:rPr lang="en-US" sz="2400" dirty="0">
                <a:solidFill>
                  <a:srgbClr val="8B1742"/>
                </a:solidFill>
              </a:rPr>
              <a:t>0. </a:t>
            </a:r>
            <a:r>
              <a:rPr lang="en-US" sz="2400" dirty="0"/>
              <a:t>Leave it unchanged </a:t>
            </a:r>
            <a:r>
              <a:rPr lang="en-US" sz="2400" dirty="0">
                <a:solidFill>
                  <a:srgbClr val="8B1742"/>
                </a:solidFill>
              </a:rPr>
              <a:t>1. </a:t>
            </a:r>
            <a:r>
              <a:rPr lang="en-US" sz="2400" dirty="0"/>
              <a:t>Flip the bit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0F659-F176-1264-BF5D-C6E172F18AF9}"/>
              </a:ext>
            </a:extLst>
          </p:cNvPr>
          <p:cNvSpPr txBox="1"/>
          <p:nvPr/>
        </p:nvSpPr>
        <p:spPr>
          <a:xfrm>
            <a:off x="5428418" y="1295610"/>
            <a:ext cx="210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Old Test Vector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5CFD8-BFCD-A8BF-5FE6-5435D0B91A91}"/>
              </a:ext>
            </a:extLst>
          </p:cNvPr>
          <p:cNvSpPr txBox="1"/>
          <p:nvPr/>
        </p:nvSpPr>
        <p:spPr>
          <a:xfrm>
            <a:off x="7988908" y="129560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B6A394-ED41-1A55-A57D-A76DFB9273ED}"/>
              </a:ext>
            </a:extLst>
          </p:cNvPr>
          <p:cNvSpPr txBox="1"/>
          <p:nvPr/>
        </p:nvSpPr>
        <p:spPr>
          <a:xfrm>
            <a:off x="7201811" y="2366421"/>
            <a:ext cx="446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30D38E-4D31-AF92-2D64-CE5043645B2D}"/>
              </a:ext>
            </a:extLst>
          </p:cNvPr>
          <p:cNvSpPr txBox="1"/>
          <p:nvPr/>
        </p:nvSpPr>
        <p:spPr>
          <a:xfrm>
            <a:off x="9390720" y="1318875"/>
            <a:ext cx="224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New Test Vector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9FA97583-6FF4-8F3E-D00F-9024D4A8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HT Detection</a:t>
            </a:r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9581C446-69BF-CEB4-81E7-C9F1399B2155}"/>
              </a:ext>
            </a:extLst>
          </p:cNvPr>
          <p:cNvSpPr txBox="1">
            <a:spLocks/>
          </p:cNvSpPr>
          <p:nvPr/>
        </p:nvSpPr>
        <p:spPr>
          <a:xfrm>
            <a:off x="0" y="6369518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3F9420B-B6A6-40DC-7576-46FD57074C85}"/>
              </a:ext>
            </a:extLst>
          </p:cNvPr>
          <p:cNvSpPr/>
          <p:nvPr/>
        </p:nvSpPr>
        <p:spPr>
          <a:xfrm>
            <a:off x="569872" y="4159031"/>
            <a:ext cx="3477278" cy="508196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State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305AD5F-51F2-2853-9029-D5526004E6D7}"/>
                  </a:ext>
                </a:extLst>
              </p:cNvPr>
              <p:cNvSpPr txBox="1"/>
              <p:nvPr/>
            </p:nvSpPr>
            <p:spPr>
              <a:xfrm>
                <a:off x="523242" y="4773974"/>
                <a:ext cx="3401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305AD5F-51F2-2853-9029-D5526004E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2" y="4773974"/>
                <a:ext cx="3401058" cy="461665"/>
              </a:xfrm>
              <a:prstGeom prst="rect">
                <a:avLst/>
              </a:prstGeom>
              <a:blipFill>
                <a:blip r:embed="rId8"/>
                <a:stretch>
                  <a:fillRect r="-35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9264CB1-EA9C-CA2A-D7CC-B724F3A9EE94}"/>
                  </a:ext>
                </a:extLst>
              </p:cNvPr>
              <p:cNvSpPr txBox="1"/>
              <p:nvPr/>
            </p:nvSpPr>
            <p:spPr>
              <a:xfrm>
                <a:off x="569872" y="5223927"/>
                <a:ext cx="6111240" cy="588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B050"/>
                  </a:buClr>
                  <a:buSzPct val="125000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number of rare nets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9264CB1-EA9C-CA2A-D7CC-B724F3A9E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72" y="5223927"/>
                <a:ext cx="6111240" cy="588110"/>
              </a:xfrm>
              <a:prstGeom prst="rect">
                <a:avLst/>
              </a:prstGeom>
              <a:blipFill>
                <a:blip r:embed="rId9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3336375-15E1-34A8-EFAC-52CCBCEA074C}"/>
                  </a:ext>
                </a:extLst>
              </p:cNvPr>
              <p:cNvSpPr txBox="1"/>
              <p:nvPr/>
            </p:nvSpPr>
            <p:spPr>
              <a:xfrm>
                <a:off x="6286694" y="4198854"/>
                <a:ext cx="562141" cy="169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3336375-15E1-34A8-EFAC-52CCBCEA0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94" y="4198854"/>
                <a:ext cx="562141" cy="16995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0E9ECE37-F254-C89C-DC52-557839894189}"/>
              </a:ext>
            </a:extLst>
          </p:cNvPr>
          <p:cNvSpPr txBox="1"/>
          <p:nvPr/>
        </p:nvSpPr>
        <p:spPr>
          <a:xfrm>
            <a:off x="5684157" y="3702482"/>
            <a:ext cx="165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State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1AC0677-34D7-02A1-746D-41218B488B64}"/>
                  </a:ext>
                </a:extLst>
              </p:cNvPr>
              <p:cNvSpPr txBox="1"/>
              <p:nvPr/>
            </p:nvSpPr>
            <p:spPr>
              <a:xfrm>
                <a:off x="8064159" y="4218266"/>
                <a:ext cx="1459694" cy="1698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𝐴𝑐𝑡𝑖𝑣𝑒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𝐼𝑛𝑎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𝑐𝑡𝑖𝑣𝑒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𝐴𝑐𝑡𝑖𝑣𝑒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𝐼𝑛𝑎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𝑐𝑡𝑖𝑣𝑒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𝐼𝑛𝑎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𝑐𝑡𝑖𝑣𝑒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1AC0677-34D7-02A1-746D-41218B488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59" y="4218266"/>
                <a:ext cx="1459694" cy="16984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8416E4B-8D2F-48FF-DC1D-93DAD659E821}"/>
                  </a:ext>
                </a:extLst>
              </p:cNvPr>
              <p:cNvSpPr txBox="1"/>
              <p:nvPr/>
            </p:nvSpPr>
            <p:spPr>
              <a:xfrm>
                <a:off x="6855017" y="4650863"/>
                <a:ext cx="13182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8416E4B-8D2F-48FF-DC1D-93DAD659E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17" y="4650863"/>
                <a:ext cx="1318260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81514927-9D31-2159-6907-1712EF8B4E1C}"/>
              </a:ext>
            </a:extLst>
          </p:cNvPr>
          <p:cNvSpPr txBox="1"/>
          <p:nvPr/>
        </p:nvSpPr>
        <p:spPr>
          <a:xfrm>
            <a:off x="7052344" y="4436394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B26B813-8ECF-B106-3771-7D45DA35F1E5}"/>
              </a:ext>
            </a:extLst>
          </p:cNvPr>
          <p:cNvSpPr txBox="1"/>
          <p:nvPr/>
        </p:nvSpPr>
        <p:spPr>
          <a:xfrm>
            <a:off x="7633778" y="3709925"/>
            <a:ext cx="2290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Rare Nets Status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A088281-F307-BD80-1490-B30A96F78E6D}"/>
                  </a:ext>
                </a:extLst>
              </p:cNvPr>
              <p:cNvSpPr txBox="1"/>
              <p:nvPr/>
            </p:nvSpPr>
            <p:spPr>
              <a:xfrm>
                <a:off x="9448666" y="4629126"/>
                <a:ext cx="13182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A088281-F307-BD80-1490-B30A96F78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666" y="4629126"/>
                <a:ext cx="1318260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06718C8-2A6A-7F08-5756-6B3072CB4DDC}"/>
                  </a:ext>
                </a:extLst>
              </p:cNvPr>
              <p:cNvSpPr txBox="1"/>
              <p:nvPr/>
            </p:nvSpPr>
            <p:spPr>
              <a:xfrm>
                <a:off x="10698121" y="4216828"/>
                <a:ext cx="454291" cy="1695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06718C8-2A6A-7F08-5756-6B3072CB4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121" y="4216828"/>
                <a:ext cx="454291" cy="16958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ECCDB296-6EDE-B695-2850-54561E3281E8}"/>
              </a:ext>
            </a:extLst>
          </p:cNvPr>
          <p:cNvSpPr txBox="1"/>
          <p:nvPr/>
        </p:nvSpPr>
        <p:spPr>
          <a:xfrm>
            <a:off x="10214789" y="3718213"/>
            <a:ext cx="149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New State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98486-3C07-4932-322D-5A612F8B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F8C117-65C4-DA68-6DCE-30AAC237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HT Detection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853674-509E-B1B0-1753-4A2751B82769}"/>
              </a:ext>
            </a:extLst>
          </p:cNvPr>
          <p:cNvSpPr txBox="1">
            <a:spLocks/>
          </p:cNvSpPr>
          <p:nvPr/>
        </p:nvSpPr>
        <p:spPr>
          <a:xfrm>
            <a:off x="0" y="6369518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AF074-FEE4-2797-97A9-AC58AB114936}"/>
              </a:ext>
            </a:extLst>
          </p:cNvPr>
          <p:cNvSpPr txBox="1"/>
          <p:nvPr/>
        </p:nvSpPr>
        <p:spPr>
          <a:xfrm>
            <a:off x="2864882" y="1124916"/>
            <a:ext cx="61120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Detection Rewarding Function D1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A2E7B1-8C77-61AB-7C67-F3A25A247CEF}"/>
                  </a:ext>
                </a:extLst>
              </p:cNvPr>
              <p:cNvSpPr txBox="1"/>
              <p:nvPr/>
            </p:nvSpPr>
            <p:spPr>
              <a:xfrm>
                <a:off x="655291" y="1736053"/>
                <a:ext cx="10079113" cy="5898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Test vectors are generated (actions are taken)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Count the number of activated rare nets  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Keep a copy of the previous state 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Net-wise comparison of the new and previous states</a:t>
                </a:r>
              </a:p>
              <a:p>
                <a:pPr marL="971550" lvl="1" indent="-51435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romanUcPeriod"/>
                </a:pPr>
                <a:r>
                  <a:rPr lang="en-US" sz="2400" dirty="0">
                    <a:cs typeface="Poppins" panose="00000500000000000000" pitchFamily="2" charset="0"/>
                  </a:rPr>
                  <a:t>The most </a:t>
                </a:r>
                <a:r>
                  <a:rPr lang="en-US" sz="2400" b="1" dirty="0">
                    <a:solidFill>
                      <a:srgbClr val="00B050"/>
                    </a:solidFill>
                    <a:cs typeface="Poppins" panose="00000500000000000000" pitchFamily="2" charset="0"/>
                  </a:rPr>
                  <a:t>+</a:t>
                </a:r>
                <a:r>
                  <a:rPr lang="en-US" sz="2400" dirty="0">
                    <a:cs typeface="Poppins" panose="00000500000000000000" pitchFamily="2" charset="0"/>
                  </a:rPr>
                  <a:t> reward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>
                    <a:cs typeface="Poppins" panose="00000500000000000000" pitchFamily="2" charset="0"/>
                  </a:rPr>
                  <a:t> an inactive net becomes active</a:t>
                </a:r>
              </a:p>
              <a:p>
                <a:pPr marL="971550" lvl="1" indent="-51435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romanUcPeriod"/>
                </a:pPr>
                <a:r>
                  <a:rPr lang="en-US" sz="2400" dirty="0">
                    <a:cs typeface="Poppins" panose="00000500000000000000" pitchFamily="2" charset="0"/>
                  </a:rPr>
                  <a:t>The most </a:t>
                </a:r>
                <a:r>
                  <a:rPr lang="en-US" sz="2400" b="1" dirty="0">
                    <a:solidFill>
                      <a:srgbClr val="FF0000"/>
                    </a:solidFill>
                    <a:cs typeface="Poppins" panose="00000500000000000000" pitchFamily="2" charset="0"/>
                  </a:rPr>
                  <a:t>-</a:t>
                </a:r>
                <a:r>
                  <a:rPr lang="en-US" sz="2400" dirty="0">
                    <a:cs typeface="Poppins" panose="00000500000000000000" pitchFamily="2" charset="0"/>
                  </a:rPr>
                  <a:t> reward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cs typeface="Poppins" panose="00000500000000000000" pitchFamily="2" charset="0"/>
                  </a:rPr>
                  <a:t> an active net becomes inactive</a:t>
                </a:r>
              </a:p>
              <a:p>
                <a:pPr>
                  <a:lnSpc>
                    <a:spcPct val="200000"/>
                  </a:lnSpc>
                  <a:buClr>
                    <a:srgbClr val="8B1742"/>
                  </a:buClr>
                  <a:buSzPct val="100000"/>
                </a:pPr>
                <a:endParaRPr lang="en-US" sz="2400" dirty="0">
                  <a:cs typeface="Poppins" panose="00000500000000000000" pitchFamily="2" charset="0"/>
                </a:endParaRP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endParaRPr lang="en-US" sz="2400" dirty="0"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A2E7B1-8C77-61AB-7C67-F3A25A247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91" y="1736053"/>
                <a:ext cx="10079113" cy="5898218"/>
              </a:xfrm>
              <a:prstGeom prst="rect">
                <a:avLst/>
              </a:prstGeom>
              <a:blipFill>
                <a:blip r:embed="rId3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92A89-3A0A-A6C0-0C72-0A905AF2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2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F8C117-65C4-DA68-6DCE-30AAC237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HT Detection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853674-509E-B1B0-1753-4A2751B82769}"/>
              </a:ext>
            </a:extLst>
          </p:cNvPr>
          <p:cNvSpPr txBox="1">
            <a:spLocks/>
          </p:cNvSpPr>
          <p:nvPr/>
        </p:nvSpPr>
        <p:spPr>
          <a:xfrm>
            <a:off x="0" y="6369518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AF074-FEE4-2797-97A9-AC58AB114936}"/>
              </a:ext>
            </a:extLst>
          </p:cNvPr>
          <p:cNvSpPr txBox="1"/>
          <p:nvPr/>
        </p:nvSpPr>
        <p:spPr>
          <a:xfrm>
            <a:off x="2864882" y="1124916"/>
            <a:ext cx="61120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Detection Rewarding Function D2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A2E7B1-8C77-61AB-7C67-F3A25A247CEF}"/>
                  </a:ext>
                </a:extLst>
              </p:cNvPr>
              <p:cNvSpPr txBox="1"/>
              <p:nvPr/>
            </p:nvSpPr>
            <p:spPr>
              <a:xfrm>
                <a:off x="769591" y="1646334"/>
                <a:ext cx="10079113" cy="5898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Target nets are based on switching activities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Rare nets’ switching vector is passed to the algorithm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Test patterns are generated (actions are taken)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Rewards are proportionate to the inverse of switching activities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The more the rare nets are activated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cs typeface="Poppins" panose="00000500000000000000" pitchFamily="2" charset="0"/>
                  </a:rPr>
                  <a:t> The higher the reward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endParaRPr lang="en-US" sz="2400" dirty="0">
                  <a:cs typeface="Poppins" panose="00000500000000000000" pitchFamily="2" charset="0"/>
                </a:endParaRPr>
              </a:p>
              <a:p>
                <a:pPr>
                  <a:lnSpc>
                    <a:spcPct val="200000"/>
                  </a:lnSpc>
                  <a:buClr>
                    <a:srgbClr val="8B1742"/>
                  </a:buClr>
                  <a:buSzPct val="100000"/>
                </a:pPr>
                <a:endParaRPr lang="en-US" sz="2400" dirty="0">
                  <a:cs typeface="Poppins" panose="00000500000000000000" pitchFamily="2" charset="0"/>
                </a:endParaRP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endParaRPr lang="en-US" sz="2400" dirty="0"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A2E7B1-8C77-61AB-7C67-F3A25A247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1" y="1646334"/>
                <a:ext cx="10079113" cy="5898218"/>
              </a:xfrm>
              <a:prstGeom prst="rect">
                <a:avLst/>
              </a:prstGeom>
              <a:blipFill>
                <a:blip r:embed="rId2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A8CB3-A17D-A7B9-B715-39E9C4F9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9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1639006" y="647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1FEEBC-A3AE-1CC9-D93C-40A557CDD544}"/>
              </a:ext>
            </a:extLst>
          </p:cNvPr>
          <p:cNvSpPr txBox="1">
            <a:spLocks/>
          </p:cNvSpPr>
          <p:nvPr/>
        </p:nvSpPr>
        <p:spPr>
          <a:xfrm>
            <a:off x="0" y="63667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AA515-ECF3-FFC8-8C35-5204161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Outlines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E7322-E050-A767-1393-448ABF33C4F4}"/>
              </a:ext>
            </a:extLst>
          </p:cNvPr>
          <p:cNvSpPr txBox="1"/>
          <p:nvPr/>
        </p:nvSpPr>
        <p:spPr>
          <a:xfrm>
            <a:off x="717861" y="902534"/>
            <a:ext cx="7056520" cy="538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3715" marR="0" lvl="0" indent="-5137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Introduction 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  <a:p>
            <a:pPr marL="513715" marR="0" lvl="0" indent="-5137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ＭＳ Ｐゴシック"/>
                <a:cs typeface="Open Sans"/>
              </a:rPr>
              <a:t>Problem Statement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513715" marR="0" lvl="0" indent="-5137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charset="-128"/>
                <a:cs typeface="Open Sans" charset="0"/>
              </a:rPr>
              <a:t>Reinforcement Learning</a:t>
            </a:r>
          </a:p>
          <a:p>
            <a:pPr marL="513715" marR="0" lvl="0" indent="-5137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charset="-128"/>
                <a:cs typeface="Open Sans" charset="0"/>
              </a:rPr>
              <a:t>Hardware Trojan Insertion</a:t>
            </a:r>
          </a:p>
          <a:p>
            <a:pPr marL="513715" indent="-513715" algn="just">
              <a:lnSpc>
                <a:spcPct val="150000"/>
              </a:lnSpc>
              <a:buClr>
                <a:srgbClr val="4472C4">
                  <a:lumMod val="50000"/>
                </a:srgbClr>
              </a:buClr>
              <a:buFont typeface="+mj-lt"/>
              <a:buAutoNum type="arabi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charset="-128"/>
                <a:cs typeface="Open Sans" charset="0"/>
              </a:rPr>
              <a:t>Hardware Trojan Detection</a:t>
            </a:r>
          </a:p>
          <a:p>
            <a:pPr marL="513715" marR="0" lvl="0" indent="-5137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charset="-128"/>
                <a:cs typeface="Open Sans" charset="0"/>
              </a:rPr>
              <a:t>Adversarial HT Insertion</a:t>
            </a:r>
          </a:p>
          <a:p>
            <a:pPr marL="513715" marR="0" lvl="0" indent="-5137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charset="-128"/>
                <a:cs typeface="Open Sans" charset="0"/>
              </a:rPr>
              <a:t>Real-world HT Benchmarking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charset="-128"/>
              <a:cs typeface="Open Sans" charset="0"/>
            </a:endParaRPr>
          </a:p>
          <a:p>
            <a:pPr marL="513715" marR="0" lvl="0" indent="-5137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charset="-128"/>
                <a:cs typeface="Open Sans" charset="0"/>
              </a:rPr>
              <a:t>Conclusion</a:t>
            </a:r>
          </a:p>
          <a:p>
            <a:pPr marL="513715" marR="0" lvl="0" indent="-5137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charset="-128"/>
              <a:cs typeface="Open Sans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FE540-AF96-6B36-EE91-A9B572F3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F8C117-65C4-DA68-6DCE-30AAC237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HT Detection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853674-509E-B1B0-1753-4A2751B82769}"/>
              </a:ext>
            </a:extLst>
          </p:cNvPr>
          <p:cNvSpPr txBox="1">
            <a:spLocks/>
          </p:cNvSpPr>
          <p:nvPr/>
        </p:nvSpPr>
        <p:spPr>
          <a:xfrm>
            <a:off x="0" y="6369518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AF074-FEE4-2797-97A9-AC58AB114936}"/>
              </a:ext>
            </a:extLst>
          </p:cNvPr>
          <p:cNvSpPr txBox="1"/>
          <p:nvPr/>
        </p:nvSpPr>
        <p:spPr>
          <a:xfrm>
            <a:off x="2864882" y="1124916"/>
            <a:ext cx="61120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Detection Rewarding Function D3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E31521-F6E9-87CD-EE98-5072EB3B80D0}"/>
                  </a:ext>
                </a:extLst>
              </p:cNvPr>
              <p:cNvSpPr txBox="1"/>
              <p:nvPr/>
            </p:nvSpPr>
            <p:spPr>
              <a:xfrm>
                <a:off x="769591" y="1786444"/>
                <a:ext cx="10079113" cy="5898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Target nets are based on controllability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Nets’ controllability vector is passed to the algorithm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Test patterns are generated (actions are taken)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Rewards are proportionate to the controllability amounts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r>
                  <a:rPr lang="en-US" sz="2400" dirty="0">
                    <a:cs typeface="Poppins" panose="00000500000000000000" pitchFamily="2" charset="0"/>
                  </a:rPr>
                  <a:t>The more the rare nets are activated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cs typeface="Poppins" panose="00000500000000000000" pitchFamily="2" charset="0"/>
                  </a:rPr>
                  <a:t> The higher the reward</a:t>
                </a: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endParaRPr lang="en-US" sz="2400" dirty="0">
                  <a:cs typeface="Poppins" panose="00000500000000000000" pitchFamily="2" charset="0"/>
                </a:endParaRPr>
              </a:p>
              <a:p>
                <a:pPr>
                  <a:lnSpc>
                    <a:spcPct val="200000"/>
                  </a:lnSpc>
                  <a:buClr>
                    <a:srgbClr val="8B1742"/>
                  </a:buClr>
                  <a:buSzPct val="100000"/>
                </a:pPr>
                <a:endParaRPr lang="en-US" sz="2400" dirty="0">
                  <a:cs typeface="Poppins" panose="00000500000000000000" pitchFamily="2" charset="0"/>
                </a:endParaRPr>
              </a:p>
              <a:p>
                <a:pPr marL="457200" indent="-457200">
                  <a:lnSpc>
                    <a:spcPct val="200000"/>
                  </a:lnSpc>
                  <a:buClr>
                    <a:srgbClr val="8B1742"/>
                  </a:buClr>
                  <a:buSzPct val="100000"/>
                  <a:buFont typeface="+mj-lt"/>
                  <a:buAutoNum type="arabicPeriod"/>
                </a:pPr>
                <a:endParaRPr lang="en-US" sz="2400" dirty="0"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E31521-F6E9-87CD-EE98-5072EB3B8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1" y="1786444"/>
                <a:ext cx="10079113" cy="5898218"/>
              </a:xfrm>
              <a:prstGeom prst="rect">
                <a:avLst/>
              </a:prstGeom>
              <a:blipFill>
                <a:blip r:embed="rId2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626E7-9AE8-48FD-DAB6-8ECFE296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A3D838-32D3-BF94-36AA-96F96CA5EAEE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BCFF2-BDF0-EEB4-1EAF-D9D1980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Results and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BD792-7843-F688-8698-FD089F184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72" y="1699346"/>
            <a:ext cx="5912396" cy="23940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9B99BA-2E85-EF46-D3CC-512A90415CA1}"/>
              </a:ext>
            </a:extLst>
          </p:cNvPr>
          <p:cNvSpPr txBox="1"/>
          <p:nvPr/>
        </p:nvSpPr>
        <p:spPr>
          <a:xfrm>
            <a:off x="2713777" y="1010708"/>
            <a:ext cx="764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HT Detection Figures for D1, D2, D3 Detectors [1]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5BAA18-7A52-2D35-D2FD-180CD29F3C21}"/>
              </a:ext>
            </a:extLst>
          </p:cNvPr>
          <p:cNvSpPr txBox="1"/>
          <p:nvPr/>
        </p:nvSpPr>
        <p:spPr>
          <a:xfrm>
            <a:off x="3048737" y="4258850"/>
            <a:ext cx="688340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DejaVuSans"/>
              </a:rPr>
              <a:t>Payload is placed Randomly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DejaVuSans"/>
              </a:rPr>
              <a:t>The combined detector includes D1, D2, and D3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  <a:latin typeface="DejaVuSa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A09E9A-AF9F-2D2E-9115-2F6F9CF8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21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7479A-EB69-3FC6-7603-C89222022B64}"/>
              </a:ext>
            </a:extLst>
          </p:cNvPr>
          <p:cNvSpPr txBox="1"/>
          <p:nvPr/>
        </p:nvSpPr>
        <p:spPr>
          <a:xfrm>
            <a:off x="101600" y="6439143"/>
            <a:ext cx="90995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[1] Sarihi, A., </a:t>
            </a:r>
            <a:r>
              <a:rPr lang="en-US" sz="1050" dirty="0" err="1"/>
              <a:t>Patooghy</a:t>
            </a:r>
            <a:r>
              <a:rPr lang="en-US" sz="1050" dirty="0"/>
              <a:t>, A., Jamieson, P. and Badawy, A.H.A., 2024. Trojan playground: a reinforcement learning framework for hardware Trojan insertion and detection. The Journal of Supercomputing, pp.1-35.</a:t>
            </a:r>
          </a:p>
        </p:txBody>
      </p:sp>
    </p:spTree>
    <p:extLst>
      <p:ext uri="{BB962C8B-B14F-4D97-AF65-F5344CB8AC3E}">
        <p14:creationId xmlns:p14="http://schemas.microsoft.com/office/powerpoint/2010/main" val="2821550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A3D838-32D3-BF94-36AA-96F96CA5EAEE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BCFF2-BDF0-EEB4-1EAF-D9D1980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Results and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27F41-D16C-F7AB-0FFF-B90466330823}"/>
              </a:ext>
            </a:extLst>
          </p:cNvPr>
          <p:cNvSpPr txBox="1"/>
          <p:nvPr/>
        </p:nvSpPr>
        <p:spPr>
          <a:xfrm>
            <a:off x="3065654" y="919880"/>
            <a:ext cx="606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RL Agents Performance</a:t>
            </a:r>
            <a:endParaRPr lang="en-US" sz="28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39218-1EB1-2605-0073-203E08525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8" y="1630020"/>
            <a:ext cx="5367130" cy="3643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DC4451-ECAF-BB09-841F-5DBA34A4E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27" y="1630020"/>
            <a:ext cx="5362800" cy="36431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8FBF44-E3E1-15A8-4B4D-7972A8CD7200}"/>
              </a:ext>
            </a:extLst>
          </p:cNvPr>
          <p:cNvSpPr txBox="1"/>
          <p:nvPr/>
        </p:nvSpPr>
        <p:spPr>
          <a:xfrm>
            <a:off x="1614358" y="5336454"/>
            <a:ext cx="2902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DejaVuSans"/>
              </a:rPr>
              <a:t>The insertion agent in c5315 [1]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673B4-AC4C-2FC5-42CC-44FC481BE4B7}"/>
              </a:ext>
            </a:extLst>
          </p:cNvPr>
          <p:cNvSpPr txBox="1"/>
          <p:nvPr/>
        </p:nvSpPr>
        <p:spPr>
          <a:xfrm>
            <a:off x="7675053" y="5336454"/>
            <a:ext cx="2902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DejaVuSans"/>
              </a:rPr>
              <a:t>The insertion agent in c5315 [1]</a:t>
            </a:r>
            <a:endParaRPr lang="en-US" sz="24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1ABA0-BF1F-A812-ADB3-CE0192EF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22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D3AAA8-B162-FFB6-1885-A1B4C450B7D6}"/>
              </a:ext>
            </a:extLst>
          </p:cNvPr>
          <p:cNvSpPr txBox="1"/>
          <p:nvPr/>
        </p:nvSpPr>
        <p:spPr>
          <a:xfrm>
            <a:off x="101600" y="6439143"/>
            <a:ext cx="90995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[1] Sarihi, A., </a:t>
            </a:r>
            <a:r>
              <a:rPr lang="en-US" sz="1050" dirty="0" err="1"/>
              <a:t>Patooghy</a:t>
            </a:r>
            <a:r>
              <a:rPr lang="en-US" sz="1050" dirty="0"/>
              <a:t>, A., Jamieson, P. and Badawy, A.H.A., 2024. Trojan playground: a reinforcement learning framework for hardware Trojan insertion and detection. The Journal of Supercomputing, pp.1-35.</a:t>
            </a:r>
          </a:p>
        </p:txBody>
      </p:sp>
    </p:spTree>
    <p:extLst>
      <p:ext uri="{BB962C8B-B14F-4D97-AF65-F5344CB8AC3E}">
        <p14:creationId xmlns:p14="http://schemas.microsoft.com/office/powerpoint/2010/main" val="946739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A3D838-32D3-BF94-36AA-96F96CA5EAEE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BCFF2-BDF0-EEB4-1EAF-D9D1980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Results and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27F41-D16C-F7AB-0FFF-B90466330823}"/>
              </a:ext>
            </a:extLst>
          </p:cNvPr>
          <p:cNvSpPr txBox="1"/>
          <p:nvPr/>
        </p:nvSpPr>
        <p:spPr>
          <a:xfrm>
            <a:off x="3065654" y="919880"/>
            <a:ext cx="606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RL Agents Performance (Contd.)</a:t>
            </a:r>
            <a:endParaRPr lang="en-US" sz="28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D777F-8F13-84AB-B35F-2972A6D65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636" y="1500170"/>
            <a:ext cx="6590725" cy="43052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E4D99C-631D-C2FF-0A82-570542B247B7}"/>
              </a:ext>
            </a:extLst>
          </p:cNvPr>
          <p:cNvSpPr txBox="1"/>
          <p:nvPr/>
        </p:nvSpPr>
        <p:spPr>
          <a:xfrm>
            <a:off x="3535848" y="5862472"/>
            <a:ext cx="6117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DejaVuSans"/>
              </a:rPr>
              <a:t>The detection agent in c5315</a:t>
            </a:r>
            <a:endParaRPr lang="en-US" sz="24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8A10D-35C3-CE56-BF7E-C147B8F6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AC571-D916-4A71-DE17-B9ABA33B78D4}"/>
              </a:ext>
            </a:extLst>
          </p:cNvPr>
          <p:cNvSpPr txBox="1"/>
          <p:nvPr/>
        </p:nvSpPr>
        <p:spPr>
          <a:xfrm>
            <a:off x="101600" y="6439143"/>
            <a:ext cx="90995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[1] Sarihi, A., </a:t>
            </a:r>
            <a:r>
              <a:rPr lang="en-US" sz="1050" dirty="0" err="1"/>
              <a:t>Patooghy</a:t>
            </a:r>
            <a:r>
              <a:rPr lang="en-US" sz="1050" dirty="0"/>
              <a:t>, A., Jamieson, P. and Badawy, A.H.A., 2024. Trojan playground: a reinforcement learning framework for hardware Trojan insertion and detection. The Journal of Supercomputing, pp.1-35.</a:t>
            </a:r>
          </a:p>
        </p:txBody>
      </p:sp>
    </p:spTree>
    <p:extLst>
      <p:ext uri="{BB962C8B-B14F-4D97-AF65-F5344CB8AC3E}">
        <p14:creationId xmlns:p14="http://schemas.microsoft.com/office/powerpoint/2010/main" val="3103718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7BCFF2-BDF0-EEB4-1EAF-D9D1980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Results and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067BD-9138-BE0F-1573-4407463AB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82" y="1872823"/>
            <a:ext cx="8272867" cy="3727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DFA43C-3651-1DB2-B65C-4FD92B89F836}"/>
              </a:ext>
            </a:extLst>
          </p:cNvPr>
          <p:cNvSpPr txBox="1"/>
          <p:nvPr/>
        </p:nvSpPr>
        <p:spPr>
          <a:xfrm>
            <a:off x="2307527" y="918716"/>
            <a:ext cx="7576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Our Detection Accuracy vs. Two state-of-the-art Detectors [1]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97EF2-06E3-CE0E-4918-190A9ACE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BC7944-362D-9C7D-5773-80572683C884}"/>
              </a:ext>
            </a:extLst>
          </p:cNvPr>
          <p:cNvSpPr txBox="1">
            <a:spLocks/>
          </p:cNvSpPr>
          <p:nvPr/>
        </p:nvSpPr>
        <p:spPr>
          <a:xfrm>
            <a:off x="0" y="63667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2E06CB4-F00D-B120-C2AD-3194878DBCCD}"/>
              </a:ext>
            </a:extLst>
          </p:cNvPr>
          <p:cNvSpPr txBox="1">
            <a:spLocks/>
          </p:cNvSpPr>
          <p:nvPr/>
        </p:nvSpPr>
        <p:spPr>
          <a:xfrm>
            <a:off x="9296032" y="6427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0635A-7963-4517-A6BE-F9E7D826728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7AE01-F892-6E37-E205-363382238025}"/>
              </a:ext>
            </a:extLst>
          </p:cNvPr>
          <p:cNvSpPr txBox="1"/>
          <p:nvPr/>
        </p:nvSpPr>
        <p:spPr>
          <a:xfrm>
            <a:off x="101600" y="6439143"/>
            <a:ext cx="90995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[1] Sarihi, A., </a:t>
            </a:r>
            <a:r>
              <a:rPr lang="en-US" sz="1050" dirty="0" err="1"/>
              <a:t>Patooghy</a:t>
            </a:r>
            <a:r>
              <a:rPr lang="en-US" sz="1050" dirty="0"/>
              <a:t>, A., Jamieson, P. and Badawy, A.H.A., 2024. Trojan playground: a reinforcement learning framework for hardware Trojan insertion and detection. The Journal of Supercomputing, pp.1-35.</a:t>
            </a:r>
          </a:p>
        </p:txBody>
      </p:sp>
    </p:spTree>
    <p:extLst>
      <p:ext uri="{BB962C8B-B14F-4D97-AF65-F5344CB8AC3E}">
        <p14:creationId xmlns:p14="http://schemas.microsoft.com/office/powerpoint/2010/main" val="1127172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1639006" y="647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1FEEBC-A3AE-1CC9-D93C-40A557CDD544}"/>
              </a:ext>
            </a:extLst>
          </p:cNvPr>
          <p:cNvSpPr txBox="1">
            <a:spLocks/>
          </p:cNvSpPr>
          <p:nvPr/>
        </p:nvSpPr>
        <p:spPr>
          <a:xfrm>
            <a:off x="0" y="63667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AA515-ECF3-FFC8-8C35-5204161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22A882-63CF-432C-203C-59AE02ED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48F44-58BC-FF88-7867-44EE29AC5F4A}"/>
              </a:ext>
            </a:extLst>
          </p:cNvPr>
          <p:cNvSpPr txBox="1"/>
          <p:nvPr/>
        </p:nvSpPr>
        <p:spPr>
          <a:xfrm>
            <a:off x="2116183" y="2822327"/>
            <a:ext cx="7959634" cy="121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Adversarial HT Insertion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47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A3D838-32D3-BF94-36AA-96F96CA5EAEE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BCFF2-BDF0-EEB4-1EAF-D9D1980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Detection-Insertion Loop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8DEB091-104D-A41E-C3EC-B0B649A139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60303" y="465117"/>
            <a:ext cx="101600" cy="3062261"/>
          </a:xfrm>
          <a:prstGeom prst="bentConnector3">
            <a:avLst>
              <a:gd name="adj1" fmla="val -675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D51A1F4-0F12-46BB-3021-EF4A9BFAD690}"/>
              </a:ext>
            </a:extLst>
          </p:cNvPr>
          <p:cNvCxnSpPr>
            <a:cxnSpLocks/>
          </p:cNvCxnSpPr>
          <p:nvPr/>
        </p:nvCxnSpPr>
        <p:spPr>
          <a:xfrm rot="5400000">
            <a:off x="2820287" y="1521134"/>
            <a:ext cx="181634" cy="3062261"/>
          </a:xfrm>
          <a:prstGeom prst="bentConnector3">
            <a:avLst>
              <a:gd name="adj1" fmla="val 17970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C292D2-F88A-7206-4866-99D7BBAAC1CE}"/>
              </a:ext>
            </a:extLst>
          </p:cNvPr>
          <p:cNvSpPr txBox="1"/>
          <p:nvPr/>
        </p:nvSpPr>
        <p:spPr>
          <a:xfrm>
            <a:off x="1612488" y="2425105"/>
            <a:ext cx="75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Agent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D2ACD8-CD8C-4DCB-DF1C-7E7247CDFC30}"/>
              </a:ext>
            </a:extLst>
          </p:cNvPr>
          <p:cNvSpPr txBox="1"/>
          <p:nvPr/>
        </p:nvSpPr>
        <p:spPr>
          <a:xfrm>
            <a:off x="3379782" y="2961447"/>
            <a:ext cx="111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Detect Trojans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89B70-8649-32E2-B13A-CE6A9D64C02C}"/>
              </a:ext>
            </a:extLst>
          </p:cNvPr>
          <p:cNvSpPr txBox="1"/>
          <p:nvPr/>
        </p:nvSpPr>
        <p:spPr>
          <a:xfrm>
            <a:off x="3273957" y="1552258"/>
            <a:ext cx="112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Hide Trojans</a:t>
            </a:r>
          </a:p>
        </p:txBody>
      </p:sp>
      <p:pic>
        <p:nvPicPr>
          <p:cNvPr id="22" name="Graphic 21" descr="Thumbs up sign outline">
            <a:extLst>
              <a:ext uri="{FF2B5EF4-FFF2-40B4-BE49-F238E27FC236}">
                <a16:creationId xmlns:a16="http://schemas.microsoft.com/office/drawing/2014/main" id="{E261B517-BBFF-0412-5329-B571C3A20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5083" y="2734919"/>
            <a:ext cx="545845" cy="545845"/>
          </a:xfrm>
          <a:prstGeom prst="rect">
            <a:avLst/>
          </a:prstGeom>
        </p:spPr>
      </p:pic>
      <p:pic>
        <p:nvPicPr>
          <p:cNvPr id="23" name="Graphic 22" descr="Thumbs up sign outline">
            <a:extLst>
              <a:ext uri="{FF2B5EF4-FFF2-40B4-BE49-F238E27FC236}">
                <a16:creationId xmlns:a16="http://schemas.microsoft.com/office/drawing/2014/main" id="{9DBE7BE3-9CE0-EF3C-A98E-0A43C0B3C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714299" y="3280242"/>
            <a:ext cx="545845" cy="545845"/>
          </a:xfrm>
          <a:prstGeom prst="rect">
            <a:avLst/>
          </a:prstGeom>
        </p:spPr>
      </p:pic>
      <p:pic>
        <p:nvPicPr>
          <p:cNvPr id="24" name="Picture 23" descr="A computer chip with a square green and orange center&#10;&#10;Description automatically generated">
            <a:extLst>
              <a:ext uri="{FF2B5EF4-FFF2-40B4-BE49-F238E27FC236}">
                <a16:creationId xmlns:a16="http://schemas.microsoft.com/office/drawing/2014/main" id="{C96918E0-9120-CED7-04CE-85CEF16F2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370444" y="1385657"/>
            <a:ext cx="974558" cy="974558"/>
          </a:xfrm>
          <a:prstGeom prst="rect">
            <a:avLst/>
          </a:prstGeom>
        </p:spPr>
      </p:pic>
      <p:pic>
        <p:nvPicPr>
          <p:cNvPr id="26" name="Picture 25" descr="A cartoon of a person wearing a hood and sunglasses&#10;&#10;Description automatically generated">
            <a:extLst>
              <a:ext uri="{FF2B5EF4-FFF2-40B4-BE49-F238E27FC236}">
                <a16:creationId xmlns:a16="http://schemas.microsoft.com/office/drawing/2014/main" id="{B6AF5ABC-26AE-15B4-8A3A-3B4E1E5432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42" y="2200456"/>
            <a:ext cx="668731" cy="668731"/>
          </a:xfrm>
          <a:prstGeom prst="rect">
            <a:avLst/>
          </a:prstGeom>
        </p:spPr>
      </p:pic>
      <p:pic>
        <p:nvPicPr>
          <p:cNvPr id="27" name="Picture 26" descr="A red face with horns and a black background&#10;&#10;Description automatically generated">
            <a:extLst>
              <a:ext uri="{FF2B5EF4-FFF2-40B4-BE49-F238E27FC236}">
                <a16:creationId xmlns:a16="http://schemas.microsoft.com/office/drawing/2014/main" id="{4EFF3510-43DF-9843-4A75-954CA0F35E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30" y="1661547"/>
            <a:ext cx="417386" cy="417386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74A43A-6B45-6A8D-2DC3-B9502D731D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01" y="2205635"/>
            <a:ext cx="630017" cy="63001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02A9434-76BB-3FC2-E6DA-2895C06E6F43}"/>
              </a:ext>
            </a:extLst>
          </p:cNvPr>
          <p:cNvSpPr txBox="1"/>
          <p:nvPr/>
        </p:nvSpPr>
        <p:spPr>
          <a:xfrm>
            <a:off x="5258713" y="1717634"/>
            <a:ext cx="6113416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8B1742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1800" dirty="0"/>
              <a:t>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FRM1000"/>
              </a:rPr>
              <a:t>reate a loop that combines an HT inserting agent with an HT detector</a:t>
            </a:r>
            <a:r>
              <a:rPr lang="en-US" sz="1800" dirty="0"/>
              <a:t> </a:t>
            </a:r>
          </a:p>
          <a:p>
            <a:pPr marL="800100" lvl="1" indent="-342900">
              <a:lnSpc>
                <a:spcPct val="150000"/>
              </a:lnSpc>
              <a:buClr>
                <a:srgbClr val="8B1742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1800" dirty="0"/>
              <a:t>The goal is to create HT instances that outsmart the current detectors </a:t>
            </a:r>
            <a:endParaRPr lang="en-US" dirty="0"/>
          </a:p>
        </p:txBody>
      </p:sp>
      <p:pic>
        <p:nvPicPr>
          <p:cNvPr id="38" name="Picture 37" descr="A diagram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9F48071D-A8F1-5421-9D50-FE27CC6FFC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79" y="4473388"/>
            <a:ext cx="10196875" cy="143819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53A3220-C387-8242-D60A-8FB6576AD3D6}"/>
              </a:ext>
            </a:extLst>
          </p:cNvPr>
          <p:cNvSpPr txBox="1"/>
          <p:nvPr/>
        </p:nvSpPr>
        <p:spPr>
          <a:xfrm>
            <a:off x="3065654" y="3888128"/>
            <a:ext cx="606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Adversarial HT Insertion Flow</a:t>
            </a:r>
            <a:endParaRPr lang="en-US" sz="2800" b="1" i="1" dirty="0"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1FC8F293-0E92-3715-4CE0-4CD5A61D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31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A3D838-32D3-BF94-36AA-96F96CA5EAEE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BCFF2-BDF0-EEB4-1EAF-D9D1980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Functional and Structural Pruning</a:t>
            </a:r>
          </a:p>
        </p:txBody>
      </p:sp>
      <p:pic>
        <p:nvPicPr>
          <p:cNvPr id="6" name="Picture 5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6A1727B1-2876-151D-BE72-EB40E8F87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6" y="1741919"/>
            <a:ext cx="5125970" cy="184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33BCC8-75CC-C6D9-4F11-3B22B384F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824" y="1764925"/>
            <a:ext cx="5438607" cy="2197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93B967-2102-3B13-D785-212DDE2F4471}"/>
              </a:ext>
            </a:extLst>
          </p:cNvPr>
          <p:cNvSpPr txBox="1"/>
          <p:nvPr/>
        </p:nvSpPr>
        <p:spPr>
          <a:xfrm>
            <a:off x="196053" y="1047892"/>
            <a:ext cx="606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Structural Pruning</a:t>
            </a:r>
            <a:endParaRPr lang="en-US" sz="28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0C4BD-FF31-10DB-0E62-435B7B4F654C}"/>
              </a:ext>
            </a:extLst>
          </p:cNvPr>
          <p:cNvSpPr txBox="1"/>
          <p:nvPr/>
        </p:nvSpPr>
        <p:spPr>
          <a:xfrm>
            <a:off x="6131309" y="1047892"/>
            <a:ext cx="606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Functional Pruning</a:t>
            </a:r>
            <a:endParaRPr lang="en-US" sz="2800" b="1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2F0699-4968-3948-9C78-D0F4B021A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18" y="3935725"/>
            <a:ext cx="5087560" cy="5258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C27EA0-BCC6-56D1-0A9B-0460F118F995}"/>
              </a:ext>
            </a:extLst>
          </p:cNvPr>
          <p:cNvSpPr txBox="1"/>
          <p:nvPr/>
        </p:nvSpPr>
        <p:spPr>
          <a:xfrm>
            <a:off x="441919" y="5002619"/>
            <a:ext cx="11602453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i="0" dirty="0">
                <a:solidFill>
                  <a:srgbClr val="8B1742"/>
                </a:solidFill>
                <a:effectLst/>
                <a:latin typeface="SFRM1000"/>
              </a:rPr>
              <a:t>After both pruning methods take place, we select 20 random trigger nets to build HT instances.</a:t>
            </a:r>
            <a:endParaRPr lang="en-US" sz="2200" b="0" i="0" dirty="0">
              <a:solidFill>
                <a:srgbClr val="000000"/>
              </a:solidFill>
              <a:effectLst/>
              <a:latin typeface="SFRM100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1789E38-4818-37B1-1811-8B4BCC4E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78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9BD3-BDD9-7E4F-EF03-651341F7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B1782-21BC-614B-6275-03B2A584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810709"/>
            <a:ext cx="11599817" cy="55920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6EFA1A3-8D2A-44A4-F2BE-974DBB2EF0E7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D1D9C4-C540-E8E1-0F30-98DFA551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Attack Success Rates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3655A-E1DB-F3E4-356A-AE912A264693}"/>
              </a:ext>
            </a:extLst>
          </p:cNvPr>
          <p:cNvSpPr txBox="1"/>
          <p:nvPr/>
        </p:nvSpPr>
        <p:spPr>
          <a:xfrm>
            <a:off x="50800" y="6466099"/>
            <a:ext cx="9092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[2] Sarihi, A., Jamieson, P., </a:t>
            </a:r>
            <a:r>
              <a:rPr lang="en-US" sz="900" dirty="0" err="1"/>
              <a:t>Patooghy</a:t>
            </a:r>
            <a:r>
              <a:rPr lang="en-US" sz="900" dirty="0"/>
              <a:t>, A., and Badawy, A. A., 2024, September. </a:t>
            </a:r>
            <a:r>
              <a:rPr lang="en-US" sz="900" dirty="0" err="1"/>
              <a:t>TrojanForge</a:t>
            </a:r>
            <a:r>
              <a:rPr lang="en-US" sz="900" dirty="0"/>
              <a:t>: Generating Adversarial Hardware Trojan Examples Using Reinforcement Learning, In </a:t>
            </a:r>
            <a:r>
              <a:rPr lang="en-US" sz="900" i="1" dirty="0"/>
              <a:t>Proceedings of the 2024 ACM/IEEE Workshop on Machine Learning for CAD</a:t>
            </a:r>
            <a:r>
              <a:rPr lang="en-U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5845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1639006" y="647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1FEEBC-A3AE-1CC9-D93C-40A557CDD544}"/>
              </a:ext>
            </a:extLst>
          </p:cNvPr>
          <p:cNvSpPr txBox="1">
            <a:spLocks/>
          </p:cNvSpPr>
          <p:nvPr/>
        </p:nvSpPr>
        <p:spPr>
          <a:xfrm>
            <a:off x="0" y="63811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AA515-ECF3-FFC8-8C35-5204161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48F44-58BC-FF88-7867-44EE29AC5F4A}"/>
              </a:ext>
            </a:extLst>
          </p:cNvPr>
          <p:cNvSpPr txBox="1"/>
          <p:nvPr/>
        </p:nvSpPr>
        <p:spPr>
          <a:xfrm>
            <a:off x="2116183" y="2059379"/>
            <a:ext cx="7959634" cy="245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Real-world HT Benchmarking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6E8508-287E-57CA-DE2A-23C82DA0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0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1639006" y="647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1FEEBC-A3AE-1CC9-D93C-40A557CDD544}"/>
              </a:ext>
            </a:extLst>
          </p:cNvPr>
          <p:cNvSpPr txBox="1">
            <a:spLocks/>
          </p:cNvSpPr>
          <p:nvPr/>
        </p:nvSpPr>
        <p:spPr>
          <a:xfrm>
            <a:off x="0" y="63667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AA515-ECF3-FFC8-8C35-5204161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48F44-58BC-FF88-7867-44EE29AC5F4A}"/>
              </a:ext>
            </a:extLst>
          </p:cNvPr>
          <p:cNvSpPr txBox="1"/>
          <p:nvPr/>
        </p:nvSpPr>
        <p:spPr>
          <a:xfrm>
            <a:off x="3039292" y="2736801"/>
            <a:ext cx="6113416" cy="121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Introduction 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951A-2219-04B9-C827-D51FF9CD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39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9BD3-BDD9-7E4F-EF03-651341F7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EFA1A3-8D2A-44A4-F2BE-974DBB2EF0E7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D1D9C4-C540-E8E1-0F30-98DFA551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Real-world Benchmarking</a:t>
            </a:r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E2568-23CD-F73C-AEAB-B3F2D0DF6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8" y="1148338"/>
            <a:ext cx="10833463" cy="1913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8CF9A2-0097-25CD-785D-8BE788C6335D}"/>
              </a:ext>
            </a:extLst>
          </p:cNvPr>
          <p:cNvSpPr txBox="1"/>
          <p:nvPr/>
        </p:nvSpPr>
        <p:spPr>
          <a:xfrm>
            <a:off x="858653" y="3096296"/>
            <a:ext cx="103445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Comparison of </a:t>
            </a:r>
            <a:r>
              <a:rPr lang="en-US" sz="2000" b="1" dirty="0"/>
              <a:t>a) </a:t>
            </a:r>
            <a:r>
              <a:rPr lang="en-US" sz="2000" dirty="0"/>
              <a:t>current HT detection approaches with static HT benchmarks that only contain HT-infected circuits vs. </a:t>
            </a:r>
            <a:r>
              <a:rPr lang="en-US" sz="2000" b="1" dirty="0"/>
              <a:t>b) </a:t>
            </a:r>
            <a:r>
              <a:rPr lang="en-US" sz="2000" dirty="0"/>
              <a:t>our proposed HT detection flow, including  restructured benchmarks with and without 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AC52D6-0377-5A0E-E618-D52C0C594D37}"/>
              </a:ext>
            </a:extLst>
          </p:cNvPr>
          <p:cNvSpPr txBox="1"/>
          <p:nvPr/>
        </p:nvSpPr>
        <p:spPr>
          <a:xfrm>
            <a:off x="780069" y="4183156"/>
            <a:ext cx="10559932" cy="2486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effectLst/>
                <a:latin typeface="SFRM1000"/>
              </a:rPr>
              <a:t>Most HT detectors are trained on trust-hub.org benchmark suffering many issues: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LinLibertineT"/>
              </a:rPr>
              <a:t>Only three out of 83 studied HT circuits are usable in real-world scenarios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 The major issues were pre-synthesis and post-synthesis discrepancies,  unsatisfiable trigger conditions, and incorrect original designs [3]. </a:t>
            </a:r>
            <a:br>
              <a:rPr lang="en-US" sz="2400" dirty="0"/>
            </a:br>
            <a:endParaRPr lang="en-US" sz="2200" b="1" i="0" dirty="0">
              <a:effectLst/>
              <a:latin typeface="SFRM1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BBE0B6-3C84-6B48-808B-A6F6CA127C79}"/>
              </a:ext>
            </a:extLst>
          </p:cNvPr>
          <p:cNvSpPr txBox="1"/>
          <p:nvPr/>
        </p:nvSpPr>
        <p:spPr>
          <a:xfrm>
            <a:off x="108464" y="6470578"/>
            <a:ext cx="8906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Krieg, C., 2023, October. Reflections on trusting </a:t>
            </a:r>
            <a:r>
              <a:rPr lang="en-US" sz="1050" dirty="0" err="1"/>
              <a:t>TrustHUB</a:t>
            </a:r>
            <a:r>
              <a:rPr lang="en-US" sz="1050" dirty="0"/>
              <a:t>. In 2023 IEEE/ACM International Conference on Computer Aided Design (ICCAD) (pp. 1-9). IEEE.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3FEF5EC2-DC4C-C89D-9FFD-5FB1C231DA4D}"/>
              </a:ext>
            </a:extLst>
          </p:cNvPr>
          <p:cNvSpPr txBox="1">
            <a:spLocks/>
          </p:cNvSpPr>
          <p:nvPr/>
        </p:nvSpPr>
        <p:spPr>
          <a:xfrm>
            <a:off x="9340336" y="65483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0635A-7963-4517-A6BE-F9E7D826728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43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32E62-9730-5D4E-E573-6629609F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004B52-EA58-E42A-A5CC-F6E5499B21C0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C88863-085A-9AB8-A28A-47CC1DE8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Graph Structural Analysis</a:t>
            </a:r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DCCC7-CFA1-EE9D-6445-6A60D75E0381}"/>
              </a:ext>
            </a:extLst>
          </p:cNvPr>
          <p:cNvSpPr txBox="1"/>
          <p:nvPr/>
        </p:nvSpPr>
        <p:spPr>
          <a:xfrm>
            <a:off x="1212610" y="3688275"/>
            <a:ext cx="6522748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One of the recent HT detection ideas:</a:t>
            </a:r>
            <a:r>
              <a:rPr lang="en-US" sz="2000" b="1" dirty="0"/>
              <a:t> HW2VEC </a:t>
            </a:r>
            <a:r>
              <a:rPr lang="en-US" sz="2000" dirty="0"/>
              <a:t>HT detector</a:t>
            </a:r>
            <a:r>
              <a:rPr lang="en-US" sz="2000" b="1" dirty="0"/>
              <a:t>: 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Uses GNNs (Graph Neural Networks) for HT detection 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Extracts graph representations from hardware designs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HW2VEC provides 200 data points for each circuit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818C6-4175-A292-9FAD-EE2F731779D6}"/>
              </a:ext>
            </a:extLst>
          </p:cNvPr>
          <p:cNvSpPr txBox="1"/>
          <p:nvPr/>
        </p:nvSpPr>
        <p:spPr>
          <a:xfrm>
            <a:off x="1048291" y="5761377"/>
            <a:ext cx="9683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Question: </a:t>
            </a:r>
            <a:r>
              <a:rPr lang="en-US" sz="2000" dirty="0"/>
              <a:t>Does graph restructuring techniques change the circuit representation?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BFA731-8864-EF39-D7C6-B7683B3A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14" y="1769106"/>
            <a:ext cx="8883486" cy="16821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DCE1E8-0586-1B31-8FE6-E00D080F08D2}"/>
              </a:ext>
            </a:extLst>
          </p:cNvPr>
          <p:cNvSpPr txBox="1"/>
          <p:nvPr/>
        </p:nvSpPr>
        <p:spPr>
          <a:xfrm>
            <a:off x="621000" y="907257"/>
            <a:ext cx="1095000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For more circuit variety, we can use ABC, an open-source logic optimization tool to transform each circuit graph to its equivalent AND-inverter-graph (AIG) circuit representation </a:t>
            </a:r>
          </a:p>
        </p:txBody>
      </p:sp>
      <p:pic>
        <p:nvPicPr>
          <p:cNvPr id="11" name="Picture 10" descr="A cartoon character leaning on a question mark&#10;&#10;Description automatically generated">
            <a:extLst>
              <a:ext uri="{FF2B5EF4-FFF2-40B4-BE49-F238E27FC236}">
                <a16:creationId xmlns:a16="http://schemas.microsoft.com/office/drawing/2014/main" id="{5F2034E0-1A41-DA49-7527-459E8296C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20898" y="3794984"/>
            <a:ext cx="1793966" cy="1793966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4BAE6D0B-C7B8-FFE1-F81B-2969B81CE8A2}"/>
              </a:ext>
            </a:extLst>
          </p:cNvPr>
          <p:cNvSpPr txBox="1">
            <a:spLocks/>
          </p:cNvSpPr>
          <p:nvPr/>
        </p:nvSpPr>
        <p:spPr>
          <a:xfrm>
            <a:off x="9295664" y="6555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0635A-7963-4517-A6BE-F9E7D826728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81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32E62-9730-5D4E-E573-6629609F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004B52-EA58-E42A-A5CC-F6E5499B21C0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C88863-085A-9AB8-A28A-47CC1DE8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PCA Analysis Findings</a:t>
            </a:r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3B646-8339-85F2-CF5A-3788096F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816" y="1482996"/>
            <a:ext cx="5369648" cy="374842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A550ED-C253-D02A-E106-9CFD377E53F4}"/>
              </a:ext>
            </a:extLst>
          </p:cNvPr>
          <p:cNvSpPr txBox="1"/>
          <p:nvPr/>
        </p:nvSpPr>
        <p:spPr>
          <a:xfrm>
            <a:off x="900000" y="5311896"/>
            <a:ext cx="10254855" cy="9679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PCA analysis of hidden HTs vs. clean functionally transformed ISCAS-85 circuits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HT-free and HT-infected circuits have very similar distributions after functional restructuring!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B5E68D2-D1E4-D632-C2EC-794EB433B898}"/>
              </a:ext>
            </a:extLst>
          </p:cNvPr>
          <p:cNvSpPr txBox="1">
            <a:spLocks/>
          </p:cNvSpPr>
          <p:nvPr/>
        </p:nvSpPr>
        <p:spPr>
          <a:xfrm>
            <a:off x="9295664" y="6526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0635A-7963-4517-A6BE-F9E7D826728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3766B-35A7-49D4-3C5F-40DE94033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0" y="1426670"/>
            <a:ext cx="5411471" cy="382762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576A8F-C43B-75F6-5067-4241F7C25BED}"/>
              </a:ext>
            </a:extLst>
          </p:cNvPr>
          <p:cNvSpPr txBox="1"/>
          <p:nvPr/>
        </p:nvSpPr>
        <p:spPr>
          <a:xfrm>
            <a:off x="1713137" y="1040380"/>
            <a:ext cx="305640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Before graph restructuring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8FD292-FDFF-3407-CD56-2E062539DA76}"/>
              </a:ext>
            </a:extLst>
          </p:cNvPr>
          <p:cNvSpPr txBox="1"/>
          <p:nvPr/>
        </p:nvSpPr>
        <p:spPr>
          <a:xfrm>
            <a:off x="7767464" y="1090792"/>
            <a:ext cx="31477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After graph restructuring (AIG)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6449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432D7-C854-38B8-520C-FB218A6F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1A831D-73FE-0F40-A169-0226050253AB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D1B930-C2BB-C9B9-FB7C-B7C98209EA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47393"/>
          </a:xfrm>
          <a:prstGeom prst="rect">
            <a:avLst/>
          </a:prstGeom>
          <a:solidFill>
            <a:srgbClr val="8B1742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Impact of training dataset on HT Detection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E907E7-FC79-0738-800E-852C00060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31" y="856688"/>
            <a:ext cx="10528663" cy="3165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A226E1-0D69-B188-7951-9DA22C310A56}"/>
              </a:ext>
            </a:extLst>
          </p:cNvPr>
          <p:cNvSpPr txBox="1"/>
          <p:nvPr/>
        </p:nvSpPr>
        <p:spPr>
          <a:xfrm>
            <a:off x="836023" y="4358364"/>
            <a:ext cx="6113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NimbusRomNo9L-Regu"/>
              </a:rPr>
              <a:t>The HT detection accuracy spans between 0% </a:t>
            </a:r>
          </a:p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NimbusRomNo9L-Regu"/>
              </a:rPr>
              <a:t>and 80% for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MMI9"/>
              </a:rPr>
              <a:t>S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CMR6"/>
              </a:rPr>
              <a:t>1</a:t>
            </a:r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869D6-1B28-4201-3B54-EA768726E08B}"/>
              </a:ext>
            </a:extLst>
          </p:cNvPr>
          <p:cNvSpPr txBox="1"/>
          <p:nvPr/>
        </p:nvSpPr>
        <p:spPr>
          <a:xfrm>
            <a:off x="5529943" y="4379409"/>
            <a:ext cx="6113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NimbusRomNo9L-Regu"/>
              </a:rPr>
              <a:t>The HT detection accuracy spans between 0% </a:t>
            </a:r>
          </a:p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NimbusRomNo9L-Regu"/>
              </a:rPr>
              <a:t>and 20% for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MMI9"/>
              </a:rPr>
              <a:t>S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CMR6"/>
              </a:rPr>
              <a:t>2</a:t>
            </a:r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476DD9-10A0-06B8-1616-047A799E78F4}"/>
              </a:ext>
            </a:extLst>
          </p:cNvPr>
          <p:cNvSpPr txBox="1"/>
          <p:nvPr/>
        </p:nvSpPr>
        <p:spPr>
          <a:xfrm>
            <a:off x="3039291" y="5000426"/>
            <a:ext cx="6113416" cy="88036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i="0" dirty="0">
                <a:solidFill>
                  <a:srgbClr val="000000"/>
                </a:solidFill>
                <a:effectLst/>
                <a:latin typeface="NimbusRomNo9L-Medi"/>
              </a:rPr>
              <a:t>S</a:t>
            </a:r>
            <a:r>
              <a:rPr lang="en-US" sz="1800" b="1" i="0" baseline="-25000" dirty="0">
                <a:solidFill>
                  <a:srgbClr val="000000"/>
                </a:solidFill>
                <a:effectLst/>
                <a:latin typeface="NimbusRomNo9L-Medi"/>
              </a:rPr>
              <a:t>1: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NimbusRomNo9L-Medi"/>
              </a:rPr>
              <a:t> 26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HT-infected and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NimbusRomNo9L-Medi"/>
              </a:rPr>
              <a:t>11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HT-free instances.</a:t>
            </a:r>
            <a:r>
              <a:rPr lang="en-US" dirty="0"/>
              <a:t> </a:t>
            </a:r>
            <a:br>
              <a:rPr lang="en-US" dirty="0"/>
            </a:br>
            <a:r>
              <a:rPr lang="en-US" sz="1800" b="1" i="0" dirty="0">
                <a:solidFill>
                  <a:srgbClr val="000000"/>
                </a:solidFill>
                <a:effectLst/>
                <a:latin typeface="NimbusRomNo9L-Medi"/>
              </a:rPr>
              <a:t>S</a:t>
            </a:r>
            <a:r>
              <a:rPr lang="en-US" sz="1800" b="1" i="0" baseline="-25000" dirty="0">
                <a:solidFill>
                  <a:srgbClr val="000000"/>
                </a:solidFill>
                <a:effectLst/>
                <a:latin typeface="NimbusRomNo9L-Medi"/>
              </a:rPr>
              <a:t>2: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NimbusRomNo9L-Medi"/>
              </a:rPr>
              <a:t> 26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HT-infected and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NimbusRomNo9L-Medi"/>
              </a:rPr>
              <a:t>27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HT-free instances.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710BFC-70EF-6B7E-70D4-B6EB30E8CA4B}"/>
              </a:ext>
            </a:extLst>
          </p:cNvPr>
          <p:cNvSpPr txBox="1"/>
          <p:nvPr/>
        </p:nvSpPr>
        <p:spPr>
          <a:xfrm>
            <a:off x="1750423" y="5905652"/>
            <a:ext cx="86911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training data heavily impacts the HT detection accuracy!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623AFF-5C53-AB31-FC50-1DB83719FA2B}"/>
              </a:ext>
            </a:extLst>
          </p:cNvPr>
          <p:cNvSpPr txBox="1"/>
          <p:nvPr/>
        </p:nvSpPr>
        <p:spPr>
          <a:xfrm>
            <a:off x="-330926" y="3985173"/>
            <a:ext cx="12853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HT detection accuracy of 18 functionally equivalent transformation methods trained with a)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S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CMR7"/>
              </a:rPr>
              <a:t>1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and b)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S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CMR7"/>
              </a:rPr>
              <a:t>2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for ISCAS-85 benchmarks.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B4BCF6CD-BE1F-D9E1-1038-A38CD936226A}"/>
              </a:ext>
            </a:extLst>
          </p:cNvPr>
          <p:cNvSpPr txBox="1">
            <a:spLocks/>
          </p:cNvSpPr>
          <p:nvPr/>
        </p:nvSpPr>
        <p:spPr>
          <a:xfrm>
            <a:off x="9295664" y="65339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0635A-7963-4517-A6BE-F9E7D826728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89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1639006" y="647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1FEEBC-A3AE-1CC9-D93C-40A557CDD544}"/>
              </a:ext>
            </a:extLst>
          </p:cNvPr>
          <p:cNvSpPr txBox="1">
            <a:spLocks/>
          </p:cNvSpPr>
          <p:nvPr/>
        </p:nvSpPr>
        <p:spPr>
          <a:xfrm>
            <a:off x="0" y="63811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AA515-ECF3-FFC8-8C35-5204161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48F44-58BC-FF88-7867-44EE29AC5F4A}"/>
              </a:ext>
            </a:extLst>
          </p:cNvPr>
          <p:cNvSpPr txBox="1"/>
          <p:nvPr/>
        </p:nvSpPr>
        <p:spPr>
          <a:xfrm>
            <a:off x="3544388" y="2085849"/>
            <a:ext cx="5103223" cy="245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Conclusion &amp; Future Work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5CD28A-8CAD-C8AF-6851-94666EBE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29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1639006" y="647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1FEEBC-A3AE-1CC9-D93C-40A557CDD544}"/>
              </a:ext>
            </a:extLst>
          </p:cNvPr>
          <p:cNvSpPr txBox="1">
            <a:spLocks/>
          </p:cNvSpPr>
          <p:nvPr/>
        </p:nvSpPr>
        <p:spPr>
          <a:xfrm>
            <a:off x="0" y="63811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AA515-ECF3-FFC8-8C35-5204161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Conclusion &amp; Future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1755C-A34A-DF8D-82DF-82CA54079449}"/>
              </a:ext>
            </a:extLst>
          </p:cNvPr>
          <p:cNvSpPr txBox="1"/>
          <p:nvPr/>
        </p:nvSpPr>
        <p:spPr>
          <a:xfrm>
            <a:off x="1501134" y="747393"/>
            <a:ext cx="9848091" cy="612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Conclusion: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Introduced automated multi-criteria HT insertion and detection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Demonstrated the vulnerabilities of HT detectors by generating adversarial HT instances in a GAN-like loop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Introduced a new HT benchmarking approach to mimic HT detection in a real-world scenario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Future directions: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Add support for sequential circuits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Experiment with circuit restructuring techniques in a  GAN-like loop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591F-0D5B-7A3D-8DF1-0687581B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80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1639006" y="647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1FEEBC-A3AE-1CC9-D93C-40A557CDD544}"/>
              </a:ext>
            </a:extLst>
          </p:cNvPr>
          <p:cNvSpPr txBox="1">
            <a:spLocks/>
          </p:cNvSpPr>
          <p:nvPr/>
        </p:nvSpPr>
        <p:spPr>
          <a:xfrm>
            <a:off x="0" y="63883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AA515-ECF3-FFC8-8C35-5204161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48F44-58BC-FF88-7867-44EE29AC5F4A}"/>
              </a:ext>
            </a:extLst>
          </p:cNvPr>
          <p:cNvSpPr txBox="1"/>
          <p:nvPr/>
        </p:nvSpPr>
        <p:spPr>
          <a:xfrm>
            <a:off x="3709488" y="2737424"/>
            <a:ext cx="5103223" cy="121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Thank You!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3AAD62-6D44-49E0-A32C-77220C48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35A-7963-4517-A6BE-F9E7D826728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5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F2A06-CBEF-C21B-B0CC-E0FC88D4050D}"/>
              </a:ext>
            </a:extLst>
          </p:cNvPr>
          <p:cNvSpPr txBox="1"/>
          <p:nvPr/>
        </p:nvSpPr>
        <p:spPr>
          <a:xfrm>
            <a:off x="449551" y="1140056"/>
            <a:ext cx="10079113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8B174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cs typeface="Poppins" panose="00000500000000000000" pitchFamily="2" charset="0"/>
              </a:rPr>
              <a:t>Hardware designs had long been deemed secure</a:t>
            </a:r>
          </a:p>
          <a:p>
            <a:pPr marL="285750" indent="-285750">
              <a:lnSpc>
                <a:spcPct val="200000"/>
              </a:lnSpc>
              <a:buClr>
                <a:srgbClr val="8B174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cs typeface="Poppins" panose="00000500000000000000" pitchFamily="2" charset="0"/>
              </a:rPr>
              <a:t>Side-channel attacks in late 90’s [1]</a:t>
            </a:r>
          </a:p>
          <a:p>
            <a:pPr marL="285750" indent="-285750">
              <a:lnSpc>
                <a:spcPct val="200000"/>
              </a:lnSpc>
              <a:buClr>
                <a:srgbClr val="8B174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cs typeface="Poppins" panose="00000500000000000000" pitchFamily="2" charset="0"/>
              </a:rPr>
              <a:t>Hardware Trojan (HT) coined in 2007 [2]</a:t>
            </a:r>
          </a:p>
          <a:p>
            <a:pPr marL="742950" lvl="1" indent="-285750">
              <a:lnSpc>
                <a:spcPct val="200000"/>
              </a:lnSpc>
              <a:buClr>
                <a:srgbClr val="8B174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cs typeface="Poppins" panose="00000500000000000000" pitchFamily="2" charset="0"/>
              </a:rPr>
              <a:t>Malicious hardware modifications</a:t>
            </a:r>
          </a:p>
          <a:p>
            <a:pPr marL="742950" lvl="1" indent="-285750">
              <a:lnSpc>
                <a:spcPct val="200000"/>
              </a:lnSpc>
              <a:buClr>
                <a:srgbClr val="8B174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cs typeface="Poppins" panose="00000500000000000000" pitchFamily="2" charset="0"/>
              </a:rPr>
              <a:t>Lead to secret leakage or chip malfunction</a:t>
            </a:r>
          </a:p>
          <a:p>
            <a:pPr marL="285750" indent="-285750">
              <a:lnSpc>
                <a:spcPct val="200000"/>
              </a:lnSpc>
              <a:buClr>
                <a:srgbClr val="8B174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cs typeface="Poppins" panose="00000500000000000000" pitchFamily="2" charset="0"/>
              </a:rPr>
              <a:t>Chips are widely used in various civilian and military applications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4B419D-3D40-5E27-6298-98365605FF9C}"/>
              </a:ext>
            </a:extLst>
          </p:cNvPr>
          <p:cNvSpPr txBox="1">
            <a:spLocks/>
          </p:cNvSpPr>
          <p:nvPr/>
        </p:nvSpPr>
        <p:spPr>
          <a:xfrm>
            <a:off x="0" y="63667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B2666-34BB-9EF8-AD61-ACCC77E93C65}"/>
              </a:ext>
            </a:extLst>
          </p:cNvPr>
          <p:cNvSpPr txBox="1"/>
          <p:nvPr/>
        </p:nvSpPr>
        <p:spPr>
          <a:xfrm>
            <a:off x="90754" y="6405249"/>
            <a:ext cx="138964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effectLst/>
                <a:latin typeface="Arial" panose="020B0604020202020204" pitchFamily="34" charset="0"/>
              </a:rPr>
              <a:t>[1] Paul Kocher, Joshua Jaffe, and Benjamin Jun. Differential power analysis. In Advances in Cryptology—CRYPTO’99: 19th Annual International Cryptology Conference Santa Barbara, California, USA, August 15–19, 1999 Proceedings 19, pages 388–397. Springer, 1999.</a:t>
            </a:r>
          </a:p>
          <a:p>
            <a:r>
              <a:rPr lang="en-US" sz="700" dirty="0">
                <a:latin typeface="Arial" panose="020B0604020202020204" pitchFamily="34" charset="0"/>
              </a:rPr>
              <a:t>[2] Dakshi Agrawal, </a:t>
            </a:r>
            <a:r>
              <a:rPr lang="en-US" sz="700" dirty="0" err="1">
                <a:latin typeface="Arial" panose="020B0604020202020204" pitchFamily="34" charset="0"/>
              </a:rPr>
              <a:t>Selcuk</a:t>
            </a:r>
            <a:r>
              <a:rPr lang="en-US" sz="700" dirty="0">
                <a:latin typeface="Arial" panose="020B0604020202020204" pitchFamily="34" charset="0"/>
              </a:rPr>
              <a:t> </a:t>
            </a:r>
            <a:r>
              <a:rPr lang="en-US" sz="700" dirty="0" err="1">
                <a:latin typeface="Arial" panose="020B0604020202020204" pitchFamily="34" charset="0"/>
              </a:rPr>
              <a:t>Baktir</a:t>
            </a:r>
            <a:r>
              <a:rPr lang="en-US" sz="700" dirty="0">
                <a:latin typeface="Arial" panose="020B0604020202020204" pitchFamily="34" charset="0"/>
              </a:rPr>
              <a:t>, Deniz </a:t>
            </a:r>
            <a:r>
              <a:rPr lang="en-US" sz="700" dirty="0" err="1">
                <a:latin typeface="Arial" panose="020B0604020202020204" pitchFamily="34" charset="0"/>
              </a:rPr>
              <a:t>Karakoyunlu</a:t>
            </a:r>
            <a:r>
              <a:rPr lang="en-US" sz="700" dirty="0">
                <a:latin typeface="Arial" panose="020B0604020202020204" pitchFamily="34" charset="0"/>
              </a:rPr>
              <a:t>, Pankaj Rohatgi, and Berk Sunar. Trojan detection using </a:t>
            </a:r>
            <a:r>
              <a:rPr lang="en-US" sz="700" dirty="0" err="1">
                <a:latin typeface="Arial" panose="020B0604020202020204" pitchFamily="34" charset="0"/>
              </a:rPr>
              <a:t>ic</a:t>
            </a:r>
            <a:r>
              <a:rPr lang="en-US" sz="700" dirty="0">
                <a:latin typeface="Arial" panose="020B0604020202020204" pitchFamily="34" charset="0"/>
              </a:rPr>
              <a:t> fingerprinting. In 2007 IEEE Symposium on Security and Privacy (SP’07), pages 296–310. IEEE, 2007</a:t>
            </a:r>
            <a:endParaRPr lang="en-US" sz="700" dirty="0"/>
          </a:p>
        </p:txBody>
      </p:sp>
      <p:pic>
        <p:nvPicPr>
          <p:cNvPr id="15" name="Graphic 14" descr="Car with solid fill">
            <a:extLst>
              <a:ext uri="{FF2B5EF4-FFF2-40B4-BE49-F238E27FC236}">
                <a16:creationId xmlns:a16="http://schemas.microsoft.com/office/drawing/2014/main" id="{6C54E80B-B36B-C878-EBA5-AA2518CC6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8321" y="5072710"/>
            <a:ext cx="914400" cy="914400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FFC74638-C6D1-A2A7-C25C-3F217FD33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0035" y="5072710"/>
            <a:ext cx="914400" cy="914400"/>
          </a:xfrm>
          <a:prstGeom prst="rect">
            <a:avLst/>
          </a:prstGeom>
        </p:spPr>
      </p:pic>
      <p:pic>
        <p:nvPicPr>
          <p:cNvPr id="19" name="Graphic 18" descr="Smart Phone with solid fill">
            <a:extLst>
              <a:ext uri="{FF2B5EF4-FFF2-40B4-BE49-F238E27FC236}">
                <a16:creationId xmlns:a16="http://schemas.microsoft.com/office/drawing/2014/main" id="{A4FA1219-231E-6284-DD55-4F980D6A6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9178" y="5143232"/>
            <a:ext cx="914400" cy="9144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68356-EFE6-8876-2259-34BBE1DA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2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F7E16340-AE2A-177E-5B1D-DB9FA8777778}"/>
              </a:ext>
            </a:extLst>
          </p:cNvPr>
          <p:cNvSpPr/>
          <p:nvPr/>
        </p:nvSpPr>
        <p:spPr>
          <a:xfrm>
            <a:off x="4553114" y="2914462"/>
            <a:ext cx="1133444" cy="1050872"/>
          </a:xfrm>
          <a:prstGeom prst="round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397D007-6FD1-FF9B-F529-901E114F25F8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0781278" y="265778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A621C9-6397-6C12-691A-C3C458B97E02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8339B-8B6F-704F-C15B-9F833F20D6AE}"/>
              </a:ext>
            </a:extLst>
          </p:cNvPr>
          <p:cNvSpPr txBox="1"/>
          <p:nvPr/>
        </p:nvSpPr>
        <p:spPr>
          <a:xfrm>
            <a:off x="10781278" y="265778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DDD81B-3A06-3840-77AB-46F35B8B30A4}"/>
              </a:ext>
            </a:extLst>
          </p:cNvPr>
          <p:cNvGrpSpPr/>
          <p:nvPr/>
        </p:nvGrpSpPr>
        <p:grpSpPr>
          <a:xfrm>
            <a:off x="3124082" y="2404126"/>
            <a:ext cx="1006372" cy="559380"/>
            <a:chOff x="4042896" y="1715660"/>
            <a:chExt cx="1566675" cy="741118"/>
          </a:xfrm>
          <a:solidFill>
            <a:schemeClr val="accent2">
              <a:lumMod val="40000"/>
              <a:lumOff val="60000"/>
            </a:schemeClr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3D75684-51CF-AEFB-00E5-852542D5582B}"/>
                </a:ext>
              </a:extLst>
            </p:cNvPr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A6AC277-E2F3-FDB5-F733-36B23BC6F600}"/>
                </a:ext>
              </a:extLst>
            </p:cNvPr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3379CC5-0C68-8252-0833-3375BE817056}"/>
                </a:ext>
              </a:extLst>
            </p:cNvPr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elay 68">
              <a:extLst>
                <a:ext uri="{FF2B5EF4-FFF2-40B4-BE49-F238E27FC236}">
                  <a16:creationId xmlns:a16="http://schemas.microsoft.com/office/drawing/2014/main" id="{D87C420B-8919-63FF-83F1-0DBB0C5D8E41}"/>
                </a:ext>
              </a:extLst>
            </p:cNvPr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79C0B8-FB01-65FA-23A6-AEE7782DC831}"/>
              </a:ext>
            </a:extLst>
          </p:cNvPr>
          <p:cNvCxnSpPr>
            <a:cxnSpLocks/>
          </p:cNvCxnSpPr>
          <p:nvPr/>
        </p:nvCxnSpPr>
        <p:spPr>
          <a:xfrm>
            <a:off x="3136783" y="2288787"/>
            <a:ext cx="0" cy="2548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9975F8-B667-AFCA-7577-BA2050DCEF88}"/>
              </a:ext>
            </a:extLst>
          </p:cNvPr>
          <p:cNvGrpSpPr/>
          <p:nvPr/>
        </p:nvGrpSpPr>
        <p:grpSpPr>
          <a:xfrm>
            <a:off x="4675127" y="3253222"/>
            <a:ext cx="995939" cy="546497"/>
            <a:chOff x="3675121" y="5435203"/>
            <a:chExt cx="1599238" cy="724319"/>
          </a:xfrm>
          <a:solidFill>
            <a:srgbClr val="92D050"/>
          </a:solidFill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A28E62-697C-7AEA-AA8F-95405B2BEBFB}"/>
                </a:ext>
              </a:extLst>
            </p:cNvPr>
            <p:cNvCxnSpPr/>
            <p:nvPr/>
          </p:nvCxnSpPr>
          <p:spPr>
            <a:xfrm flipV="1">
              <a:off x="3675121" y="5984024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E3515C-3ACC-CD6B-5B07-6B6AB1BA9FC6}"/>
                </a:ext>
              </a:extLst>
            </p:cNvPr>
            <p:cNvCxnSpPr/>
            <p:nvPr/>
          </p:nvCxnSpPr>
          <p:spPr>
            <a:xfrm flipV="1">
              <a:off x="3675121" y="5620676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56C6E1-F5A2-2114-AA40-91F88E82FB62}"/>
                </a:ext>
              </a:extLst>
            </p:cNvPr>
            <p:cNvCxnSpPr/>
            <p:nvPr/>
          </p:nvCxnSpPr>
          <p:spPr>
            <a:xfrm flipV="1">
              <a:off x="5010436" y="5800026"/>
              <a:ext cx="263923" cy="9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tored Data 71">
              <a:extLst>
                <a:ext uri="{FF2B5EF4-FFF2-40B4-BE49-F238E27FC236}">
                  <a16:creationId xmlns:a16="http://schemas.microsoft.com/office/drawing/2014/main" id="{4BE63A65-2089-E099-3348-BDC4339FC935}"/>
                </a:ext>
              </a:extLst>
            </p:cNvPr>
            <p:cNvSpPr/>
            <p:nvPr/>
          </p:nvSpPr>
          <p:spPr>
            <a:xfrm rot="10800000">
              <a:off x="3997592" y="5435941"/>
              <a:ext cx="1009669" cy="72358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8935 w 10000"/>
                <a:gd name="connsiteY0" fmla="*/ 4956 h 10000"/>
                <a:gd name="connsiteX1" fmla="*/ 9999 w 10000"/>
                <a:gd name="connsiteY1" fmla="*/ 10000 h 10000"/>
                <a:gd name="connsiteX2" fmla="*/ 5183 w 10000"/>
                <a:gd name="connsiteY2" fmla="*/ 9912 h 10000"/>
                <a:gd name="connsiteX3" fmla="*/ 0 w 10000"/>
                <a:gd name="connsiteY3" fmla="*/ 5043 h 10000"/>
                <a:gd name="connsiteX4" fmla="*/ 5183 w 10000"/>
                <a:gd name="connsiteY4" fmla="*/ 44 h 10000"/>
                <a:gd name="connsiteX5" fmla="*/ 10000 w 10000"/>
                <a:gd name="connsiteY5" fmla="*/ 0 h 10000"/>
                <a:gd name="connsiteX6" fmla="*/ 9841 w 10000"/>
                <a:gd name="connsiteY6" fmla="*/ 6220 h 10000"/>
                <a:gd name="connsiteX0" fmla="*/ 8935 w 10000"/>
                <a:gd name="connsiteY0" fmla="*/ 4956 h 10000"/>
                <a:gd name="connsiteX1" fmla="*/ 9999 w 10000"/>
                <a:gd name="connsiteY1" fmla="*/ 10000 h 10000"/>
                <a:gd name="connsiteX2" fmla="*/ 5183 w 10000"/>
                <a:gd name="connsiteY2" fmla="*/ 9912 h 10000"/>
                <a:gd name="connsiteX3" fmla="*/ 0 w 10000"/>
                <a:gd name="connsiteY3" fmla="*/ 5043 h 10000"/>
                <a:gd name="connsiteX4" fmla="*/ 5183 w 10000"/>
                <a:gd name="connsiteY4" fmla="*/ 44 h 10000"/>
                <a:gd name="connsiteX5" fmla="*/ 10000 w 10000"/>
                <a:gd name="connsiteY5" fmla="*/ 0 h 10000"/>
                <a:gd name="connsiteX0" fmla="*/ 9999 w 10000"/>
                <a:gd name="connsiteY0" fmla="*/ 10000 h 10000"/>
                <a:gd name="connsiteX1" fmla="*/ 5183 w 10000"/>
                <a:gd name="connsiteY1" fmla="*/ 9912 h 10000"/>
                <a:gd name="connsiteX2" fmla="*/ 0 w 10000"/>
                <a:gd name="connsiteY2" fmla="*/ 5043 h 10000"/>
                <a:gd name="connsiteX3" fmla="*/ 5183 w 10000"/>
                <a:gd name="connsiteY3" fmla="*/ 44 h 10000"/>
                <a:gd name="connsiteX4" fmla="*/ 1000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9999" y="10000"/>
                  </a:moveTo>
                  <a:lnTo>
                    <a:pt x="5183" y="9912"/>
                  </a:lnTo>
                  <a:cubicBezTo>
                    <a:pt x="3060" y="9824"/>
                    <a:pt x="0" y="6688"/>
                    <a:pt x="0" y="5043"/>
                  </a:cubicBezTo>
                  <a:cubicBezTo>
                    <a:pt x="0" y="3398"/>
                    <a:pt x="2965" y="220"/>
                    <a:pt x="5183" y="44"/>
                  </a:cubicBezTo>
                  <a:lnTo>
                    <a:pt x="10000" y="0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Stored Data 71">
              <a:extLst>
                <a:ext uri="{FF2B5EF4-FFF2-40B4-BE49-F238E27FC236}">
                  <a16:creationId xmlns:a16="http://schemas.microsoft.com/office/drawing/2014/main" id="{0E7F9B85-129F-E5EA-7F60-CCBDB2FDDC02}"/>
                </a:ext>
              </a:extLst>
            </p:cNvPr>
            <p:cNvSpPr/>
            <p:nvPr/>
          </p:nvSpPr>
          <p:spPr>
            <a:xfrm rot="10800000">
              <a:off x="3990333" y="5435921"/>
              <a:ext cx="107530" cy="723601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603 w 5420"/>
                <a:gd name="connsiteY0" fmla="*/ 44 h 10000"/>
                <a:gd name="connsiteX1" fmla="*/ 5420 w 5420"/>
                <a:gd name="connsiteY1" fmla="*/ 0 h 10000"/>
                <a:gd name="connsiteX2" fmla="*/ 4355 w 5420"/>
                <a:gd name="connsiteY2" fmla="*/ 4956 h 10000"/>
                <a:gd name="connsiteX3" fmla="*/ 5419 w 5420"/>
                <a:gd name="connsiteY3" fmla="*/ 10000 h 10000"/>
                <a:gd name="connsiteX4" fmla="*/ 603 w 5420"/>
                <a:gd name="connsiteY4" fmla="*/ 9912 h 10000"/>
                <a:gd name="connsiteX5" fmla="*/ 603 w 5420"/>
                <a:gd name="connsiteY5" fmla="*/ 44 h 10000"/>
                <a:gd name="connsiteX0" fmla="*/ 1112 w 9999"/>
                <a:gd name="connsiteY0" fmla="*/ 9912 h 11176"/>
                <a:gd name="connsiteX1" fmla="*/ 1112 w 9999"/>
                <a:gd name="connsiteY1" fmla="*/ 44 h 11176"/>
                <a:gd name="connsiteX2" fmla="*/ 9999 w 9999"/>
                <a:gd name="connsiteY2" fmla="*/ 0 h 11176"/>
                <a:gd name="connsiteX3" fmla="*/ 8034 w 9999"/>
                <a:gd name="connsiteY3" fmla="*/ 4956 h 11176"/>
                <a:gd name="connsiteX4" fmla="*/ 9997 w 9999"/>
                <a:gd name="connsiteY4" fmla="*/ 10000 h 11176"/>
                <a:gd name="connsiteX5" fmla="*/ 2783 w 9999"/>
                <a:gd name="connsiteY5" fmla="*/ 11176 h 11176"/>
                <a:gd name="connsiteX0" fmla="*/ 1112 w 10000"/>
                <a:gd name="connsiteY0" fmla="*/ 8869 h 8948"/>
                <a:gd name="connsiteX1" fmla="*/ 1112 w 10000"/>
                <a:gd name="connsiteY1" fmla="*/ 39 h 8948"/>
                <a:gd name="connsiteX2" fmla="*/ 10000 w 10000"/>
                <a:gd name="connsiteY2" fmla="*/ 0 h 8948"/>
                <a:gd name="connsiteX3" fmla="*/ 8035 w 10000"/>
                <a:gd name="connsiteY3" fmla="*/ 4435 h 8948"/>
                <a:gd name="connsiteX4" fmla="*/ 9998 w 10000"/>
                <a:gd name="connsiteY4" fmla="*/ 8948 h 8948"/>
                <a:gd name="connsiteX0" fmla="*/ 0 w 8888"/>
                <a:gd name="connsiteY0" fmla="*/ 44 h 10000"/>
                <a:gd name="connsiteX1" fmla="*/ 8888 w 8888"/>
                <a:gd name="connsiteY1" fmla="*/ 0 h 10000"/>
                <a:gd name="connsiteX2" fmla="*/ 6923 w 8888"/>
                <a:gd name="connsiteY2" fmla="*/ 4956 h 10000"/>
                <a:gd name="connsiteX3" fmla="*/ 8886 w 8888"/>
                <a:gd name="connsiteY3" fmla="*/ 10000 h 10000"/>
                <a:gd name="connsiteX0" fmla="*/ 2211 w 2211"/>
                <a:gd name="connsiteY0" fmla="*/ 0 h 10000"/>
                <a:gd name="connsiteX1" fmla="*/ 0 w 2211"/>
                <a:gd name="connsiteY1" fmla="*/ 4956 h 10000"/>
                <a:gd name="connsiteX2" fmla="*/ 2209 w 2211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" h="10000">
                  <a:moveTo>
                    <a:pt x="2211" y="0"/>
                  </a:moveTo>
                  <a:cubicBezTo>
                    <a:pt x="739" y="0"/>
                    <a:pt x="0" y="3289"/>
                    <a:pt x="0" y="4956"/>
                  </a:cubicBezTo>
                  <a:cubicBezTo>
                    <a:pt x="0" y="6622"/>
                    <a:pt x="737" y="10000"/>
                    <a:pt x="2209" y="1000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Stored Data 71">
              <a:extLst>
                <a:ext uri="{FF2B5EF4-FFF2-40B4-BE49-F238E27FC236}">
                  <a16:creationId xmlns:a16="http://schemas.microsoft.com/office/drawing/2014/main" id="{403D0605-A3C9-856C-5C7A-8F1F775F9A00}"/>
                </a:ext>
              </a:extLst>
            </p:cNvPr>
            <p:cNvSpPr/>
            <p:nvPr/>
          </p:nvSpPr>
          <p:spPr>
            <a:xfrm rot="10800000">
              <a:off x="3911116" y="5435203"/>
              <a:ext cx="107530" cy="723601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4932 w 13265"/>
                <a:gd name="connsiteY0" fmla="*/ 0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4932 w 13265"/>
                <a:gd name="connsiteY4" fmla="*/ 10000 h 10000"/>
                <a:gd name="connsiteX5" fmla="*/ 0 w 13265"/>
                <a:gd name="connsiteY5" fmla="*/ 5084 h 10000"/>
                <a:gd name="connsiteX6" fmla="*/ 4932 w 13265"/>
                <a:gd name="connsiteY6" fmla="*/ 0 h 10000"/>
                <a:gd name="connsiteX0" fmla="*/ 5226 w 13559"/>
                <a:gd name="connsiteY0" fmla="*/ 0 h 10000"/>
                <a:gd name="connsiteX1" fmla="*/ 13559 w 13559"/>
                <a:gd name="connsiteY1" fmla="*/ 0 h 10000"/>
                <a:gd name="connsiteX2" fmla="*/ 11892 w 13559"/>
                <a:gd name="connsiteY2" fmla="*/ 5000 h 10000"/>
                <a:gd name="connsiteX3" fmla="*/ 13559 w 13559"/>
                <a:gd name="connsiteY3" fmla="*/ 10000 h 10000"/>
                <a:gd name="connsiteX4" fmla="*/ 5226 w 13559"/>
                <a:gd name="connsiteY4" fmla="*/ 10000 h 10000"/>
                <a:gd name="connsiteX5" fmla="*/ 294 w 13559"/>
                <a:gd name="connsiteY5" fmla="*/ 5084 h 10000"/>
                <a:gd name="connsiteX6" fmla="*/ 5226 w 13559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4933 w 13266"/>
                <a:gd name="connsiteY4" fmla="*/ 10000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4966 w 13299"/>
                <a:gd name="connsiteY0" fmla="*/ 0 h 10000"/>
                <a:gd name="connsiteX1" fmla="*/ 13299 w 13299"/>
                <a:gd name="connsiteY1" fmla="*/ 0 h 10000"/>
                <a:gd name="connsiteX2" fmla="*/ 11632 w 13299"/>
                <a:gd name="connsiteY2" fmla="*/ 5000 h 10000"/>
                <a:gd name="connsiteX3" fmla="*/ 13299 w 13299"/>
                <a:gd name="connsiteY3" fmla="*/ 10000 h 10000"/>
                <a:gd name="connsiteX4" fmla="*/ 7782 w 13299"/>
                <a:gd name="connsiteY4" fmla="*/ 10000 h 10000"/>
                <a:gd name="connsiteX5" fmla="*/ 34 w 13299"/>
                <a:gd name="connsiteY5" fmla="*/ 5084 h 10000"/>
                <a:gd name="connsiteX6" fmla="*/ 4966 w 13299"/>
                <a:gd name="connsiteY6" fmla="*/ 0 h 10000"/>
                <a:gd name="connsiteX0" fmla="*/ 4947 w 13280"/>
                <a:gd name="connsiteY0" fmla="*/ 0 h 10000"/>
                <a:gd name="connsiteX1" fmla="*/ 13280 w 13280"/>
                <a:gd name="connsiteY1" fmla="*/ 0 h 10000"/>
                <a:gd name="connsiteX2" fmla="*/ 11613 w 13280"/>
                <a:gd name="connsiteY2" fmla="*/ 5000 h 10000"/>
                <a:gd name="connsiteX3" fmla="*/ 13280 w 13280"/>
                <a:gd name="connsiteY3" fmla="*/ 10000 h 10000"/>
                <a:gd name="connsiteX4" fmla="*/ 6702 w 13280"/>
                <a:gd name="connsiteY4" fmla="*/ 9832 h 10000"/>
                <a:gd name="connsiteX5" fmla="*/ 15 w 13280"/>
                <a:gd name="connsiteY5" fmla="*/ 5084 h 10000"/>
                <a:gd name="connsiteX6" fmla="*/ 4947 w 13280"/>
                <a:gd name="connsiteY6" fmla="*/ 0 h 10000"/>
                <a:gd name="connsiteX0" fmla="*/ 4933 w 13266"/>
                <a:gd name="connsiteY0" fmla="*/ 0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4933 w 13266"/>
                <a:gd name="connsiteY6" fmla="*/ 0 h 10000"/>
                <a:gd name="connsiteX0" fmla="*/ 5711 w 13268"/>
                <a:gd name="connsiteY0" fmla="*/ 126 h 10000"/>
                <a:gd name="connsiteX1" fmla="*/ 13268 w 13268"/>
                <a:gd name="connsiteY1" fmla="*/ 0 h 10000"/>
                <a:gd name="connsiteX2" fmla="*/ 11601 w 13268"/>
                <a:gd name="connsiteY2" fmla="*/ 5000 h 10000"/>
                <a:gd name="connsiteX3" fmla="*/ 13268 w 13268"/>
                <a:gd name="connsiteY3" fmla="*/ 10000 h 10000"/>
                <a:gd name="connsiteX4" fmla="*/ 6690 w 13268"/>
                <a:gd name="connsiteY4" fmla="*/ 9832 h 10000"/>
                <a:gd name="connsiteX5" fmla="*/ 3 w 13268"/>
                <a:gd name="connsiteY5" fmla="*/ 5084 h 10000"/>
                <a:gd name="connsiteX6" fmla="*/ 5711 w 13268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5709 w 13266"/>
                <a:gd name="connsiteY0" fmla="*/ 126 h 10000"/>
                <a:gd name="connsiteX1" fmla="*/ 13266 w 13266"/>
                <a:gd name="connsiteY1" fmla="*/ 0 h 10000"/>
                <a:gd name="connsiteX2" fmla="*/ 11599 w 13266"/>
                <a:gd name="connsiteY2" fmla="*/ 5000 h 10000"/>
                <a:gd name="connsiteX3" fmla="*/ 13266 w 13266"/>
                <a:gd name="connsiteY3" fmla="*/ 10000 h 10000"/>
                <a:gd name="connsiteX4" fmla="*/ 6688 w 13266"/>
                <a:gd name="connsiteY4" fmla="*/ 9832 h 10000"/>
                <a:gd name="connsiteX5" fmla="*/ 1 w 13266"/>
                <a:gd name="connsiteY5" fmla="*/ 5084 h 10000"/>
                <a:gd name="connsiteX6" fmla="*/ 5709 w 13266"/>
                <a:gd name="connsiteY6" fmla="*/ 126 h 10000"/>
                <a:gd name="connsiteX0" fmla="*/ 6688 w 13265"/>
                <a:gd name="connsiteY0" fmla="*/ 42 h 10000"/>
                <a:gd name="connsiteX1" fmla="*/ 13265 w 13265"/>
                <a:gd name="connsiteY1" fmla="*/ 0 h 10000"/>
                <a:gd name="connsiteX2" fmla="*/ 11598 w 13265"/>
                <a:gd name="connsiteY2" fmla="*/ 5000 h 10000"/>
                <a:gd name="connsiteX3" fmla="*/ 13265 w 13265"/>
                <a:gd name="connsiteY3" fmla="*/ 10000 h 10000"/>
                <a:gd name="connsiteX4" fmla="*/ 6687 w 13265"/>
                <a:gd name="connsiteY4" fmla="*/ 9832 h 10000"/>
                <a:gd name="connsiteX5" fmla="*/ 0 w 13265"/>
                <a:gd name="connsiteY5" fmla="*/ 5084 h 10000"/>
                <a:gd name="connsiteX6" fmla="*/ 6688 w 13265"/>
                <a:gd name="connsiteY6" fmla="*/ 42 h 10000"/>
                <a:gd name="connsiteX0" fmla="*/ 6688 w 13265"/>
                <a:gd name="connsiteY0" fmla="*/ 42 h 9832"/>
                <a:gd name="connsiteX1" fmla="*/ 13265 w 13265"/>
                <a:gd name="connsiteY1" fmla="*/ 0 h 9832"/>
                <a:gd name="connsiteX2" fmla="*/ 11598 w 13265"/>
                <a:gd name="connsiteY2" fmla="*/ 5000 h 9832"/>
                <a:gd name="connsiteX3" fmla="*/ 11387 w 13265"/>
                <a:gd name="connsiteY3" fmla="*/ 9790 h 9832"/>
                <a:gd name="connsiteX4" fmla="*/ 6687 w 13265"/>
                <a:gd name="connsiteY4" fmla="*/ 9832 h 9832"/>
                <a:gd name="connsiteX5" fmla="*/ 0 w 13265"/>
                <a:gd name="connsiteY5" fmla="*/ 5084 h 9832"/>
                <a:gd name="connsiteX6" fmla="*/ 6688 w 13265"/>
                <a:gd name="connsiteY6" fmla="*/ 42 h 9832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692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10000"/>
                <a:gd name="connsiteY0" fmla="*/ 43 h 10000"/>
                <a:gd name="connsiteX1" fmla="*/ 10000 w 10000"/>
                <a:gd name="connsiteY1" fmla="*/ 0 h 10000"/>
                <a:gd name="connsiteX2" fmla="*/ 8743 w 10000"/>
                <a:gd name="connsiteY2" fmla="*/ 5085 h 10000"/>
                <a:gd name="connsiteX3" fmla="*/ 9784 w 10000"/>
                <a:gd name="connsiteY3" fmla="*/ 10000 h 10000"/>
                <a:gd name="connsiteX4" fmla="*/ 5041 w 10000"/>
                <a:gd name="connsiteY4" fmla="*/ 10000 h 10000"/>
                <a:gd name="connsiteX5" fmla="*/ 0 w 10000"/>
                <a:gd name="connsiteY5" fmla="*/ 5171 h 10000"/>
                <a:gd name="connsiteX6" fmla="*/ 5042 w 10000"/>
                <a:gd name="connsiteY6" fmla="*/ 43 h 10000"/>
                <a:gd name="connsiteX0" fmla="*/ 5042 w 9784"/>
                <a:gd name="connsiteY0" fmla="*/ 0 h 9957"/>
                <a:gd name="connsiteX1" fmla="*/ 9415 w 9784"/>
                <a:gd name="connsiteY1" fmla="*/ 171 h 9957"/>
                <a:gd name="connsiteX2" fmla="*/ 8743 w 9784"/>
                <a:gd name="connsiteY2" fmla="*/ 5042 h 9957"/>
                <a:gd name="connsiteX3" fmla="*/ 9784 w 9784"/>
                <a:gd name="connsiteY3" fmla="*/ 9957 h 9957"/>
                <a:gd name="connsiteX4" fmla="*/ 5041 w 9784"/>
                <a:gd name="connsiteY4" fmla="*/ 9957 h 9957"/>
                <a:gd name="connsiteX5" fmla="*/ 0 w 9784"/>
                <a:gd name="connsiteY5" fmla="*/ 5128 h 9957"/>
                <a:gd name="connsiteX6" fmla="*/ 5042 w 9784"/>
                <a:gd name="connsiteY6" fmla="*/ 0 h 9957"/>
                <a:gd name="connsiteX0" fmla="*/ 5153 w 10000"/>
                <a:gd name="connsiteY0" fmla="*/ 0 h 10000"/>
                <a:gd name="connsiteX1" fmla="*/ 9875 w 10000"/>
                <a:gd name="connsiteY1" fmla="*/ 172 h 10000"/>
                <a:gd name="connsiteX2" fmla="*/ 8936 w 10000"/>
                <a:gd name="connsiteY2" fmla="*/ 5064 h 10000"/>
                <a:gd name="connsiteX3" fmla="*/ 10000 w 10000"/>
                <a:gd name="connsiteY3" fmla="*/ 10000 h 10000"/>
                <a:gd name="connsiteX4" fmla="*/ 5152 w 10000"/>
                <a:gd name="connsiteY4" fmla="*/ 10000 h 10000"/>
                <a:gd name="connsiteX5" fmla="*/ 0 w 10000"/>
                <a:gd name="connsiteY5" fmla="*/ 5150 h 10000"/>
                <a:gd name="connsiteX6" fmla="*/ 5153 w 10000"/>
                <a:gd name="connsiteY6" fmla="*/ 0 h 10000"/>
                <a:gd name="connsiteX0" fmla="*/ 5153 w 10001"/>
                <a:gd name="connsiteY0" fmla="*/ 0 h 10000"/>
                <a:gd name="connsiteX1" fmla="*/ 10001 w 10001"/>
                <a:gd name="connsiteY1" fmla="*/ 215 h 10000"/>
                <a:gd name="connsiteX2" fmla="*/ 8936 w 10001"/>
                <a:gd name="connsiteY2" fmla="*/ 5064 h 10000"/>
                <a:gd name="connsiteX3" fmla="*/ 10000 w 10001"/>
                <a:gd name="connsiteY3" fmla="*/ 10000 h 10000"/>
                <a:gd name="connsiteX4" fmla="*/ 5152 w 10001"/>
                <a:gd name="connsiteY4" fmla="*/ 10000 h 10000"/>
                <a:gd name="connsiteX5" fmla="*/ 0 w 10001"/>
                <a:gd name="connsiteY5" fmla="*/ 5150 h 10000"/>
                <a:gd name="connsiteX6" fmla="*/ 5153 w 10001"/>
                <a:gd name="connsiteY6" fmla="*/ 0 h 10000"/>
                <a:gd name="connsiteX0" fmla="*/ 5184 w 10001"/>
                <a:gd name="connsiteY0" fmla="*/ 43 h 9785"/>
                <a:gd name="connsiteX1" fmla="*/ 10001 w 10001"/>
                <a:gd name="connsiteY1" fmla="*/ 0 h 9785"/>
                <a:gd name="connsiteX2" fmla="*/ 8936 w 10001"/>
                <a:gd name="connsiteY2" fmla="*/ 4849 h 9785"/>
                <a:gd name="connsiteX3" fmla="*/ 10000 w 10001"/>
                <a:gd name="connsiteY3" fmla="*/ 9785 h 9785"/>
                <a:gd name="connsiteX4" fmla="*/ 5152 w 10001"/>
                <a:gd name="connsiteY4" fmla="*/ 9785 h 9785"/>
                <a:gd name="connsiteX5" fmla="*/ 0 w 10001"/>
                <a:gd name="connsiteY5" fmla="*/ 4935 h 9785"/>
                <a:gd name="connsiteX6" fmla="*/ 5184 w 10001"/>
                <a:gd name="connsiteY6" fmla="*/ 43 h 9785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51 w 10000"/>
                <a:gd name="connsiteY4" fmla="*/ 10000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340 w 10000"/>
                <a:gd name="connsiteY4" fmla="*/ 9956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5183 w 10000"/>
                <a:gd name="connsiteY0" fmla="*/ 44 h 10000"/>
                <a:gd name="connsiteX1" fmla="*/ 10000 w 10000"/>
                <a:gd name="connsiteY1" fmla="*/ 0 h 10000"/>
                <a:gd name="connsiteX2" fmla="*/ 8935 w 10000"/>
                <a:gd name="connsiteY2" fmla="*/ 4956 h 10000"/>
                <a:gd name="connsiteX3" fmla="*/ 9999 w 10000"/>
                <a:gd name="connsiteY3" fmla="*/ 10000 h 10000"/>
                <a:gd name="connsiteX4" fmla="*/ 5183 w 10000"/>
                <a:gd name="connsiteY4" fmla="*/ 9912 h 10000"/>
                <a:gd name="connsiteX5" fmla="*/ 0 w 10000"/>
                <a:gd name="connsiteY5" fmla="*/ 5043 h 10000"/>
                <a:gd name="connsiteX6" fmla="*/ 5183 w 10000"/>
                <a:gd name="connsiteY6" fmla="*/ 44 h 10000"/>
                <a:gd name="connsiteX0" fmla="*/ 603 w 5420"/>
                <a:gd name="connsiteY0" fmla="*/ 44 h 10000"/>
                <a:gd name="connsiteX1" fmla="*/ 5420 w 5420"/>
                <a:gd name="connsiteY1" fmla="*/ 0 h 10000"/>
                <a:gd name="connsiteX2" fmla="*/ 4355 w 5420"/>
                <a:gd name="connsiteY2" fmla="*/ 4956 h 10000"/>
                <a:gd name="connsiteX3" fmla="*/ 5419 w 5420"/>
                <a:gd name="connsiteY3" fmla="*/ 10000 h 10000"/>
                <a:gd name="connsiteX4" fmla="*/ 603 w 5420"/>
                <a:gd name="connsiteY4" fmla="*/ 9912 h 10000"/>
                <a:gd name="connsiteX5" fmla="*/ 603 w 5420"/>
                <a:gd name="connsiteY5" fmla="*/ 44 h 10000"/>
                <a:gd name="connsiteX0" fmla="*/ 1112 w 9999"/>
                <a:gd name="connsiteY0" fmla="*/ 9912 h 11176"/>
                <a:gd name="connsiteX1" fmla="*/ 1112 w 9999"/>
                <a:gd name="connsiteY1" fmla="*/ 44 h 11176"/>
                <a:gd name="connsiteX2" fmla="*/ 9999 w 9999"/>
                <a:gd name="connsiteY2" fmla="*/ 0 h 11176"/>
                <a:gd name="connsiteX3" fmla="*/ 8034 w 9999"/>
                <a:gd name="connsiteY3" fmla="*/ 4956 h 11176"/>
                <a:gd name="connsiteX4" fmla="*/ 9997 w 9999"/>
                <a:gd name="connsiteY4" fmla="*/ 10000 h 11176"/>
                <a:gd name="connsiteX5" fmla="*/ 2783 w 9999"/>
                <a:gd name="connsiteY5" fmla="*/ 11176 h 11176"/>
                <a:gd name="connsiteX0" fmla="*/ 1112 w 10000"/>
                <a:gd name="connsiteY0" fmla="*/ 8869 h 8948"/>
                <a:gd name="connsiteX1" fmla="*/ 1112 w 10000"/>
                <a:gd name="connsiteY1" fmla="*/ 39 h 8948"/>
                <a:gd name="connsiteX2" fmla="*/ 10000 w 10000"/>
                <a:gd name="connsiteY2" fmla="*/ 0 h 8948"/>
                <a:gd name="connsiteX3" fmla="*/ 8035 w 10000"/>
                <a:gd name="connsiteY3" fmla="*/ 4435 h 8948"/>
                <a:gd name="connsiteX4" fmla="*/ 9998 w 10000"/>
                <a:gd name="connsiteY4" fmla="*/ 8948 h 8948"/>
                <a:gd name="connsiteX0" fmla="*/ 0 w 8888"/>
                <a:gd name="connsiteY0" fmla="*/ 44 h 10000"/>
                <a:gd name="connsiteX1" fmla="*/ 8888 w 8888"/>
                <a:gd name="connsiteY1" fmla="*/ 0 h 10000"/>
                <a:gd name="connsiteX2" fmla="*/ 6923 w 8888"/>
                <a:gd name="connsiteY2" fmla="*/ 4956 h 10000"/>
                <a:gd name="connsiteX3" fmla="*/ 8886 w 8888"/>
                <a:gd name="connsiteY3" fmla="*/ 10000 h 10000"/>
                <a:gd name="connsiteX0" fmla="*/ 2211 w 2211"/>
                <a:gd name="connsiteY0" fmla="*/ 0 h 10000"/>
                <a:gd name="connsiteX1" fmla="*/ 0 w 2211"/>
                <a:gd name="connsiteY1" fmla="*/ 4956 h 10000"/>
                <a:gd name="connsiteX2" fmla="*/ 2209 w 2211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" h="10000">
                  <a:moveTo>
                    <a:pt x="2211" y="0"/>
                  </a:moveTo>
                  <a:cubicBezTo>
                    <a:pt x="739" y="0"/>
                    <a:pt x="0" y="3289"/>
                    <a:pt x="0" y="4956"/>
                  </a:cubicBezTo>
                  <a:cubicBezTo>
                    <a:pt x="0" y="6622"/>
                    <a:pt x="737" y="10000"/>
                    <a:pt x="2209" y="1000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537AC5-CF13-9D2E-856B-90D88175421C}"/>
              </a:ext>
            </a:extLst>
          </p:cNvPr>
          <p:cNvGrpSpPr/>
          <p:nvPr/>
        </p:nvGrpSpPr>
        <p:grpSpPr>
          <a:xfrm>
            <a:off x="1936731" y="2611242"/>
            <a:ext cx="738722" cy="415014"/>
            <a:chOff x="379248" y="5807937"/>
            <a:chExt cx="1448058" cy="752875"/>
          </a:xfrm>
          <a:solidFill>
            <a:schemeClr val="accent2">
              <a:lumMod val="40000"/>
              <a:lumOff val="60000"/>
            </a:schemeClr>
          </a:solidFill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615E1D0-DB35-A57E-4140-4570DD80F013}"/>
                </a:ext>
              </a:extLst>
            </p:cNvPr>
            <p:cNvCxnSpPr/>
            <p:nvPr/>
          </p:nvCxnSpPr>
          <p:spPr>
            <a:xfrm flipV="1">
              <a:off x="379248" y="6187166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816534-C206-B7F4-1762-02388CCFF785}"/>
                </a:ext>
              </a:extLst>
            </p:cNvPr>
            <p:cNvCxnSpPr/>
            <p:nvPr/>
          </p:nvCxnSpPr>
          <p:spPr>
            <a:xfrm flipV="1">
              <a:off x="1563383" y="6183730"/>
              <a:ext cx="263923" cy="9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24DF9C-28B9-2795-9ACC-C3564934CAF0}"/>
                </a:ext>
              </a:extLst>
            </p:cNvPr>
            <p:cNvSpPr/>
            <p:nvPr/>
          </p:nvSpPr>
          <p:spPr>
            <a:xfrm>
              <a:off x="1446530" y="6125012"/>
              <a:ext cx="120028" cy="11743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4" name="Triangle 100">
              <a:extLst>
                <a:ext uri="{FF2B5EF4-FFF2-40B4-BE49-F238E27FC236}">
                  <a16:creationId xmlns:a16="http://schemas.microsoft.com/office/drawing/2014/main" id="{E85D524A-6C09-EAD3-42D2-A4D41404B617}"/>
                </a:ext>
              </a:extLst>
            </p:cNvPr>
            <p:cNvSpPr/>
            <p:nvPr/>
          </p:nvSpPr>
          <p:spPr>
            <a:xfrm rot="5400000">
              <a:off x="733521" y="5859860"/>
              <a:ext cx="752875" cy="649030"/>
            </a:xfrm>
            <a:prstGeom prst="triangl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F3447E-24A2-3277-BEF3-F43A52C8E6B5}"/>
              </a:ext>
            </a:extLst>
          </p:cNvPr>
          <p:cNvGrpSpPr/>
          <p:nvPr/>
        </p:nvGrpSpPr>
        <p:grpSpPr>
          <a:xfrm>
            <a:off x="3053489" y="3402346"/>
            <a:ext cx="883927" cy="518489"/>
            <a:chOff x="3675121" y="3048834"/>
            <a:chExt cx="1599238" cy="723601"/>
          </a:xfrm>
          <a:solidFill>
            <a:schemeClr val="bg1">
              <a:lumMod val="85000"/>
            </a:schemeClr>
          </a:solidFill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19FEBEA-B092-2998-B26A-C45F40EB6F9A}"/>
                </a:ext>
              </a:extLst>
            </p:cNvPr>
            <p:cNvCxnSpPr/>
            <p:nvPr/>
          </p:nvCxnSpPr>
          <p:spPr>
            <a:xfrm flipV="1">
              <a:off x="3675121" y="3596937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C32160-E11E-D3AB-C150-CCBF26258FA7}"/>
                </a:ext>
              </a:extLst>
            </p:cNvPr>
            <p:cNvCxnSpPr/>
            <p:nvPr/>
          </p:nvCxnSpPr>
          <p:spPr>
            <a:xfrm flipV="1">
              <a:off x="3675121" y="3233589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C2E330-3101-C175-70D9-8DF43AAE6214}"/>
                </a:ext>
              </a:extLst>
            </p:cNvPr>
            <p:cNvCxnSpPr/>
            <p:nvPr/>
          </p:nvCxnSpPr>
          <p:spPr>
            <a:xfrm flipV="1">
              <a:off x="5010436" y="3412939"/>
              <a:ext cx="263923" cy="9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627A92D-F17E-03A9-F35F-9019BEE197AC}"/>
                </a:ext>
              </a:extLst>
            </p:cNvPr>
            <p:cNvGrpSpPr/>
            <p:nvPr/>
          </p:nvGrpSpPr>
          <p:grpSpPr>
            <a:xfrm>
              <a:off x="3990333" y="3048834"/>
              <a:ext cx="1016928" cy="723601"/>
              <a:chOff x="3990333" y="3048834"/>
              <a:chExt cx="1016928" cy="723601"/>
            </a:xfrm>
            <a:grpFill/>
          </p:grpSpPr>
          <p:sp>
            <p:nvSpPr>
              <p:cNvPr id="30" name="Stored Data 71">
                <a:extLst>
                  <a:ext uri="{FF2B5EF4-FFF2-40B4-BE49-F238E27FC236}">
                    <a16:creationId xmlns:a16="http://schemas.microsoft.com/office/drawing/2014/main" id="{919665DF-6E9E-F032-4089-ECC62BBD3AEE}"/>
                  </a:ext>
                </a:extLst>
              </p:cNvPr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31" name="Stored Data 71">
                <a:extLst>
                  <a:ext uri="{FF2B5EF4-FFF2-40B4-BE49-F238E27FC236}">
                    <a16:creationId xmlns:a16="http://schemas.microsoft.com/office/drawing/2014/main" id="{C6E2C3C0-62F8-125C-E9A3-9AF9C387555E}"/>
                  </a:ext>
                </a:extLst>
              </p:cNvPr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4CD646-2250-649B-3637-C9878D1B4229}"/>
              </a:ext>
            </a:extLst>
          </p:cNvPr>
          <p:cNvGrpSpPr/>
          <p:nvPr/>
        </p:nvGrpSpPr>
        <p:grpSpPr>
          <a:xfrm>
            <a:off x="2094962" y="3327918"/>
            <a:ext cx="738722" cy="415014"/>
            <a:chOff x="379248" y="5807937"/>
            <a:chExt cx="1448058" cy="752875"/>
          </a:xfrm>
          <a:solidFill>
            <a:schemeClr val="bg1">
              <a:lumMod val="85000"/>
            </a:schemeClr>
          </a:solidFill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687B8E-35AB-4CED-A898-6CA8E335EDE6}"/>
                </a:ext>
              </a:extLst>
            </p:cNvPr>
            <p:cNvCxnSpPr/>
            <p:nvPr/>
          </p:nvCxnSpPr>
          <p:spPr>
            <a:xfrm flipV="1">
              <a:off x="379248" y="6187166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0E6361-F90F-CF49-49F5-795BCBE0124B}"/>
                </a:ext>
              </a:extLst>
            </p:cNvPr>
            <p:cNvCxnSpPr/>
            <p:nvPr/>
          </p:nvCxnSpPr>
          <p:spPr>
            <a:xfrm flipV="1">
              <a:off x="1563383" y="6183730"/>
              <a:ext cx="263923" cy="9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2F9D43E-B757-3083-9E2D-153AA340FEF3}"/>
                </a:ext>
              </a:extLst>
            </p:cNvPr>
            <p:cNvSpPr/>
            <p:nvPr/>
          </p:nvSpPr>
          <p:spPr>
            <a:xfrm>
              <a:off x="1446530" y="6125012"/>
              <a:ext cx="120028" cy="11743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6" name="Triangle 100">
              <a:extLst>
                <a:ext uri="{FF2B5EF4-FFF2-40B4-BE49-F238E27FC236}">
                  <a16:creationId xmlns:a16="http://schemas.microsoft.com/office/drawing/2014/main" id="{93860F82-1531-0175-30A1-83DBAF933F7B}"/>
                </a:ext>
              </a:extLst>
            </p:cNvPr>
            <p:cNvSpPr/>
            <p:nvPr/>
          </p:nvSpPr>
          <p:spPr>
            <a:xfrm rot="5400000">
              <a:off x="733521" y="5859860"/>
              <a:ext cx="752875" cy="649030"/>
            </a:xfrm>
            <a:prstGeom prst="triangl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9AB18C-380A-7B95-E8A3-1FA025230A51}"/>
              </a:ext>
            </a:extLst>
          </p:cNvPr>
          <p:cNvCxnSpPr>
            <a:cxnSpLocks/>
          </p:cNvCxnSpPr>
          <p:nvPr/>
        </p:nvCxnSpPr>
        <p:spPr>
          <a:xfrm>
            <a:off x="3894082" y="3663496"/>
            <a:ext cx="781045" cy="1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BDE010-D543-98E3-0051-074F99ABA4BA}"/>
              </a:ext>
            </a:extLst>
          </p:cNvPr>
          <p:cNvCxnSpPr>
            <a:cxnSpLocks/>
          </p:cNvCxnSpPr>
          <p:nvPr/>
        </p:nvCxnSpPr>
        <p:spPr>
          <a:xfrm>
            <a:off x="2663878" y="2818393"/>
            <a:ext cx="6504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A6A8DE-B7D6-F5B2-D9ED-AF95B34CAA5D}"/>
              </a:ext>
            </a:extLst>
          </p:cNvPr>
          <p:cNvCxnSpPr>
            <a:cxnSpLocks/>
          </p:cNvCxnSpPr>
          <p:nvPr/>
        </p:nvCxnSpPr>
        <p:spPr>
          <a:xfrm>
            <a:off x="2738714" y="3535069"/>
            <a:ext cx="4362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BBBF2D-04A4-9F3A-4ACD-AAF9E96BBE6D}"/>
              </a:ext>
            </a:extLst>
          </p:cNvPr>
          <p:cNvCxnSpPr>
            <a:cxnSpLocks/>
          </p:cNvCxnSpPr>
          <p:nvPr/>
        </p:nvCxnSpPr>
        <p:spPr>
          <a:xfrm>
            <a:off x="5588886" y="3528105"/>
            <a:ext cx="6504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1BB25B8-84EE-DA64-DF31-5E64742CA6A9}"/>
              </a:ext>
            </a:extLst>
          </p:cNvPr>
          <p:cNvCxnSpPr>
            <a:cxnSpLocks/>
          </p:cNvCxnSpPr>
          <p:nvPr/>
        </p:nvCxnSpPr>
        <p:spPr>
          <a:xfrm>
            <a:off x="2486363" y="3795084"/>
            <a:ext cx="6504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3CFB9C-2055-8B0C-E372-CCA22C61A667}"/>
              </a:ext>
            </a:extLst>
          </p:cNvPr>
          <p:cNvCxnSpPr>
            <a:cxnSpLocks/>
          </p:cNvCxnSpPr>
          <p:nvPr/>
        </p:nvCxnSpPr>
        <p:spPr>
          <a:xfrm>
            <a:off x="1922026" y="3795084"/>
            <a:ext cx="604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5F830C4-7259-052B-7A7E-9EB9AFDFA99F}"/>
              </a:ext>
            </a:extLst>
          </p:cNvPr>
          <p:cNvSpPr/>
          <p:nvPr/>
        </p:nvSpPr>
        <p:spPr>
          <a:xfrm>
            <a:off x="1662946" y="1835007"/>
            <a:ext cx="2785872" cy="1351558"/>
          </a:xfrm>
          <a:prstGeom prst="roundRect">
            <a:avLst/>
          </a:prstGeom>
          <a:noFill/>
          <a:ln w="28575">
            <a:solidFill>
              <a:srgbClr val="F8CBA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C22A4B-9C8A-78D9-213E-F0B3056DC8E9}"/>
              </a:ext>
            </a:extLst>
          </p:cNvPr>
          <p:cNvSpPr txBox="1"/>
          <p:nvPr/>
        </p:nvSpPr>
        <p:spPr>
          <a:xfrm>
            <a:off x="2672462" y="1658204"/>
            <a:ext cx="7471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Trigger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C8B2AD-9E2A-C80D-37F6-F2BC63D3235C}"/>
              </a:ext>
            </a:extLst>
          </p:cNvPr>
          <p:cNvSpPr txBox="1"/>
          <p:nvPr/>
        </p:nvSpPr>
        <p:spPr>
          <a:xfrm>
            <a:off x="4728468" y="2741857"/>
            <a:ext cx="8604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Payload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A08974C-D44E-7744-0F62-EAA1F12CCD94}"/>
              </a:ext>
            </a:extLst>
          </p:cNvPr>
          <p:cNvCxnSpPr>
            <a:cxnSpLocks/>
          </p:cNvCxnSpPr>
          <p:nvPr/>
        </p:nvCxnSpPr>
        <p:spPr>
          <a:xfrm>
            <a:off x="1922026" y="3536635"/>
            <a:ext cx="1956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CD493D9-B3E3-894F-A51D-F6C3EE59A48E}"/>
              </a:ext>
            </a:extLst>
          </p:cNvPr>
          <p:cNvCxnSpPr>
            <a:cxnSpLocks/>
          </p:cNvCxnSpPr>
          <p:nvPr/>
        </p:nvCxnSpPr>
        <p:spPr>
          <a:xfrm>
            <a:off x="1346200" y="2820298"/>
            <a:ext cx="7315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D991078-BD7D-8D20-8C86-79529372742D}"/>
              </a:ext>
            </a:extLst>
          </p:cNvPr>
          <p:cNvCxnSpPr>
            <a:cxnSpLocks/>
          </p:cNvCxnSpPr>
          <p:nvPr/>
        </p:nvCxnSpPr>
        <p:spPr>
          <a:xfrm flipV="1">
            <a:off x="1571625" y="2424789"/>
            <a:ext cx="589085" cy="12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825517-D170-BDF8-B722-32A0C42B7801}"/>
              </a:ext>
            </a:extLst>
          </p:cNvPr>
          <p:cNvCxnSpPr>
            <a:cxnSpLocks/>
          </p:cNvCxnSpPr>
          <p:nvPr/>
        </p:nvCxnSpPr>
        <p:spPr>
          <a:xfrm flipV="1">
            <a:off x="1518873" y="2150542"/>
            <a:ext cx="630551" cy="94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603786B-2985-9CDB-B505-607EA10270CF}"/>
              </a:ext>
            </a:extLst>
          </p:cNvPr>
          <p:cNvSpPr txBox="1"/>
          <p:nvPr/>
        </p:nvSpPr>
        <p:spPr>
          <a:xfrm>
            <a:off x="1725902" y="1907603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12839E-0958-E169-4AF4-8C60C26B3A6B}"/>
              </a:ext>
            </a:extLst>
          </p:cNvPr>
          <p:cNvSpPr txBox="1"/>
          <p:nvPr/>
        </p:nvSpPr>
        <p:spPr>
          <a:xfrm>
            <a:off x="1725902" y="2181850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1361C6-5486-980E-8AF8-86593498D0BE}"/>
              </a:ext>
            </a:extLst>
          </p:cNvPr>
          <p:cNvSpPr txBox="1"/>
          <p:nvPr/>
        </p:nvSpPr>
        <p:spPr>
          <a:xfrm>
            <a:off x="1732814" y="2575133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367B25-947D-F827-72BB-0BC41171A074}"/>
              </a:ext>
            </a:extLst>
          </p:cNvPr>
          <p:cNvSpPr txBox="1"/>
          <p:nvPr/>
        </p:nvSpPr>
        <p:spPr>
          <a:xfrm>
            <a:off x="4193558" y="2521878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F7665B-D341-C3B4-50FD-47592C91BA6E}"/>
                  </a:ext>
                </a:extLst>
              </p:cNvPr>
              <p:cNvSpPr txBox="1"/>
              <p:nvPr/>
            </p:nvSpPr>
            <p:spPr>
              <a:xfrm>
                <a:off x="4588783" y="3660727"/>
                <a:ext cx="457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F7665B-D341-C3B4-50FD-47592C91B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783" y="3660727"/>
                <a:ext cx="45719" cy="307777"/>
              </a:xfrm>
              <a:prstGeom prst="rect">
                <a:avLst/>
              </a:prstGeom>
              <a:blipFill>
                <a:blip r:embed="rId3"/>
                <a:stretch>
                  <a:fillRect l="-85714" r="-3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42FB4B60-358A-2B8A-FF26-6200B315C26B}"/>
              </a:ext>
            </a:extLst>
          </p:cNvPr>
          <p:cNvGrpSpPr/>
          <p:nvPr/>
        </p:nvGrpSpPr>
        <p:grpSpPr>
          <a:xfrm>
            <a:off x="2139212" y="2009097"/>
            <a:ext cx="1006372" cy="559380"/>
            <a:chOff x="4042896" y="1715660"/>
            <a:chExt cx="1566675" cy="741118"/>
          </a:xfrm>
          <a:solidFill>
            <a:schemeClr val="accent2">
              <a:lumMod val="40000"/>
              <a:lumOff val="60000"/>
            </a:schemeClr>
          </a:solidFill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6D5E0F-5589-CBD6-C4D7-0FE34C698F51}"/>
                </a:ext>
              </a:extLst>
            </p:cNvPr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3D83A26-C692-C1F4-9647-368B835F0430}"/>
                </a:ext>
              </a:extLst>
            </p:cNvPr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48D043D-5D7A-2FB2-AB34-ABBAA7CA25A2}"/>
                </a:ext>
              </a:extLst>
            </p:cNvPr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Delay 68">
              <a:extLst>
                <a:ext uri="{FF2B5EF4-FFF2-40B4-BE49-F238E27FC236}">
                  <a16:creationId xmlns:a16="http://schemas.microsoft.com/office/drawing/2014/main" id="{44D9629F-7F23-0D97-4295-16B6F2E326A6}"/>
                </a:ext>
              </a:extLst>
            </p:cNvPr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0A5B4636-9DD3-F48D-A7B3-E2B4E10FD53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44095" y="2765939"/>
            <a:ext cx="717395" cy="544672"/>
          </a:xfrm>
          <a:prstGeom prst="bentConnector3">
            <a:avLst>
              <a:gd name="adj1" fmla="val 9965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934ACEA-3595-DBF3-8F45-ED90438B0440}"/>
              </a:ext>
            </a:extLst>
          </p:cNvPr>
          <p:cNvSpPr txBox="1"/>
          <p:nvPr/>
        </p:nvSpPr>
        <p:spPr>
          <a:xfrm>
            <a:off x="5863591" y="1919245"/>
            <a:ext cx="968177" cy="1012627"/>
          </a:xfrm>
          <a:prstGeom prst="roundRect">
            <a:avLst/>
          </a:prstGeom>
          <a:noFill/>
          <a:ln w="28575">
            <a:solidFill>
              <a:srgbClr val="8B1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A=1</a:t>
            </a:r>
          </a:p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B=1</a:t>
            </a:r>
          </a:p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C=0</a:t>
            </a:r>
          </a:p>
        </p:txBody>
      </p:sp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AC815AD6-937C-941B-A1D8-6AAB02E011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8B174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 flipH="1">
            <a:off x="7044524" y="2227208"/>
            <a:ext cx="625454" cy="41501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858787-631A-5C32-6FE6-19C0DC7F396C}"/>
              </a:ext>
            </a:extLst>
          </p:cNvPr>
          <p:cNvSpPr txBox="1"/>
          <p:nvPr/>
        </p:nvSpPr>
        <p:spPr>
          <a:xfrm>
            <a:off x="7762452" y="2195926"/>
            <a:ext cx="968177" cy="408623"/>
          </a:xfrm>
          <a:prstGeom prst="roundRect">
            <a:avLst/>
          </a:prstGeom>
          <a:noFill/>
          <a:ln w="28575">
            <a:solidFill>
              <a:srgbClr val="8B1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D=1</a:t>
            </a:r>
          </a:p>
        </p:txBody>
      </p:sp>
      <p:pic>
        <p:nvPicPr>
          <p:cNvPr id="64" name="Picture 63" descr="Logo, icon&#10;&#10;Description automatically generated">
            <a:extLst>
              <a:ext uri="{FF2B5EF4-FFF2-40B4-BE49-F238E27FC236}">
                <a16:creationId xmlns:a16="http://schemas.microsoft.com/office/drawing/2014/main" id="{DE186FCB-7C6A-B7BC-924F-14E2071AA2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8B174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 flipH="1">
            <a:off x="8852077" y="2227208"/>
            <a:ext cx="625454" cy="41501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8879D50-ECA5-6367-FD20-BC8D9E4E9B8C}"/>
              </a:ext>
            </a:extLst>
          </p:cNvPr>
          <p:cNvSpPr txBox="1"/>
          <p:nvPr/>
        </p:nvSpPr>
        <p:spPr>
          <a:xfrm>
            <a:off x="9521437" y="2077171"/>
            <a:ext cx="1256214" cy="715089"/>
          </a:xfrm>
          <a:prstGeom prst="roundRect">
            <a:avLst/>
          </a:prstGeom>
          <a:noFill/>
          <a:ln w="28575">
            <a:solidFill>
              <a:srgbClr val="8B1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E is flipped!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ECD849C-A6CA-DFC3-EDC3-E119DDC45F9F}"/>
              </a:ext>
            </a:extLst>
          </p:cNvPr>
          <p:cNvSpPr txBox="1"/>
          <p:nvPr/>
        </p:nvSpPr>
        <p:spPr>
          <a:xfrm>
            <a:off x="4611642" y="950981"/>
            <a:ext cx="27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An HT Example</a:t>
            </a:r>
          </a:p>
        </p:txBody>
      </p:sp>
      <p:pic>
        <p:nvPicPr>
          <p:cNvPr id="80" name="Graphic 79" descr="Magnifying glass with solid fill">
            <a:extLst>
              <a:ext uri="{FF2B5EF4-FFF2-40B4-BE49-F238E27FC236}">
                <a16:creationId xmlns:a16="http://schemas.microsoft.com/office/drawing/2014/main" id="{96E10D42-79F6-C74F-6E66-2FCC8DBDD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2577" y="4180678"/>
            <a:ext cx="767883" cy="76788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6E6F95F-345F-962B-AA87-DC0C08513861}"/>
              </a:ext>
            </a:extLst>
          </p:cNvPr>
          <p:cNvSpPr txBox="1"/>
          <p:nvPr/>
        </p:nvSpPr>
        <p:spPr>
          <a:xfrm>
            <a:off x="2068033" y="1883038"/>
            <a:ext cx="2739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D85785-FF90-734D-103E-0C7E023ACB8C}"/>
              </a:ext>
            </a:extLst>
          </p:cNvPr>
          <p:cNvSpPr txBox="1"/>
          <p:nvPr/>
        </p:nvSpPr>
        <p:spPr>
          <a:xfrm>
            <a:off x="2061110" y="2160310"/>
            <a:ext cx="2739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A4E7C8F-49E1-521E-7281-EA5C7298F1BF}"/>
              </a:ext>
            </a:extLst>
          </p:cNvPr>
          <p:cNvSpPr txBox="1"/>
          <p:nvPr/>
        </p:nvSpPr>
        <p:spPr>
          <a:xfrm>
            <a:off x="3127983" y="2144731"/>
            <a:ext cx="2739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6FFEDEE-00DE-EABD-99DA-E8FFB3CE231C}"/>
              </a:ext>
            </a:extLst>
          </p:cNvPr>
          <p:cNvSpPr txBox="1"/>
          <p:nvPr/>
        </p:nvSpPr>
        <p:spPr>
          <a:xfrm>
            <a:off x="2852153" y="2574899"/>
            <a:ext cx="2739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1F4841A-1D0A-EE7F-5A20-342D98604C1A}"/>
              </a:ext>
            </a:extLst>
          </p:cNvPr>
          <p:cNvSpPr txBox="1"/>
          <p:nvPr/>
        </p:nvSpPr>
        <p:spPr>
          <a:xfrm>
            <a:off x="1884131" y="2532457"/>
            <a:ext cx="2648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1C5139F-CF27-0396-BD29-FD126B9B8834}"/>
              </a:ext>
            </a:extLst>
          </p:cNvPr>
          <p:cNvSpPr txBox="1"/>
          <p:nvPr/>
        </p:nvSpPr>
        <p:spPr>
          <a:xfrm>
            <a:off x="4533895" y="3108912"/>
            <a:ext cx="2739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8D07A3A-0E56-EC5D-F46B-CC0624E9A7DA}"/>
                  </a:ext>
                </a:extLst>
              </p:cNvPr>
              <p:cNvSpPr txBox="1"/>
              <p:nvPr/>
            </p:nvSpPr>
            <p:spPr>
              <a:xfrm>
                <a:off x="5628730" y="3194543"/>
                <a:ext cx="17671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8D07A3A-0E56-EC5D-F46B-CC0624E9A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30" y="3194543"/>
                <a:ext cx="176712" cy="338554"/>
              </a:xfrm>
              <a:prstGeom prst="rect">
                <a:avLst/>
              </a:prstGeom>
              <a:blipFill>
                <a:blip r:embed="rId8"/>
                <a:stretch>
                  <a:fillRect r="-6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Graphic 85" descr="Processor outline">
            <a:extLst>
              <a:ext uri="{FF2B5EF4-FFF2-40B4-BE49-F238E27FC236}">
                <a16:creationId xmlns:a16="http://schemas.microsoft.com/office/drawing/2014/main" id="{46E3EB70-2200-4BAF-BEE9-E772F2A73C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2713" y="1779037"/>
            <a:ext cx="1270837" cy="12708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8CBAAB-499C-2673-E52C-E5BF05AB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27875" y="2234902"/>
            <a:ext cx="380511" cy="3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Graphic 87" descr="Processor outline">
            <a:extLst>
              <a:ext uri="{FF2B5EF4-FFF2-40B4-BE49-F238E27FC236}">
                <a16:creationId xmlns:a16="http://schemas.microsoft.com/office/drawing/2014/main" id="{7C82A14A-AE59-DE20-6A31-12F34F56C2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6251" y="3862295"/>
            <a:ext cx="1270837" cy="1270837"/>
          </a:xfrm>
          <a:prstGeom prst="rect">
            <a:avLst/>
          </a:prstGeom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26E7D589-2854-AC23-BAD0-9AD48333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0372" y="4305881"/>
            <a:ext cx="380511" cy="3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loud 65">
            <a:extLst>
              <a:ext uri="{FF2B5EF4-FFF2-40B4-BE49-F238E27FC236}">
                <a16:creationId xmlns:a16="http://schemas.microsoft.com/office/drawing/2014/main" id="{504F8E2A-1821-27BA-9FE5-15B62236BC16}"/>
              </a:ext>
            </a:extLst>
          </p:cNvPr>
          <p:cNvSpPr/>
          <p:nvPr/>
        </p:nvSpPr>
        <p:spPr>
          <a:xfrm>
            <a:off x="98665" y="1901186"/>
            <a:ext cx="1477364" cy="1192800"/>
          </a:xfrm>
          <a:prstGeom prst="cloud">
            <a:avLst/>
          </a:prstGeom>
          <a:noFill/>
          <a:ln w="19050">
            <a:solidFill>
              <a:srgbClr val="8B1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Rare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Nets</a:t>
            </a:r>
          </a:p>
        </p:txBody>
      </p:sp>
      <p:sp>
        <p:nvSpPr>
          <p:cNvPr id="83" name="Cloud 82">
            <a:extLst>
              <a:ext uri="{FF2B5EF4-FFF2-40B4-BE49-F238E27FC236}">
                <a16:creationId xmlns:a16="http://schemas.microsoft.com/office/drawing/2014/main" id="{E9A85676-99BF-920A-1D07-384AC06161CC}"/>
              </a:ext>
            </a:extLst>
          </p:cNvPr>
          <p:cNvSpPr/>
          <p:nvPr/>
        </p:nvSpPr>
        <p:spPr>
          <a:xfrm>
            <a:off x="755954" y="3249302"/>
            <a:ext cx="1201495" cy="900354"/>
          </a:xfrm>
          <a:prstGeom prst="cloud">
            <a:avLst/>
          </a:prstGeom>
          <a:noFill/>
          <a:ln w="19050">
            <a:solidFill>
              <a:srgbClr val="8B1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Circuit Nets</a:t>
            </a:r>
          </a:p>
        </p:txBody>
      </p:sp>
      <p:sp>
        <p:nvSpPr>
          <p:cNvPr id="90" name="Cloud 89">
            <a:extLst>
              <a:ext uri="{FF2B5EF4-FFF2-40B4-BE49-F238E27FC236}">
                <a16:creationId xmlns:a16="http://schemas.microsoft.com/office/drawing/2014/main" id="{DACE90C5-B93C-511A-3FBB-380DA3EADF12}"/>
              </a:ext>
            </a:extLst>
          </p:cNvPr>
          <p:cNvSpPr/>
          <p:nvPr/>
        </p:nvSpPr>
        <p:spPr>
          <a:xfrm>
            <a:off x="6231020" y="3076023"/>
            <a:ext cx="1326480" cy="900354"/>
          </a:xfrm>
          <a:prstGeom prst="cloud">
            <a:avLst/>
          </a:prstGeom>
          <a:noFill/>
          <a:ln w="19050">
            <a:solidFill>
              <a:srgbClr val="8B1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Towards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42637253-2F94-6592-4B18-F60A03B70DF5}"/>
              </a:ext>
            </a:extLst>
          </p:cNvPr>
          <p:cNvSpPr txBox="1"/>
          <p:nvPr/>
        </p:nvSpPr>
        <p:spPr>
          <a:xfrm>
            <a:off x="1141356" y="5058152"/>
            <a:ext cx="9909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cs typeface="Poppins" panose="00000500000000000000" pitchFamily="2" charset="0"/>
              </a:rPr>
              <a:t>c7552 has 207 inputs , </a:t>
            </a:r>
            <a:r>
              <a:rPr lang="en-US" sz="2400" i="1" dirty="0">
                <a:cs typeface="Poppins" panose="00000500000000000000" pitchFamily="2" charset="0"/>
              </a:rPr>
              <a:t>i.e.</a:t>
            </a:r>
            <a:r>
              <a:rPr lang="en-US" sz="2400" dirty="0">
                <a:cs typeface="Poppins" panose="00000500000000000000" pitchFamily="2" charset="0"/>
              </a:rPr>
              <a:t>, </a:t>
            </a:r>
            <a:r>
              <a:rPr lang="en-US" sz="2400" b="1" dirty="0">
                <a:cs typeface="Poppins" panose="00000500000000000000" pitchFamily="2" charset="0"/>
              </a:rPr>
              <a:t>2</a:t>
            </a:r>
            <a:r>
              <a:rPr lang="en-US" sz="2400" b="1" baseline="30000" dirty="0">
                <a:cs typeface="Poppins" panose="00000500000000000000" pitchFamily="2" charset="0"/>
              </a:rPr>
              <a:t>207</a:t>
            </a:r>
            <a:r>
              <a:rPr lang="en-US" sz="2400" baseline="30000" dirty="0">
                <a:cs typeface="Poppins" panose="00000500000000000000" pitchFamily="2" charset="0"/>
              </a:rPr>
              <a:t> </a:t>
            </a:r>
            <a:r>
              <a:rPr lang="en-US" sz="2400" dirty="0">
                <a:cs typeface="Poppins" panose="00000500000000000000" pitchFamily="2" charset="0"/>
              </a:rPr>
              <a:t>input patterns, </a:t>
            </a:r>
            <a:r>
              <a:rPr lang="en-US" sz="2400" b="0" i="0" dirty="0">
                <a:effectLst/>
                <a:latin typeface="Söhne"/>
              </a:rPr>
              <a:t>larger than the estimated number of atoms in the universe!</a:t>
            </a:r>
            <a:endParaRPr lang="en-US" sz="2400" dirty="0"/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C6078691-B920-538F-68B0-E9D7E5105019}"/>
              </a:ext>
            </a:extLst>
          </p:cNvPr>
          <p:cNvSpPr txBox="1"/>
          <p:nvPr/>
        </p:nvSpPr>
        <p:spPr>
          <a:xfrm>
            <a:off x="2962319" y="4246105"/>
            <a:ext cx="6111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effectLst/>
                <a:latin typeface="Söhne"/>
              </a:rPr>
              <a:t>Discovering HTs are not easy!</a:t>
            </a:r>
            <a:endParaRPr lang="en-US" sz="2400" b="1" dirty="0"/>
          </a:p>
        </p:txBody>
      </p:sp>
      <p:pic>
        <p:nvPicPr>
          <p:cNvPr id="1061" name="Graphic 1060" descr="Atom with solid fill">
            <a:extLst>
              <a:ext uri="{FF2B5EF4-FFF2-40B4-BE49-F238E27FC236}">
                <a16:creationId xmlns:a16="http://schemas.microsoft.com/office/drawing/2014/main" id="{9AACFC16-C949-B2D3-60BA-C0E191D223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92248" y="5823346"/>
            <a:ext cx="559829" cy="559829"/>
          </a:xfrm>
          <a:prstGeom prst="rect">
            <a:avLst/>
          </a:prstGeom>
        </p:spPr>
      </p:pic>
      <p:pic>
        <p:nvPicPr>
          <p:cNvPr id="1067" name="Graphic 1066" descr="Solar system with solid fill">
            <a:extLst>
              <a:ext uri="{FF2B5EF4-FFF2-40B4-BE49-F238E27FC236}">
                <a16:creationId xmlns:a16="http://schemas.microsoft.com/office/drawing/2014/main" id="{A8E148F9-DAD7-6533-C266-D545B67F02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69038" y="5347950"/>
            <a:ext cx="914400" cy="914400"/>
          </a:xfrm>
          <a:prstGeom prst="rect">
            <a:avLst/>
          </a:prstGeom>
        </p:spPr>
      </p:pic>
      <p:sp>
        <p:nvSpPr>
          <p:cNvPr id="69" name="Slide Number Placeholder 68">
            <a:extLst>
              <a:ext uri="{FF2B5EF4-FFF2-40B4-BE49-F238E27FC236}">
                <a16:creationId xmlns:a16="http://schemas.microsoft.com/office/drawing/2014/main" id="{49D90C93-8C35-88D0-2DFC-EBD6A0D6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1639006" y="647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1FEEBC-A3AE-1CC9-D93C-40A557CDD544}"/>
              </a:ext>
            </a:extLst>
          </p:cNvPr>
          <p:cNvSpPr txBox="1">
            <a:spLocks/>
          </p:cNvSpPr>
          <p:nvPr/>
        </p:nvSpPr>
        <p:spPr>
          <a:xfrm>
            <a:off x="0" y="63667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AA515-ECF3-FFC8-8C35-5204161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48F44-58BC-FF88-7867-44EE29AC5F4A}"/>
              </a:ext>
            </a:extLst>
          </p:cNvPr>
          <p:cNvSpPr txBox="1"/>
          <p:nvPr/>
        </p:nvSpPr>
        <p:spPr>
          <a:xfrm>
            <a:off x="3039292" y="2768551"/>
            <a:ext cx="6113416" cy="121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Problem Statement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B3560-76FE-32B8-4561-006525A6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13C352C5-2C44-C33A-47AE-AF1CE9BC7AAA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4820A21-6BEB-359E-25E4-514CDB93924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47393"/>
          </a:xfrm>
          <a:prstGeom prst="rect">
            <a:avLst/>
          </a:prstGeom>
          <a:solidFill>
            <a:srgbClr val="8B17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Problem Statement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C84B35-B438-11A9-BAE1-3BABAADBA56C}"/>
              </a:ext>
            </a:extLst>
          </p:cNvPr>
          <p:cNvSpPr txBox="1"/>
          <p:nvPr/>
        </p:nvSpPr>
        <p:spPr>
          <a:xfrm>
            <a:off x="3134071" y="948987"/>
            <a:ext cx="592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Silicon Supply Chain Stages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EAA84B4-430A-C1E8-B855-B66E01066AC9}"/>
              </a:ext>
            </a:extLst>
          </p:cNvPr>
          <p:cNvSpPr/>
          <p:nvPr/>
        </p:nvSpPr>
        <p:spPr>
          <a:xfrm>
            <a:off x="194637" y="2713418"/>
            <a:ext cx="1453894" cy="87337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A96B560-A148-AA21-A87B-B3951DE0509F}"/>
              </a:ext>
            </a:extLst>
          </p:cNvPr>
          <p:cNvSpPr/>
          <p:nvPr/>
        </p:nvSpPr>
        <p:spPr>
          <a:xfrm>
            <a:off x="2053917" y="2713418"/>
            <a:ext cx="1344168" cy="87337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RTL Design/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Behavioral Level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C46E3F3-FC5B-50E8-39B5-02F8A7158B4D}"/>
              </a:ext>
            </a:extLst>
          </p:cNvPr>
          <p:cNvSpPr/>
          <p:nvPr/>
        </p:nvSpPr>
        <p:spPr>
          <a:xfrm>
            <a:off x="3803471" y="2713417"/>
            <a:ext cx="1344168" cy="87337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Netlist / Gate Level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7BD04A5-E028-BE23-8B3F-52C37CE21D5E}"/>
              </a:ext>
            </a:extLst>
          </p:cNvPr>
          <p:cNvSpPr/>
          <p:nvPr/>
        </p:nvSpPr>
        <p:spPr>
          <a:xfrm>
            <a:off x="5553025" y="2713416"/>
            <a:ext cx="1344168" cy="87337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Design Layout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43FC9BF-4EC9-7E3C-6FE9-D68997C574ED}"/>
              </a:ext>
            </a:extLst>
          </p:cNvPr>
          <p:cNvSpPr/>
          <p:nvPr/>
        </p:nvSpPr>
        <p:spPr>
          <a:xfrm>
            <a:off x="7275139" y="2713415"/>
            <a:ext cx="1344168" cy="87337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Fabrication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ADBD734-939A-7143-BE54-5273FF2058F1}"/>
              </a:ext>
            </a:extLst>
          </p:cNvPr>
          <p:cNvSpPr/>
          <p:nvPr/>
        </p:nvSpPr>
        <p:spPr>
          <a:xfrm>
            <a:off x="8997253" y="2713415"/>
            <a:ext cx="1344168" cy="87337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Assembly &amp; Testing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A723AF7-C94E-02E8-F5C7-08931D6C4A95}"/>
              </a:ext>
            </a:extLst>
          </p:cNvPr>
          <p:cNvSpPr/>
          <p:nvPr/>
        </p:nvSpPr>
        <p:spPr>
          <a:xfrm>
            <a:off x="10746807" y="2713414"/>
            <a:ext cx="1344168" cy="87337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0443208-AC7C-1DDC-3A44-00B3A57B50AB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>
            <a:off x="1648531" y="3150107"/>
            <a:ext cx="405386" cy="0"/>
          </a:xfrm>
          <a:prstGeom prst="straightConnector1">
            <a:avLst/>
          </a:prstGeom>
          <a:noFill/>
          <a:ln w="28575" cap="flat" cmpd="sng" algn="ctr">
            <a:solidFill>
              <a:srgbClr val="080808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7A37394-53B2-651C-3175-4436D1FEE40A}"/>
              </a:ext>
            </a:extLst>
          </p:cNvPr>
          <p:cNvCxnSpPr>
            <a:stCxn id="46" idx="3"/>
            <a:endCxn id="47" idx="1"/>
          </p:cNvCxnSpPr>
          <p:nvPr/>
        </p:nvCxnSpPr>
        <p:spPr>
          <a:xfrm flipV="1">
            <a:off x="3398085" y="3150106"/>
            <a:ext cx="405386" cy="1"/>
          </a:xfrm>
          <a:prstGeom prst="straightConnector1">
            <a:avLst/>
          </a:prstGeom>
          <a:noFill/>
          <a:ln w="28575" cap="flat" cmpd="sng" algn="ctr">
            <a:solidFill>
              <a:srgbClr val="080808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FEB515C-93BE-394E-5C04-B84FC3245BFC}"/>
              </a:ext>
            </a:extLst>
          </p:cNvPr>
          <p:cNvCxnSpPr>
            <a:stCxn id="47" idx="3"/>
            <a:endCxn id="48" idx="1"/>
          </p:cNvCxnSpPr>
          <p:nvPr/>
        </p:nvCxnSpPr>
        <p:spPr>
          <a:xfrm flipV="1">
            <a:off x="5147639" y="3150105"/>
            <a:ext cx="405386" cy="1"/>
          </a:xfrm>
          <a:prstGeom prst="straightConnector1">
            <a:avLst/>
          </a:prstGeom>
          <a:noFill/>
          <a:ln w="28575" cap="flat" cmpd="sng" algn="ctr">
            <a:solidFill>
              <a:srgbClr val="080808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F865304-E2C1-F6D8-35FD-02E256878237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 flipV="1">
            <a:off x="6897193" y="3150104"/>
            <a:ext cx="377946" cy="1"/>
          </a:xfrm>
          <a:prstGeom prst="straightConnector1">
            <a:avLst/>
          </a:prstGeom>
          <a:noFill/>
          <a:ln w="28575" cap="flat" cmpd="sng" algn="ctr">
            <a:solidFill>
              <a:srgbClr val="080808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6E6D444-E694-A14E-9D2D-4E57059493C1}"/>
              </a:ext>
            </a:extLst>
          </p:cNvPr>
          <p:cNvCxnSpPr>
            <a:stCxn id="49" idx="3"/>
            <a:endCxn id="50" idx="1"/>
          </p:cNvCxnSpPr>
          <p:nvPr/>
        </p:nvCxnSpPr>
        <p:spPr>
          <a:xfrm>
            <a:off x="8619307" y="3150104"/>
            <a:ext cx="377946" cy="0"/>
          </a:xfrm>
          <a:prstGeom prst="straightConnector1">
            <a:avLst/>
          </a:prstGeom>
          <a:noFill/>
          <a:ln w="28575" cap="flat" cmpd="sng" algn="ctr">
            <a:solidFill>
              <a:srgbClr val="080808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4E34CAF-C533-873A-C5D5-18C3ADF0AADF}"/>
              </a:ext>
            </a:extLst>
          </p:cNvPr>
          <p:cNvCxnSpPr>
            <a:stCxn id="50" idx="3"/>
            <a:endCxn id="51" idx="1"/>
          </p:cNvCxnSpPr>
          <p:nvPr/>
        </p:nvCxnSpPr>
        <p:spPr>
          <a:xfrm flipV="1">
            <a:off x="10341421" y="3150103"/>
            <a:ext cx="405386" cy="1"/>
          </a:xfrm>
          <a:prstGeom prst="straightConnector1">
            <a:avLst/>
          </a:prstGeom>
          <a:noFill/>
          <a:ln w="28575" cap="flat" cmpd="sng" algn="ctr">
            <a:solidFill>
              <a:srgbClr val="080808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65C5D0E-7B4C-B715-95C0-8F92B7B24947}"/>
              </a:ext>
            </a:extLst>
          </p:cNvPr>
          <p:cNvCxnSpPr>
            <a:cxnSpLocks/>
          </p:cNvCxnSpPr>
          <p:nvPr/>
        </p:nvCxnSpPr>
        <p:spPr>
          <a:xfrm rot="5400000" flipV="1">
            <a:off x="2550749" y="2510721"/>
            <a:ext cx="405386" cy="1"/>
          </a:xfrm>
          <a:prstGeom prst="straightConnector1">
            <a:avLst/>
          </a:prstGeom>
          <a:noFill/>
          <a:ln w="28575" cap="flat" cmpd="sng" algn="ctr">
            <a:solidFill>
              <a:srgbClr val="080808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A29C8B1-8CF5-EF88-CCB2-B9AAA31284D9}"/>
              </a:ext>
            </a:extLst>
          </p:cNvPr>
          <p:cNvCxnSpPr>
            <a:cxnSpLocks/>
          </p:cNvCxnSpPr>
          <p:nvPr/>
        </p:nvCxnSpPr>
        <p:spPr>
          <a:xfrm rot="5400000" flipV="1">
            <a:off x="4241859" y="2510721"/>
            <a:ext cx="405386" cy="1"/>
          </a:xfrm>
          <a:prstGeom prst="straightConnector1">
            <a:avLst/>
          </a:prstGeom>
          <a:noFill/>
          <a:ln w="28575" cap="flat" cmpd="sng" algn="ctr">
            <a:solidFill>
              <a:srgbClr val="080808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DFF9160-B073-E45C-EA40-BBA6121A08D4}"/>
              </a:ext>
            </a:extLst>
          </p:cNvPr>
          <p:cNvCxnSpPr>
            <a:cxnSpLocks/>
          </p:cNvCxnSpPr>
          <p:nvPr/>
        </p:nvCxnSpPr>
        <p:spPr>
          <a:xfrm rot="5400000" flipV="1">
            <a:off x="6022417" y="2510721"/>
            <a:ext cx="405386" cy="1"/>
          </a:xfrm>
          <a:prstGeom prst="straightConnector1">
            <a:avLst/>
          </a:prstGeom>
          <a:noFill/>
          <a:ln w="28575" cap="flat" cmpd="sng" algn="ctr">
            <a:solidFill>
              <a:srgbClr val="080808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D60C0FE-02FC-B5AF-A159-49506268C234}"/>
              </a:ext>
            </a:extLst>
          </p:cNvPr>
          <p:cNvCxnSpPr/>
          <p:nvPr/>
        </p:nvCxnSpPr>
        <p:spPr>
          <a:xfrm>
            <a:off x="2746251" y="2308028"/>
            <a:ext cx="3485389" cy="0"/>
          </a:xfrm>
          <a:prstGeom prst="line">
            <a:avLst/>
          </a:prstGeom>
          <a:noFill/>
          <a:ln w="28575" cap="flat" cmpd="sng" algn="ctr">
            <a:solidFill>
              <a:srgbClr val="080808"/>
            </a:solidFill>
            <a:prstDash val="solid"/>
            <a:miter lim="800000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06004CD-1F8B-95C8-B2C4-FF552082D82C}"/>
              </a:ext>
            </a:extLst>
          </p:cNvPr>
          <p:cNvSpPr txBox="1"/>
          <p:nvPr/>
        </p:nvSpPr>
        <p:spPr>
          <a:xfrm>
            <a:off x="2001732" y="1859972"/>
            <a:ext cx="1503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IP Core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FED08C-DAE8-ED24-0492-387447B164F0}"/>
              </a:ext>
            </a:extLst>
          </p:cNvPr>
          <p:cNvSpPr txBox="1"/>
          <p:nvPr/>
        </p:nvSpPr>
        <p:spPr>
          <a:xfrm>
            <a:off x="5479931" y="1866777"/>
            <a:ext cx="1503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EDA Tools</a:t>
            </a:r>
          </a:p>
        </p:txBody>
      </p:sp>
      <p:pic>
        <p:nvPicPr>
          <p:cNvPr id="64" name="Picture 63" descr="Shape, circle&#10;&#10;Description automatically generated">
            <a:extLst>
              <a:ext uri="{FF2B5EF4-FFF2-40B4-BE49-F238E27FC236}">
                <a16:creationId xmlns:a16="http://schemas.microsoft.com/office/drawing/2014/main" id="{B1048BDF-4D7D-17B8-A185-F38F15EDA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07" y="3865870"/>
            <a:ext cx="1232613" cy="1093877"/>
          </a:xfrm>
          <a:prstGeom prst="rect">
            <a:avLst/>
          </a:prstGeom>
        </p:spPr>
      </p:pic>
      <p:pic>
        <p:nvPicPr>
          <p:cNvPr id="65" name="Picture 64" descr="A picture containing object, microscope&#10;&#10;Description automatically generated">
            <a:extLst>
              <a:ext uri="{FF2B5EF4-FFF2-40B4-BE49-F238E27FC236}">
                <a16:creationId xmlns:a16="http://schemas.microsoft.com/office/drawing/2014/main" id="{4AA48E4A-9492-78B7-FB29-6A254C0E8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05" y="3823906"/>
            <a:ext cx="1698770" cy="1269954"/>
          </a:xfrm>
          <a:prstGeom prst="rect">
            <a:avLst/>
          </a:prstGeom>
        </p:spPr>
      </p:pic>
      <p:pic>
        <p:nvPicPr>
          <p:cNvPr id="66" name="Picture 65" descr="A circuit board with many chips&#10;&#10;Description automatically generated with low confidence">
            <a:extLst>
              <a:ext uri="{FF2B5EF4-FFF2-40B4-BE49-F238E27FC236}">
                <a16:creationId xmlns:a16="http://schemas.microsoft.com/office/drawing/2014/main" id="{399B47CA-7E46-6C32-36D1-014A2B755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79" y="3827275"/>
            <a:ext cx="1617814" cy="1204198"/>
          </a:xfrm>
          <a:prstGeom prst="rect">
            <a:avLst/>
          </a:prstGeom>
        </p:spPr>
      </p:pic>
      <p:pic>
        <p:nvPicPr>
          <p:cNvPr id="67" name="Picture 6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2910CFC-46C6-BBC2-12A1-CCEAE021B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66" y="3720470"/>
            <a:ext cx="1533844" cy="156063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71D9444-F46D-8DA7-0E02-9052E1321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37264" b="-27653"/>
          <a:stretch/>
        </p:blipFill>
        <p:spPr>
          <a:xfrm>
            <a:off x="3384567" y="4680684"/>
            <a:ext cx="2184861" cy="156061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226B435-2D54-C174-0359-96BDEEFA9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309" y="3880783"/>
            <a:ext cx="1685023" cy="75803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35E7E68-074D-1F64-2149-84667CCB9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082" y="3882028"/>
            <a:ext cx="1520990" cy="1718155"/>
          </a:xfrm>
          <a:prstGeom prst="rect">
            <a:avLst/>
          </a:prstGeom>
        </p:spPr>
      </p:pic>
      <p:pic>
        <p:nvPicPr>
          <p:cNvPr id="71" name="Picture 70" descr="A red and white triangle sign with a exclamation mark&#10;&#10;Description automatically generated with medium confidence">
            <a:extLst>
              <a:ext uri="{FF2B5EF4-FFF2-40B4-BE49-F238E27FC236}">
                <a16:creationId xmlns:a16="http://schemas.microsoft.com/office/drawing/2014/main" id="{45C911CE-0519-5CD0-032F-4318AC704E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939664" y="3393647"/>
            <a:ext cx="334675" cy="294514"/>
          </a:xfrm>
          <a:prstGeom prst="rect">
            <a:avLst/>
          </a:prstGeom>
        </p:spPr>
      </p:pic>
      <p:pic>
        <p:nvPicPr>
          <p:cNvPr id="72" name="Picture 71" descr="A red and white triangle sign with a exclamation mark&#10;&#10;Description automatically generated with medium confidence">
            <a:extLst>
              <a:ext uri="{FF2B5EF4-FFF2-40B4-BE49-F238E27FC236}">
                <a16:creationId xmlns:a16="http://schemas.microsoft.com/office/drawing/2014/main" id="{0B2A5CF8-A7D9-7426-C4CE-0F9DC0E6F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829116" y="3405646"/>
            <a:ext cx="334675" cy="294514"/>
          </a:xfrm>
          <a:prstGeom prst="rect">
            <a:avLst/>
          </a:prstGeom>
        </p:spPr>
      </p:pic>
      <p:pic>
        <p:nvPicPr>
          <p:cNvPr id="73" name="Picture 72" descr="A red and white triangle sign with a exclamation mark&#10;&#10;Description automatically generated with medium confidence">
            <a:extLst>
              <a:ext uri="{FF2B5EF4-FFF2-40B4-BE49-F238E27FC236}">
                <a16:creationId xmlns:a16="http://schemas.microsoft.com/office/drawing/2014/main" id="{22340CD4-C373-8000-09FF-2272D8334E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218979" y="3379071"/>
            <a:ext cx="334675" cy="294514"/>
          </a:xfrm>
          <a:prstGeom prst="rect">
            <a:avLst/>
          </a:prstGeom>
        </p:spPr>
      </p:pic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6334568-374F-FCA1-78AE-5941733A5426}"/>
              </a:ext>
            </a:extLst>
          </p:cNvPr>
          <p:cNvSpPr/>
          <p:nvPr/>
        </p:nvSpPr>
        <p:spPr>
          <a:xfrm>
            <a:off x="177916" y="3885175"/>
            <a:ext cx="1567892" cy="1734311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274DE39-09AD-CF55-5D90-13E18ABBD259}"/>
              </a:ext>
            </a:extLst>
          </p:cNvPr>
          <p:cNvSpPr txBox="1"/>
          <p:nvPr/>
        </p:nvSpPr>
        <p:spPr>
          <a:xfrm>
            <a:off x="44481" y="3923450"/>
            <a:ext cx="1876702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Functionality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Performance Req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Architecture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3PIP</a:t>
            </a:r>
          </a:p>
          <a:p>
            <a:pPr algn="ctr">
              <a:lnSpc>
                <a:spcPct val="150000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E64CB895-C1CC-BD3A-8FC9-F86EEF98DF35}"/>
              </a:ext>
            </a:extLst>
          </p:cNvPr>
          <p:cNvCxnSpPr>
            <a:cxnSpLocks/>
            <a:endCxn id="67" idx="3"/>
          </p:cNvCxnSpPr>
          <p:nvPr/>
        </p:nvCxnSpPr>
        <p:spPr>
          <a:xfrm rot="10800000" flipV="1">
            <a:off x="7116910" y="3679344"/>
            <a:ext cx="856084" cy="821443"/>
          </a:xfrm>
          <a:prstGeom prst="curvedConnector3">
            <a:avLst>
              <a:gd name="adj1" fmla="val 7842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534F4716-DB73-5FD8-0326-1622AD1C6870}"/>
              </a:ext>
            </a:extLst>
          </p:cNvPr>
          <p:cNvCxnSpPr>
            <a:cxnSpLocks/>
          </p:cNvCxnSpPr>
          <p:nvPr/>
        </p:nvCxnSpPr>
        <p:spPr>
          <a:xfrm rot="5400000">
            <a:off x="5029095" y="4773137"/>
            <a:ext cx="540000" cy="1740871"/>
          </a:xfrm>
          <a:prstGeom prst="curvedConnector3">
            <a:avLst>
              <a:gd name="adj1" fmla="val 15462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8788500-4190-3E0B-DEE4-E64507E43ED1}"/>
              </a:ext>
            </a:extLst>
          </p:cNvPr>
          <p:cNvSpPr txBox="1"/>
          <p:nvPr/>
        </p:nvSpPr>
        <p:spPr>
          <a:xfrm rot="20615291">
            <a:off x="5937117" y="5403103"/>
            <a:ext cx="2825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Reverse-engineering</a:t>
            </a:r>
          </a:p>
        </p:txBody>
      </p:sp>
      <p:sp>
        <p:nvSpPr>
          <p:cNvPr id="80" name="Slide Number Placeholder 79">
            <a:extLst>
              <a:ext uri="{FF2B5EF4-FFF2-40B4-BE49-F238E27FC236}">
                <a16:creationId xmlns:a16="http://schemas.microsoft.com/office/drawing/2014/main" id="{38444947-D2FB-95B6-2B6F-BD868134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E71350C-F761-A9DB-1A2B-D00FD3B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rPr>
              <a:t>Problem Statement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796D67-DB9B-5C57-96A8-C673CB34EC00}"/>
              </a:ext>
            </a:extLst>
          </p:cNvPr>
          <p:cNvSpPr txBox="1">
            <a:spLocks/>
          </p:cNvSpPr>
          <p:nvPr/>
        </p:nvSpPr>
        <p:spPr>
          <a:xfrm>
            <a:off x="0" y="6426200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68B38-019E-E8FA-5DF3-DD14FDD5EE3B}"/>
              </a:ext>
            </a:extLst>
          </p:cNvPr>
          <p:cNvSpPr txBox="1"/>
          <p:nvPr/>
        </p:nvSpPr>
        <p:spPr>
          <a:xfrm>
            <a:off x="736600" y="817243"/>
            <a:ext cx="9613900" cy="465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8B1742"/>
              </a:buClr>
            </a:pPr>
            <a:r>
              <a:rPr lang="en-US" sz="2800" dirty="0"/>
              <a:t>To study HTs, we need HT Benchmarks. The most referenced HT benchmark is from </a:t>
            </a:r>
            <a:r>
              <a:rPr lang="en-US" sz="2800" b="1" dirty="0"/>
              <a:t>trust-hub.org:</a:t>
            </a:r>
          </a:p>
          <a:p>
            <a:pPr marL="457200" indent="-457200">
              <a:lnSpc>
                <a:spcPct val="150000"/>
              </a:lnSpc>
              <a:buClr>
                <a:srgbClr val="8B1742"/>
              </a:buClr>
              <a:buFont typeface="+mj-lt"/>
              <a:buAutoNum type="arabicPeriod"/>
            </a:pPr>
            <a:r>
              <a:rPr lang="en-US" sz="2400" dirty="0"/>
              <a:t>Limited Dataset on </a:t>
            </a:r>
            <a:r>
              <a:rPr lang="en-US" sz="2400" b="1" i="1" dirty="0"/>
              <a:t>trust-hub.org</a:t>
            </a:r>
          </a:p>
          <a:p>
            <a:pPr marL="914400" lvl="1" indent="-457200">
              <a:lnSpc>
                <a:spcPct val="150000"/>
              </a:lnSpc>
              <a:buClr>
                <a:srgbClr val="8B174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number of HT-infected circuits is very limited</a:t>
            </a:r>
          </a:p>
          <a:p>
            <a:pPr marL="914400" lvl="1" indent="-457200">
              <a:lnSpc>
                <a:spcPct val="150000"/>
              </a:lnSpc>
              <a:buClr>
                <a:srgbClr val="8B174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HT insertion is done through a one-dimensional lens</a:t>
            </a:r>
          </a:p>
          <a:p>
            <a:pPr marL="914400" lvl="1" indent="-457200">
              <a:lnSpc>
                <a:spcPct val="150000"/>
              </a:lnSpc>
              <a:buClr>
                <a:srgbClr val="8B174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Fine-tuned HT detectors</a:t>
            </a:r>
          </a:p>
          <a:p>
            <a:pPr marL="457200" indent="-457200">
              <a:lnSpc>
                <a:spcPct val="150000"/>
              </a:lnSpc>
              <a:buClr>
                <a:srgbClr val="8B1742"/>
              </a:buClr>
              <a:buFont typeface="+mj-lt"/>
              <a:buAutoNum type="arabicPeriod"/>
            </a:pPr>
            <a:r>
              <a:rPr lang="en-US" sz="2400" dirty="0"/>
              <a:t>Lack of circuit variety </a:t>
            </a:r>
          </a:p>
          <a:p>
            <a:pPr marL="914400" lvl="1" indent="-457200">
              <a:lnSpc>
                <a:spcPct val="150000"/>
              </a:lnSpc>
              <a:buClr>
                <a:srgbClr val="8B174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Impossible to insert HTs in different circuits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C641D-AE05-1FD2-746F-A8E7B9EA5011}"/>
              </a:ext>
            </a:extLst>
          </p:cNvPr>
          <p:cNvSpPr txBox="1"/>
          <p:nvPr/>
        </p:nvSpPr>
        <p:spPr>
          <a:xfrm>
            <a:off x="1767990" y="5628928"/>
            <a:ext cx="7778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Reinforcement Learning emerges as a viable solution!</a:t>
            </a:r>
          </a:p>
        </p:txBody>
      </p:sp>
      <p:pic>
        <p:nvPicPr>
          <p:cNvPr id="14" name="Picture 13" descr="A cartoon character holding a light bulb&#10;&#10;Description automatically generated">
            <a:extLst>
              <a:ext uri="{FF2B5EF4-FFF2-40B4-BE49-F238E27FC236}">
                <a16:creationId xmlns:a16="http://schemas.microsoft.com/office/drawing/2014/main" id="{D0E931A2-AEB9-7B85-82A1-CFD71011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57840" y="4804247"/>
            <a:ext cx="1250165" cy="145415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2448D12-E056-B9E5-FA3B-1999CEAC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63A0E3-858A-4ED5-BA03-8C2FD531E95E}"/>
              </a:ext>
            </a:extLst>
          </p:cNvPr>
          <p:cNvSpPr txBox="1"/>
          <p:nvPr/>
        </p:nvSpPr>
        <p:spPr>
          <a:xfrm>
            <a:off x="11639006" y="647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1FEEBC-A3AE-1CC9-D93C-40A557CDD544}"/>
              </a:ext>
            </a:extLst>
          </p:cNvPr>
          <p:cNvSpPr txBox="1">
            <a:spLocks/>
          </p:cNvSpPr>
          <p:nvPr/>
        </p:nvSpPr>
        <p:spPr>
          <a:xfrm>
            <a:off x="0" y="6366746"/>
            <a:ext cx="12192000" cy="487324"/>
          </a:xfrm>
          <a:prstGeom prst="rect">
            <a:avLst/>
          </a:prstGeom>
          <a:solidFill>
            <a:srgbClr val="8B0C43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9AA515-ECF3-FFC8-8C35-5204161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393"/>
          </a:xfrm>
          <a:solidFill>
            <a:srgbClr val="8B174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48F44-58BC-FF88-7867-44EE29AC5F4A}"/>
              </a:ext>
            </a:extLst>
          </p:cNvPr>
          <p:cNvSpPr txBox="1"/>
          <p:nvPr/>
        </p:nvSpPr>
        <p:spPr>
          <a:xfrm>
            <a:off x="3039292" y="2078429"/>
            <a:ext cx="6113416" cy="245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Reinforcement Learning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1230D0-2643-7CDB-D747-39E191D0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7B0-FB66-4F71-AB17-65C498AD7A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2130</Words>
  <Application>Microsoft Office PowerPoint</Application>
  <PresentationFormat>Widescreen</PresentationFormat>
  <Paragraphs>391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9" baseType="lpstr">
      <vt:lpstr>Aptos</vt:lpstr>
      <vt:lpstr>Aptos Display</vt:lpstr>
      <vt:lpstr>Arial</vt:lpstr>
      <vt:lpstr>Calibri</vt:lpstr>
      <vt:lpstr>Calibri Light</vt:lpstr>
      <vt:lpstr>Cambria Math</vt:lpstr>
      <vt:lpstr>CMMI10</vt:lpstr>
      <vt:lpstr>CMMI9</vt:lpstr>
      <vt:lpstr>CMR6</vt:lpstr>
      <vt:lpstr>CMR7</vt:lpstr>
      <vt:lpstr>DejaVuSans</vt:lpstr>
      <vt:lpstr>Garamond</vt:lpstr>
      <vt:lpstr>LinLibertineT</vt:lpstr>
      <vt:lpstr>NimbusRomNo9L-Medi</vt:lpstr>
      <vt:lpstr>NimbusRomNo9L-Regu</vt:lpstr>
      <vt:lpstr>Poppins</vt:lpstr>
      <vt:lpstr>SFRM1000</vt:lpstr>
      <vt:lpstr>SFTI1000</vt:lpstr>
      <vt:lpstr>Söhne</vt:lpstr>
      <vt:lpstr>Tw Cen MT Condensed Extra Bold</vt:lpstr>
      <vt:lpstr>Wingdings</vt:lpstr>
      <vt:lpstr>Office Theme</vt:lpstr>
      <vt:lpstr>1_Office Theme</vt:lpstr>
      <vt:lpstr>PowerPoint Presentation</vt:lpstr>
      <vt:lpstr>Outlines </vt:lpstr>
      <vt:lpstr>PowerPoint Presentation</vt:lpstr>
      <vt:lpstr>Introduction</vt:lpstr>
      <vt:lpstr>Introduction</vt:lpstr>
      <vt:lpstr>PowerPoint Presentation</vt:lpstr>
      <vt:lpstr>PowerPoint Presentation</vt:lpstr>
      <vt:lpstr>Problem Statement</vt:lpstr>
      <vt:lpstr>PowerPoint Presentation</vt:lpstr>
      <vt:lpstr>Background Theory</vt:lpstr>
      <vt:lpstr>PowerPoint Presentation</vt:lpstr>
      <vt:lpstr>HT Insertion</vt:lpstr>
      <vt:lpstr>HT Insertion</vt:lpstr>
      <vt:lpstr>HT Insertion</vt:lpstr>
      <vt:lpstr>PowerPoint Presentation</vt:lpstr>
      <vt:lpstr>HT Detection</vt:lpstr>
      <vt:lpstr>HT Detection</vt:lpstr>
      <vt:lpstr>HT Detection</vt:lpstr>
      <vt:lpstr>HT Detection</vt:lpstr>
      <vt:lpstr>HT Detection</vt:lpstr>
      <vt:lpstr>Results and Analysis</vt:lpstr>
      <vt:lpstr>Results and Analysis</vt:lpstr>
      <vt:lpstr>Results and Analysis</vt:lpstr>
      <vt:lpstr>Results and Analysis</vt:lpstr>
      <vt:lpstr>PowerPoint Presentation</vt:lpstr>
      <vt:lpstr>Detection-Insertion Loop</vt:lpstr>
      <vt:lpstr>Functional and Structural Pruning</vt:lpstr>
      <vt:lpstr>Attack Success Rates</vt:lpstr>
      <vt:lpstr>PowerPoint Presentation</vt:lpstr>
      <vt:lpstr>Real-world Benchmarking</vt:lpstr>
      <vt:lpstr>Graph Structural Analysis</vt:lpstr>
      <vt:lpstr>PCA Analysis Findings</vt:lpstr>
      <vt:lpstr>PowerPoint Presentation</vt:lpstr>
      <vt:lpstr>PowerPoint Presentation</vt:lpstr>
      <vt:lpstr>Conclusion &amp; 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Amin Sarihi</dc:creator>
  <cp:lastModifiedBy>Amin Sarihi</cp:lastModifiedBy>
  <cp:revision>35</cp:revision>
  <dcterms:created xsi:type="dcterms:W3CDTF">2024-08-07T17:19:44Z</dcterms:created>
  <dcterms:modified xsi:type="dcterms:W3CDTF">2024-08-08T04:30:45Z</dcterms:modified>
</cp:coreProperties>
</file>