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0" r:id="rId1"/>
  </p:sldMasterIdLst>
  <p:notesMasterIdLst>
    <p:notesMasterId r:id="rId3"/>
  </p:notesMasterIdLst>
  <p:handoutMasterIdLst>
    <p:handoutMasterId r:id="rId4"/>
  </p:handoutMasterIdLst>
  <p:sldIdLst>
    <p:sldId id="260" r:id="rId2"/>
  </p:sldIdLst>
  <p:sldSz cx="36576000" cy="27432000"/>
  <p:notesSz cx="6858000" cy="9144000"/>
  <p:defaultTextStyle>
    <a:defPPr>
      <a:defRPr lang="en-US"/>
    </a:defPPr>
    <a:lvl1pPr marL="0" algn="l" defTabSz="3071949" rtl="0" eaLnBrk="1" latinLnBrk="0" hangingPunct="1">
      <a:defRPr sz="6048" kern="1200">
        <a:solidFill>
          <a:schemeClr val="tx1"/>
        </a:solidFill>
        <a:latin typeface="+mn-lt"/>
        <a:ea typeface="+mn-ea"/>
        <a:cs typeface="+mn-cs"/>
      </a:defRPr>
    </a:lvl1pPr>
    <a:lvl2pPr marL="1535975" algn="l" defTabSz="3071949" rtl="0" eaLnBrk="1" latinLnBrk="0" hangingPunct="1">
      <a:defRPr sz="6048" kern="1200">
        <a:solidFill>
          <a:schemeClr val="tx1"/>
        </a:solidFill>
        <a:latin typeface="+mn-lt"/>
        <a:ea typeface="+mn-ea"/>
        <a:cs typeface="+mn-cs"/>
      </a:defRPr>
    </a:lvl2pPr>
    <a:lvl3pPr marL="3071949" algn="l" defTabSz="3071949" rtl="0" eaLnBrk="1" latinLnBrk="0" hangingPunct="1">
      <a:defRPr sz="6048" kern="1200">
        <a:solidFill>
          <a:schemeClr val="tx1"/>
        </a:solidFill>
        <a:latin typeface="+mn-lt"/>
        <a:ea typeface="+mn-ea"/>
        <a:cs typeface="+mn-cs"/>
      </a:defRPr>
    </a:lvl3pPr>
    <a:lvl4pPr marL="4607922" algn="l" defTabSz="3071949" rtl="0" eaLnBrk="1" latinLnBrk="0" hangingPunct="1">
      <a:defRPr sz="6048" kern="1200">
        <a:solidFill>
          <a:schemeClr val="tx1"/>
        </a:solidFill>
        <a:latin typeface="+mn-lt"/>
        <a:ea typeface="+mn-ea"/>
        <a:cs typeface="+mn-cs"/>
      </a:defRPr>
    </a:lvl4pPr>
    <a:lvl5pPr marL="6143898" algn="l" defTabSz="3071949" rtl="0" eaLnBrk="1" latinLnBrk="0" hangingPunct="1">
      <a:defRPr sz="6048" kern="1200">
        <a:solidFill>
          <a:schemeClr val="tx1"/>
        </a:solidFill>
        <a:latin typeface="+mn-lt"/>
        <a:ea typeface="+mn-ea"/>
        <a:cs typeface="+mn-cs"/>
      </a:defRPr>
    </a:lvl5pPr>
    <a:lvl6pPr marL="7679874" algn="l" defTabSz="3071949" rtl="0" eaLnBrk="1" latinLnBrk="0" hangingPunct="1">
      <a:defRPr sz="6048" kern="1200">
        <a:solidFill>
          <a:schemeClr val="tx1"/>
        </a:solidFill>
        <a:latin typeface="+mn-lt"/>
        <a:ea typeface="+mn-ea"/>
        <a:cs typeface="+mn-cs"/>
      </a:defRPr>
    </a:lvl6pPr>
    <a:lvl7pPr marL="9215847" algn="l" defTabSz="3071949" rtl="0" eaLnBrk="1" latinLnBrk="0" hangingPunct="1">
      <a:defRPr sz="6048" kern="1200">
        <a:solidFill>
          <a:schemeClr val="tx1"/>
        </a:solidFill>
        <a:latin typeface="+mn-lt"/>
        <a:ea typeface="+mn-ea"/>
        <a:cs typeface="+mn-cs"/>
      </a:defRPr>
    </a:lvl7pPr>
    <a:lvl8pPr marL="10751824" algn="l" defTabSz="3071949" rtl="0" eaLnBrk="1" latinLnBrk="0" hangingPunct="1">
      <a:defRPr sz="6048" kern="1200">
        <a:solidFill>
          <a:schemeClr val="tx1"/>
        </a:solidFill>
        <a:latin typeface="+mn-lt"/>
        <a:ea typeface="+mn-ea"/>
        <a:cs typeface="+mn-cs"/>
      </a:defRPr>
    </a:lvl8pPr>
    <a:lvl9pPr marL="12287798" algn="l" defTabSz="3071949" rtl="0" eaLnBrk="1" latinLnBrk="0" hangingPunct="1">
      <a:defRPr sz="6048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8640" userDrawn="1">
          <p15:clr>
            <a:srgbClr val="A4A3A4"/>
          </p15:clr>
        </p15:guide>
        <p15:guide id="2" pos="1152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0892E1F-C299-E4A4-39C2-BBF387B12280}" name="Peterson, Kara J." initials="PKJ" userId="S::kjpeter@sandia.gov::57679ed9-d7ed-475b-bf33-95ec9d2bea48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3AF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118"/>
    <p:restoredTop sz="94737"/>
  </p:normalViewPr>
  <p:slideViewPr>
    <p:cSldViewPr snapToGrid="0">
      <p:cViewPr>
        <p:scale>
          <a:sx n="66" d="100"/>
          <a:sy n="66" d="100"/>
        </p:scale>
        <p:origin x="504" y="-4716"/>
      </p:cViewPr>
      <p:guideLst>
        <p:guide orient="horz" pos="8640"/>
        <p:guide pos="1152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notesMaster" Target="notesMasters/notesMaster1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handoutMaster" Target="handoutMasters/handoutMaster1.xml"/><Relationship Id="rId9" Type="http://schemas.microsoft.com/office/2018/10/relationships/authors" Target="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6A8635-719F-B94C-A0BB-D77C10F788F1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3ED7F8-C41B-E14C-BE82-FE1DCA59B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5496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937D22-20B9-364E-B4D8-E9F9B2E2B538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19959A-D1B0-DA47-86FF-396E280DFC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9117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9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45" algn="l" defTabSz="91429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90" algn="l" defTabSz="91429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35" algn="l" defTabSz="91429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581" algn="l" defTabSz="91429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727" algn="l" defTabSz="91429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870" algn="l" defTabSz="91429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16" algn="l" defTabSz="91429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162" algn="l" defTabSz="91429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19959A-D1B0-DA47-86FF-396E280DFC6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9423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Blank Ar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2" y="3"/>
            <a:ext cx="36538351" cy="44043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3722349"/>
            <a:ext cx="36576000" cy="1703093"/>
          </a:xfrm>
        </p:spPr>
        <p:txBody>
          <a:bodyPr anchor="t">
            <a:normAutofit/>
          </a:bodyPr>
          <a:lstStyle>
            <a:lvl1pPr algn="ctr">
              <a:defRPr sz="8800" cap="all" spc="50" baseline="0">
                <a:solidFill>
                  <a:schemeClr val="tx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23B636E4-D2DC-417D-90DC-B208657D24F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114200" y="26375580"/>
            <a:ext cx="3111446" cy="1975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 cap="all" spc="50" baseline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1828581" indent="0">
              <a:buNone/>
              <a:defRPr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2pPr>
            <a:lvl3pPr marL="3657162" indent="0">
              <a:buNone/>
              <a:defRPr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3pPr>
            <a:lvl4pPr marL="5485741" indent="0">
              <a:buNone/>
              <a:defRPr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4pPr>
            <a:lvl5pPr marL="7314322" indent="0">
              <a:buNone/>
              <a:defRPr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5pPr>
          </a:lstStyle>
          <a:p>
            <a:pPr lvl="0"/>
            <a:r>
              <a:rPr lang="en-US"/>
              <a:t>Click to add SAND XXXX-XXXX P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9 and Blank Ar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7" y="0"/>
            <a:ext cx="36538317" cy="44043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3722349"/>
            <a:ext cx="36576000" cy="1703093"/>
          </a:xfrm>
        </p:spPr>
        <p:txBody>
          <a:bodyPr anchor="t">
            <a:normAutofit/>
          </a:bodyPr>
          <a:lstStyle>
            <a:lvl1pPr algn="ctr">
              <a:defRPr sz="8800" cap="all" spc="50" baseline="0">
                <a:solidFill>
                  <a:schemeClr val="tx2"/>
                </a:solidFill>
                <a:latin typeface="Open Sans SemiBold" panose="020B0706030804020204" pitchFamily="34" charset="0"/>
                <a:ea typeface="Gill Sans" charset="0"/>
                <a:cs typeface="Gill Sans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C53C2527-01A3-41C5-BA08-BA63F0234D3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114200" y="26375580"/>
            <a:ext cx="3111446" cy="1975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 cap="all" spc="50" baseline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1828581" indent="0">
              <a:buNone/>
              <a:defRPr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2pPr>
            <a:lvl3pPr marL="3657162" indent="0">
              <a:buNone/>
              <a:defRPr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3pPr>
            <a:lvl4pPr marL="5485741" indent="0">
              <a:buNone/>
              <a:defRPr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4pPr>
            <a:lvl5pPr marL="7314322" indent="0">
              <a:buNone/>
              <a:defRPr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5pPr>
          </a:lstStyle>
          <a:p>
            <a:pPr lvl="0"/>
            <a:r>
              <a:rPr lang="en-US"/>
              <a:t>Click to add SAND XXXX-XXXX P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10 and Blank Ar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7" y="3"/>
            <a:ext cx="36538317" cy="440435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3722349"/>
            <a:ext cx="36576000" cy="1703093"/>
          </a:xfrm>
        </p:spPr>
        <p:txBody>
          <a:bodyPr anchor="t">
            <a:normAutofit/>
          </a:bodyPr>
          <a:lstStyle>
            <a:lvl1pPr algn="ctr">
              <a:defRPr sz="8800" cap="all" spc="50" baseline="0">
                <a:solidFill>
                  <a:schemeClr val="tx2"/>
                </a:solidFill>
                <a:latin typeface="Open Sans SemiBold" panose="020B0706030804020204" pitchFamily="34" charset="0"/>
                <a:ea typeface="Gill Sans" charset="0"/>
                <a:cs typeface="Gill Sans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9AF3BB1F-268A-4F47-AD85-066DC719418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114200" y="26375580"/>
            <a:ext cx="3111446" cy="1975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 cap="all" spc="50" baseline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1828581" indent="0">
              <a:buNone/>
              <a:defRPr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2pPr>
            <a:lvl3pPr marL="3657162" indent="0">
              <a:buNone/>
              <a:defRPr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3pPr>
            <a:lvl4pPr marL="5485741" indent="0">
              <a:buNone/>
              <a:defRPr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4pPr>
            <a:lvl5pPr marL="7314322" indent="0">
              <a:buNone/>
              <a:defRPr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5pPr>
          </a:lstStyle>
          <a:p>
            <a:pPr lvl="0"/>
            <a:r>
              <a:rPr lang="en-US"/>
              <a:t>Click to add SAND XXXX-XXXX P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11 and Blank Ar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7" y="3"/>
            <a:ext cx="36538317" cy="440435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3722349"/>
            <a:ext cx="36576000" cy="1703093"/>
          </a:xfrm>
        </p:spPr>
        <p:txBody>
          <a:bodyPr anchor="t">
            <a:normAutofit/>
          </a:bodyPr>
          <a:lstStyle>
            <a:lvl1pPr algn="ctr">
              <a:defRPr sz="8800" cap="all" spc="50" baseline="0">
                <a:solidFill>
                  <a:schemeClr val="tx2"/>
                </a:solidFill>
                <a:latin typeface="Open Sans SemiBold" panose="020B0706030804020204" pitchFamily="34" charset="0"/>
                <a:ea typeface="Gill Sans" charset="0"/>
                <a:cs typeface="Gill Sans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1C08855E-E397-4EC8-8AFB-2880D9E0953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114200" y="26375580"/>
            <a:ext cx="3111446" cy="1975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 cap="all" spc="50" baseline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1828581" indent="0">
              <a:buNone/>
              <a:defRPr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2pPr>
            <a:lvl3pPr marL="3657162" indent="0">
              <a:buNone/>
              <a:defRPr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3pPr>
            <a:lvl4pPr marL="5485741" indent="0">
              <a:buNone/>
              <a:defRPr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4pPr>
            <a:lvl5pPr marL="7314322" indent="0">
              <a:buNone/>
              <a:defRPr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5pPr>
          </a:lstStyle>
          <a:p>
            <a:pPr lvl="0"/>
            <a:r>
              <a:rPr lang="en-US"/>
              <a:t>Click to add SAND XXXX-XXXX P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5 and Blank Ar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115800" y="26791920"/>
            <a:ext cx="12344400" cy="640080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7" y="0"/>
            <a:ext cx="36538334" cy="440435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3722349"/>
            <a:ext cx="36576000" cy="1703093"/>
          </a:xfrm>
        </p:spPr>
        <p:txBody>
          <a:bodyPr anchor="t">
            <a:normAutofit/>
          </a:bodyPr>
          <a:lstStyle>
            <a:lvl1pPr algn="ctr">
              <a:defRPr sz="8800">
                <a:solidFill>
                  <a:schemeClr val="tx2"/>
                </a:solidFill>
                <a:latin typeface="Gill Sans" charset="0"/>
                <a:ea typeface="Gill Sans" charset="0"/>
                <a:cs typeface="Gill Sans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225777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M Title and Blank Ar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2" y="0"/>
            <a:ext cx="36538351" cy="44043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3722349"/>
            <a:ext cx="36576000" cy="1703093"/>
          </a:xfrm>
        </p:spPr>
        <p:txBody>
          <a:bodyPr anchor="t">
            <a:normAutofit/>
          </a:bodyPr>
          <a:lstStyle>
            <a:lvl1pPr algn="ctr">
              <a:defRPr sz="8800" cap="all" spc="50" baseline="0">
                <a:solidFill>
                  <a:schemeClr val="tx2"/>
                </a:solidFill>
                <a:latin typeface="Open Sans SemiBold" panose="020B0706030804020204" pitchFamily="34" charset="0"/>
                <a:ea typeface="Gill Sans" charset="0"/>
                <a:cs typeface="Gill Sans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42081907-C88F-416F-99F0-68EA3E79529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114200" y="26375580"/>
            <a:ext cx="3111446" cy="1975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 cap="all" spc="50" baseline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1828581" indent="0">
              <a:buNone/>
              <a:defRPr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2pPr>
            <a:lvl3pPr marL="3657162" indent="0">
              <a:buNone/>
              <a:defRPr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3pPr>
            <a:lvl4pPr marL="5485741" indent="0">
              <a:buNone/>
              <a:defRPr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4pPr>
            <a:lvl5pPr marL="7314322" indent="0">
              <a:buNone/>
              <a:defRPr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5pPr>
          </a:lstStyle>
          <a:p>
            <a:pPr lvl="0"/>
            <a:r>
              <a:rPr lang="en-US"/>
              <a:t>Click to add SAND XXXX-XXXX P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 Title and Blank Ar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2" y="3"/>
            <a:ext cx="36538351" cy="44043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3722349"/>
            <a:ext cx="36576000" cy="1703093"/>
          </a:xfrm>
        </p:spPr>
        <p:txBody>
          <a:bodyPr anchor="t">
            <a:normAutofit/>
          </a:bodyPr>
          <a:lstStyle>
            <a:lvl1pPr algn="ctr">
              <a:defRPr sz="8800" cap="all" spc="50" baseline="0">
                <a:solidFill>
                  <a:schemeClr val="tx2"/>
                </a:solidFill>
                <a:latin typeface="Open Sans SemiBold" panose="020B0706030804020204" pitchFamily="34" charset="0"/>
                <a:ea typeface="Gill Sans" charset="0"/>
                <a:cs typeface="Gill Sans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357AFBE3-6FC3-4AFE-B058-FC1AD625FC9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114200" y="26375580"/>
            <a:ext cx="3111446" cy="1975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 cap="all" spc="50" baseline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1828581" indent="0">
              <a:buNone/>
              <a:defRPr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2pPr>
            <a:lvl3pPr marL="3657162" indent="0">
              <a:buNone/>
              <a:defRPr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3pPr>
            <a:lvl4pPr marL="5485741" indent="0">
              <a:buNone/>
              <a:defRPr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4pPr>
            <a:lvl5pPr marL="7314322" indent="0">
              <a:buNone/>
              <a:defRPr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5pPr>
          </a:lstStyle>
          <a:p>
            <a:pPr lvl="0"/>
            <a:r>
              <a:rPr lang="en-US"/>
              <a:t>Click to add SAND XXXX-XXXX P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3 and Blank Ar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3" y="3"/>
            <a:ext cx="36538342" cy="44043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3722349"/>
            <a:ext cx="36576000" cy="1703093"/>
          </a:xfrm>
        </p:spPr>
        <p:txBody>
          <a:bodyPr anchor="t">
            <a:normAutofit/>
          </a:bodyPr>
          <a:lstStyle>
            <a:lvl1pPr algn="ctr">
              <a:defRPr sz="8800" cap="all" spc="50" baseline="0">
                <a:solidFill>
                  <a:schemeClr val="tx2"/>
                </a:solidFill>
                <a:latin typeface="Open Sans SemiBold" panose="020B0706030804020204" pitchFamily="34" charset="0"/>
                <a:ea typeface="Gill Sans" charset="0"/>
                <a:cs typeface="Gill Sans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96040AEB-D5F0-4EC8-9231-5E16352E60B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114200" y="26375580"/>
            <a:ext cx="3111446" cy="1975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 cap="all" spc="50" baseline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1828581" indent="0">
              <a:buNone/>
              <a:defRPr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2pPr>
            <a:lvl3pPr marL="3657162" indent="0">
              <a:buNone/>
              <a:defRPr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3pPr>
            <a:lvl4pPr marL="5485741" indent="0">
              <a:buNone/>
              <a:defRPr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4pPr>
            <a:lvl5pPr marL="7314322" indent="0">
              <a:buNone/>
              <a:defRPr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5pPr>
          </a:lstStyle>
          <a:p>
            <a:pPr lvl="0"/>
            <a:r>
              <a:rPr lang="en-US"/>
              <a:t>Click to add SAND XXXX-XXXX P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4 and Blank Ar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3" y="0"/>
            <a:ext cx="36538342" cy="440435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3722349"/>
            <a:ext cx="36576000" cy="1703093"/>
          </a:xfrm>
        </p:spPr>
        <p:txBody>
          <a:bodyPr anchor="t">
            <a:normAutofit/>
          </a:bodyPr>
          <a:lstStyle>
            <a:lvl1pPr algn="ctr">
              <a:defRPr sz="8800">
                <a:solidFill>
                  <a:schemeClr val="tx2"/>
                </a:solidFill>
                <a:latin typeface="Gill Sans" charset="0"/>
                <a:ea typeface="Gill Sans" charset="0"/>
                <a:cs typeface="Gill Sans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D52C1056-7A61-4A8C-BDAC-40CDBB62802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114200" y="26375580"/>
            <a:ext cx="3111446" cy="1975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 cap="all" spc="50" baseline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1828581" indent="0">
              <a:buNone/>
              <a:defRPr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2pPr>
            <a:lvl3pPr marL="3657162" indent="0">
              <a:buNone/>
              <a:defRPr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3pPr>
            <a:lvl4pPr marL="5485741" indent="0">
              <a:buNone/>
              <a:defRPr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4pPr>
            <a:lvl5pPr marL="7314322" indent="0">
              <a:buNone/>
              <a:defRPr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5pPr>
          </a:lstStyle>
          <a:p>
            <a:pPr lvl="0"/>
            <a:r>
              <a:rPr lang="en-US"/>
              <a:t>Click to add SAND XXXX-XXXX P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5 and Blank Ar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7" y="0"/>
            <a:ext cx="36538334" cy="440435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3722349"/>
            <a:ext cx="36576000" cy="1703093"/>
          </a:xfrm>
        </p:spPr>
        <p:txBody>
          <a:bodyPr anchor="t">
            <a:normAutofit/>
          </a:bodyPr>
          <a:lstStyle>
            <a:lvl1pPr algn="ctr">
              <a:defRPr sz="8800" cap="all" spc="50" baseline="0">
                <a:solidFill>
                  <a:schemeClr val="tx2"/>
                </a:solidFill>
                <a:latin typeface="Open Sans SemiBold" panose="020B0706030804020204" pitchFamily="34" charset="0"/>
                <a:ea typeface="Gill Sans" charset="0"/>
                <a:cs typeface="Gill Sans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A6630A92-6D06-4381-B4B8-C1A0E895F1E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114200" y="26375580"/>
            <a:ext cx="3111446" cy="1975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 cap="all" spc="50" baseline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1828581" indent="0">
              <a:buNone/>
              <a:defRPr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2pPr>
            <a:lvl3pPr marL="3657162" indent="0">
              <a:buNone/>
              <a:defRPr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3pPr>
            <a:lvl4pPr marL="5485741" indent="0">
              <a:buNone/>
              <a:defRPr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4pPr>
            <a:lvl5pPr marL="7314322" indent="0">
              <a:buNone/>
              <a:defRPr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5pPr>
          </a:lstStyle>
          <a:p>
            <a:pPr lvl="0"/>
            <a:r>
              <a:rPr lang="en-US"/>
              <a:t>Click to add SAND XXXX-XXXX P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6 and Blank Ar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7" y="2"/>
            <a:ext cx="36538334" cy="440435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3722349"/>
            <a:ext cx="36576000" cy="1703093"/>
          </a:xfrm>
        </p:spPr>
        <p:txBody>
          <a:bodyPr anchor="t">
            <a:normAutofit/>
          </a:bodyPr>
          <a:lstStyle>
            <a:lvl1pPr algn="ctr">
              <a:defRPr sz="8800" cap="all" spc="50" baseline="0">
                <a:solidFill>
                  <a:schemeClr val="tx2"/>
                </a:solidFill>
                <a:latin typeface="Open Sans SemiBold" panose="020B0706030804020204" pitchFamily="34" charset="0"/>
                <a:ea typeface="Gill Sans" charset="0"/>
                <a:cs typeface="Gill Sans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360C5A1A-6AD0-47ED-93DC-9C2A187F730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114200" y="26375580"/>
            <a:ext cx="3111446" cy="1975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 cap="all" spc="50" baseline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1828581" indent="0">
              <a:buNone/>
              <a:defRPr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2pPr>
            <a:lvl3pPr marL="3657162" indent="0">
              <a:buNone/>
              <a:defRPr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3pPr>
            <a:lvl4pPr marL="5485741" indent="0">
              <a:buNone/>
              <a:defRPr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4pPr>
            <a:lvl5pPr marL="7314322" indent="0">
              <a:buNone/>
              <a:defRPr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5pPr>
          </a:lstStyle>
          <a:p>
            <a:pPr lvl="0"/>
            <a:r>
              <a:rPr lang="en-US"/>
              <a:t>Click to add SAND XXXX-XXXX P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7 and Blank Ar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1" y="2"/>
            <a:ext cx="36538326" cy="440435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3722349"/>
            <a:ext cx="36576000" cy="1703093"/>
          </a:xfrm>
        </p:spPr>
        <p:txBody>
          <a:bodyPr anchor="t">
            <a:normAutofit/>
          </a:bodyPr>
          <a:lstStyle>
            <a:lvl1pPr algn="ctr">
              <a:defRPr sz="8800" cap="all" spc="50" baseline="0">
                <a:solidFill>
                  <a:schemeClr val="tx2"/>
                </a:solidFill>
                <a:latin typeface="Open Sans SemiBold" panose="020B0706030804020204" pitchFamily="34" charset="0"/>
                <a:ea typeface="Gill Sans" charset="0"/>
                <a:cs typeface="Gill Sans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D82DF067-1A22-4A14-89A6-74583A52442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114200" y="26375580"/>
            <a:ext cx="3111446" cy="1975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 cap="all" spc="50" baseline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1828581" indent="0">
              <a:buNone/>
              <a:defRPr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2pPr>
            <a:lvl3pPr marL="3657162" indent="0">
              <a:buNone/>
              <a:defRPr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3pPr>
            <a:lvl4pPr marL="5485741" indent="0">
              <a:buNone/>
              <a:defRPr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4pPr>
            <a:lvl5pPr marL="7314322" indent="0">
              <a:buNone/>
              <a:defRPr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5pPr>
          </a:lstStyle>
          <a:p>
            <a:pPr lvl="0"/>
            <a:r>
              <a:rPr lang="en-US"/>
              <a:t>Click to add SAND XXXX-XXXX P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8 and Blank Ar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1" y="0"/>
            <a:ext cx="36538326" cy="44043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3722349"/>
            <a:ext cx="36576000" cy="1703093"/>
          </a:xfrm>
        </p:spPr>
        <p:txBody>
          <a:bodyPr anchor="t">
            <a:normAutofit/>
          </a:bodyPr>
          <a:lstStyle>
            <a:lvl1pPr algn="ctr">
              <a:defRPr sz="8800" cap="all" spc="50" baseline="0">
                <a:solidFill>
                  <a:schemeClr val="tx2"/>
                </a:solidFill>
                <a:latin typeface="Open Sans SemiBold" panose="020B0706030804020204" pitchFamily="34" charset="0"/>
                <a:ea typeface="Gill Sans" charset="0"/>
                <a:cs typeface="Gill Sans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ED628FD0-E903-47FB-A918-5A001DDEA83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114200" y="26375580"/>
            <a:ext cx="3111446" cy="1975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 cap="all" spc="50" baseline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1828581" indent="0">
              <a:buNone/>
              <a:defRPr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2pPr>
            <a:lvl3pPr marL="3657162" indent="0">
              <a:buNone/>
              <a:defRPr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3pPr>
            <a:lvl4pPr marL="5485741" indent="0">
              <a:buNone/>
              <a:defRPr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4pPr>
            <a:lvl5pPr marL="7314322" indent="0">
              <a:buNone/>
              <a:defRPr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5pPr>
          </a:lstStyle>
          <a:p>
            <a:pPr lvl="0"/>
            <a:r>
              <a:rPr lang="en-US"/>
              <a:t>Click to add SAND XXXX-XXXX P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14600" y="1460506"/>
            <a:ext cx="31546800" cy="53022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14600" y="7302500"/>
            <a:ext cx="31546800" cy="174053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514600" y="25425406"/>
            <a:ext cx="8229600" cy="14605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4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C120B0-2207-4844-8ED1-48AD4D06A120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115800" y="25425406"/>
            <a:ext cx="12344400" cy="14605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4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5831800" y="25425406"/>
            <a:ext cx="8229600" cy="14605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4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F95916-94EF-2D41-8470-87A7F50C4C2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6576000" cy="27432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20668" y="25620111"/>
            <a:ext cx="2489179" cy="95876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829" y="25632750"/>
            <a:ext cx="1552032" cy="38962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96" y="26189342"/>
            <a:ext cx="1440276" cy="417680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0" y="18587498"/>
            <a:ext cx="36576000" cy="6837908"/>
          </a:xfrm>
          <a:prstGeom prst="rect">
            <a:avLst/>
          </a:prstGeom>
          <a:gradFill flip="none" rotWithShape="1">
            <a:gsLst>
              <a:gs pos="0">
                <a:schemeClr val="accent6">
                  <a:tint val="66000"/>
                  <a:satMod val="160000"/>
                  <a:alpha val="26000"/>
                </a:schemeClr>
              </a:gs>
              <a:gs pos="100000">
                <a:schemeClr val="accent6">
                  <a:tint val="23500"/>
                  <a:satMod val="160000"/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36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BE18BC0-B4D6-4A2D-9275-FA4FB992A2FD}"/>
              </a:ext>
            </a:extLst>
          </p:cNvPr>
          <p:cNvSpPr txBox="1"/>
          <p:nvPr userDrawn="1"/>
        </p:nvSpPr>
        <p:spPr>
          <a:xfrm>
            <a:off x="2116673" y="25632747"/>
            <a:ext cx="650055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0" i="0" kern="120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rPr>
              <a:t>Sandia National Laboratories is a </a:t>
            </a:r>
            <a:r>
              <a:rPr lang="en-US" sz="1100" b="0" i="0" kern="1200" err="1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rPr>
              <a:t>multimission</a:t>
            </a:r>
            <a:r>
              <a:rPr lang="en-US" sz="1100" b="0" i="0" kern="120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rPr>
              <a:t> laboratory managed and operated by National Technology &amp; Engineering Solutions of Sandia, LLC, a wholly owned subsidiary of Honeywell International Inc., for the U.S. Department of Energy’s National Nuclear Security Administration under contract DE-NA0003525.</a:t>
            </a:r>
          </a:p>
        </p:txBody>
      </p:sp>
    </p:spTree>
    <p:extLst>
      <p:ext uri="{BB962C8B-B14F-4D97-AF65-F5344CB8AC3E}">
        <p14:creationId xmlns:p14="http://schemas.microsoft.com/office/powerpoint/2010/main" val="1636303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93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4" r:id="rId13"/>
  </p:sldLayoutIdLst>
  <p:txStyles>
    <p:titleStyle>
      <a:lvl1pPr algn="l" defTabSz="3657162" rtl="0" eaLnBrk="1" latinLnBrk="0" hangingPunct="1">
        <a:lnSpc>
          <a:spcPct val="90000"/>
        </a:lnSpc>
        <a:spcBef>
          <a:spcPct val="0"/>
        </a:spcBef>
        <a:buNone/>
        <a:defRPr sz="1759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914290" indent="-914290" algn="l" defTabSz="3657162" rtl="0" eaLnBrk="1" latinLnBrk="0" hangingPunct="1">
        <a:lnSpc>
          <a:spcPct val="90000"/>
        </a:lnSpc>
        <a:spcBef>
          <a:spcPts val="4000"/>
        </a:spcBef>
        <a:buFont typeface="Arial" panose="020B0604020202020204" pitchFamily="34" charset="0"/>
        <a:buChar char="•"/>
        <a:defRPr sz="11200" kern="1200">
          <a:solidFill>
            <a:schemeClr val="tx1"/>
          </a:solidFill>
          <a:latin typeface="+mn-lt"/>
          <a:ea typeface="+mn-ea"/>
          <a:cs typeface="+mn-cs"/>
        </a:defRPr>
      </a:lvl1pPr>
      <a:lvl2pPr marL="2742870" indent="-914290" algn="l" defTabSz="3657162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2pPr>
      <a:lvl3pPr marL="4571451" indent="-914290" algn="l" defTabSz="3657162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8000" kern="1200">
          <a:solidFill>
            <a:schemeClr val="tx1"/>
          </a:solidFill>
          <a:latin typeface="+mn-lt"/>
          <a:ea typeface="+mn-ea"/>
          <a:cs typeface="+mn-cs"/>
        </a:defRPr>
      </a:lvl3pPr>
      <a:lvl4pPr marL="6400032" indent="-914290" algn="l" defTabSz="3657162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7200" kern="1200">
          <a:solidFill>
            <a:schemeClr val="tx1"/>
          </a:solidFill>
          <a:latin typeface="+mn-lt"/>
          <a:ea typeface="+mn-ea"/>
          <a:cs typeface="+mn-cs"/>
        </a:defRPr>
      </a:lvl4pPr>
      <a:lvl5pPr marL="8228613" indent="-914290" algn="l" defTabSz="3657162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7200" kern="1200">
          <a:solidFill>
            <a:schemeClr val="tx1"/>
          </a:solidFill>
          <a:latin typeface="+mn-lt"/>
          <a:ea typeface="+mn-ea"/>
          <a:cs typeface="+mn-cs"/>
        </a:defRPr>
      </a:lvl5pPr>
      <a:lvl6pPr marL="10057194" indent="-914290" algn="l" defTabSz="3657162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7200" kern="1200">
          <a:solidFill>
            <a:schemeClr val="tx1"/>
          </a:solidFill>
          <a:latin typeface="+mn-lt"/>
          <a:ea typeface="+mn-ea"/>
          <a:cs typeface="+mn-cs"/>
        </a:defRPr>
      </a:lvl6pPr>
      <a:lvl7pPr marL="11885775" indent="-914290" algn="l" defTabSz="3657162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7200" kern="1200">
          <a:solidFill>
            <a:schemeClr val="tx1"/>
          </a:solidFill>
          <a:latin typeface="+mn-lt"/>
          <a:ea typeface="+mn-ea"/>
          <a:cs typeface="+mn-cs"/>
        </a:defRPr>
      </a:lvl7pPr>
      <a:lvl8pPr marL="13714353" indent="-914290" algn="l" defTabSz="3657162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7200" kern="1200">
          <a:solidFill>
            <a:schemeClr val="tx1"/>
          </a:solidFill>
          <a:latin typeface="+mn-lt"/>
          <a:ea typeface="+mn-ea"/>
          <a:cs typeface="+mn-cs"/>
        </a:defRPr>
      </a:lvl8pPr>
      <a:lvl9pPr marL="15542935" indent="-914290" algn="l" defTabSz="3657162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7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657162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1pPr>
      <a:lvl2pPr marL="1828581" algn="l" defTabSz="3657162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2pPr>
      <a:lvl3pPr marL="3657162" algn="l" defTabSz="3657162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3pPr>
      <a:lvl4pPr marL="5485741" algn="l" defTabSz="3657162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4pPr>
      <a:lvl5pPr marL="7314322" algn="l" defTabSz="3657162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5pPr>
      <a:lvl6pPr marL="9142903" algn="l" defTabSz="3657162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6pPr>
      <a:lvl7pPr marL="10971483" algn="l" defTabSz="3657162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7pPr>
      <a:lvl8pPr marL="12800064" algn="l" defTabSz="3657162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8pPr>
      <a:lvl9pPr marL="14628645" algn="l" defTabSz="3657162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doi.org/10.5194/gmd-17-5913-2024" TargetMode="External"/><Relationship Id="rId13" Type="http://schemas.openxmlformats.org/officeDocument/2006/relationships/image" Target="../media/image21.png"/><Relationship Id="rId18" Type="http://schemas.microsoft.com/office/2007/relationships/hdphoto" Target="../media/hdphoto1.wdp"/><Relationship Id="rId26" Type="http://schemas.openxmlformats.org/officeDocument/2006/relationships/hyperlink" Target="https://doi.org/10.5194/gmd-17-5087-2024" TargetMode="External"/><Relationship Id="rId39" Type="http://schemas.openxmlformats.org/officeDocument/2006/relationships/image" Target="../media/image43.png"/><Relationship Id="rId3" Type="http://schemas.openxmlformats.org/officeDocument/2006/relationships/image" Target="../media/image17.png"/><Relationship Id="rId21" Type="http://schemas.openxmlformats.org/officeDocument/2006/relationships/image" Target="../media/image28.png"/><Relationship Id="rId34" Type="http://schemas.openxmlformats.org/officeDocument/2006/relationships/image" Target="../media/image39.png"/><Relationship Id="rId42" Type="http://schemas.openxmlformats.org/officeDocument/2006/relationships/image" Target="../media/image46.png"/><Relationship Id="rId7" Type="http://schemas.openxmlformats.org/officeDocument/2006/relationships/hyperlink" Target="https://arxiv.org/abs/2303.11379" TargetMode="External"/><Relationship Id="rId12" Type="http://schemas.openxmlformats.org/officeDocument/2006/relationships/hyperlink" Target="https://doi.org/10" TargetMode="External"/><Relationship Id="rId17" Type="http://schemas.openxmlformats.org/officeDocument/2006/relationships/image" Target="../media/image25.png"/><Relationship Id="rId25" Type="http://schemas.openxmlformats.org/officeDocument/2006/relationships/image" Target="../media/image32.png"/><Relationship Id="rId33" Type="http://schemas.openxmlformats.org/officeDocument/2006/relationships/image" Target="../media/image38.svg"/><Relationship Id="rId38" Type="http://schemas.openxmlformats.org/officeDocument/2006/relationships/hyperlink" Target="https://arxiv.org/abs/2408.04099" TargetMode="External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4.png"/><Relationship Id="rId20" Type="http://schemas.openxmlformats.org/officeDocument/2006/relationships/image" Target="../media/image27.png"/><Relationship Id="rId29" Type="http://schemas.openxmlformats.org/officeDocument/2006/relationships/image" Target="../media/image34.png"/><Relationship Id="rId41" Type="http://schemas.openxmlformats.org/officeDocument/2006/relationships/image" Target="../media/image4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png"/><Relationship Id="rId11" Type="http://schemas.openxmlformats.org/officeDocument/2006/relationships/hyperlink" Target="https://doi.org/" TargetMode="External"/><Relationship Id="rId24" Type="http://schemas.openxmlformats.org/officeDocument/2006/relationships/image" Target="../media/image31.png"/><Relationship Id="rId32" Type="http://schemas.openxmlformats.org/officeDocument/2006/relationships/image" Target="../media/image37.png"/><Relationship Id="rId37" Type="http://schemas.openxmlformats.org/officeDocument/2006/relationships/image" Target="../media/image42.png"/><Relationship Id="rId40" Type="http://schemas.openxmlformats.org/officeDocument/2006/relationships/image" Target="../media/image44.png"/><Relationship Id="rId5" Type="http://schemas.openxmlformats.org/officeDocument/2006/relationships/image" Target="../media/image19.png"/><Relationship Id="rId15" Type="http://schemas.openxmlformats.org/officeDocument/2006/relationships/image" Target="../media/image23.jpeg"/><Relationship Id="rId23" Type="http://schemas.openxmlformats.org/officeDocument/2006/relationships/image" Target="../media/image30.jpeg"/><Relationship Id="rId28" Type="http://schemas.openxmlformats.org/officeDocument/2006/relationships/image" Target="../media/image33.png"/><Relationship Id="rId36" Type="http://schemas.openxmlformats.org/officeDocument/2006/relationships/image" Target="../media/image41.png"/><Relationship Id="rId10" Type="http://schemas.openxmlformats.org/officeDocument/2006/relationships/hyperlink" Target="https://gmd.copernicus.org/preprints/gmd-2024-133/" TargetMode="External"/><Relationship Id="rId19" Type="http://schemas.openxmlformats.org/officeDocument/2006/relationships/image" Target="../media/image26.png"/><Relationship Id="rId31" Type="http://schemas.openxmlformats.org/officeDocument/2006/relationships/image" Target="../media/image36.png"/><Relationship Id="rId4" Type="http://schemas.openxmlformats.org/officeDocument/2006/relationships/image" Target="../media/image18.png"/><Relationship Id="rId9" Type="http://schemas.openxmlformats.org/officeDocument/2006/relationships/hyperlink" Target="https://doi.org/10.1016/j.spasta.2024.100813" TargetMode="External"/><Relationship Id="rId14" Type="http://schemas.openxmlformats.org/officeDocument/2006/relationships/image" Target="../media/image22.png"/><Relationship Id="rId22" Type="http://schemas.openxmlformats.org/officeDocument/2006/relationships/image" Target="../media/image29.png"/><Relationship Id="rId27" Type="http://schemas.openxmlformats.org/officeDocument/2006/relationships/hyperlink" Target="https://doi.org/10.1002/sam.11706" TargetMode="External"/><Relationship Id="rId30" Type="http://schemas.openxmlformats.org/officeDocument/2006/relationships/image" Target="../media/image35.png"/><Relationship Id="rId35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Rectangle 376">
            <a:extLst>
              <a:ext uri="{FF2B5EF4-FFF2-40B4-BE49-F238E27FC236}">
                <a16:creationId xmlns:a16="http://schemas.microsoft.com/office/drawing/2014/main" id="{1BFF4AE2-53B5-3CCD-135F-7A5D6EEBCB15}"/>
              </a:ext>
            </a:extLst>
          </p:cNvPr>
          <p:cNvSpPr/>
          <p:nvPr/>
        </p:nvSpPr>
        <p:spPr>
          <a:xfrm>
            <a:off x="30889680" y="19286501"/>
            <a:ext cx="5424598" cy="6080040"/>
          </a:xfrm>
          <a:prstGeom prst="rect">
            <a:avLst/>
          </a:prstGeom>
          <a:gradFill flip="none" rotWithShape="1">
            <a:gsLst>
              <a:gs pos="100000">
                <a:schemeClr val="bg1"/>
              </a:gs>
              <a:gs pos="37000">
                <a:srgbClr val="005376">
                  <a:alpha val="20000"/>
                </a:srgbClr>
              </a:gs>
            </a:gsLst>
            <a:lin ang="16200000" scaled="1"/>
            <a:tileRect/>
          </a:gra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258"/>
          </a:p>
        </p:txBody>
      </p:sp>
      <p:sp>
        <p:nvSpPr>
          <p:cNvPr id="210" name="Rectangle 209">
            <a:extLst>
              <a:ext uri="{FF2B5EF4-FFF2-40B4-BE49-F238E27FC236}">
                <a16:creationId xmlns:a16="http://schemas.microsoft.com/office/drawing/2014/main" id="{43164677-F70A-B462-B017-D330E4A37A5C}"/>
              </a:ext>
            </a:extLst>
          </p:cNvPr>
          <p:cNvSpPr/>
          <p:nvPr/>
        </p:nvSpPr>
        <p:spPr>
          <a:xfrm>
            <a:off x="21230539" y="22265663"/>
            <a:ext cx="9379019" cy="3095589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64000">
                <a:srgbClr val="005376">
                  <a:alpha val="20000"/>
                </a:srgbClr>
              </a:gs>
            </a:gsLst>
            <a:lin ang="0" scaled="1"/>
            <a:tileRect/>
          </a:gra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258"/>
          </a:p>
        </p:txBody>
      </p:sp>
      <p:sp>
        <p:nvSpPr>
          <p:cNvPr id="341" name="Rectangle 340">
            <a:extLst>
              <a:ext uri="{FF2B5EF4-FFF2-40B4-BE49-F238E27FC236}">
                <a16:creationId xmlns:a16="http://schemas.microsoft.com/office/drawing/2014/main" id="{834D25C8-B881-48D8-C076-BE5D61F18F3D}"/>
              </a:ext>
            </a:extLst>
          </p:cNvPr>
          <p:cNvSpPr/>
          <p:nvPr/>
        </p:nvSpPr>
        <p:spPr>
          <a:xfrm>
            <a:off x="29802081" y="11191222"/>
            <a:ext cx="6512197" cy="6356020"/>
          </a:xfrm>
          <a:prstGeom prst="rect">
            <a:avLst/>
          </a:prstGeom>
          <a:gradFill flip="none" rotWithShape="1">
            <a:gsLst>
              <a:gs pos="100000">
                <a:schemeClr val="bg1"/>
              </a:gs>
              <a:gs pos="37000">
                <a:srgbClr val="005376">
                  <a:alpha val="20000"/>
                </a:srgbClr>
              </a:gs>
            </a:gsLst>
            <a:lin ang="16200000" scaled="1"/>
            <a:tileRect/>
          </a:gra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258"/>
          </a:p>
        </p:txBody>
      </p:sp>
      <p:sp>
        <p:nvSpPr>
          <p:cNvPr id="339" name="Rectangle 338">
            <a:extLst>
              <a:ext uri="{FF2B5EF4-FFF2-40B4-BE49-F238E27FC236}">
                <a16:creationId xmlns:a16="http://schemas.microsoft.com/office/drawing/2014/main" id="{F654D7A8-2C92-329C-3C72-676979C9CC64}"/>
              </a:ext>
            </a:extLst>
          </p:cNvPr>
          <p:cNvSpPr/>
          <p:nvPr/>
        </p:nvSpPr>
        <p:spPr>
          <a:xfrm>
            <a:off x="28797513" y="7589838"/>
            <a:ext cx="7472095" cy="203733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64000">
                <a:srgbClr val="005376">
                  <a:alpha val="20000"/>
                </a:srgbClr>
              </a:gs>
            </a:gsLst>
            <a:lin ang="0" scaled="1"/>
            <a:tileRect/>
          </a:gra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258"/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F836AEFA-F38C-0EC3-4EFF-DBDD2DEDFD7C}"/>
              </a:ext>
            </a:extLst>
          </p:cNvPr>
          <p:cNvSpPr txBox="1">
            <a:spLocks/>
          </p:cNvSpPr>
          <p:nvPr/>
        </p:nvSpPr>
        <p:spPr>
          <a:xfrm>
            <a:off x="-1132114" y="1535822"/>
            <a:ext cx="31656563" cy="239318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36576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800" kern="1200">
                <a:solidFill>
                  <a:schemeClr val="tx2"/>
                </a:solidFill>
                <a:latin typeface="Gill Sans" charset="0"/>
                <a:ea typeface="Gill Sans" charset="0"/>
                <a:cs typeface="Gill Sans" charset="0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latin typeface="+mn-lt"/>
              </a:rPr>
              <a:t> </a:t>
            </a:r>
            <a:r>
              <a:rPr lang="en-US" sz="6600" b="1" dirty="0">
                <a:solidFill>
                  <a:schemeClr val="bg1"/>
                </a:solidFill>
                <a:latin typeface="+mn-lt"/>
              </a:rPr>
              <a:t>CLDERA</a:t>
            </a:r>
            <a:r>
              <a:rPr lang="en-US" sz="6600" b="1" dirty="0">
                <a:solidFill>
                  <a:srgbClr val="00A9D7"/>
                </a:solidFill>
                <a:latin typeface="+mn-lt"/>
              </a:rPr>
              <a:t> – </a:t>
            </a:r>
            <a:r>
              <a:rPr lang="en-US" sz="6600" b="1" dirty="0" err="1">
                <a:solidFill>
                  <a:schemeClr val="bg1"/>
                </a:solidFill>
                <a:latin typeface="+mn-lt"/>
              </a:rPr>
              <a:t>CL</a:t>
            </a:r>
            <a:r>
              <a:rPr lang="en-US" sz="6600" b="1" dirty="0" err="1">
                <a:solidFill>
                  <a:srgbClr val="00A9D7"/>
                </a:solidFill>
                <a:latin typeface="+mn-lt"/>
              </a:rPr>
              <a:t>imate</a:t>
            </a:r>
            <a:r>
              <a:rPr lang="en-US" sz="6600" b="1" dirty="0">
                <a:solidFill>
                  <a:srgbClr val="00A9D7"/>
                </a:solidFill>
                <a:latin typeface="+mn-lt"/>
              </a:rPr>
              <a:t> impact:  </a:t>
            </a:r>
            <a:r>
              <a:rPr lang="en-US" sz="6600" b="1" dirty="0">
                <a:solidFill>
                  <a:schemeClr val="bg1"/>
                </a:solidFill>
                <a:latin typeface="+mn-lt"/>
              </a:rPr>
              <a:t>D</a:t>
            </a:r>
            <a:r>
              <a:rPr lang="en-US" sz="6600" b="1" dirty="0">
                <a:solidFill>
                  <a:srgbClr val="00A9D7"/>
                </a:solidFill>
                <a:latin typeface="+mn-lt"/>
              </a:rPr>
              <a:t>etermining </a:t>
            </a:r>
            <a:r>
              <a:rPr lang="en-US" sz="6600" b="1" dirty="0">
                <a:solidFill>
                  <a:schemeClr val="bg1"/>
                </a:solidFill>
                <a:latin typeface="+mn-lt"/>
              </a:rPr>
              <a:t>E</a:t>
            </a:r>
            <a:r>
              <a:rPr lang="en-US" sz="6600" b="1" dirty="0">
                <a:solidFill>
                  <a:srgbClr val="00A9D7"/>
                </a:solidFill>
                <a:latin typeface="+mn-lt"/>
              </a:rPr>
              <a:t>tiology </a:t>
            </a:r>
            <a:r>
              <a:rPr lang="en-US" sz="6600" b="1" dirty="0" err="1">
                <a:solidFill>
                  <a:srgbClr val="00A9D7"/>
                </a:solidFill>
                <a:latin typeface="+mn-lt"/>
              </a:rPr>
              <a:t>th</a:t>
            </a:r>
            <a:r>
              <a:rPr lang="en-US" sz="6600" b="1" dirty="0" err="1">
                <a:solidFill>
                  <a:schemeClr val="bg1"/>
                </a:solidFill>
                <a:latin typeface="+mn-lt"/>
              </a:rPr>
              <a:t>R</a:t>
            </a:r>
            <a:r>
              <a:rPr lang="en-US" sz="6600" b="1" dirty="0" err="1">
                <a:solidFill>
                  <a:srgbClr val="00A9D7"/>
                </a:solidFill>
                <a:latin typeface="+mn-lt"/>
              </a:rPr>
              <a:t>ough</a:t>
            </a:r>
            <a:r>
              <a:rPr lang="en-US" sz="6600" b="1" dirty="0">
                <a:solidFill>
                  <a:srgbClr val="00A9D7"/>
                </a:solidFill>
                <a:latin typeface="+mn-lt"/>
              </a:rPr>
              <a:t> </a:t>
            </a:r>
            <a:r>
              <a:rPr lang="en-US" sz="6600" b="1" dirty="0" err="1">
                <a:solidFill>
                  <a:srgbClr val="00A9D7"/>
                </a:solidFill>
                <a:latin typeface="+mn-lt"/>
              </a:rPr>
              <a:t>p</a:t>
            </a:r>
            <a:r>
              <a:rPr lang="en-US" sz="6600" b="1" dirty="0" err="1">
                <a:solidFill>
                  <a:schemeClr val="bg1"/>
                </a:solidFill>
                <a:latin typeface="+mn-lt"/>
              </a:rPr>
              <a:t>A</a:t>
            </a:r>
            <a:r>
              <a:rPr lang="en-US" sz="6600" b="1" dirty="0" err="1">
                <a:solidFill>
                  <a:srgbClr val="00A9D7"/>
                </a:solidFill>
                <a:latin typeface="+mn-lt"/>
              </a:rPr>
              <a:t>thways</a:t>
            </a:r>
            <a:br>
              <a:rPr lang="en-US" dirty="0">
                <a:solidFill>
                  <a:schemeClr val="bg1"/>
                </a:solidFill>
                <a:latin typeface="+mn-lt"/>
              </a:rPr>
            </a:br>
            <a:r>
              <a:rPr lang="en-US" sz="3800" dirty="0">
                <a:solidFill>
                  <a:schemeClr val="bg1"/>
                </a:solidFill>
                <a:latin typeface="+mn-lt"/>
              </a:rPr>
              <a:t>Leadership Team: Diana Bull, Kara Peterson, Irina Tezaur, Lyndsay Shand, Laura Swiler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C42C840-83CD-2BC8-6DCF-0E69A640C71E}"/>
              </a:ext>
            </a:extLst>
          </p:cNvPr>
          <p:cNvSpPr/>
          <p:nvPr/>
        </p:nvSpPr>
        <p:spPr>
          <a:xfrm>
            <a:off x="27632998" y="2872051"/>
            <a:ext cx="357501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Exo 2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sandia.gov/</a:t>
            </a:r>
            <a:r>
              <a:rPr lang="en-US" sz="3200" dirty="0" err="1">
                <a:solidFill>
                  <a:schemeClr val="bg1"/>
                </a:solidFill>
                <a:latin typeface="Exo 2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cldera</a:t>
            </a:r>
            <a:endParaRPr lang="en-US" sz="3200" dirty="0">
              <a:solidFill>
                <a:schemeClr val="bg1"/>
              </a:solidFill>
              <a:latin typeface="Exo 2" panose="00000500000000000000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88" name="Group 87">
            <a:extLst>
              <a:ext uri="{FF2B5EF4-FFF2-40B4-BE49-F238E27FC236}">
                <a16:creationId xmlns:a16="http://schemas.microsoft.com/office/drawing/2014/main" id="{30A5FB64-7390-B406-C2CB-8841F8A81429}"/>
              </a:ext>
            </a:extLst>
          </p:cNvPr>
          <p:cNvGrpSpPr/>
          <p:nvPr/>
        </p:nvGrpSpPr>
        <p:grpSpPr>
          <a:xfrm>
            <a:off x="21039525" y="25694069"/>
            <a:ext cx="10659676" cy="839653"/>
            <a:chOff x="20210634" y="31152170"/>
            <a:chExt cx="10659676" cy="839653"/>
          </a:xfrm>
        </p:grpSpPr>
        <p:pic>
          <p:nvPicPr>
            <p:cNvPr id="89" name="Picture 10" descr="Columbia University logo Stock Photo - Alamy">
              <a:extLst>
                <a:ext uri="{FF2B5EF4-FFF2-40B4-BE49-F238E27FC236}">
                  <a16:creationId xmlns:a16="http://schemas.microsoft.com/office/drawing/2014/main" id="{FC244CFF-0392-AF31-535B-9F54870CE82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026" b="35623"/>
            <a:stretch/>
          </p:blipFill>
          <p:spPr bwMode="auto">
            <a:xfrm>
              <a:off x="27601547" y="31168863"/>
              <a:ext cx="3268763" cy="8229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0" name="Picture 18" descr="Downloads | University Brand Guide | Texas A&amp;M University">
              <a:extLst>
                <a:ext uri="{FF2B5EF4-FFF2-40B4-BE49-F238E27FC236}">
                  <a16:creationId xmlns:a16="http://schemas.microsoft.com/office/drawing/2014/main" id="{A6E3EDA0-AA35-A9F8-AA17-71D3D773287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58" r="7101" b="9096"/>
            <a:stretch/>
          </p:blipFill>
          <p:spPr bwMode="auto">
            <a:xfrm>
              <a:off x="20210634" y="31152434"/>
              <a:ext cx="961191" cy="8229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1" name="Picture 14" descr="University logo and wordmark – Office of Strategic Marketing and Branding">
              <a:extLst>
                <a:ext uri="{FF2B5EF4-FFF2-40B4-BE49-F238E27FC236}">
                  <a16:creationId xmlns:a16="http://schemas.microsoft.com/office/drawing/2014/main" id="{8B0BE54A-45AA-D56A-088C-101E06FC8E3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199" b="15646"/>
            <a:stretch/>
          </p:blipFill>
          <p:spPr bwMode="auto">
            <a:xfrm>
              <a:off x="24687430" y="31154967"/>
              <a:ext cx="2599560" cy="8229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" name="Picture 12" descr="University of Michigan logo and symbol, meaning, history, PNG">
              <a:extLst>
                <a:ext uri="{FF2B5EF4-FFF2-40B4-BE49-F238E27FC236}">
                  <a16:creationId xmlns:a16="http://schemas.microsoft.com/office/drawing/2014/main" id="{9DAF8634-2CE0-A8EB-7085-D1F995D6163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780" b="29039"/>
            <a:stretch/>
          </p:blipFill>
          <p:spPr bwMode="auto">
            <a:xfrm>
              <a:off x="21504994" y="31152170"/>
              <a:ext cx="3025157" cy="7315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97E836C4-40C3-6588-6D76-FA2ED0B9DF7B}"/>
              </a:ext>
            </a:extLst>
          </p:cNvPr>
          <p:cNvSpPr txBox="1"/>
          <p:nvPr/>
        </p:nvSpPr>
        <p:spPr>
          <a:xfrm>
            <a:off x="10007685" y="21718218"/>
            <a:ext cx="10764765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/>
            <a:r>
              <a:rPr lang="en-US" sz="1200" b="0" i="0" u="none" strike="noStrike" baseline="0" dirty="0"/>
              <a:t>Meredith G. L. Brown, Matt Peterson, Irina Tezaur, Kara Peterson, and Diana Bull. “Random Forest Regression Feature Importance for Climate Impact Pathway Detection.” Submitted to </a:t>
            </a:r>
            <a:r>
              <a:rPr lang="en-US" sz="1200" b="0" i="1" u="none" strike="noStrike" baseline="0" dirty="0"/>
              <a:t>Journal of Computational and Applied Mathematics</a:t>
            </a:r>
            <a:r>
              <a:rPr lang="en-US" sz="1200" b="0" i="0" u="none" strike="noStrike" baseline="0" dirty="0"/>
              <a:t>, September 2024.</a:t>
            </a:r>
            <a:endParaRPr lang="en-US" sz="1200" dirty="0"/>
          </a:p>
          <a:p>
            <a:pPr marL="228600" indent="-228600"/>
            <a:r>
              <a:rPr lang="en-US" sz="1200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Hart, Joseph and Gulian, Mamikon and Manickam, Indu, and Swiler, Laura P. "Solving high-dimensional inverse problems with auxiliary uncertainty via operator learning with limited data," Journal of Machine Learning for Modeling and Computing, Volume 4, Issue 2, 2023, pp. 105-133. DOI: 10.1615/JMachLearnModelComput.2023048105 </a:t>
            </a:r>
            <a:r>
              <a:rPr lang="en-US" sz="1200" kern="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arXiv</a:t>
            </a:r>
            <a:r>
              <a:rPr lang="en-US" sz="1200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200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https://arxiv.org/abs/2303.11379</a:t>
            </a:r>
            <a:endParaRPr lang="en-US" sz="1200" kern="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indent="-228600"/>
            <a:r>
              <a:rPr lang="en-US" sz="1200" b="0" i="0" u="none" strike="noStrike" baseline="0" dirty="0"/>
              <a:t>Joseph P. Hollowed, Christiane Jablonowski, Hunter Y. Brown, Benjamin R. Hillman, Diana L. Bull, and Joseph L. Hart. “HSW-V v1.0: localized injections of interactive volcanic aerosols and their climate impacts in a simple general circulation model.” </a:t>
            </a:r>
            <a:r>
              <a:rPr lang="en-US" sz="1200" b="0" i="1" u="none" strike="noStrike" baseline="0" dirty="0"/>
              <a:t>Geoscientific Model Development</a:t>
            </a:r>
            <a:r>
              <a:rPr lang="en-US" sz="1200" b="0" i="0" u="none" strike="noStrike" baseline="0" dirty="0"/>
              <a:t>, 17, 5913–5938, </a:t>
            </a:r>
            <a:r>
              <a:rPr lang="en-US" sz="1200" b="0" i="0" u="none" strike="noStrike" baseline="0" dirty="0">
                <a:hlinkClick r:id="rId8"/>
              </a:rPr>
              <a:t>https://doi.org/10.5194/gmd-17-5913-2024</a:t>
            </a:r>
            <a:r>
              <a:rPr lang="en-US" sz="1200" b="0" i="0" u="none" strike="noStrike" baseline="0" dirty="0"/>
              <a:t>, 2024.</a:t>
            </a:r>
            <a:endParaRPr lang="en-US" sz="1200" dirty="0"/>
          </a:p>
          <a:p>
            <a:pPr marL="228600" indent="-228600"/>
            <a:r>
              <a:rPr lang="en-US" sz="1200" b="0" i="0" u="none" strike="noStrike" baseline="0" dirty="0"/>
              <a:t>Brown, H. Y., Wagman, B., Bull, D., Peterson, K., Hillman, B., Liu, X., Ke, Z., and Lin, L. “Validating a microphysical prognostic stratospheric aerosol implementation in E3SMv2 using observations after the Mount Pinatubo eruption.” </a:t>
            </a:r>
            <a:r>
              <a:rPr lang="en-US" sz="1200" b="0" i="1" u="none" strike="noStrike" baseline="0" dirty="0"/>
              <a:t>Geoscientific Model Development</a:t>
            </a:r>
            <a:r>
              <a:rPr lang="en-US" sz="1200" b="0" i="0" u="none" strike="noStrike" baseline="0" dirty="0"/>
              <a:t>, 17, 5087–5121, https://doi.org/10.5194/gmd-17-5087-2024, 2024.</a:t>
            </a:r>
          </a:p>
          <a:p>
            <a:pPr marL="228600" indent="-228600"/>
            <a:r>
              <a:rPr lang="en-US" sz="1200" b="0" i="0" u="none" strike="noStrike" baseline="0" dirty="0"/>
              <a:t>Jablonowski, C., Hollowed, J., Nguyen, L., Hillman, B., Ehrmann, T., Wagman, B. “Stratospheric Characteristics in E3SMv2.” To be submitted by December 2024.</a:t>
            </a:r>
            <a:endParaRPr lang="en-US" sz="1200" dirty="0"/>
          </a:p>
          <a:p>
            <a:pPr marL="228600" indent="-228600"/>
            <a:r>
              <a:rPr lang="en-US" sz="1200" b="0" i="0" u="none" strike="noStrike" baseline="0" dirty="0"/>
              <a:t>K. Goode, D. Ries, and K. McClernon, “Characterizing climate pathways using feature importance on echo state networks”, </a:t>
            </a:r>
            <a:r>
              <a:rPr lang="en-US" sz="1200" b="0" i="1" u="none" strike="noStrike" baseline="0" dirty="0"/>
              <a:t>Stat. Anal. Data Min.: ASA Data Sci. J. </a:t>
            </a:r>
            <a:r>
              <a:rPr lang="en-US" sz="1200" b="0" i="0" u="none" strike="noStrike" baseline="0" dirty="0"/>
              <a:t>17 (2024), e11706. https://doi.org/10.1002/sam.11706.</a:t>
            </a:r>
            <a:endParaRPr lang="en-US" sz="1200" dirty="0"/>
          </a:p>
          <a:p>
            <a:pPr marL="228600" indent="-228600" algn="l"/>
            <a:r>
              <a:rPr lang="en-US" sz="1200" b="0" i="0" u="none" strike="noStrike" baseline="0" dirty="0"/>
              <a:t>McClernon, Kellie. Goode, Katherine. Ries, Daniel. “A comparison of model validation approaches for echo state networks using climate model replicates”. </a:t>
            </a:r>
            <a:r>
              <a:rPr lang="en-US" sz="1200" b="0" i="1" u="none" strike="noStrike" baseline="0" dirty="0"/>
              <a:t>Spatial Statistics</a:t>
            </a:r>
            <a:r>
              <a:rPr lang="en-US" sz="1200" b="0" i="0" u="none" strike="noStrike" baseline="0" dirty="0"/>
              <a:t>. 2024. </a:t>
            </a:r>
            <a:r>
              <a:rPr lang="en-US" sz="1200" b="0" i="0" u="none" strike="noStrike" baseline="0" dirty="0">
                <a:hlinkClick r:id="rId9"/>
              </a:rPr>
              <a:t>https://doi.org/10.1016/j.spasta.2024.100813</a:t>
            </a:r>
            <a:endParaRPr lang="en-US" sz="1200" b="0" i="0" u="none" strike="noStrike" baseline="0" dirty="0"/>
          </a:p>
          <a:p>
            <a:pPr marL="228600" indent="-228600" algn="l"/>
            <a:r>
              <a:rPr lang="en-US" sz="1200" b="0" i="0" u="none" strike="noStrike" baseline="0" dirty="0"/>
              <a:t>Daniel Ries, Katherine Goode, Kellie McClernon, and Ben Hillman. “Using feature importance as exploratory data analysis tool on earth system models.” Submitted to </a:t>
            </a:r>
            <a:r>
              <a:rPr lang="en-US" sz="1200" b="0" i="1" u="none" strike="noStrike" baseline="0" dirty="0"/>
              <a:t>GMD Special Issue: Theoretical and computational aspects of ensemble design, implementation, and interpretation in climate science</a:t>
            </a:r>
            <a:r>
              <a:rPr lang="en-US" sz="1200" b="0" i="0" u="none" strike="noStrike" baseline="0" dirty="0"/>
              <a:t>, July 2024. The review preprint is available at: </a:t>
            </a:r>
            <a:r>
              <a:rPr lang="en-US" sz="1200" b="0" i="0" u="none" strike="noStrike" baseline="0" dirty="0">
                <a:hlinkClick r:id="rId10"/>
              </a:rPr>
              <a:t>https://gmd.copernicus.org/preprints/gmd-2024-133/</a:t>
            </a:r>
            <a:endParaRPr lang="en-US" sz="1200" b="0" i="0" u="none" strike="noStrike" baseline="0" dirty="0"/>
          </a:p>
          <a:p>
            <a:pPr marL="228600" indent="-228600" algn="l"/>
            <a:r>
              <a:rPr lang="en-US" sz="1200" b="0" i="0" u="none" strike="noStrike" baseline="0" dirty="0"/>
              <a:t>Andrew Steyer, Luca Bertagna, Graham Harper, </a:t>
            </a:r>
            <a:r>
              <a:rPr lang="en-US" sz="1200" b="0" i="0" u="none" strike="noStrike" baseline="0" dirty="0" err="1"/>
              <a:t>JerryWatkins</a:t>
            </a:r>
            <a:r>
              <a:rPr lang="en-US" sz="1200" b="0" i="0" u="none" strike="noStrike" baseline="0" dirty="0"/>
              <a:t>, Irina Tezaur, and Diana Bull. “In-situ data extraction for pathway analysis in an idealized atmosphere configuration of E3SM.” Submitted to </a:t>
            </a:r>
            <a:r>
              <a:rPr lang="en-US" sz="1200" b="0" i="1" u="none" strike="noStrike" baseline="0" dirty="0"/>
              <a:t>Computing in Science &amp; Engineering</a:t>
            </a:r>
            <a:r>
              <a:rPr lang="en-US" sz="1200" b="0" i="0" u="none" strike="noStrike" baseline="0" dirty="0"/>
              <a:t>, August 2024. </a:t>
            </a:r>
          </a:p>
          <a:p>
            <a:pPr marL="228600" indent="-228600"/>
            <a:r>
              <a:rPr lang="en-US" sz="1200" b="0" i="0" u="none" strike="noStrike" baseline="0" dirty="0"/>
              <a:t>Jerry Watkins, Luca Bertagna, Graham Harper, Andrew Steyer, Irina Tezaur, and Diana Bull. “Entropy-based feature selection for capturing impacts in Earth system models with extreme forcing.” Submitted to </a:t>
            </a:r>
            <a:r>
              <a:rPr lang="en-US" sz="1200" b="0" i="1" u="none" strike="noStrike" baseline="0" dirty="0"/>
              <a:t>Journal of Computational and Applied Mathematics</a:t>
            </a:r>
            <a:r>
              <a:rPr lang="en-US" sz="1200" b="0" i="0" u="none" strike="noStrike" baseline="0" dirty="0"/>
              <a:t>, September 2024.</a:t>
            </a:r>
          </a:p>
          <a:p>
            <a:pPr marL="228600" indent="-228600"/>
            <a:r>
              <a:rPr lang="en-US" sz="1200" dirty="0"/>
              <a:t>Joseph Hart, Indu Manickam, Mamikon Gulian, Laura Swiler, Diana Bull, Thomas Ehrmann, Hunter Brown, </a:t>
            </a:r>
            <a:r>
              <a:rPr lang="en-US" sz="1200" dirty="0" err="1"/>
              <a:t>Benj</a:t>
            </a:r>
            <a:r>
              <a:rPr lang="en-US" sz="1200" dirty="0"/>
              <a:t> Wagman, and Jerry Watkins. Stratospheric aerosol source inversion: Noise, variability, and uncertainty quantification, submitted to Journal of Machine Learning for Modeling and Computing. This manuscript is available on </a:t>
            </a:r>
            <a:r>
              <a:rPr lang="en-US" sz="1200" dirty="0" err="1"/>
              <a:t>arXiv</a:t>
            </a:r>
            <a:r>
              <a:rPr lang="en-US" sz="1200" dirty="0"/>
              <a:t>, </a:t>
            </a:r>
            <a:r>
              <a:rPr lang="en-US" sz="1200" dirty="0">
                <a:hlinkClick r:id="rId11"/>
              </a:rPr>
              <a:t>https://doi.org/</a:t>
            </a:r>
            <a:r>
              <a:rPr lang="en-US" sz="1200" dirty="0"/>
              <a:t> 10.48550/arXiv.2409.06846.</a:t>
            </a:r>
          </a:p>
          <a:p>
            <a:pPr marL="228600" indent="-228600" algn="l"/>
            <a:r>
              <a:rPr lang="en-US" sz="1200" b="0" i="0" u="none" strike="noStrike" baseline="0" dirty="0"/>
              <a:t>Christopher R. Wentland, Michael Weylandt, Laura P. Swiler, Thomas S. Ehrmann, Diana Bull. “Conditional multi-step attribution for climate forcings.” Submitted to </a:t>
            </a:r>
            <a:r>
              <a:rPr lang="en-US" sz="1200" b="0" i="1" u="none" strike="noStrike" baseline="0" dirty="0"/>
              <a:t>Journal of Climate</a:t>
            </a:r>
            <a:r>
              <a:rPr lang="en-US" sz="1200" b="0" i="0" u="none" strike="noStrike" baseline="0" dirty="0"/>
              <a:t>, Aug. 2024. This manuscript is available on </a:t>
            </a:r>
            <a:r>
              <a:rPr lang="en-US" sz="1200" b="0" i="0" u="none" strike="noStrike" baseline="0" dirty="0" err="1"/>
              <a:t>arXiv</a:t>
            </a:r>
            <a:r>
              <a:rPr lang="en-US" sz="1200" b="0" i="0" u="none" strike="noStrike" baseline="0" dirty="0"/>
              <a:t>: </a:t>
            </a:r>
            <a:r>
              <a:rPr lang="en-US" sz="1200" b="0" i="0" u="none" strike="noStrike" baseline="0" dirty="0">
                <a:hlinkClick r:id="rId12"/>
              </a:rPr>
              <a:t>https://doi.org/10</a:t>
            </a:r>
            <a:r>
              <a:rPr lang="en-US" sz="1200" b="0" i="0" u="none" strike="noStrike" baseline="0" dirty="0"/>
              <a:t>. 48550/arXiv.2409.01396.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537CC432-9060-44C3-6F32-DA522A1630BE}"/>
              </a:ext>
            </a:extLst>
          </p:cNvPr>
          <p:cNvSpPr txBox="1"/>
          <p:nvPr/>
        </p:nvSpPr>
        <p:spPr>
          <a:xfrm>
            <a:off x="2082862" y="26257940"/>
            <a:ext cx="201578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10B13"/>
                </a:solidFill>
                <a:latin typeface="Open Sans" panose="020B0606030504020204" pitchFamily="34" charset="0"/>
              </a:rPr>
              <a:t>SAND2024- </a:t>
            </a:r>
            <a:endParaRPr lang="en-US" sz="1200" dirty="0"/>
          </a:p>
        </p:txBody>
      </p:sp>
      <p:sp>
        <p:nvSpPr>
          <p:cNvPr id="42" name="Arrow: Right 41">
            <a:extLst>
              <a:ext uri="{FF2B5EF4-FFF2-40B4-BE49-F238E27FC236}">
                <a16:creationId xmlns:a16="http://schemas.microsoft.com/office/drawing/2014/main" id="{F1791F42-5B98-6F90-DDFE-A37E124C5F67}"/>
              </a:ext>
            </a:extLst>
          </p:cNvPr>
          <p:cNvSpPr/>
          <p:nvPr/>
        </p:nvSpPr>
        <p:spPr>
          <a:xfrm>
            <a:off x="249095" y="21596549"/>
            <a:ext cx="9326880" cy="742185"/>
          </a:xfrm>
          <a:prstGeom prst="rightArrow">
            <a:avLst>
              <a:gd name="adj1" fmla="val 50000"/>
              <a:gd name="adj2" fmla="val 98332"/>
            </a:avLst>
          </a:prstGeom>
          <a:solidFill>
            <a:srgbClr val="029EBE"/>
          </a:solidFill>
          <a:ln w="12700" cap="flat" cmpd="sng" algn="ctr">
            <a:solidFill>
              <a:srgbClr val="029EBE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290">
              <a:lnSpc>
                <a:spcPct val="90000"/>
              </a:lnSpc>
              <a:defRPr/>
            </a:pPr>
            <a:endParaRPr lang="en-US" sz="1800" kern="0">
              <a:solidFill>
                <a:srgbClr val="FFFFFF"/>
              </a:solidFill>
              <a:latin typeface="Open Sans Light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042A6961-C268-3CF9-AE0F-C7958BEE7444}"/>
              </a:ext>
            </a:extLst>
          </p:cNvPr>
          <p:cNvSpPr/>
          <p:nvPr/>
        </p:nvSpPr>
        <p:spPr>
          <a:xfrm>
            <a:off x="360075" y="13731084"/>
            <a:ext cx="9326880" cy="80145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528145">
              <a:lnSpc>
                <a:spcPct val="90000"/>
              </a:lnSpc>
            </a:pPr>
            <a:r>
              <a:rPr lang="en-US" sz="3200" b="1" dirty="0"/>
              <a:t>Employ well-observed and researched localized source forcing for method development </a:t>
            </a:r>
          </a:p>
          <a:p>
            <a:pPr marL="457145" indent="-277780" defTabSz="1528145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Stratospheric injection of sulfur dioxide in the 1991 eruption of Mt. Pinatubo in the Philippines </a:t>
            </a:r>
          </a:p>
          <a:p>
            <a:pPr marL="457145" indent="-277780" defTabSz="1528145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000" dirty="0"/>
          </a:p>
          <a:p>
            <a:pPr defTabSz="1528145">
              <a:lnSpc>
                <a:spcPct val="90000"/>
              </a:lnSpc>
            </a:pPr>
            <a:endParaRPr lang="en-US" sz="800" b="1" dirty="0"/>
          </a:p>
          <a:p>
            <a:pPr defTabSz="1528145">
              <a:lnSpc>
                <a:spcPct val="90000"/>
              </a:lnSpc>
            </a:pPr>
            <a:r>
              <a:rPr lang="en-US" sz="3200" b="1" dirty="0"/>
              <a:t>Develop quantitative approaches capable of representing multi-variate pathways (e.g., </a:t>
            </a:r>
            <a:r>
              <a:rPr lang="en-US" sz="3200" b="1" dirty="0" err="1"/>
              <a:t>spatio</a:t>
            </a:r>
            <a:r>
              <a:rPr lang="en-US" sz="3200" b="1" dirty="0"/>
              <a:t>-temporally evolving relationships) between source and impact</a:t>
            </a:r>
          </a:p>
          <a:p>
            <a:pPr marL="457145" indent="-228573" defTabSz="1528145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Understand climate system</a:t>
            </a:r>
          </a:p>
          <a:p>
            <a:pPr marL="457145" indent="-228573" defTabSz="1528145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Detect changes </a:t>
            </a:r>
          </a:p>
          <a:p>
            <a:pPr marL="457145" indent="-228573" defTabSz="1528145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Represent relationships</a:t>
            </a:r>
          </a:p>
          <a:p>
            <a:pPr marL="457145" indent="-228573" defTabSz="1528145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Model the time evolution of                                                                       relationships</a:t>
            </a:r>
          </a:p>
          <a:p>
            <a:pPr defTabSz="1528145">
              <a:lnSpc>
                <a:spcPct val="90000"/>
              </a:lnSpc>
            </a:pPr>
            <a:endParaRPr lang="en-US" sz="1000" b="1" dirty="0"/>
          </a:p>
          <a:p>
            <a:pPr defTabSz="1528145">
              <a:lnSpc>
                <a:spcPct val="90000"/>
              </a:lnSpc>
            </a:pPr>
            <a:r>
              <a:rPr lang="en-US" sz="3200" b="1" dirty="0"/>
              <a:t>Use approaches to develop                                                                                                 attribution techniques</a:t>
            </a:r>
          </a:p>
          <a:p>
            <a:pPr marL="228573" defTabSz="1528145">
              <a:lnSpc>
                <a:spcPct val="90000"/>
              </a:lnSpc>
            </a:pPr>
            <a:endParaRPr lang="en-US" sz="1000" dirty="0"/>
          </a:p>
          <a:p>
            <a:pPr defTabSz="1528145">
              <a:lnSpc>
                <a:spcPct val="90000"/>
              </a:lnSpc>
            </a:pPr>
            <a:r>
              <a:rPr lang="en-US" sz="3200" b="1" dirty="0"/>
              <a:t>Ensure robust quantitative approaches through tiered verification</a:t>
            </a: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0EE4A39E-E3B0-7FF1-FEED-F3B27C8AF51A}"/>
              </a:ext>
            </a:extLst>
          </p:cNvPr>
          <p:cNvSpPr/>
          <p:nvPr/>
        </p:nvSpPr>
        <p:spPr>
          <a:xfrm>
            <a:off x="10079858" y="4153627"/>
            <a:ext cx="10656940" cy="17126377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57000">
                <a:srgbClr val="F3FCFF"/>
              </a:gs>
              <a:gs pos="94000">
                <a:srgbClr val="DDF8FF"/>
              </a:gs>
              <a:gs pos="100000">
                <a:srgbClr val="00A9D7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t">
              <a:lnSpc>
                <a:spcPct val="90000"/>
              </a:lnSpc>
            </a:pPr>
            <a:endParaRPr lang="en-US" sz="1600" dirty="0">
              <a:latin typeface="Arial" panose="020B0604020202020204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7ADA782A-4022-96AF-58F4-68DA8EDF7FE7}"/>
              </a:ext>
            </a:extLst>
          </p:cNvPr>
          <p:cNvSpPr txBox="1"/>
          <p:nvPr/>
        </p:nvSpPr>
        <p:spPr>
          <a:xfrm>
            <a:off x="331811" y="3691228"/>
            <a:ext cx="9326880" cy="75713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4800" b="1" dirty="0">
                <a:solidFill>
                  <a:schemeClr val="bg1"/>
                </a:solidFill>
              </a:rPr>
              <a:t>OBJECTIVE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AB628282-BC40-C3D0-6C59-48F2DBABD0CC}"/>
              </a:ext>
            </a:extLst>
          </p:cNvPr>
          <p:cNvSpPr txBox="1"/>
          <p:nvPr/>
        </p:nvSpPr>
        <p:spPr>
          <a:xfrm>
            <a:off x="269694" y="12728496"/>
            <a:ext cx="9326880" cy="75713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4800" b="1" dirty="0">
                <a:solidFill>
                  <a:schemeClr val="bg1"/>
                </a:solidFill>
              </a:rPr>
              <a:t>APPROACH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26BBE67A-025B-B2E3-48F7-403AB7C3F4BD}"/>
              </a:ext>
            </a:extLst>
          </p:cNvPr>
          <p:cNvSpPr txBox="1"/>
          <p:nvPr/>
        </p:nvSpPr>
        <p:spPr>
          <a:xfrm>
            <a:off x="20968003" y="3743301"/>
            <a:ext cx="15361920" cy="1421928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defTabSz="457145">
              <a:lnSpc>
                <a:spcPct val="90000"/>
              </a:lnSpc>
              <a:defRPr/>
            </a:pPr>
            <a:r>
              <a:rPr lang="en-US" sz="4800" b="1" cap="all" dirty="0">
                <a:solidFill>
                  <a:schemeClr val="bg1"/>
                </a:solidFill>
                <a:cs typeface="Calibri" panose="020F0502020204030204" pitchFamily="34" charset="0"/>
              </a:rPr>
              <a:t>Developed stratospheric expertise and aerosol modeling capabilities in E3SM </a:t>
            </a:r>
          </a:p>
        </p:txBody>
      </p:sp>
      <p:sp>
        <p:nvSpPr>
          <p:cNvPr id="65" name="Flowchart: Alternate Process 64">
            <a:extLst>
              <a:ext uri="{FF2B5EF4-FFF2-40B4-BE49-F238E27FC236}">
                <a16:creationId xmlns:a16="http://schemas.microsoft.com/office/drawing/2014/main" id="{3FCEA659-77A0-F297-CF24-35B9437B610A}"/>
              </a:ext>
            </a:extLst>
          </p:cNvPr>
          <p:cNvSpPr/>
          <p:nvPr/>
        </p:nvSpPr>
        <p:spPr>
          <a:xfrm>
            <a:off x="10104745" y="3723821"/>
            <a:ext cx="10590338" cy="3662469"/>
          </a:xfrm>
          <a:prstGeom prst="flowChartAlternateProcess">
            <a:avLst/>
          </a:prstGeom>
          <a:solidFill>
            <a:schemeClr val="accent6">
              <a:lumMod val="75000"/>
            </a:schemeClr>
          </a:solidFill>
          <a:ln w="76200">
            <a:noFill/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defRPr/>
            </a:pPr>
            <a:r>
              <a:rPr lang="en-US" sz="4800" dirty="0">
                <a:ea typeface="Times New Roman" panose="02020603050405020304" pitchFamily="18" charset="0"/>
                <a:cs typeface="Calibri" panose="020F0502020204030204" pitchFamily="34" charset="0"/>
              </a:rPr>
              <a:t>Sandia is advancing attribution science in the climate through quantitative approaches that capture the pathway from source to societally-relevant impacts</a:t>
            </a:r>
            <a:r>
              <a:rPr lang="en-US" sz="4800" kern="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4800" kern="0" dirty="0">
              <a:solidFill>
                <a:schemeClr val="bg1"/>
              </a:solidFill>
            </a:endParaRPr>
          </a:p>
        </p:txBody>
      </p:sp>
      <p:pic>
        <p:nvPicPr>
          <p:cNvPr id="71" name="Picture 70">
            <a:extLst>
              <a:ext uri="{FF2B5EF4-FFF2-40B4-BE49-F238E27FC236}">
                <a16:creationId xmlns:a16="http://schemas.microsoft.com/office/drawing/2014/main" id="{24E7F323-1499-1C96-173E-0DB9B233D1C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100482" y="14129339"/>
            <a:ext cx="10590337" cy="2766693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B4414826-9417-5E44-9BA4-68DD7DB91EB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4489" y="8111292"/>
            <a:ext cx="5040508" cy="3452525"/>
          </a:xfrm>
          <a:prstGeom prst="rect">
            <a:avLst/>
          </a:prstGeom>
        </p:spPr>
      </p:pic>
      <p:sp>
        <p:nvSpPr>
          <p:cNvPr id="73" name="TextBox 72">
            <a:extLst>
              <a:ext uri="{FF2B5EF4-FFF2-40B4-BE49-F238E27FC236}">
                <a16:creationId xmlns:a16="http://schemas.microsoft.com/office/drawing/2014/main" id="{14738F81-A259-B412-24B6-6D218D34B74B}"/>
              </a:ext>
            </a:extLst>
          </p:cNvPr>
          <p:cNvSpPr txBox="1"/>
          <p:nvPr/>
        </p:nvSpPr>
        <p:spPr>
          <a:xfrm>
            <a:off x="10446421" y="11945341"/>
            <a:ext cx="46184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6000" i="1" dirty="0"/>
              <a:t>After</a:t>
            </a:r>
            <a:r>
              <a:rPr lang="en-US" sz="6000" dirty="0"/>
              <a:t> CLDERA</a:t>
            </a:r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08F7F5BC-75E3-410A-B80D-895C770305DB}"/>
              </a:ext>
            </a:extLst>
          </p:cNvPr>
          <p:cNvGrpSpPr>
            <a:grpSpLocks noChangeAspect="1"/>
          </p:cNvGrpSpPr>
          <p:nvPr/>
        </p:nvGrpSpPr>
        <p:grpSpPr>
          <a:xfrm>
            <a:off x="715755" y="5691308"/>
            <a:ext cx="3370441" cy="1573465"/>
            <a:chOff x="1008361" y="1294924"/>
            <a:chExt cx="2690011" cy="1273046"/>
          </a:xfrm>
        </p:grpSpPr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3BF870AF-DE2F-DA99-7CA2-E2DF6ADE7DD1}"/>
                </a:ext>
              </a:extLst>
            </p:cNvPr>
            <p:cNvGrpSpPr/>
            <p:nvPr/>
          </p:nvGrpSpPr>
          <p:grpSpPr>
            <a:xfrm>
              <a:off x="1008361" y="1294924"/>
              <a:ext cx="2546092" cy="1273046"/>
              <a:chOff x="1072190" y="1364348"/>
              <a:chExt cx="2546092" cy="1273046"/>
            </a:xfrm>
          </p:grpSpPr>
          <p:pic>
            <p:nvPicPr>
              <p:cNvPr id="94" name="Picture 93">
                <a:extLst>
                  <a:ext uri="{FF2B5EF4-FFF2-40B4-BE49-F238E27FC236}">
                    <a16:creationId xmlns:a16="http://schemas.microsoft.com/office/drawing/2014/main" id="{12C26161-0AD7-253C-448F-042BF8A7E1F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72190" y="1364348"/>
                <a:ext cx="2546092" cy="1273046"/>
              </a:xfrm>
              <a:prstGeom prst="rect">
                <a:avLst/>
              </a:prstGeom>
            </p:spPr>
          </p:pic>
          <p:sp>
            <p:nvSpPr>
              <p:cNvPr id="99" name="Rectangle 98">
                <a:extLst>
                  <a:ext uri="{FF2B5EF4-FFF2-40B4-BE49-F238E27FC236}">
                    <a16:creationId xmlns:a16="http://schemas.microsoft.com/office/drawing/2014/main" id="{D294DD80-DE4B-263F-7E56-B308CCEF7665}"/>
                  </a:ext>
                </a:extLst>
              </p:cNvPr>
              <p:cNvSpPr/>
              <p:nvPr/>
            </p:nvSpPr>
            <p:spPr>
              <a:xfrm rot="19442909">
                <a:off x="2872373" y="1773871"/>
                <a:ext cx="155575" cy="61301"/>
              </a:xfrm>
              <a:prstGeom prst="rect">
                <a:avLst/>
              </a:prstGeom>
              <a:solidFill>
                <a:srgbClr val="062D68"/>
              </a:solidFill>
              <a:ln w="1587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457145">
                  <a:lnSpc>
                    <a:spcPct val="90000"/>
                  </a:lnSpc>
                  <a:defRPr/>
                </a:pPr>
                <a:endParaRPr lang="en-US" sz="1800" ker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7417A59C-9EBA-90CE-0C5C-A4B93F7C2DB5}"/>
                  </a:ext>
                </a:extLst>
              </p:cNvPr>
              <p:cNvSpPr/>
              <p:nvPr/>
            </p:nvSpPr>
            <p:spPr>
              <a:xfrm rot="19442909">
                <a:off x="2904274" y="1824989"/>
                <a:ext cx="155575" cy="61301"/>
              </a:xfrm>
              <a:prstGeom prst="rect">
                <a:avLst/>
              </a:prstGeom>
              <a:solidFill>
                <a:srgbClr val="062D68"/>
              </a:solidFill>
              <a:ln w="1587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457145">
                  <a:lnSpc>
                    <a:spcPct val="90000"/>
                  </a:lnSpc>
                  <a:defRPr/>
                </a:pPr>
                <a:endParaRPr lang="en-US" sz="1800" ker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5" name="Rectangle 104">
                <a:extLst>
                  <a:ext uri="{FF2B5EF4-FFF2-40B4-BE49-F238E27FC236}">
                    <a16:creationId xmlns:a16="http://schemas.microsoft.com/office/drawing/2014/main" id="{A3E42BB5-866B-003C-8A28-02275FC90AD0}"/>
                  </a:ext>
                </a:extLst>
              </p:cNvPr>
              <p:cNvSpPr/>
              <p:nvPr/>
            </p:nvSpPr>
            <p:spPr>
              <a:xfrm rot="19442909">
                <a:off x="2911530" y="1877984"/>
                <a:ext cx="155575" cy="61301"/>
              </a:xfrm>
              <a:prstGeom prst="rect">
                <a:avLst/>
              </a:prstGeom>
              <a:solidFill>
                <a:srgbClr val="062D68"/>
              </a:solidFill>
              <a:ln w="1587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457145">
                  <a:lnSpc>
                    <a:spcPct val="90000"/>
                  </a:lnSpc>
                  <a:defRPr/>
                </a:pPr>
                <a:endParaRPr lang="en-US" sz="1800" ker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8" name="Rectangle 107">
                <a:extLst>
                  <a:ext uri="{FF2B5EF4-FFF2-40B4-BE49-F238E27FC236}">
                    <a16:creationId xmlns:a16="http://schemas.microsoft.com/office/drawing/2014/main" id="{375074AD-73BE-D6C1-6536-BD6BACA3B5B2}"/>
                  </a:ext>
                </a:extLst>
              </p:cNvPr>
              <p:cNvSpPr/>
              <p:nvPr/>
            </p:nvSpPr>
            <p:spPr>
              <a:xfrm rot="19442909">
                <a:off x="2942431" y="1919056"/>
                <a:ext cx="155575" cy="61301"/>
              </a:xfrm>
              <a:prstGeom prst="rect">
                <a:avLst/>
              </a:prstGeom>
              <a:solidFill>
                <a:srgbClr val="062D68"/>
              </a:solidFill>
              <a:ln w="1587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457145">
                  <a:lnSpc>
                    <a:spcPct val="90000"/>
                  </a:lnSpc>
                  <a:defRPr/>
                </a:pPr>
                <a:endParaRPr lang="en-US" sz="1800" ker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11" name="Rectangle 110">
                <a:extLst>
                  <a:ext uri="{FF2B5EF4-FFF2-40B4-BE49-F238E27FC236}">
                    <a16:creationId xmlns:a16="http://schemas.microsoft.com/office/drawing/2014/main" id="{8F1AEE5A-5D76-DC14-D77E-D9B6F442401A}"/>
                  </a:ext>
                </a:extLst>
              </p:cNvPr>
              <p:cNvSpPr/>
              <p:nvPr/>
            </p:nvSpPr>
            <p:spPr>
              <a:xfrm rot="19442909">
                <a:off x="3032159" y="2105242"/>
                <a:ext cx="68960" cy="45719"/>
              </a:xfrm>
              <a:prstGeom prst="rect">
                <a:avLst/>
              </a:prstGeom>
              <a:solidFill>
                <a:srgbClr val="062D68"/>
              </a:solidFill>
              <a:ln w="1587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457145">
                  <a:lnSpc>
                    <a:spcPct val="90000"/>
                  </a:lnSpc>
                  <a:defRPr/>
                </a:pPr>
                <a:endParaRPr lang="en-US" sz="1800" ker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E30D0AF3-3A34-7681-EE22-8118DC7DC612}"/>
                  </a:ext>
                </a:extLst>
              </p:cNvPr>
              <p:cNvSpPr/>
              <p:nvPr/>
            </p:nvSpPr>
            <p:spPr>
              <a:xfrm rot="19442909">
                <a:off x="3031579" y="2051992"/>
                <a:ext cx="113575" cy="36576"/>
              </a:xfrm>
              <a:prstGeom prst="rect">
                <a:avLst/>
              </a:prstGeom>
              <a:solidFill>
                <a:srgbClr val="062D68"/>
              </a:solidFill>
              <a:ln w="1587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457145">
                  <a:lnSpc>
                    <a:spcPct val="90000"/>
                  </a:lnSpc>
                  <a:defRPr/>
                </a:pPr>
                <a:endParaRPr lang="en-US" sz="1800" ker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id="{DA6EF4BF-78EF-A86E-9B50-379DF802C92D}"/>
                  </a:ext>
                </a:extLst>
              </p:cNvPr>
              <p:cNvSpPr/>
              <p:nvPr/>
            </p:nvSpPr>
            <p:spPr>
              <a:xfrm rot="19442909">
                <a:off x="3014505" y="1993549"/>
                <a:ext cx="132709" cy="62378"/>
              </a:xfrm>
              <a:prstGeom prst="rect">
                <a:avLst/>
              </a:prstGeom>
              <a:solidFill>
                <a:srgbClr val="062D68"/>
              </a:solidFill>
              <a:ln w="1587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457145">
                  <a:lnSpc>
                    <a:spcPct val="90000"/>
                  </a:lnSpc>
                  <a:defRPr/>
                </a:pPr>
                <a:endParaRPr lang="en-US" sz="1800" ker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24" name="Rectangle 123">
                <a:extLst>
                  <a:ext uri="{FF2B5EF4-FFF2-40B4-BE49-F238E27FC236}">
                    <a16:creationId xmlns:a16="http://schemas.microsoft.com/office/drawing/2014/main" id="{84046E18-0E8A-66E2-99C5-D7FA517E9E05}"/>
                  </a:ext>
                </a:extLst>
              </p:cNvPr>
              <p:cNvSpPr/>
              <p:nvPr/>
            </p:nvSpPr>
            <p:spPr>
              <a:xfrm rot="19442909">
                <a:off x="2978017" y="1932025"/>
                <a:ext cx="197909" cy="66270"/>
              </a:xfrm>
              <a:prstGeom prst="rect">
                <a:avLst/>
              </a:prstGeom>
              <a:solidFill>
                <a:srgbClr val="062D68"/>
              </a:solidFill>
              <a:ln w="1587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457145">
                  <a:lnSpc>
                    <a:spcPct val="90000"/>
                  </a:lnSpc>
                  <a:defRPr/>
                </a:pPr>
                <a:endParaRPr lang="en-US" sz="1800" ker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id="{E265488C-0321-C625-98FA-1833FB66F6F2}"/>
                  </a:ext>
                </a:extLst>
              </p:cNvPr>
              <p:cNvSpPr/>
              <p:nvPr/>
            </p:nvSpPr>
            <p:spPr>
              <a:xfrm>
                <a:off x="2825750" y="1830388"/>
                <a:ext cx="206375" cy="325610"/>
              </a:xfrm>
              <a:custGeom>
                <a:avLst/>
                <a:gdLst>
                  <a:gd name="connsiteX0" fmla="*/ 0 w 206375"/>
                  <a:gd name="connsiteY0" fmla="*/ 0 h 347662"/>
                  <a:gd name="connsiteX1" fmla="*/ 44450 w 206375"/>
                  <a:gd name="connsiteY1" fmla="*/ 9525 h 347662"/>
                  <a:gd name="connsiteX2" fmla="*/ 50800 w 206375"/>
                  <a:gd name="connsiteY2" fmla="*/ 15875 h 347662"/>
                  <a:gd name="connsiteX3" fmla="*/ 60325 w 206375"/>
                  <a:gd name="connsiteY3" fmla="*/ 26987 h 347662"/>
                  <a:gd name="connsiteX4" fmla="*/ 61913 w 206375"/>
                  <a:gd name="connsiteY4" fmla="*/ 31750 h 347662"/>
                  <a:gd name="connsiteX5" fmla="*/ 73025 w 206375"/>
                  <a:gd name="connsiteY5" fmla="*/ 42862 h 347662"/>
                  <a:gd name="connsiteX6" fmla="*/ 77788 w 206375"/>
                  <a:gd name="connsiteY6" fmla="*/ 61912 h 347662"/>
                  <a:gd name="connsiteX7" fmla="*/ 84138 w 206375"/>
                  <a:gd name="connsiteY7" fmla="*/ 80962 h 347662"/>
                  <a:gd name="connsiteX8" fmla="*/ 87313 w 206375"/>
                  <a:gd name="connsiteY8" fmla="*/ 92075 h 347662"/>
                  <a:gd name="connsiteX9" fmla="*/ 90488 w 206375"/>
                  <a:gd name="connsiteY9" fmla="*/ 131762 h 347662"/>
                  <a:gd name="connsiteX10" fmla="*/ 92075 w 206375"/>
                  <a:gd name="connsiteY10" fmla="*/ 136525 h 347662"/>
                  <a:gd name="connsiteX11" fmla="*/ 93663 w 206375"/>
                  <a:gd name="connsiteY11" fmla="*/ 142875 h 347662"/>
                  <a:gd name="connsiteX12" fmla="*/ 98425 w 206375"/>
                  <a:gd name="connsiteY12" fmla="*/ 149225 h 347662"/>
                  <a:gd name="connsiteX13" fmla="*/ 100013 w 206375"/>
                  <a:gd name="connsiteY13" fmla="*/ 153987 h 347662"/>
                  <a:gd name="connsiteX14" fmla="*/ 107950 w 206375"/>
                  <a:gd name="connsiteY14" fmla="*/ 158750 h 347662"/>
                  <a:gd name="connsiteX15" fmla="*/ 122238 w 206375"/>
                  <a:gd name="connsiteY15" fmla="*/ 168275 h 347662"/>
                  <a:gd name="connsiteX16" fmla="*/ 141288 w 206375"/>
                  <a:gd name="connsiteY16" fmla="*/ 179387 h 347662"/>
                  <a:gd name="connsiteX17" fmla="*/ 147638 w 206375"/>
                  <a:gd name="connsiteY17" fmla="*/ 182562 h 347662"/>
                  <a:gd name="connsiteX18" fmla="*/ 163513 w 206375"/>
                  <a:gd name="connsiteY18" fmla="*/ 192087 h 347662"/>
                  <a:gd name="connsiteX19" fmla="*/ 168275 w 206375"/>
                  <a:gd name="connsiteY19" fmla="*/ 198437 h 347662"/>
                  <a:gd name="connsiteX20" fmla="*/ 173038 w 206375"/>
                  <a:gd name="connsiteY20" fmla="*/ 203200 h 347662"/>
                  <a:gd name="connsiteX21" fmla="*/ 177800 w 206375"/>
                  <a:gd name="connsiteY21" fmla="*/ 211137 h 347662"/>
                  <a:gd name="connsiteX22" fmla="*/ 184150 w 206375"/>
                  <a:gd name="connsiteY22" fmla="*/ 219075 h 347662"/>
                  <a:gd name="connsiteX23" fmla="*/ 187325 w 206375"/>
                  <a:gd name="connsiteY23" fmla="*/ 223837 h 347662"/>
                  <a:gd name="connsiteX24" fmla="*/ 192088 w 206375"/>
                  <a:gd name="connsiteY24" fmla="*/ 227012 h 347662"/>
                  <a:gd name="connsiteX25" fmla="*/ 201613 w 206375"/>
                  <a:gd name="connsiteY25" fmla="*/ 255587 h 347662"/>
                  <a:gd name="connsiteX26" fmla="*/ 206375 w 206375"/>
                  <a:gd name="connsiteY26" fmla="*/ 269875 h 347662"/>
                  <a:gd name="connsiteX27" fmla="*/ 198438 w 206375"/>
                  <a:gd name="connsiteY27" fmla="*/ 292100 h 347662"/>
                  <a:gd name="connsiteX28" fmla="*/ 177800 w 206375"/>
                  <a:gd name="connsiteY28" fmla="*/ 309562 h 347662"/>
                  <a:gd name="connsiteX29" fmla="*/ 166688 w 206375"/>
                  <a:gd name="connsiteY29" fmla="*/ 325437 h 347662"/>
                  <a:gd name="connsiteX30" fmla="*/ 158750 w 206375"/>
                  <a:gd name="connsiteY30" fmla="*/ 334962 h 347662"/>
                  <a:gd name="connsiteX31" fmla="*/ 153988 w 206375"/>
                  <a:gd name="connsiteY31" fmla="*/ 342900 h 347662"/>
                  <a:gd name="connsiteX32" fmla="*/ 149225 w 206375"/>
                  <a:gd name="connsiteY32" fmla="*/ 347662 h 3476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206375" h="347662">
                    <a:moveTo>
                      <a:pt x="0" y="0"/>
                    </a:moveTo>
                    <a:cubicBezTo>
                      <a:pt x="14817" y="3175"/>
                      <a:pt x="29987" y="5005"/>
                      <a:pt x="44450" y="9525"/>
                    </a:cubicBezTo>
                    <a:cubicBezTo>
                      <a:pt x="47307" y="10418"/>
                      <a:pt x="48829" y="13622"/>
                      <a:pt x="50800" y="15875"/>
                    </a:cubicBezTo>
                    <a:cubicBezTo>
                      <a:pt x="65056" y="32167"/>
                      <a:pt x="46781" y="13443"/>
                      <a:pt x="60325" y="26987"/>
                    </a:cubicBezTo>
                    <a:cubicBezTo>
                      <a:pt x="60854" y="28575"/>
                      <a:pt x="60868" y="30443"/>
                      <a:pt x="61913" y="31750"/>
                    </a:cubicBezTo>
                    <a:cubicBezTo>
                      <a:pt x="65185" y="35840"/>
                      <a:pt x="73025" y="42862"/>
                      <a:pt x="73025" y="42862"/>
                    </a:cubicBezTo>
                    <a:cubicBezTo>
                      <a:pt x="79222" y="58355"/>
                      <a:pt x="73654" y="42621"/>
                      <a:pt x="77788" y="61912"/>
                    </a:cubicBezTo>
                    <a:cubicBezTo>
                      <a:pt x="80845" y="76178"/>
                      <a:pt x="80198" y="69142"/>
                      <a:pt x="84138" y="80962"/>
                    </a:cubicBezTo>
                    <a:cubicBezTo>
                      <a:pt x="85356" y="84617"/>
                      <a:pt x="86255" y="88371"/>
                      <a:pt x="87313" y="92075"/>
                    </a:cubicBezTo>
                    <a:cubicBezTo>
                      <a:pt x="88371" y="105304"/>
                      <a:pt x="89074" y="118566"/>
                      <a:pt x="90488" y="131762"/>
                    </a:cubicBezTo>
                    <a:cubicBezTo>
                      <a:pt x="90666" y="133426"/>
                      <a:pt x="91615" y="134916"/>
                      <a:pt x="92075" y="136525"/>
                    </a:cubicBezTo>
                    <a:cubicBezTo>
                      <a:pt x="92674" y="138623"/>
                      <a:pt x="92687" y="140923"/>
                      <a:pt x="93663" y="142875"/>
                    </a:cubicBezTo>
                    <a:cubicBezTo>
                      <a:pt x="94846" y="145241"/>
                      <a:pt x="96838" y="147108"/>
                      <a:pt x="98425" y="149225"/>
                    </a:cubicBezTo>
                    <a:cubicBezTo>
                      <a:pt x="98954" y="150812"/>
                      <a:pt x="98830" y="152804"/>
                      <a:pt x="100013" y="153987"/>
                    </a:cubicBezTo>
                    <a:cubicBezTo>
                      <a:pt x="102195" y="156169"/>
                      <a:pt x="105355" y="157081"/>
                      <a:pt x="107950" y="158750"/>
                    </a:cubicBezTo>
                    <a:cubicBezTo>
                      <a:pt x="112765" y="161845"/>
                      <a:pt x="117659" y="164841"/>
                      <a:pt x="122238" y="168275"/>
                    </a:cubicBezTo>
                    <a:cubicBezTo>
                      <a:pt x="132375" y="175877"/>
                      <a:pt x="126222" y="171854"/>
                      <a:pt x="141288" y="179387"/>
                    </a:cubicBezTo>
                    <a:cubicBezTo>
                      <a:pt x="143405" y="180445"/>
                      <a:pt x="145965" y="180889"/>
                      <a:pt x="147638" y="182562"/>
                    </a:cubicBezTo>
                    <a:cubicBezTo>
                      <a:pt x="156355" y="191279"/>
                      <a:pt x="151148" y="187965"/>
                      <a:pt x="163513" y="192087"/>
                    </a:cubicBezTo>
                    <a:cubicBezTo>
                      <a:pt x="165100" y="194204"/>
                      <a:pt x="166553" y="196428"/>
                      <a:pt x="168275" y="198437"/>
                    </a:cubicBezTo>
                    <a:cubicBezTo>
                      <a:pt x="169736" y="200142"/>
                      <a:pt x="171691" y="201404"/>
                      <a:pt x="173038" y="203200"/>
                    </a:cubicBezTo>
                    <a:cubicBezTo>
                      <a:pt x="174889" y="205668"/>
                      <a:pt x="176031" y="208609"/>
                      <a:pt x="177800" y="211137"/>
                    </a:cubicBezTo>
                    <a:cubicBezTo>
                      <a:pt x="179743" y="213913"/>
                      <a:pt x="182117" y="216364"/>
                      <a:pt x="184150" y="219075"/>
                    </a:cubicBezTo>
                    <a:cubicBezTo>
                      <a:pt x="185295" y="220601"/>
                      <a:pt x="185976" y="222488"/>
                      <a:pt x="187325" y="223837"/>
                    </a:cubicBezTo>
                    <a:cubicBezTo>
                      <a:pt x="188674" y="225186"/>
                      <a:pt x="190500" y="225954"/>
                      <a:pt x="192088" y="227012"/>
                    </a:cubicBezTo>
                    <a:cubicBezTo>
                      <a:pt x="199323" y="241482"/>
                      <a:pt x="192613" y="227087"/>
                      <a:pt x="201613" y="255587"/>
                    </a:cubicBezTo>
                    <a:cubicBezTo>
                      <a:pt x="208781" y="278287"/>
                      <a:pt x="201660" y="251009"/>
                      <a:pt x="206375" y="269875"/>
                    </a:cubicBezTo>
                    <a:cubicBezTo>
                      <a:pt x="205677" y="272202"/>
                      <a:pt x="202052" y="287583"/>
                      <a:pt x="198438" y="292100"/>
                    </a:cubicBezTo>
                    <a:cubicBezTo>
                      <a:pt x="191640" y="300597"/>
                      <a:pt x="186539" y="303321"/>
                      <a:pt x="177800" y="309562"/>
                    </a:cubicBezTo>
                    <a:cubicBezTo>
                      <a:pt x="173378" y="316195"/>
                      <a:pt x="171385" y="319566"/>
                      <a:pt x="166688" y="325437"/>
                    </a:cubicBezTo>
                    <a:cubicBezTo>
                      <a:pt x="164106" y="328664"/>
                      <a:pt x="161181" y="331619"/>
                      <a:pt x="158750" y="334962"/>
                    </a:cubicBezTo>
                    <a:cubicBezTo>
                      <a:pt x="156935" y="337457"/>
                      <a:pt x="155839" y="340432"/>
                      <a:pt x="153988" y="342900"/>
                    </a:cubicBezTo>
                    <a:cubicBezTo>
                      <a:pt x="152641" y="344696"/>
                      <a:pt x="149225" y="347662"/>
                      <a:pt x="149225" y="347662"/>
                    </a:cubicBezTo>
                  </a:path>
                </a:pathLst>
              </a:custGeom>
              <a:noFill/>
              <a:ln w="31750" cap="flat" cmpd="sng" algn="ctr">
                <a:solidFill>
                  <a:srgbClr val="FFFFFF">
                    <a:alpha val="87000"/>
                  </a:srgbClr>
                </a:solidFill>
                <a:prstDash val="solid"/>
              </a:ln>
              <a:effectLst>
                <a:softEdge rad="0"/>
              </a:effectLst>
            </p:spPr>
            <p:txBody>
              <a:bodyPr rtlCol="0" anchor="ctr"/>
              <a:lstStyle/>
              <a:p>
                <a:pPr algn="ctr" defTabSz="457145">
                  <a:lnSpc>
                    <a:spcPct val="90000"/>
                  </a:lnSpc>
                  <a:defRPr/>
                </a:pPr>
                <a:endParaRPr lang="en-US" sz="1800" ker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id="{0A9A7BFC-21C7-6335-7F0F-95636A591654}"/>
                  </a:ext>
                </a:extLst>
              </p:cNvPr>
              <p:cNvSpPr/>
              <p:nvPr/>
            </p:nvSpPr>
            <p:spPr>
              <a:xfrm>
                <a:off x="2821823" y="1814511"/>
                <a:ext cx="239481" cy="358775"/>
              </a:xfrm>
              <a:custGeom>
                <a:avLst/>
                <a:gdLst>
                  <a:gd name="connsiteX0" fmla="*/ 0 w 206375"/>
                  <a:gd name="connsiteY0" fmla="*/ 0 h 347662"/>
                  <a:gd name="connsiteX1" fmla="*/ 44450 w 206375"/>
                  <a:gd name="connsiteY1" fmla="*/ 9525 h 347662"/>
                  <a:gd name="connsiteX2" fmla="*/ 50800 w 206375"/>
                  <a:gd name="connsiteY2" fmla="*/ 15875 h 347662"/>
                  <a:gd name="connsiteX3" fmla="*/ 60325 w 206375"/>
                  <a:gd name="connsiteY3" fmla="*/ 26987 h 347662"/>
                  <a:gd name="connsiteX4" fmla="*/ 61913 w 206375"/>
                  <a:gd name="connsiteY4" fmla="*/ 31750 h 347662"/>
                  <a:gd name="connsiteX5" fmla="*/ 73025 w 206375"/>
                  <a:gd name="connsiteY5" fmla="*/ 42862 h 347662"/>
                  <a:gd name="connsiteX6" fmla="*/ 77788 w 206375"/>
                  <a:gd name="connsiteY6" fmla="*/ 61912 h 347662"/>
                  <a:gd name="connsiteX7" fmla="*/ 84138 w 206375"/>
                  <a:gd name="connsiteY7" fmla="*/ 80962 h 347662"/>
                  <a:gd name="connsiteX8" fmla="*/ 87313 w 206375"/>
                  <a:gd name="connsiteY8" fmla="*/ 92075 h 347662"/>
                  <a:gd name="connsiteX9" fmla="*/ 90488 w 206375"/>
                  <a:gd name="connsiteY9" fmla="*/ 131762 h 347662"/>
                  <a:gd name="connsiteX10" fmla="*/ 92075 w 206375"/>
                  <a:gd name="connsiteY10" fmla="*/ 136525 h 347662"/>
                  <a:gd name="connsiteX11" fmla="*/ 93663 w 206375"/>
                  <a:gd name="connsiteY11" fmla="*/ 142875 h 347662"/>
                  <a:gd name="connsiteX12" fmla="*/ 98425 w 206375"/>
                  <a:gd name="connsiteY12" fmla="*/ 149225 h 347662"/>
                  <a:gd name="connsiteX13" fmla="*/ 100013 w 206375"/>
                  <a:gd name="connsiteY13" fmla="*/ 153987 h 347662"/>
                  <a:gd name="connsiteX14" fmla="*/ 107950 w 206375"/>
                  <a:gd name="connsiteY14" fmla="*/ 158750 h 347662"/>
                  <a:gd name="connsiteX15" fmla="*/ 122238 w 206375"/>
                  <a:gd name="connsiteY15" fmla="*/ 168275 h 347662"/>
                  <a:gd name="connsiteX16" fmla="*/ 141288 w 206375"/>
                  <a:gd name="connsiteY16" fmla="*/ 179387 h 347662"/>
                  <a:gd name="connsiteX17" fmla="*/ 147638 w 206375"/>
                  <a:gd name="connsiteY17" fmla="*/ 182562 h 347662"/>
                  <a:gd name="connsiteX18" fmla="*/ 163513 w 206375"/>
                  <a:gd name="connsiteY18" fmla="*/ 192087 h 347662"/>
                  <a:gd name="connsiteX19" fmla="*/ 168275 w 206375"/>
                  <a:gd name="connsiteY19" fmla="*/ 198437 h 347662"/>
                  <a:gd name="connsiteX20" fmla="*/ 173038 w 206375"/>
                  <a:gd name="connsiteY20" fmla="*/ 203200 h 347662"/>
                  <a:gd name="connsiteX21" fmla="*/ 177800 w 206375"/>
                  <a:gd name="connsiteY21" fmla="*/ 211137 h 347662"/>
                  <a:gd name="connsiteX22" fmla="*/ 184150 w 206375"/>
                  <a:gd name="connsiteY22" fmla="*/ 219075 h 347662"/>
                  <a:gd name="connsiteX23" fmla="*/ 187325 w 206375"/>
                  <a:gd name="connsiteY23" fmla="*/ 223837 h 347662"/>
                  <a:gd name="connsiteX24" fmla="*/ 192088 w 206375"/>
                  <a:gd name="connsiteY24" fmla="*/ 227012 h 347662"/>
                  <a:gd name="connsiteX25" fmla="*/ 201613 w 206375"/>
                  <a:gd name="connsiteY25" fmla="*/ 255587 h 347662"/>
                  <a:gd name="connsiteX26" fmla="*/ 206375 w 206375"/>
                  <a:gd name="connsiteY26" fmla="*/ 269875 h 347662"/>
                  <a:gd name="connsiteX27" fmla="*/ 198438 w 206375"/>
                  <a:gd name="connsiteY27" fmla="*/ 292100 h 347662"/>
                  <a:gd name="connsiteX28" fmla="*/ 177800 w 206375"/>
                  <a:gd name="connsiteY28" fmla="*/ 309562 h 347662"/>
                  <a:gd name="connsiteX29" fmla="*/ 166688 w 206375"/>
                  <a:gd name="connsiteY29" fmla="*/ 325437 h 347662"/>
                  <a:gd name="connsiteX30" fmla="*/ 158750 w 206375"/>
                  <a:gd name="connsiteY30" fmla="*/ 334962 h 347662"/>
                  <a:gd name="connsiteX31" fmla="*/ 153988 w 206375"/>
                  <a:gd name="connsiteY31" fmla="*/ 342900 h 347662"/>
                  <a:gd name="connsiteX32" fmla="*/ 149225 w 206375"/>
                  <a:gd name="connsiteY32" fmla="*/ 347662 h 3476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206375" h="347662">
                    <a:moveTo>
                      <a:pt x="0" y="0"/>
                    </a:moveTo>
                    <a:cubicBezTo>
                      <a:pt x="14817" y="3175"/>
                      <a:pt x="29987" y="5005"/>
                      <a:pt x="44450" y="9525"/>
                    </a:cubicBezTo>
                    <a:cubicBezTo>
                      <a:pt x="47307" y="10418"/>
                      <a:pt x="48829" y="13622"/>
                      <a:pt x="50800" y="15875"/>
                    </a:cubicBezTo>
                    <a:cubicBezTo>
                      <a:pt x="65056" y="32167"/>
                      <a:pt x="46781" y="13443"/>
                      <a:pt x="60325" y="26987"/>
                    </a:cubicBezTo>
                    <a:cubicBezTo>
                      <a:pt x="60854" y="28575"/>
                      <a:pt x="60868" y="30443"/>
                      <a:pt x="61913" y="31750"/>
                    </a:cubicBezTo>
                    <a:cubicBezTo>
                      <a:pt x="65185" y="35840"/>
                      <a:pt x="73025" y="42862"/>
                      <a:pt x="73025" y="42862"/>
                    </a:cubicBezTo>
                    <a:cubicBezTo>
                      <a:pt x="79222" y="58355"/>
                      <a:pt x="73654" y="42621"/>
                      <a:pt x="77788" y="61912"/>
                    </a:cubicBezTo>
                    <a:cubicBezTo>
                      <a:pt x="80845" y="76178"/>
                      <a:pt x="80198" y="69142"/>
                      <a:pt x="84138" y="80962"/>
                    </a:cubicBezTo>
                    <a:cubicBezTo>
                      <a:pt x="85356" y="84617"/>
                      <a:pt x="86255" y="88371"/>
                      <a:pt x="87313" y="92075"/>
                    </a:cubicBezTo>
                    <a:cubicBezTo>
                      <a:pt x="88371" y="105304"/>
                      <a:pt x="89074" y="118566"/>
                      <a:pt x="90488" y="131762"/>
                    </a:cubicBezTo>
                    <a:cubicBezTo>
                      <a:pt x="90666" y="133426"/>
                      <a:pt x="91615" y="134916"/>
                      <a:pt x="92075" y="136525"/>
                    </a:cubicBezTo>
                    <a:cubicBezTo>
                      <a:pt x="92674" y="138623"/>
                      <a:pt x="92687" y="140923"/>
                      <a:pt x="93663" y="142875"/>
                    </a:cubicBezTo>
                    <a:cubicBezTo>
                      <a:pt x="94846" y="145241"/>
                      <a:pt x="96838" y="147108"/>
                      <a:pt x="98425" y="149225"/>
                    </a:cubicBezTo>
                    <a:cubicBezTo>
                      <a:pt x="98954" y="150812"/>
                      <a:pt x="98830" y="152804"/>
                      <a:pt x="100013" y="153987"/>
                    </a:cubicBezTo>
                    <a:cubicBezTo>
                      <a:pt x="102195" y="156169"/>
                      <a:pt x="105355" y="157081"/>
                      <a:pt x="107950" y="158750"/>
                    </a:cubicBezTo>
                    <a:cubicBezTo>
                      <a:pt x="112765" y="161845"/>
                      <a:pt x="117659" y="164841"/>
                      <a:pt x="122238" y="168275"/>
                    </a:cubicBezTo>
                    <a:cubicBezTo>
                      <a:pt x="132375" y="175877"/>
                      <a:pt x="126222" y="171854"/>
                      <a:pt x="141288" y="179387"/>
                    </a:cubicBezTo>
                    <a:cubicBezTo>
                      <a:pt x="143405" y="180445"/>
                      <a:pt x="145965" y="180889"/>
                      <a:pt x="147638" y="182562"/>
                    </a:cubicBezTo>
                    <a:cubicBezTo>
                      <a:pt x="156355" y="191279"/>
                      <a:pt x="151148" y="187965"/>
                      <a:pt x="163513" y="192087"/>
                    </a:cubicBezTo>
                    <a:cubicBezTo>
                      <a:pt x="165100" y="194204"/>
                      <a:pt x="166553" y="196428"/>
                      <a:pt x="168275" y="198437"/>
                    </a:cubicBezTo>
                    <a:cubicBezTo>
                      <a:pt x="169736" y="200142"/>
                      <a:pt x="171691" y="201404"/>
                      <a:pt x="173038" y="203200"/>
                    </a:cubicBezTo>
                    <a:cubicBezTo>
                      <a:pt x="174889" y="205668"/>
                      <a:pt x="176031" y="208609"/>
                      <a:pt x="177800" y="211137"/>
                    </a:cubicBezTo>
                    <a:cubicBezTo>
                      <a:pt x="179743" y="213913"/>
                      <a:pt x="182117" y="216364"/>
                      <a:pt x="184150" y="219075"/>
                    </a:cubicBezTo>
                    <a:cubicBezTo>
                      <a:pt x="185295" y="220601"/>
                      <a:pt x="185976" y="222488"/>
                      <a:pt x="187325" y="223837"/>
                    </a:cubicBezTo>
                    <a:cubicBezTo>
                      <a:pt x="188674" y="225186"/>
                      <a:pt x="190500" y="225954"/>
                      <a:pt x="192088" y="227012"/>
                    </a:cubicBezTo>
                    <a:cubicBezTo>
                      <a:pt x="199323" y="241482"/>
                      <a:pt x="192613" y="227087"/>
                      <a:pt x="201613" y="255587"/>
                    </a:cubicBezTo>
                    <a:cubicBezTo>
                      <a:pt x="208781" y="278287"/>
                      <a:pt x="201660" y="251009"/>
                      <a:pt x="206375" y="269875"/>
                    </a:cubicBezTo>
                    <a:cubicBezTo>
                      <a:pt x="205677" y="272202"/>
                      <a:pt x="202052" y="287583"/>
                      <a:pt x="198438" y="292100"/>
                    </a:cubicBezTo>
                    <a:cubicBezTo>
                      <a:pt x="191640" y="300597"/>
                      <a:pt x="186539" y="303321"/>
                      <a:pt x="177800" y="309562"/>
                    </a:cubicBezTo>
                    <a:cubicBezTo>
                      <a:pt x="173378" y="316195"/>
                      <a:pt x="171385" y="319566"/>
                      <a:pt x="166688" y="325437"/>
                    </a:cubicBezTo>
                    <a:cubicBezTo>
                      <a:pt x="164106" y="328664"/>
                      <a:pt x="161181" y="331619"/>
                      <a:pt x="158750" y="334962"/>
                    </a:cubicBezTo>
                    <a:cubicBezTo>
                      <a:pt x="156935" y="337457"/>
                      <a:pt x="155839" y="340432"/>
                      <a:pt x="153988" y="342900"/>
                    </a:cubicBezTo>
                    <a:cubicBezTo>
                      <a:pt x="152641" y="344696"/>
                      <a:pt x="149225" y="347662"/>
                      <a:pt x="149225" y="347662"/>
                    </a:cubicBezTo>
                  </a:path>
                </a:pathLst>
              </a:custGeom>
              <a:noFill/>
              <a:ln w="63500" cap="flat" cmpd="sng" algn="ctr">
                <a:solidFill>
                  <a:srgbClr val="062D68">
                    <a:alpha val="78000"/>
                  </a:srgbClr>
                </a:solidFill>
                <a:prstDash val="solid"/>
              </a:ln>
              <a:effectLst>
                <a:softEdge rad="12700"/>
              </a:effectLst>
            </p:spPr>
            <p:txBody>
              <a:bodyPr rtlCol="0" anchor="ctr"/>
              <a:lstStyle/>
              <a:p>
                <a:pPr algn="ctr" defTabSz="457145">
                  <a:lnSpc>
                    <a:spcPct val="90000"/>
                  </a:lnSpc>
                  <a:defRPr/>
                </a:pPr>
                <a:endParaRPr lang="en-US" sz="1800" kern="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4EC7332D-8DED-75DC-C5C3-DDD44403D70D}"/>
                </a:ext>
              </a:extLst>
            </p:cNvPr>
            <p:cNvSpPr/>
            <p:nvPr/>
          </p:nvSpPr>
          <p:spPr>
            <a:xfrm>
              <a:off x="2339457" y="1364776"/>
              <a:ext cx="1155510" cy="1128215"/>
            </a:xfrm>
            <a:prstGeom prst="ellipse">
              <a:avLst/>
            </a:prstGeom>
            <a:noFill/>
            <a:ln w="28575" cap="flat" cmpd="sng" algn="ctr">
              <a:solidFill>
                <a:srgbClr val="FFFF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457145">
                <a:lnSpc>
                  <a:spcPct val="90000"/>
                </a:lnSpc>
                <a:defRPr/>
              </a:pPr>
              <a:endParaRPr lang="en-US" sz="1800" kern="0">
                <a:solidFill>
                  <a:srgbClr val="FFFFFF"/>
                </a:solidFill>
              </a:endParaRPr>
            </a:p>
          </p:txBody>
        </p:sp>
        <p:sp>
          <p:nvSpPr>
            <p:cNvPr id="77" name="Arc 76">
              <a:extLst>
                <a:ext uri="{FF2B5EF4-FFF2-40B4-BE49-F238E27FC236}">
                  <a16:creationId xmlns:a16="http://schemas.microsoft.com/office/drawing/2014/main" id="{021EC352-6624-9316-2D4E-073F49A15BEA}"/>
                </a:ext>
              </a:extLst>
            </p:cNvPr>
            <p:cNvSpPr/>
            <p:nvPr/>
          </p:nvSpPr>
          <p:spPr>
            <a:xfrm rot="17478172">
              <a:off x="2616115" y="1452031"/>
              <a:ext cx="518319" cy="300259"/>
            </a:xfrm>
            <a:prstGeom prst="arc">
              <a:avLst>
                <a:gd name="adj1" fmla="val 11500311"/>
                <a:gd name="adj2" fmla="val 19864208"/>
              </a:avLst>
            </a:prstGeom>
            <a:noFill/>
            <a:ln w="12700" cap="flat" cmpd="sng" algn="ctr">
              <a:solidFill>
                <a:srgbClr val="FFFF00"/>
              </a:solidFill>
              <a:prstDash val="solid"/>
              <a:tailEnd type="stealth"/>
            </a:ln>
            <a:effectLst/>
          </p:spPr>
          <p:txBody>
            <a:bodyPr rtlCol="0" anchor="ctr"/>
            <a:lstStyle/>
            <a:p>
              <a:pPr algn="ctr" defTabSz="457145">
                <a:lnSpc>
                  <a:spcPct val="90000"/>
                </a:lnSpc>
                <a:defRPr/>
              </a:pPr>
              <a:endParaRPr lang="en-US" sz="1800" kern="0">
                <a:solidFill>
                  <a:srgbClr val="000000"/>
                </a:solidFill>
              </a:endParaRPr>
            </a:p>
          </p:txBody>
        </p:sp>
        <p:sp>
          <p:nvSpPr>
            <p:cNvPr id="83" name="Arc 82">
              <a:extLst>
                <a:ext uri="{FF2B5EF4-FFF2-40B4-BE49-F238E27FC236}">
                  <a16:creationId xmlns:a16="http://schemas.microsoft.com/office/drawing/2014/main" id="{9FCC1A19-AA68-5393-9772-3DC693288412}"/>
                </a:ext>
              </a:extLst>
            </p:cNvPr>
            <p:cNvSpPr/>
            <p:nvPr/>
          </p:nvSpPr>
          <p:spPr>
            <a:xfrm>
              <a:off x="2759374" y="1802094"/>
              <a:ext cx="938998" cy="300259"/>
            </a:xfrm>
            <a:prstGeom prst="arc">
              <a:avLst>
                <a:gd name="adj1" fmla="val 11500311"/>
                <a:gd name="adj2" fmla="val 19864208"/>
              </a:avLst>
            </a:prstGeom>
            <a:noFill/>
            <a:ln w="12700" cap="flat" cmpd="sng" algn="ctr">
              <a:solidFill>
                <a:srgbClr val="FFFF00"/>
              </a:solidFill>
              <a:prstDash val="solid"/>
              <a:tailEnd type="stealth"/>
            </a:ln>
            <a:effectLst/>
          </p:spPr>
          <p:txBody>
            <a:bodyPr rtlCol="0" anchor="ctr"/>
            <a:lstStyle/>
            <a:p>
              <a:pPr algn="ctr" defTabSz="457145">
                <a:lnSpc>
                  <a:spcPct val="90000"/>
                </a:lnSpc>
                <a:defRPr/>
              </a:pPr>
              <a:endParaRPr lang="en-US" sz="1800" kern="0">
                <a:solidFill>
                  <a:srgbClr val="000000"/>
                </a:solidFill>
              </a:endParaRPr>
            </a:p>
          </p:txBody>
        </p:sp>
        <p:sp>
          <p:nvSpPr>
            <p:cNvPr id="86" name="Arc 85">
              <a:extLst>
                <a:ext uri="{FF2B5EF4-FFF2-40B4-BE49-F238E27FC236}">
                  <a16:creationId xmlns:a16="http://schemas.microsoft.com/office/drawing/2014/main" id="{4144B9DB-39F4-C7BF-0F78-E45E6CE4B0FA}"/>
                </a:ext>
              </a:extLst>
            </p:cNvPr>
            <p:cNvSpPr/>
            <p:nvPr/>
          </p:nvSpPr>
          <p:spPr>
            <a:xfrm rot="2736400">
              <a:off x="2809494" y="2072689"/>
              <a:ext cx="518319" cy="300259"/>
            </a:xfrm>
            <a:prstGeom prst="arc">
              <a:avLst>
                <a:gd name="adj1" fmla="val 11500311"/>
                <a:gd name="adj2" fmla="val 20649435"/>
              </a:avLst>
            </a:prstGeom>
            <a:noFill/>
            <a:ln w="12700" cap="flat" cmpd="sng" algn="ctr">
              <a:solidFill>
                <a:srgbClr val="FFFF00"/>
              </a:solidFill>
              <a:prstDash val="solid"/>
              <a:tailEnd type="stealth"/>
            </a:ln>
            <a:effectLst/>
          </p:spPr>
          <p:txBody>
            <a:bodyPr rtlCol="0" anchor="ctr"/>
            <a:lstStyle/>
            <a:p>
              <a:pPr algn="ctr" defTabSz="457145">
                <a:lnSpc>
                  <a:spcPct val="90000"/>
                </a:lnSpc>
                <a:defRPr/>
              </a:pPr>
              <a:endParaRPr lang="en-US" sz="1800" kern="0">
                <a:solidFill>
                  <a:srgbClr val="000000"/>
                </a:solidFill>
              </a:endParaRPr>
            </a:p>
          </p:txBody>
        </p:sp>
      </p:grpSp>
      <p:sp>
        <p:nvSpPr>
          <p:cNvPr id="128" name="Rectangle 127">
            <a:extLst>
              <a:ext uri="{FF2B5EF4-FFF2-40B4-BE49-F238E27FC236}">
                <a16:creationId xmlns:a16="http://schemas.microsoft.com/office/drawing/2014/main" id="{B10552E4-4AD8-853D-3A96-C3D138055C9F}"/>
              </a:ext>
            </a:extLst>
          </p:cNvPr>
          <p:cNvSpPr/>
          <p:nvPr/>
        </p:nvSpPr>
        <p:spPr>
          <a:xfrm>
            <a:off x="4098642" y="5895180"/>
            <a:ext cx="4572417" cy="11726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145">
              <a:lnSpc>
                <a:spcPct val="90000"/>
              </a:lnSpc>
            </a:pPr>
            <a:r>
              <a:rPr lang="en-US" sz="2600" i="1" dirty="0">
                <a:ea typeface="Open Sans" panose="020B0606030504020204" pitchFamily="34" charset="0"/>
                <a:cs typeface="Open Sans" panose="020B0606030504020204" pitchFamily="34" charset="0"/>
              </a:rPr>
              <a:t>Will a shift in mid-latitude climate be attributable to the disappearance of Arctic Sea Ice? </a:t>
            </a:r>
          </a:p>
        </p:txBody>
      </p: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2D16C134-DA5D-B57A-84AC-421B96F59A27}"/>
              </a:ext>
            </a:extLst>
          </p:cNvPr>
          <p:cNvGrpSpPr>
            <a:grpSpLocks noChangeAspect="1"/>
          </p:cNvGrpSpPr>
          <p:nvPr/>
        </p:nvGrpSpPr>
        <p:grpSpPr>
          <a:xfrm>
            <a:off x="828294" y="7544108"/>
            <a:ext cx="2139315" cy="1899739"/>
            <a:chOff x="6242516" y="1133243"/>
            <a:chExt cx="6525980" cy="6183553"/>
          </a:xfrm>
        </p:grpSpPr>
        <p:pic>
          <p:nvPicPr>
            <p:cNvPr id="131" name="Picture 130">
              <a:extLst>
                <a:ext uri="{FF2B5EF4-FFF2-40B4-BE49-F238E27FC236}">
                  <a16:creationId xmlns:a16="http://schemas.microsoft.com/office/drawing/2014/main" id="{BD22E75F-5F29-FD17-A361-38FE8DCBF7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/>
            <a:srcRect t="3850" b="15222"/>
            <a:stretch/>
          </p:blipFill>
          <p:spPr>
            <a:xfrm>
              <a:off x="8341855" y="1133243"/>
              <a:ext cx="4426641" cy="4916584"/>
            </a:xfrm>
            <a:prstGeom prst="rect">
              <a:avLst/>
            </a:prstGeom>
          </p:spPr>
        </p:pic>
        <p:sp>
          <p:nvSpPr>
            <p:cNvPr id="133" name="Arc 132">
              <a:extLst>
                <a:ext uri="{FF2B5EF4-FFF2-40B4-BE49-F238E27FC236}">
                  <a16:creationId xmlns:a16="http://schemas.microsoft.com/office/drawing/2014/main" id="{24821E33-AD09-86C1-161A-0222A3D56A82}"/>
                </a:ext>
              </a:extLst>
            </p:cNvPr>
            <p:cNvSpPr/>
            <p:nvPr/>
          </p:nvSpPr>
          <p:spPr>
            <a:xfrm rot="3112878">
              <a:off x="9669063" y="3603502"/>
              <a:ext cx="801022" cy="1431927"/>
            </a:xfrm>
            <a:prstGeom prst="arc">
              <a:avLst/>
            </a:prstGeom>
            <a:noFill/>
            <a:ln w="19050" cap="flat" cmpd="sng" algn="ctr">
              <a:solidFill>
                <a:srgbClr val="FF7E79"/>
              </a:solidFill>
              <a:prstDash val="solid"/>
              <a:headEnd type="none" w="med" len="med"/>
              <a:tailEnd type="arrow" w="med" len="med"/>
            </a:ln>
            <a:effectLst/>
          </p:spPr>
          <p:txBody>
            <a:bodyPr rtlCol="0" anchor="ctr"/>
            <a:lstStyle/>
            <a:p>
              <a:pPr algn="ctr" defTabSz="457145">
                <a:lnSpc>
                  <a:spcPct val="90000"/>
                </a:lnSpc>
                <a:defRPr/>
              </a:pPr>
              <a:endParaRPr lang="en-US" sz="1800" kern="0">
                <a:solidFill>
                  <a:srgbClr val="FF7E79"/>
                </a:solidFill>
              </a:endParaRPr>
            </a:p>
          </p:txBody>
        </p:sp>
        <p:sp>
          <p:nvSpPr>
            <p:cNvPr id="136" name="Arc 135">
              <a:extLst>
                <a:ext uri="{FF2B5EF4-FFF2-40B4-BE49-F238E27FC236}">
                  <a16:creationId xmlns:a16="http://schemas.microsoft.com/office/drawing/2014/main" id="{5CCF4679-2BCB-99AE-511C-9AFAA347DAD2}"/>
                </a:ext>
              </a:extLst>
            </p:cNvPr>
            <p:cNvSpPr/>
            <p:nvPr/>
          </p:nvSpPr>
          <p:spPr>
            <a:xfrm rot="6158596" flipH="1">
              <a:off x="7409663" y="828404"/>
              <a:ext cx="2079094" cy="4413388"/>
            </a:xfrm>
            <a:prstGeom prst="arc">
              <a:avLst>
                <a:gd name="adj1" fmla="val 16200000"/>
                <a:gd name="adj2" fmla="val 21450288"/>
              </a:avLst>
            </a:prstGeom>
            <a:noFill/>
            <a:ln w="9525" cap="flat" cmpd="sng" algn="ctr">
              <a:solidFill>
                <a:srgbClr val="FFBCBC">
                  <a:alpha val="50196"/>
                </a:srgbClr>
              </a:solidFill>
              <a:prstDash val="solid"/>
              <a:headEnd type="none" w="med" len="med"/>
              <a:tailEnd type="arrow" w="med" len="med"/>
            </a:ln>
            <a:effectLst/>
          </p:spPr>
          <p:txBody>
            <a:bodyPr rtlCol="0" anchor="ctr"/>
            <a:lstStyle/>
            <a:p>
              <a:pPr algn="ctr" defTabSz="457145">
                <a:lnSpc>
                  <a:spcPct val="90000"/>
                </a:lnSpc>
                <a:defRPr/>
              </a:pPr>
              <a:endParaRPr lang="en-US" sz="1800" kern="0">
                <a:solidFill>
                  <a:srgbClr val="000000"/>
                </a:solidFill>
              </a:endParaRPr>
            </a:p>
          </p:txBody>
        </p:sp>
        <p:sp>
          <p:nvSpPr>
            <p:cNvPr id="138" name="Arc 137">
              <a:extLst>
                <a:ext uri="{FF2B5EF4-FFF2-40B4-BE49-F238E27FC236}">
                  <a16:creationId xmlns:a16="http://schemas.microsoft.com/office/drawing/2014/main" id="{9D3969C4-0AF4-0D99-9512-FDB39FE974E0}"/>
                </a:ext>
              </a:extLst>
            </p:cNvPr>
            <p:cNvSpPr/>
            <p:nvPr/>
          </p:nvSpPr>
          <p:spPr>
            <a:xfrm rot="246302">
              <a:off x="9547965" y="3711648"/>
              <a:ext cx="2534132" cy="3605148"/>
            </a:xfrm>
            <a:prstGeom prst="arc">
              <a:avLst>
                <a:gd name="adj1" fmla="val 16200000"/>
                <a:gd name="adj2" fmla="val 749576"/>
              </a:avLst>
            </a:prstGeom>
            <a:noFill/>
            <a:ln w="25400" cap="flat" cmpd="sng" algn="ctr">
              <a:solidFill>
                <a:srgbClr val="FE7979">
                  <a:alpha val="69804"/>
                </a:srgbClr>
              </a:solidFill>
              <a:prstDash val="solid"/>
              <a:headEnd type="none" w="med" len="med"/>
              <a:tailEnd type="arrow" w="med" len="med"/>
            </a:ln>
            <a:effectLst/>
          </p:spPr>
          <p:txBody>
            <a:bodyPr rtlCol="0" anchor="ctr"/>
            <a:lstStyle/>
            <a:p>
              <a:pPr algn="ctr" defTabSz="457145">
                <a:lnSpc>
                  <a:spcPct val="90000"/>
                </a:lnSpc>
                <a:defRPr/>
              </a:pPr>
              <a:endParaRPr lang="en-US" sz="1800" kern="0">
                <a:solidFill>
                  <a:srgbClr val="000000"/>
                </a:solidFill>
              </a:endParaRPr>
            </a:p>
          </p:txBody>
        </p:sp>
        <p:pic>
          <p:nvPicPr>
            <p:cNvPr id="141" name="Picture 4" descr="transparent cloud png PNG image with transparent background | TOPpng">
              <a:extLst>
                <a:ext uri="{FF2B5EF4-FFF2-40B4-BE49-F238E27FC236}">
                  <a16:creationId xmlns:a16="http://schemas.microsoft.com/office/drawing/2014/main" id="{85BCFFDD-2388-60BA-12CF-3343E69D11A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375408">
              <a:off x="10184005" y="3071134"/>
              <a:ext cx="1262051" cy="12834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2" name="Rectangle 141">
            <a:extLst>
              <a:ext uri="{FF2B5EF4-FFF2-40B4-BE49-F238E27FC236}">
                <a16:creationId xmlns:a16="http://schemas.microsoft.com/office/drawing/2014/main" id="{2A5612E5-9C7A-EBA0-73EE-3F3F01140172}"/>
              </a:ext>
            </a:extLst>
          </p:cNvPr>
          <p:cNvSpPr/>
          <p:nvPr/>
        </p:nvSpPr>
        <p:spPr>
          <a:xfrm>
            <a:off x="3916293" y="7783565"/>
            <a:ext cx="4529755" cy="11726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145">
              <a:lnSpc>
                <a:spcPct val="90000"/>
              </a:lnSpc>
            </a:pPr>
            <a:r>
              <a:rPr lang="en-US" sz="2600" i="1" dirty="0">
                <a:ea typeface="Open Sans" panose="020B0606030504020204" pitchFamily="34" charset="0"/>
                <a:cs typeface="Open Sans" panose="020B0606030504020204" pitchFamily="34" charset="0"/>
              </a:rPr>
              <a:t>Will a shift in Indian monsoon be attributable to the development of Sky River?  </a:t>
            </a:r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24C71671-73C1-8012-A6D1-7042FD1A374D}"/>
              </a:ext>
            </a:extLst>
          </p:cNvPr>
          <p:cNvSpPr txBox="1"/>
          <p:nvPr/>
        </p:nvSpPr>
        <p:spPr>
          <a:xfrm>
            <a:off x="478455" y="4620552"/>
            <a:ext cx="9326880" cy="9787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145">
              <a:lnSpc>
                <a:spcPct val="90000"/>
              </a:lnSpc>
            </a:pPr>
            <a:r>
              <a:rPr lang="en-US" sz="3200" b="1" dirty="0">
                <a:ea typeface="Open Sans" panose="020B0606030504020204" pitchFamily="34" charset="0"/>
                <a:cs typeface="Open Sans" panose="020B0606030504020204" pitchFamily="34" charset="0"/>
              </a:rPr>
              <a:t>There is a great divide between current attribution science and what is needed for decision-makers.</a:t>
            </a:r>
            <a:endParaRPr lang="en-US" sz="3200" dirty="0"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46" name="Picture 145">
            <a:extLst>
              <a:ext uri="{FF2B5EF4-FFF2-40B4-BE49-F238E27FC236}">
                <a16:creationId xmlns:a16="http://schemas.microsoft.com/office/drawing/2014/main" id="{2A7BB96C-70F9-3C7D-DDE7-4B8CBC53B7B1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547666" y="17257301"/>
            <a:ext cx="3690321" cy="2822009"/>
          </a:xfrm>
          <a:prstGeom prst="rect">
            <a:avLst/>
          </a:prstGeom>
          <a:solidFill>
            <a:schemeClr val="bg1">
              <a:alpha val="70000"/>
            </a:schemeClr>
          </a:solidFill>
        </p:spPr>
      </p:pic>
      <p:grpSp>
        <p:nvGrpSpPr>
          <p:cNvPr id="148" name="Group 147">
            <a:extLst>
              <a:ext uri="{FF2B5EF4-FFF2-40B4-BE49-F238E27FC236}">
                <a16:creationId xmlns:a16="http://schemas.microsoft.com/office/drawing/2014/main" id="{A0FF8A09-0072-DDAC-B8B3-8F74FADE1B7C}"/>
              </a:ext>
            </a:extLst>
          </p:cNvPr>
          <p:cNvGrpSpPr/>
          <p:nvPr/>
        </p:nvGrpSpPr>
        <p:grpSpPr>
          <a:xfrm>
            <a:off x="10446419" y="8051572"/>
            <a:ext cx="5419892" cy="2508315"/>
            <a:chOff x="16538386" y="9762063"/>
            <a:chExt cx="5870769" cy="2508315"/>
          </a:xfrm>
        </p:grpSpPr>
        <p:sp>
          <p:nvSpPr>
            <p:cNvPr id="149" name="TextBox 148">
              <a:extLst>
                <a:ext uri="{FF2B5EF4-FFF2-40B4-BE49-F238E27FC236}">
                  <a16:creationId xmlns:a16="http://schemas.microsoft.com/office/drawing/2014/main" id="{DD096AA1-E5B7-2E64-EBCB-1641D969EA31}"/>
                </a:ext>
              </a:extLst>
            </p:cNvPr>
            <p:cNvSpPr txBox="1"/>
            <p:nvPr/>
          </p:nvSpPr>
          <p:spPr>
            <a:xfrm>
              <a:off x="16538386" y="9762063"/>
              <a:ext cx="587076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6000" i="1" dirty="0"/>
                <a:t>Before</a:t>
              </a:r>
              <a:r>
                <a:rPr lang="en-US" sz="6000" dirty="0"/>
                <a:t> CLDERA</a:t>
              </a:r>
            </a:p>
          </p:txBody>
        </p:sp>
        <p:sp>
          <p:nvSpPr>
            <p:cNvPr id="150" name="TextBox 149">
              <a:extLst>
                <a:ext uri="{FF2B5EF4-FFF2-40B4-BE49-F238E27FC236}">
                  <a16:creationId xmlns:a16="http://schemas.microsoft.com/office/drawing/2014/main" id="{8680EF41-F135-4F45-9BAC-17C7167F657C}"/>
                </a:ext>
              </a:extLst>
            </p:cNvPr>
            <p:cNvSpPr txBox="1"/>
            <p:nvPr/>
          </p:nvSpPr>
          <p:spPr>
            <a:xfrm>
              <a:off x="16538386" y="10682251"/>
              <a:ext cx="5459824" cy="15881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33336" indent="-233336">
                <a:lnSpc>
                  <a:spcPct val="90000"/>
                </a:lnSpc>
                <a:buFont typeface="Arial" panose="020B0604020202020204" pitchFamily="34" charset="0"/>
                <a:buChar char="•"/>
              </a:pPr>
              <a:r>
                <a:rPr lang="en-US" sz="3600" b="1" i="1" dirty="0"/>
                <a:t>Posit</a:t>
              </a:r>
              <a:r>
                <a:rPr lang="en-US" sz="3600" dirty="0"/>
                <a:t> and fingerprint to establish impact’s relationship to source</a:t>
              </a:r>
            </a:p>
          </p:txBody>
        </p:sp>
      </p:grpSp>
      <p:sp>
        <p:nvSpPr>
          <p:cNvPr id="151" name="TextBox 150">
            <a:extLst>
              <a:ext uri="{FF2B5EF4-FFF2-40B4-BE49-F238E27FC236}">
                <a16:creationId xmlns:a16="http://schemas.microsoft.com/office/drawing/2014/main" id="{16FA52E3-2843-AAB2-857C-7DCA5912176D}"/>
              </a:ext>
            </a:extLst>
          </p:cNvPr>
          <p:cNvSpPr txBox="1"/>
          <p:nvPr/>
        </p:nvSpPr>
        <p:spPr>
          <a:xfrm>
            <a:off x="10409594" y="12877284"/>
            <a:ext cx="8895112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3336" indent="-233336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3600" b="1" i="1" dirty="0"/>
              <a:t>Model</a:t>
            </a:r>
            <a:r>
              <a:rPr lang="en-US" sz="3600" dirty="0"/>
              <a:t> impact’s relationship to source through multiple steps over space and time</a:t>
            </a:r>
          </a:p>
        </p:txBody>
      </p:sp>
      <p:sp>
        <p:nvSpPr>
          <p:cNvPr id="152" name="Content Placeholder 20">
            <a:extLst>
              <a:ext uri="{FF2B5EF4-FFF2-40B4-BE49-F238E27FC236}">
                <a16:creationId xmlns:a16="http://schemas.microsoft.com/office/drawing/2014/main" id="{2895D48C-5C8E-E92B-0FF7-35288A6EBECE}"/>
              </a:ext>
            </a:extLst>
          </p:cNvPr>
          <p:cNvSpPr txBox="1">
            <a:spLocks/>
          </p:cNvSpPr>
          <p:nvPr/>
        </p:nvSpPr>
        <p:spPr>
          <a:xfrm>
            <a:off x="479126" y="9269912"/>
            <a:ext cx="9326880" cy="1646277"/>
          </a:xfrm>
          <a:prstGeom prst="rect">
            <a:avLst/>
          </a:prstGeom>
        </p:spPr>
        <p:txBody>
          <a:bodyPr>
            <a:noAutofit/>
          </a:bodyPr>
          <a:lstStyle>
            <a:lvl1pPr marL="914400" indent="-914400" algn="l" defTabSz="3657600" rtl="0" eaLnBrk="1" latinLnBrk="0" hangingPunct="1">
              <a:lnSpc>
                <a:spcPct val="90000"/>
              </a:lnSpc>
              <a:spcBef>
                <a:spcPts val="4000"/>
              </a:spcBef>
              <a:buFont typeface="Arial" panose="020B0604020202020204" pitchFamily="34" charset="0"/>
              <a:buChar char="•"/>
              <a:defRPr sz="1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43200" indent="-914400" algn="l" defTabSz="36576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9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0" indent="-914400" algn="l" defTabSz="36576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8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400800" indent="-914400" algn="l" defTabSz="36576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7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229600" indent="-914400" algn="l" defTabSz="36576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7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058400" indent="-914400" algn="l" defTabSz="36576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7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887200" indent="-914400" algn="l" defTabSz="36576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7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716000" indent="-914400" algn="l" defTabSz="36576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7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544800" indent="-914400" algn="l" defTabSz="36576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7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200"/>
              </a:spcBef>
              <a:buNone/>
            </a:pPr>
            <a:r>
              <a:rPr lang="en-US" sz="3200" b="1" dirty="0">
                <a:ea typeface="Open Sans" panose="020B0606030504020204" pitchFamily="34" charset="0"/>
                <a:cs typeface="Open Sans" panose="020B0606030504020204" pitchFamily="34" charset="0"/>
              </a:rPr>
              <a:t>Complex coupling between Earth system processes obscures relationships between sources and downstream impacts.</a:t>
            </a:r>
            <a:endParaRPr lang="en-US" sz="3200" b="1" dirty="0"/>
          </a:p>
        </p:txBody>
      </p:sp>
      <p:grpSp>
        <p:nvGrpSpPr>
          <p:cNvPr id="153" name="Group 152">
            <a:extLst>
              <a:ext uri="{FF2B5EF4-FFF2-40B4-BE49-F238E27FC236}">
                <a16:creationId xmlns:a16="http://schemas.microsoft.com/office/drawing/2014/main" id="{15006650-DAEA-E178-487B-EF80F52ED8A3}"/>
              </a:ext>
            </a:extLst>
          </p:cNvPr>
          <p:cNvGrpSpPr/>
          <p:nvPr/>
        </p:nvGrpSpPr>
        <p:grpSpPr>
          <a:xfrm>
            <a:off x="4712367" y="10239824"/>
            <a:ext cx="4421192" cy="2025265"/>
            <a:chOff x="6898216" y="11760418"/>
            <a:chExt cx="4421192" cy="2025265"/>
          </a:xfrm>
        </p:grpSpPr>
        <p:pic>
          <p:nvPicPr>
            <p:cNvPr id="154" name="Picture 153">
              <a:extLst>
                <a:ext uri="{FF2B5EF4-FFF2-40B4-BE49-F238E27FC236}">
                  <a16:creationId xmlns:a16="http://schemas.microsoft.com/office/drawing/2014/main" id="{DE1C6A69-BF10-7292-04D3-19DFA0C56871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8486" y="11760418"/>
              <a:ext cx="4380653" cy="1858458"/>
            </a:xfrm>
            <a:prstGeom prst="rect">
              <a:avLst/>
            </a:prstGeom>
          </p:spPr>
        </p:pic>
        <p:sp>
          <p:nvSpPr>
            <p:cNvPr id="155" name="TextBox 154">
              <a:extLst>
                <a:ext uri="{FF2B5EF4-FFF2-40B4-BE49-F238E27FC236}">
                  <a16:creationId xmlns:a16="http://schemas.microsoft.com/office/drawing/2014/main" id="{CBAFA92F-A2AE-1F67-BE68-B4B54599C1C4}"/>
                </a:ext>
              </a:extLst>
            </p:cNvPr>
            <p:cNvSpPr txBox="1"/>
            <p:nvPr/>
          </p:nvSpPr>
          <p:spPr>
            <a:xfrm>
              <a:off x="6898216" y="13610250"/>
              <a:ext cx="4421192" cy="1754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600" dirty="0"/>
                <a:t>Modified from:  http://www.thesourgrapevine.com/2019/11/the-ball-of-string-theory-for-learning.html</a:t>
              </a:r>
            </a:p>
          </p:txBody>
        </p:sp>
      </p:grpSp>
      <p:sp>
        <p:nvSpPr>
          <p:cNvPr id="156" name="Content Placeholder 22">
            <a:extLst>
              <a:ext uri="{FF2B5EF4-FFF2-40B4-BE49-F238E27FC236}">
                <a16:creationId xmlns:a16="http://schemas.microsoft.com/office/drawing/2014/main" id="{B40B76C9-34C3-584E-FFBC-7F6C3DF16D80}"/>
              </a:ext>
            </a:extLst>
          </p:cNvPr>
          <p:cNvSpPr txBox="1">
            <a:spLocks/>
          </p:cNvSpPr>
          <p:nvPr/>
        </p:nvSpPr>
        <p:spPr>
          <a:xfrm>
            <a:off x="594315" y="10769780"/>
            <a:ext cx="4380653" cy="161564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2800" dirty="0">
                <a:solidFill>
                  <a:schemeClr val="tx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The technical challenge is to draw quantitative relationships in a multi-step attribution framework.  </a:t>
            </a:r>
          </a:p>
        </p:txBody>
      </p:sp>
      <p:pic>
        <p:nvPicPr>
          <p:cNvPr id="157" name="Picture 156">
            <a:extLst>
              <a:ext uri="{FF2B5EF4-FFF2-40B4-BE49-F238E27FC236}">
                <a16:creationId xmlns:a16="http://schemas.microsoft.com/office/drawing/2014/main" id="{291FB349-9ED0-1257-FF1B-1BD5506824F7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48590" y="22441163"/>
            <a:ext cx="1468333" cy="853555"/>
          </a:xfrm>
          <a:prstGeom prst="rect">
            <a:avLst/>
          </a:prstGeom>
        </p:spPr>
      </p:pic>
      <p:sp>
        <p:nvSpPr>
          <p:cNvPr id="158" name="TextBox 157">
            <a:extLst>
              <a:ext uri="{FF2B5EF4-FFF2-40B4-BE49-F238E27FC236}">
                <a16:creationId xmlns:a16="http://schemas.microsoft.com/office/drawing/2014/main" id="{67F50946-3C27-3C3D-42F7-E58B92B60A62}"/>
              </a:ext>
            </a:extLst>
          </p:cNvPr>
          <p:cNvSpPr txBox="1"/>
          <p:nvPr/>
        </p:nvSpPr>
        <p:spPr>
          <a:xfrm>
            <a:off x="409773" y="21742881"/>
            <a:ext cx="8648481" cy="448364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pPr algn="l">
              <a:lnSpc>
                <a:spcPct val="90000"/>
              </a:lnSpc>
            </a:pPr>
            <a:r>
              <a:rPr lang="en-US" sz="3000" cap="small" dirty="0">
                <a:solidFill>
                  <a:schemeClr val="bg1"/>
                </a:solidFill>
              </a:rPr>
              <a:t>Developing methods using</a:t>
            </a:r>
            <a:r>
              <a:rPr lang="en-US" sz="3000" cap="small" dirty="0">
                <a:solidFill>
                  <a:srgbClr val="FF0000"/>
                </a:solidFill>
              </a:rPr>
              <a:t> </a:t>
            </a:r>
            <a:r>
              <a:rPr lang="en-US" sz="3000" cap="small" dirty="0">
                <a:solidFill>
                  <a:schemeClr val="bg1"/>
                </a:solidFill>
              </a:rPr>
              <a:t>increasingly complex datasets</a:t>
            </a:r>
          </a:p>
        </p:txBody>
      </p:sp>
      <p:pic>
        <p:nvPicPr>
          <p:cNvPr id="159" name="Picture 158">
            <a:extLst>
              <a:ext uri="{FF2B5EF4-FFF2-40B4-BE49-F238E27FC236}">
                <a16:creationId xmlns:a16="http://schemas.microsoft.com/office/drawing/2014/main" id="{F63529F3-9C95-1360-2445-B6388931E862}"/>
              </a:ext>
            </a:extLst>
          </p:cNvPr>
          <p:cNvPicPr>
            <a:picLocks noChangeAspect="1"/>
          </p:cNvPicPr>
          <p:nvPr/>
        </p:nvPicPr>
        <p:blipFill rotWithShape="1">
          <a:blip r:embed="rId22"/>
          <a:srcRect t="1088" b="1"/>
          <a:stretch/>
        </p:blipFill>
        <p:spPr>
          <a:xfrm>
            <a:off x="4462793" y="22428631"/>
            <a:ext cx="1797122" cy="994354"/>
          </a:xfrm>
          <a:prstGeom prst="rect">
            <a:avLst/>
          </a:prstGeom>
        </p:spPr>
      </p:pic>
      <p:pic>
        <p:nvPicPr>
          <p:cNvPr id="160" name="Picture 159" descr="Smoke coming from it&#10;&#10;Description automatically generated">
            <a:extLst>
              <a:ext uri="{FF2B5EF4-FFF2-40B4-BE49-F238E27FC236}">
                <a16:creationId xmlns:a16="http://schemas.microsoft.com/office/drawing/2014/main" id="{375151DC-9CA2-1BBD-4520-2F9CEF25685A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2262" y="22363909"/>
            <a:ext cx="1009375" cy="1125226"/>
          </a:xfrm>
          <a:prstGeom prst="rect">
            <a:avLst/>
          </a:prstGeom>
        </p:spPr>
      </p:pic>
      <p:pic>
        <p:nvPicPr>
          <p:cNvPr id="161" name="Picture 160">
            <a:extLst>
              <a:ext uri="{FF2B5EF4-FFF2-40B4-BE49-F238E27FC236}">
                <a16:creationId xmlns:a16="http://schemas.microsoft.com/office/drawing/2014/main" id="{5B42E6E0-EB1A-1368-1EA2-C71F24BBBB03}"/>
              </a:ext>
            </a:extLst>
          </p:cNvPr>
          <p:cNvPicPr>
            <a:picLocks noChangeAspect="1"/>
          </p:cNvPicPr>
          <p:nvPr/>
        </p:nvPicPr>
        <p:blipFill rotWithShape="1">
          <a:blip r:embed="rId24"/>
          <a:srcRect t="2349"/>
          <a:stretch/>
        </p:blipFill>
        <p:spPr>
          <a:xfrm>
            <a:off x="2705907" y="22460391"/>
            <a:ext cx="1143029" cy="994354"/>
          </a:xfrm>
          <a:prstGeom prst="rect">
            <a:avLst/>
          </a:prstGeom>
        </p:spPr>
      </p:pic>
      <p:sp>
        <p:nvSpPr>
          <p:cNvPr id="162" name="TextBox 161">
            <a:extLst>
              <a:ext uri="{FF2B5EF4-FFF2-40B4-BE49-F238E27FC236}">
                <a16:creationId xmlns:a16="http://schemas.microsoft.com/office/drawing/2014/main" id="{3304D1C5-BA66-A89E-C44F-AD5C9BEF70FD}"/>
              </a:ext>
            </a:extLst>
          </p:cNvPr>
          <p:cNvSpPr txBox="1"/>
          <p:nvPr/>
        </p:nvSpPr>
        <p:spPr>
          <a:xfrm>
            <a:off x="6506261" y="23647236"/>
            <a:ext cx="2301379" cy="17820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1588" algn="ctr">
              <a:lnSpc>
                <a:spcPct val="90000"/>
              </a:lnSpc>
            </a:pPr>
            <a:r>
              <a:rPr lang="en-US" sz="2600" dirty="0">
                <a:ea typeface="Open Sans" panose="020B0606030504020204" pitchFamily="34" charset="0"/>
                <a:cs typeface="Open Sans" panose="020B0606030504020204" pitchFamily="34" charset="0"/>
              </a:rPr>
              <a:t>Mt. Pinatubo in fully coupled climate model </a:t>
            </a:r>
            <a:r>
              <a:rPr lang="en-US" sz="2200" dirty="0">
                <a:ea typeface="Open Sans" panose="020B0606030504020204" pitchFamily="34" charset="0"/>
                <a:cs typeface="Open Sans" panose="020B0606030504020204" pitchFamily="34" charset="0"/>
              </a:rPr>
              <a:t>(H. Brown et al., 2024)  </a:t>
            </a:r>
          </a:p>
        </p:txBody>
      </p:sp>
      <p:sp>
        <p:nvSpPr>
          <p:cNvPr id="163" name="TextBox 162">
            <a:extLst>
              <a:ext uri="{FF2B5EF4-FFF2-40B4-BE49-F238E27FC236}">
                <a16:creationId xmlns:a16="http://schemas.microsoft.com/office/drawing/2014/main" id="{951F585B-1404-EEF0-9F6C-D7E1041AF61A}"/>
              </a:ext>
            </a:extLst>
          </p:cNvPr>
          <p:cNvSpPr txBox="1"/>
          <p:nvPr/>
        </p:nvSpPr>
        <p:spPr>
          <a:xfrm>
            <a:off x="3861012" y="23460617"/>
            <a:ext cx="2590588" cy="17820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1588" algn="ctr">
              <a:lnSpc>
                <a:spcPct val="90000"/>
              </a:lnSpc>
            </a:pPr>
            <a:r>
              <a:rPr lang="en-US" sz="2600" dirty="0">
                <a:ea typeface="Open Sans" panose="020B0606030504020204" pitchFamily="34" charset="0"/>
                <a:cs typeface="Open Sans" panose="020B0606030504020204" pitchFamily="34" charset="0"/>
              </a:rPr>
              <a:t>Idealized atm. + embedded  pathways </a:t>
            </a:r>
            <a:r>
              <a:rPr lang="en-US" sz="2200" dirty="0">
                <a:ea typeface="Open Sans" panose="020B0606030504020204" pitchFamily="34" charset="0"/>
                <a:cs typeface="Open Sans" panose="020B0606030504020204" pitchFamily="34" charset="0"/>
              </a:rPr>
              <a:t>(Hollowed et al., 2024)  </a:t>
            </a:r>
          </a:p>
        </p:txBody>
      </p:sp>
      <p:sp>
        <p:nvSpPr>
          <p:cNvPr id="164" name="TextBox 163">
            <a:extLst>
              <a:ext uri="{FF2B5EF4-FFF2-40B4-BE49-F238E27FC236}">
                <a16:creationId xmlns:a16="http://schemas.microsoft.com/office/drawing/2014/main" id="{BF302FDB-2800-47FF-B629-AD78B7A50D1A}"/>
              </a:ext>
            </a:extLst>
          </p:cNvPr>
          <p:cNvSpPr txBox="1"/>
          <p:nvPr/>
        </p:nvSpPr>
        <p:spPr>
          <a:xfrm>
            <a:off x="2328750" y="23514311"/>
            <a:ext cx="1771886" cy="18374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1588" algn="ctr">
              <a:lnSpc>
                <a:spcPct val="90000"/>
              </a:lnSpc>
            </a:pPr>
            <a:r>
              <a:rPr lang="en-US" sz="2600" dirty="0">
                <a:ea typeface="Open Sans" panose="020B0606030504020204" pitchFamily="34" charset="0"/>
                <a:cs typeface="Open Sans" panose="020B0606030504020204" pitchFamily="34" charset="0"/>
              </a:rPr>
              <a:t>Wind Driven Gaussian Plume  </a:t>
            </a:r>
            <a:r>
              <a:rPr lang="en-US" sz="2200" dirty="0">
                <a:ea typeface="Open Sans" panose="020B0606030504020204" pitchFamily="34" charset="0"/>
                <a:cs typeface="Open Sans" panose="020B0606030504020204" pitchFamily="34" charset="0"/>
              </a:rPr>
              <a:t>(Hart et al., 2023)</a:t>
            </a:r>
          </a:p>
        </p:txBody>
      </p:sp>
      <p:sp>
        <p:nvSpPr>
          <p:cNvPr id="165" name="TextBox 164">
            <a:extLst>
              <a:ext uri="{FF2B5EF4-FFF2-40B4-BE49-F238E27FC236}">
                <a16:creationId xmlns:a16="http://schemas.microsoft.com/office/drawing/2014/main" id="{0AF33BA8-678A-FF67-7C08-13BFDE7AA975}"/>
              </a:ext>
            </a:extLst>
          </p:cNvPr>
          <p:cNvSpPr txBox="1"/>
          <p:nvPr/>
        </p:nvSpPr>
        <p:spPr>
          <a:xfrm>
            <a:off x="231772" y="23460617"/>
            <a:ext cx="2022032" cy="11172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1588" algn="ctr">
              <a:lnSpc>
                <a:spcPct val="90000"/>
              </a:lnSpc>
            </a:pPr>
            <a:r>
              <a:rPr lang="en-US" sz="2600" dirty="0">
                <a:ea typeface="Open Sans" panose="020B0606030504020204" pitchFamily="34" charset="0"/>
                <a:cs typeface="Open Sans" panose="020B0606030504020204" pitchFamily="34" charset="0"/>
              </a:rPr>
              <a:t>Synthetic Relationships </a:t>
            </a:r>
            <a:r>
              <a:rPr lang="en-US" sz="2200" dirty="0">
                <a:ea typeface="Open Sans" panose="020B0606030504020204" pitchFamily="34" charset="0"/>
                <a:cs typeface="Open Sans" panose="020B0606030504020204" pitchFamily="34" charset="0"/>
              </a:rPr>
              <a:t>(M. Brown)</a:t>
            </a:r>
          </a:p>
        </p:txBody>
      </p:sp>
      <p:sp>
        <p:nvSpPr>
          <p:cNvPr id="168" name="TextBox 167">
            <a:extLst>
              <a:ext uri="{FF2B5EF4-FFF2-40B4-BE49-F238E27FC236}">
                <a16:creationId xmlns:a16="http://schemas.microsoft.com/office/drawing/2014/main" id="{9BCECC77-7AEC-5112-7D6F-2A2EEDDB8D3F}"/>
              </a:ext>
            </a:extLst>
          </p:cNvPr>
          <p:cNvSpPr txBox="1"/>
          <p:nvPr/>
        </p:nvSpPr>
        <p:spPr>
          <a:xfrm>
            <a:off x="20767975" y="11127182"/>
            <a:ext cx="8895112" cy="38041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858" indent="-225398" defTabSz="457145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sz="3200" dirty="0">
                <a:cs typeface="Calibri" panose="020F0502020204030204" pitchFamily="34" charset="0"/>
              </a:rPr>
              <a:t>Developed and implemented 8 novel methods to understand pathways</a:t>
            </a:r>
          </a:p>
          <a:p>
            <a:pPr marL="680957" lvl="1" indent="-342858" defTabSz="457145">
              <a:lnSpc>
                <a:spcPct val="90000"/>
              </a:lnSpc>
              <a:buFont typeface="Open Sans" panose="020B0606030504020204" pitchFamily="34" charset="0"/>
              <a:buChar char="–"/>
              <a:defRPr/>
            </a:pPr>
            <a:r>
              <a:rPr lang="en-US" sz="2800" dirty="0">
                <a:cs typeface="Calibri" panose="020F0502020204030204" pitchFamily="34" charset="0"/>
              </a:rPr>
              <a:t>Advanced machine learning and statistical approaches that all consider multiple variables</a:t>
            </a:r>
          </a:p>
          <a:p>
            <a:pPr marL="680957" lvl="1" indent="-342858" defTabSz="457145">
              <a:lnSpc>
                <a:spcPct val="90000"/>
              </a:lnSpc>
              <a:buFont typeface="Open Sans" panose="020B0606030504020204" pitchFamily="34" charset="0"/>
              <a:buChar char="–"/>
              <a:defRPr/>
            </a:pPr>
            <a:r>
              <a:rPr lang="en-US" sz="2800" dirty="0">
                <a:cs typeface="Calibri" panose="020F0502020204030204" pitchFamily="34" charset="0"/>
              </a:rPr>
              <a:t>Exploratory and confirmatory approaches </a:t>
            </a:r>
          </a:p>
          <a:p>
            <a:pPr marL="680957" lvl="1" indent="-342858" defTabSz="457145">
              <a:lnSpc>
                <a:spcPct val="90000"/>
              </a:lnSpc>
              <a:buFont typeface="Open Sans" panose="020B0606030504020204" pitchFamily="34" charset="0"/>
              <a:buChar char="–"/>
              <a:defRPr/>
            </a:pPr>
            <a:r>
              <a:rPr lang="en-US" sz="2800" dirty="0">
                <a:cs typeface="Calibri" panose="020F0502020204030204" pitchFamily="34" charset="0"/>
              </a:rPr>
              <a:t>E3SM </a:t>
            </a:r>
            <a:r>
              <a:rPr lang="en-US" sz="2800" i="1" dirty="0">
                <a:cs typeface="Calibri" panose="020F0502020204030204" pitchFamily="34" charset="0"/>
              </a:rPr>
              <a:t>in situ </a:t>
            </a:r>
            <a:r>
              <a:rPr lang="en-US" sz="2800" dirty="0">
                <a:cs typeface="Calibri" panose="020F0502020204030204" pitchFamily="34" charset="0"/>
              </a:rPr>
              <a:t>approach </a:t>
            </a:r>
          </a:p>
          <a:p>
            <a:pPr marL="293653" indent="-176192" defTabSz="457145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sz="3200" dirty="0">
                <a:cs typeface="Calibri" panose="020F0502020204030204" pitchFamily="34" charset="0"/>
              </a:rPr>
              <a:t>Extended detection methods for </a:t>
            </a:r>
            <a:r>
              <a:rPr lang="en-US" sz="3200" dirty="0" err="1">
                <a:cs typeface="Calibri" panose="020F0502020204030204" pitchFamily="34" charset="0"/>
              </a:rPr>
              <a:t>spatio</a:t>
            </a:r>
            <a:r>
              <a:rPr lang="en-US" sz="3200" dirty="0">
                <a:cs typeface="Calibri" panose="020F0502020204030204" pitchFamily="34" charset="0"/>
              </a:rPr>
              <a:t>-temporally evolving changes </a:t>
            </a:r>
          </a:p>
          <a:p>
            <a:pPr marL="117460" defTabSz="457145">
              <a:lnSpc>
                <a:spcPct val="90000"/>
              </a:lnSpc>
              <a:defRPr/>
            </a:pPr>
            <a:endParaRPr lang="en-US" sz="2800" dirty="0"/>
          </a:p>
        </p:txBody>
      </p:sp>
      <p:sp>
        <p:nvSpPr>
          <p:cNvPr id="169" name="TextBox 168">
            <a:extLst>
              <a:ext uri="{FF2B5EF4-FFF2-40B4-BE49-F238E27FC236}">
                <a16:creationId xmlns:a16="http://schemas.microsoft.com/office/drawing/2014/main" id="{0258DD34-25F7-DC75-FCD2-813F41FA20D4}"/>
              </a:ext>
            </a:extLst>
          </p:cNvPr>
          <p:cNvSpPr txBox="1"/>
          <p:nvPr/>
        </p:nvSpPr>
        <p:spPr>
          <a:xfrm>
            <a:off x="20788094" y="19254893"/>
            <a:ext cx="10058264" cy="29731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93653" indent="-176192" defTabSz="457145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sz="3200" dirty="0">
                <a:ea typeface="Open Sans" panose="020B0606030504020204" pitchFamily="34" charset="0"/>
                <a:cs typeface="Open Sans" panose="020B0606030504020204" pitchFamily="34" charset="0"/>
              </a:rPr>
              <a:t>Methods to determine forcing magnitude given an impact </a:t>
            </a:r>
          </a:p>
          <a:p>
            <a:pPr marL="293653" indent="-176192" defTabSz="457145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sz="3200" dirty="0">
                <a:ea typeface="Open Sans" panose="020B0606030504020204" pitchFamily="34" charset="0"/>
                <a:cs typeface="Open Sans" panose="020B0606030504020204" pitchFamily="34" charset="0"/>
              </a:rPr>
              <a:t>Novel employment of pattern-scaling to identify </a:t>
            </a:r>
            <a:r>
              <a:rPr lang="en-US" sz="2800" dirty="0">
                <a:ea typeface="Open Sans" panose="020B0606030504020204" pitchFamily="34" charset="0"/>
                <a:cs typeface="Open Sans" panose="020B0606030504020204" pitchFamily="34" charset="0"/>
              </a:rPr>
              <a:t>relationships that are robust to variability in the system</a:t>
            </a:r>
            <a:endParaRPr lang="en-US" sz="2800" dirty="0">
              <a:cs typeface="Calibri" panose="020F0502020204030204" pitchFamily="34" charset="0"/>
            </a:endParaRPr>
          </a:p>
          <a:p>
            <a:pPr marL="680957" lvl="1" indent="-342858" defTabSz="457145">
              <a:lnSpc>
                <a:spcPct val="90000"/>
              </a:lnSpc>
              <a:buFont typeface="Open Sans" panose="020B0606030504020204" pitchFamily="34" charset="0"/>
              <a:buChar char="–"/>
              <a:defRPr/>
            </a:pPr>
            <a:r>
              <a:rPr lang="en-US" sz="2800" dirty="0">
                <a:cs typeface="Calibri" panose="020F0502020204030204" pitchFamily="34" charset="0"/>
              </a:rPr>
              <a:t>Epidemiological dose-response </a:t>
            </a:r>
            <a:r>
              <a:rPr lang="en-US" sz="2800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  <a:p>
            <a:pPr marL="293653" indent="-176192" defTabSz="457145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sz="3200" dirty="0">
                <a:ea typeface="Open Sans" panose="020B0606030504020204" pitchFamily="34" charset="0"/>
                <a:cs typeface="Open Sans" panose="020B0606030504020204" pitchFamily="34" charset="0"/>
              </a:rPr>
              <a:t>Constraining natural variability to sharpen impacts   </a:t>
            </a:r>
          </a:p>
          <a:p>
            <a:pPr marL="680957" lvl="1" indent="-342858" defTabSz="457145">
              <a:lnSpc>
                <a:spcPct val="90000"/>
              </a:lnSpc>
              <a:buFont typeface="Open Sans" panose="020B0606030504020204" pitchFamily="34" charset="0"/>
              <a:buChar char="–"/>
              <a:defRPr/>
            </a:pPr>
            <a:r>
              <a:rPr lang="en-US" sz="2800" dirty="0">
                <a:ea typeface="Open Sans" panose="020B0606030504020204" pitchFamily="34" charset="0"/>
                <a:cs typeface="Open Sans" panose="020B0606030504020204" pitchFamily="34" charset="0"/>
              </a:rPr>
              <a:t>Similar to analogues / storyline approaches</a:t>
            </a:r>
          </a:p>
          <a:p>
            <a:pPr marL="680957" lvl="1" indent="-342858" defTabSz="457145">
              <a:lnSpc>
                <a:spcPct val="90000"/>
              </a:lnSpc>
              <a:buFont typeface="Open Sans" panose="020B0606030504020204" pitchFamily="34" charset="0"/>
              <a:buChar char="–"/>
              <a:defRPr/>
            </a:pPr>
            <a:r>
              <a:rPr lang="en-US" sz="2800" dirty="0">
                <a:ea typeface="Open Sans" panose="020B0606030504020204" pitchFamily="34" charset="0"/>
                <a:cs typeface="Open Sans" panose="020B0606030504020204" pitchFamily="34" charset="0"/>
              </a:rPr>
              <a:t>ENSO3.4 and QBO initialized to historical values</a:t>
            </a:r>
          </a:p>
        </p:txBody>
      </p:sp>
      <p:grpSp>
        <p:nvGrpSpPr>
          <p:cNvPr id="172" name="Group 171">
            <a:extLst>
              <a:ext uri="{FF2B5EF4-FFF2-40B4-BE49-F238E27FC236}">
                <a16:creationId xmlns:a16="http://schemas.microsoft.com/office/drawing/2014/main" id="{29306EFA-7434-E6A3-5235-27385CB948F7}"/>
              </a:ext>
            </a:extLst>
          </p:cNvPr>
          <p:cNvGrpSpPr/>
          <p:nvPr/>
        </p:nvGrpSpPr>
        <p:grpSpPr>
          <a:xfrm>
            <a:off x="28797513" y="5212872"/>
            <a:ext cx="7472095" cy="2299516"/>
            <a:chOff x="30397394" y="8246185"/>
            <a:chExt cx="7472095" cy="2322791"/>
          </a:xfrm>
        </p:grpSpPr>
        <p:sp>
          <p:nvSpPr>
            <p:cNvPr id="173" name="Rectangle 172">
              <a:extLst>
                <a:ext uri="{FF2B5EF4-FFF2-40B4-BE49-F238E27FC236}">
                  <a16:creationId xmlns:a16="http://schemas.microsoft.com/office/drawing/2014/main" id="{642E5FDD-A058-B1F5-1F2B-75B013A27E8D}"/>
                </a:ext>
              </a:extLst>
            </p:cNvPr>
            <p:cNvSpPr/>
            <p:nvPr/>
          </p:nvSpPr>
          <p:spPr>
            <a:xfrm>
              <a:off x="30397394" y="8246185"/>
              <a:ext cx="7472095" cy="2322791"/>
            </a:xfrm>
            <a:prstGeom prst="rect">
              <a:avLst/>
            </a:prstGeom>
            <a:gradFill flip="none" rotWithShape="1">
              <a:gsLst>
                <a:gs pos="0">
                  <a:schemeClr val="bg1"/>
                </a:gs>
                <a:gs pos="64000">
                  <a:srgbClr val="005376">
                    <a:alpha val="20000"/>
                  </a:srgbClr>
                </a:gs>
              </a:gsLst>
              <a:lin ang="0" scaled="1"/>
              <a:tileRect/>
            </a:gra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258"/>
            </a:p>
          </p:txBody>
        </p:sp>
        <p:pic>
          <p:nvPicPr>
            <p:cNvPr id="174" name="Picture 173">
              <a:extLst>
                <a:ext uri="{FF2B5EF4-FFF2-40B4-BE49-F238E27FC236}">
                  <a16:creationId xmlns:a16="http://schemas.microsoft.com/office/drawing/2014/main" id="{F978DF5E-F13A-2480-DE85-50B8BA5400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495"/>
            <a:stretch/>
          </p:blipFill>
          <p:spPr>
            <a:xfrm>
              <a:off x="30879731" y="8275729"/>
              <a:ext cx="3110990" cy="2228387"/>
            </a:xfrm>
            <a:prstGeom prst="rect">
              <a:avLst/>
            </a:prstGeom>
          </p:spPr>
        </p:pic>
        <p:sp>
          <p:nvSpPr>
            <p:cNvPr id="175" name="TextBox 174">
              <a:extLst>
                <a:ext uri="{FF2B5EF4-FFF2-40B4-BE49-F238E27FC236}">
                  <a16:creationId xmlns:a16="http://schemas.microsoft.com/office/drawing/2014/main" id="{294EA117-6A05-2C82-B310-5F5B95B73C6F}"/>
                </a:ext>
              </a:extLst>
            </p:cNvPr>
            <p:cNvSpPr txBox="1"/>
            <p:nvPr/>
          </p:nvSpPr>
          <p:spPr>
            <a:xfrm>
              <a:off x="34025022" y="8561872"/>
              <a:ext cx="3805419" cy="1744104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defTabSz="457145">
                <a:lnSpc>
                  <a:spcPct val="90000"/>
                </a:lnSpc>
                <a:defRPr/>
              </a:pPr>
              <a:r>
                <a:rPr lang="en-US" sz="2400" i="1" dirty="0">
                  <a:cs typeface="Calibri" panose="020F0502020204030204" pitchFamily="34" charset="0"/>
                </a:rPr>
                <a:t>Validated stratospheric aerosol performance in </a:t>
              </a:r>
              <a:r>
                <a:rPr lang="en-US" sz="2400" b="1" i="1" dirty="0">
                  <a:solidFill>
                    <a:srgbClr val="FF0000"/>
                  </a:solidFill>
                  <a:cs typeface="Calibri" panose="020F0502020204030204" pitchFamily="34" charset="0"/>
                </a:rPr>
                <a:t>E3SMv2-SPA</a:t>
              </a:r>
              <a:r>
                <a:rPr lang="en-US" sz="2400" i="1" dirty="0">
                  <a:cs typeface="Calibri" panose="020F0502020204030204" pitchFamily="34" charset="0"/>
                </a:rPr>
                <a:t> against observations </a:t>
              </a:r>
              <a:r>
                <a:rPr lang="en-US" sz="2200" i="1" dirty="0">
                  <a:cs typeface="Calibri" panose="020F0502020204030204" pitchFamily="34" charset="0"/>
                </a:rPr>
                <a:t>(</a:t>
              </a:r>
              <a:r>
                <a:rPr lang="en-US" sz="2200" dirty="0">
                  <a:solidFill>
                    <a:schemeClr val="bg1"/>
                  </a:solidFill>
                  <a:ea typeface="Open Sans"/>
                  <a:cs typeface="Open Sans"/>
                  <a:hlinkClick r:id="rId26"/>
                </a:rPr>
                <a:t>Brown </a:t>
              </a:r>
              <a:r>
                <a:rPr lang="en-US" sz="2200" i="1" dirty="0">
                  <a:solidFill>
                    <a:schemeClr val="bg1"/>
                  </a:solidFill>
                  <a:ea typeface="Open Sans"/>
                  <a:cs typeface="Open Sans"/>
                  <a:hlinkClick r:id="rId26"/>
                </a:rPr>
                <a:t>et al. </a:t>
              </a:r>
              <a:r>
                <a:rPr lang="en-US" sz="2200" dirty="0">
                  <a:solidFill>
                    <a:schemeClr val="bg1"/>
                  </a:solidFill>
                  <a:ea typeface="Open Sans"/>
                  <a:cs typeface="Open Sans"/>
                  <a:hlinkClick r:id="rId26"/>
                </a:rPr>
                <a:t>2024</a:t>
              </a:r>
              <a:r>
                <a:rPr lang="en-US" sz="2200" dirty="0">
                  <a:ea typeface="Open Sans"/>
                  <a:cs typeface="Open Sans"/>
                </a:rPr>
                <a:t>)</a:t>
              </a:r>
              <a:endParaRPr lang="en-US" sz="2200" dirty="0"/>
            </a:p>
          </p:txBody>
        </p:sp>
      </p:grpSp>
      <p:grpSp>
        <p:nvGrpSpPr>
          <p:cNvPr id="176" name="Group 175">
            <a:extLst>
              <a:ext uri="{FF2B5EF4-FFF2-40B4-BE49-F238E27FC236}">
                <a16:creationId xmlns:a16="http://schemas.microsoft.com/office/drawing/2014/main" id="{DB07509C-60D0-7031-2B36-8AB8472868F5}"/>
              </a:ext>
            </a:extLst>
          </p:cNvPr>
          <p:cNvGrpSpPr/>
          <p:nvPr/>
        </p:nvGrpSpPr>
        <p:grpSpPr>
          <a:xfrm>
            <a:off x="21039525" y="14636474"/>
            <a:ext cx="8034022" cy="3220372"/>
            <a:chOff x="29568142" y="11941901"/>
            <a:chExt cx="8034022" cy="3220372"/>
          </a:xfrm>
        </p:grpSpPr>
        <p:sp>
          <p:nvSpPr>
            <p:cNvPr id="177" name="Rectangle 176">
              <a:extLst>
                <a:ext uri="{FF2B5EF4-FFF2-40B4-BE49-F238E27FC236}">
                  <a16:creationId xmlns:a16="http://schemas.microsoft.com/office/drawing/2014/main" id="{472DB96D-A35C-53A2-F8A3-A19729DA9F85}"/>
                </a:ext>
              </a:extLst>
            </p:cNvPr>
            <p:cNvSpPr/>
            <p:nvPr/>
          </p:nvSpPr>
          <p:spPr>
            <a:xfrm>
              <a:off x="29880229" y="11941901"/>
              <a:ext cx="7633035" cy="3100814"/>
            </a:xfrm>
            <a:prstGeom prst="rect">
              <a:avLst/>
            </a:prstGeom>
            <a:gradFill flip="none" rotWithShape="1">
              <a:gsLst>
                <a:gs pos="100000">
                  <a:schemeClr val="bg1"/>
                </a:gs>
                <a:gs pos="37000">
                  <a:srgbClr val="005376">
                    <a:alpha val="20000"/>
                  </a:srgbClr>
                </a:gs>
              </a:gsLst>
              <a:lin ang="16200000" scaled="1"/>
              <a:tileRect/>
            </a:gra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258"/>
            </a:p>
          </p:txBody>
        </p:sp>
        <p:sp>
          <p:nvSpPr>
            <p:cNvPr id="178" name="TextBox 177">
              <a:extLst>
                <a:ext uri="{FF2B5EF4-FFF2-40B4-BE49-F238E27FC236}">
                  <a16:creationId xmlns:a16="http://schemas.microsoft.com/office/drawing/2014/main" id="{528B0FA4-1A34-49C7-BE0C-31EBAFE89CAB}"/>
                </a:ext>
              </a:extLst>
            </p:cNvPr>
            <p:cNvSpPr txBox="1"/>
            <p:nvPr/>
          </p:nvSpPr>
          <p:spPr>
            <a:xfrm>
              <a:off x="29760690" y="14100444"/>
              <a:ext cx="7841474" cy="10618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457145">
                <a:lnSpc>
                  <a:spcPct val="90000"/>
                </a:lnSpc>
                <a:defRPr/>
              </a:pPr>
              <a:r>
                <a:rPr lang="en-US" sz="2400" i="1" dirty="0">
                  <a:cs typeface="Calibri" panose="020F0502020204030204" pitchFamily="34" charset="0"/>
                </a:rPr>
                <a:t>Modeling pathways with </a:t>
              </a:r>
              <a:r>
                <a:rPr lang="en-US" sz="2400" b="1" i="1" dirty="0">
                  <a:cs typeface="Calibri" panose="020F0502020204030204" pitchFamily="34" charset="0"/>
                </a:rPr>
                <a:t>Explainable Echo State Networks</a:t>
              </a:r>
              <a:r>
                <a:rPr lang="en-US" sz="2400" i="1" dirty="0">
                  <a:cs typeface="Calibri" panose="020F0502020204030204" pitchFamily="34" charset="0"/>
                </a:rPr>
                <a:t> to determine how input variables are used in predictions </a:t>
              </a:r>
              <a:r>
                <a:rPr lang="en-US" sz="2200" i="1" dirty="0">
                  <a:cs typeface="Calibri" panose="020F0502020204030204" pitchFamily="34" charset="0"/>
                </a:rPr>
                <a:t>(</a:t>
              </a:r>
              <a:r>
                <a:rPr lang="en-US" sz="2200" dirty="0">
                  <a:solidFill>
                    <a:schemeClr val="bg1"/>
                  </a:solidFill>
                  <a:ea typeface="Open Sans"/>
                  <a:cs typeface="Open Sans"/>
                  <a:hlinkClick r:id="rId27"/>
                </a:rPr>
                <a:t>Goode </a:t>
              </a:r>
              <a:r>
                <a:rPr lang="en-US" sz="2200" i="1" dirty="0">
                  <a:solidFill>
                    <a:schemeClr val="bg1"/>
                  </a:solidFill>
                  <a:ea typeface="Open Sans"/>
                  <a:cs typeface="Open Sans"/>
                  <a:hlinkClick r:id="rId27"/>
                </a:rPr>
                <a:t>et al. </a:t>
              </a:r>
              <a:r>
                <a:rPr lang="en-US" sz="2200" dirty="0">
                  <a:solidFill>
                    <a:schemeClr val="bg1"/>
                  </a:solidFill>
                  <a:ea typeface="Open Sans"/>
                  <a:cs typeface="Open Sans"/>
                  <a:hlinkClick r:id="rId27"/>
                </a:rPr>
                <a:t>2024</a:t>
              </a:r>
              <a:r>
                <a:rPr lang="en-US" sz="2200" dirty="0">
                  <a:solidFill>
                    <a:schemeClr val="bg1"/>
                  </a:solidFill>
                  <a:ea typeface="Open Sans"/>
                  <a:cs typeface="Open Sans"/>
                </a:rPr>
                <a:t>., </a:t>
              </a:r>
              <a:r>
                <a:rPr lang="en-US" sz="2200" dirty="0">
                  <a:solidFill>
                    <a:schemeClr val="bg1"/>
                  </a:solidFill>
                  <a:ea typeface="Open Sans"/>
                  <a:cs typeface="Open Sans"/>
                  <a:hlinkClick r:id="rId9"/>
                </a:rPr>
                <a:t>McClernon </a:t>
              </a:r>
              <a:r>
                <a:rPr lang="en-US" sz="2200" i="1" dirty="0">
                  <a:solidFill>
                    <a:schemeClr val="bg1"/>
                  </a:solidFill>
                  <a:ea typeface="Open Sans"/>
                  <a:cs typeface="Open Sans"/>
                  <a:hlinkClick r:id="rId9"/>
                </a:rPr>
                <a:t>et al. </a:t>
              </a:r>
              <a:r>
                <a:rPr lang="en-US" sz="2200" dirty="0">
                  <a:solidFill>
                    <a:schemeClr val="bg1"/>
                  </a:solidFill>
                  <a:ea typeface="Open Sans"/>
                  <a:cs typeface="Open Sans"/>
                  <a:hlinkClick r:id="rId9"/>
                </a:rPr>
                <a:t>2024</a:t>
              </a:r>
              <a:r>
                <a:rPr lang="en-US" sz="2200" i="1" dirty="0">
                  <a:ea typeface="Open Sans"/>
                  <a:cs typeface="Open Sans"/>
                </a:rPr>
                <a:t>., </a:t>
              </a:r>
              <a:r>
                <a:rPr lang="en-US" sz="2200" dirty="0">
                  <a:ea typeface="Open Sans"/>
                  <a:cs typeface="Open Sans"/>
                </a:rPr>
                <a:t>Ries </a:t>
              </a:r>
              <a:r>
                <a:rPr lang="en-US" sz="2200" i="1" dirty="0">
                  <a:ea typeface="Open Sans"/>
                  <a:cs typeface="Open Sans"/>
                </a:rPr>
                <a:t>et al. </a:t>
              </a:r>
              <a:endParaRPr lang="en-US" sz="2200" dirty="0"/>
            </a:p>
          </p:txBody>
        </p:sp>
        <p:pic>
          <p:nvPicPr>
            <p:cNvPr id="179" name="Picture 178">
              <a:extLst>
                <a:ext uri="{FF2B5EF4-FFF2-40B4-BE49-F238E27FC236}">
                  <a16:creationId xmlns:a16="http://schemas.microsoft.com/office/drawing/2014/main" id="{EFFCE945-B9EF-4A0B-FBC7-A04E5DDB3C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5" t="2689" r="20175" b="3507"/>
            <a:stretch/>
          </p:blipFill>
          <p:spPr>
            <a:xfrm>
              <a:off x="29568142" y="12112063"/>
              <a:ext cx="6307413" cy="2460052"/>
            </a:xfrm>
            <a:prstGeom prst="rect">
              <a:avLst/>
            </a:prstGeom>
          </p:spPr>
        </p:pic>
      </p:grpSp>
      <p:sp>
        <p:nvSpPr>
          <p:cNvPr id="180" name="Isosceles Triangle 179">
            <a:extLst>
              <a:ext uri="{FF2B5EF4-FFF2-40B4-BE49-F238E27FC236}">
                <a16:creationId xmlns:a16="http://schemas.microsoft.com/office/drawing/2014/main" id="{07CC5519-FF5F-63AD-9A91-07BBD28B0123}"/>
              </a:ext>
            </a:extLst>
          </p:cNvPr>
          <p:cNvSpPr/>
          <p:nvPr/>
        </p:nvSpPr>
        <p:spPr>
          <a:xfrm rot="10800000">
            <a:off x="13123621" y="16657230"/>
            <a:ext cx="621596" cy="972817"/>
          </a:xfrm>
          <a:prstGeom prst="triangle">
            <a:avLst>
              <a:gd name="adj" fmla="val 100000"/>
            </a:avLst>
          </a:prstGeom>
          <a:solidFill>
            <a:srgbClr val="CC3333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/>
          </a:p>
        </p:txBody>
      </p:sp>
      <p:sp>
        <p:nvSpPr>
          <p:cNvPr id="181" name="Isosceles Triangle 180">
            <a:extLst>
              <a:ext uri="{FF2B5EF4-FFF2-40B4-BE49-F238E27FC236}">
                <a16:creationId xmlns:a16="http://schemas.microsoft.com/office/drawing/2014/main" id="{C293B3A1-3891-E234-A7D6-23033EDC65B7}"/>
              </a:ext>
            </a:extLst>
          </p:cNvPr>
          <p:cNvSpPr/>
          <p:nvPr/>
        </p:nvSpPr>
        <p:spPr>
          <a:xfrm rot="10800000">
            <a:off x="17834178" y="16653246"/>
            <a:ext cx="785256" cy="1099908"/>
          </a:xfrm>
          <a:prstGeom prst="triangle">
            <a:avLst>
              <a:gd name="adj" fmla="val 0"/>
            </a:avLst>
          </a:prstGeom>
          <a:solidFill>
            <a:srgbClr val="D66566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/>
          </a:p>
        </p:txBody>
      </p:sp>
      <p:sp>
        <p:nvSpPr>
          <p:cNvPr id="182" name="Isosceles Triangle 181">
            <a:extLst>
              <a:ext uri="{FF2B5EF4-FFF2-40B4-BE49-F238E27FC236}">
                <a16:creationId xmlns:a16="http://schemas.microsoft.com/office/drawing/2014/main" id="{9477743A-A6E3-29CD-FB5F-532558CE07A3}"/>
              </a:ext>
            </a:extLst>
          </p:cNvPr>
          <p:cNvSpPr/>
          <p:nvPr/>
        </p:nvSpPr>
        <p:spPr>
          <a:xfrm rot="10800000">
            <a:off x="15510737" y="16639371"/>
            <a:ext cx="621595" cy="938893"/>
          </a:xfrm>
          <a:prstGeom prst="triangle">
            <a:avLst>
              <a:gd name="adj" fmla="val 41916"/>
            </a:avLst>
          </a:prstGeom>
          <a:solidFill>
            <a:srgbClr val="7B9DD6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/>
          </a:p>
        </p:txBody>
      </p:sp>
      <p:sp>
        <p:nvSpPr>
          <p:cNvPr id="183" name="TextBox 182">
            <a:extLst>
              <a:ext uri="{FF2B5EF4-FFF2-40B4-BE49-F238E27FC236}">
                <a16:creationId xmlns:a16="http://schemas.microsoft.com/office/drawing/2014/main" id="{1C7848F8-4FF8-26FA-DBB7-9BA7065C5134}"/>
              </a:ext>
            </a:extLst>
          </p:cNvPr>
          <p:cNvSpPr txBox="1"/>
          <p:nvPr/>
        </p:nvSpPr>
        <p:spPr>
          <a:xfrm>
            <a:off x="16177110" y="11263004"/>
            <a:ext cx="914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6000" dirty="0"/>
          </a:p>
        </p:txBody>
      </p:sp>
      <p:grpSp>
        <p:nvGrpSpPr>
          <p:cNvPr id="187" name="Group 186">
            <a:extLst>
              <a:ext uri="{FF2B5EF4-FFF2-40B4-BE49-F238E27FC236}">
                <a16:creationId xmlns:a16="http://schemas.microsoft.com/office/drawing/2014/main" id="{52D943AC-C162-956F-A253-0A5D970CC42D}"/>
              </a:ext>
            </a:extLst>
          </p:cNvPr>
          <p:cNvGrpSpPr/>
          <p:nvPr/>
        </p:nvGrpSpPr>
        <p:grpSpPr>
          <a:xfrm>
            <a:off x="25206999" y="14963082"/>
            <a:ext cx="1193695" cy="677108"/>
            <a:chOff x="33106862" y="12989244"/>
            <a:chExt cx="1193695" cy="677108"/>
          </a:xfrm>
        </p:grpSpPr>
        <p:sp>
          <p:nvSpPr>
            <p:cNvPr id="188" name="TextBox 187">
              <a:extLst>
                <a:ext uri="{FF2B5EF4-FFF2-40B4-BE49-F238E27FC236}">
                  <a16:creationId xmlns:a16="http://schemas.microsoft.com/office/drawing/2014/main" id="{C29FB26D-778A-0098-CD49-FB39E5850380}"/>
                </a:ext>
              </a:extLst>
            </p:cNvPr>
            <p:cNvSpPr txBox="1"/>
            <p:nvPr/>
          </p:nvSpPr>
          <p:spPr>
            <a:xfrm>
              <a:off x="33106862" y="12989244"/>
              <a:ext cx="1193695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Data Source </a:t>
              </a:r>
            </a:p>
            <a:p>
              <a:r>
                <a:rPr lang="en-US" sz="1200" dirty="0"/>
                <a:t>       E3SM</a:t>
              </a:r>
            </a:p>
            <a:p>
              <a:r>
                <a:rPr lang="en-US" sz="1200" dirty="0"/>
                <a:t>       MERRA2 </a:t>
              </a:r>
            </a:p>
          </p:txBody>
        </p:sp>
        <p:cxnSp>
          <p:nvCxnSpPr>
            <p:cNvPr id="189" name="Straight Connector 188">
              <a:extLst>
                <a:ext uri="{FF2B5EF4-FFF2-40B4-BE49-F238E27FC236}">
                  <a16:creationId xmlns:a16="http://schemas.microsoft.com/office/drawing/2014/main" id="{6923C808-A258-58E8-A0A5-A187D93D89EC}"/>
                </a:ext>
              </a:extLst>
            </p:cNvPr>
            <p:cNvCxnSpPr>
              <a:cxnSpLocks/>
            </p:cNvCxnSpPr>
            <p:nvPr/>
          </p:nvCxnSpPr>
          <p:spPr>
            <a:xfrm>
              <a:off x="33203001" y="13337159"/>
              <a:ext cx="219526" cy="852"/>
            </a:xfrm>
            <a:prstGeom prst="line">
              <a:avLst/>
            </a:prstGeom>
            <a:ln w="38100">
              <a:solidFill>
                <a:srgbClr val="74B5C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>
              <a:extLst>
                <a:ext uri="{FF2B5EF4-FFF2-40B4-BE49-F238E27FC236}">
                  <a16:creationId xmlns:a16="http://schemas.microsoft.com/office/drawing/2014/main" id="{79C11AD7-3AB9-6A1E-B559-D9D6F67E71CF}"/>
                </a:ext>
              </a:extLst>
            </p:cNvPr>
            <p:cNvCxnSpPr>
              <a:cxnSpLocks/>
            </p:cNvCxnSpPr>
            <p:nvPr/>
          </p:nvCxnSpPr>
          <p:spPr>
            <a:xfrm>
              <a:off x="33203001" y="13519555"/>
              <a:ext cx="219526" cy="852"/>
            </a:xfrm>
            <a:prstGeom prst="line">
              <a:avLst/>
            </a:prstGeom>
            <a:ln w="38100">
              <a:solidFill>
                <a:srgbClr val="EBCD2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91" name="Picture 190">
            <a:extLst>
              <a:ext uri="{FF2B5EF4-FFF2-40B4-BE49-F238E27FC236}">
                <a16:creationId xmlns:a16="http://schemas.microsoft.com/office/drawing/2014/main" id="{7E968F0A-41C0-358F-CB9D-44C07285DE98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10250577" y="17735846"/>
            <a:ext cx="3308996" cy="2481747"/>
          </a:xfrm>
          <a:prstGeom prst="rect">
            <a:avLst/>
          </a:prstGeom>
        </p:spPr>
      </p:pic>
      <p:pic>
        <p:nvPicPr>
          <p:cNvPr id="192" name="Picture 191">
            <a:extLst>
              <a:ext uri="{FF2B5EF4-FFF2-40B4-BE49-F238E27FC236}">
                <a16:creationId xmlns:a16="http://schemas.microsoft.com/office/drawing/2014/main" id="{9E0BE850-34DD-186A-FF39-3842922237F8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13739375" y="17724651"/>
            <a:ext cx="3308996" cy="2481747"/>
          </a:xfrm>
          <a:prstGeom prst="rect">
            <a:avLst/>
          </a:prstGeom>
        </p:spPr>
      </p:pic>
      <p:pic>
        <p:nvPicPr>
          <p:cNvPr id="193" name="Picture 192">
            <a:extLst>
              <a:ext uri="{FF2B5EF4-FFF2-40B4-BE49-F238E27FC236}">
                <a16:creationId xmlns:a16="http://schemas.microsoft.com/office/drawing/2014/main" id="{E72A07B7-AA7F-A238-EE7E-2B40064D966D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17318323" y="17730972"/>
            <a:ext cx="3308996" cy="2481747"/>
          </a:xfrm>
          <a:prstGeom prst="rect">
            <a:avLst/>
          </a:prstGeom>
        </p:spPr>
      </p:pic>
      <p:sp>
        <p:nvSpPr>
          <p:cNvPr id="212" name="TextBox 211">
            <a:extLst>
              <a:ext uri="{FF2B5EF4-FFF2-40B4-BE49-F238E27FC236}">
                <a16:creationId xmlns:a16="http://schemas.microsoft.com/office/drawing/2014/main" id="{3D78C6C4-1AF1-AE3E-9E66-917B658CAF51}"/>
              </a:ext>
            </a:extLst>
          </p:cNvPr>
          <p:cNvSpPr txBox="1"/>
          <p:nvPr/>
        </p:nvSpPr>
        <p:spPr>
          <a:xfrm>
            <a:off x="26496810" y="22426795"/>
            <a:ext cx="4118315" cy="24191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145">
              <a:lnSpc>
                <a:spcPct val="90000"/>
              </a:lnSpc>
              <a:defRPr/>
            </a:pPr>
            <a:r>
              <a:rPr lang="en-US" sz="2400" i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Correct source forcing obtained from </a:t>
            </a:r>
            <a:r>
              <a:rPr lang="en-US" sz="2400" b="1" i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inverse optimization</a:t>
            </a:r>
            <a:r>
              <a:rPr lang="en-US" sz="2400" i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in the face of both wind variability and background aerosol signals </a:t>
            </a:r>
            <a:r>
              <a:rPr lang="en-US" sz="2400" i="1" dirty="0">
                <a:cs typeface="Calibri" panose="020F0502020204030204" pitchFamily="34" charset="0"/>
              </a:rPr>
              <a:t>using operator learning representations simulation output  (Hart)</a:t>
            </a:r>
            <a:endParaRPr lang="en-US" sz="2400" i="1" dirty="0"/>
          </a:p>
        </p:txBody>
      </p:sp>
      <p:sp>
        <p:nvSpPr>
          <p:cNvPr id="213" name="TextBox 212">
            <a:extLst>
              <a:ext uri="{FF2B5EF4-FFF2-40B4-BE49-F238E27FC236}">
                <a16:creationId xmlns:a16="http://schemas.microsoft.com/office/drawing/2014/main" id="{1257F6A8-E73D-0AF0-08C1-E73EBF825D80}"/>
              </a:ext>
            </a:extLst>
          </p:cNvPr>
          <p:cNvSpPr txBox="1"/>
          <p:nvPr/>
        </p:nvSpPr>
        <p:spPr>
          <a:xfrm>
            <a:off x="20964987" y="9710655"/>
            <a:ext cx="15361920" cy="1421928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defTabSz="457145">
              <a:lnSpc>
                <a:spcPct val="90000"/>
              </a:lnSpc>
              <a:defRPr/>
            </a:pPr>
            <a:r>
              <a:rPr lang="en-US" sz="4800" b="1" cap="all" dirty="0">
                <a:solidFill>
                  <a:schemeClr val="bg1"/>
                </a:solidFill>
                <a:cs typeface="Calibri" panose="020F0502020204030204" pitchFamily="34" charset="0"/>
              </a:rPr>
              <a:t>Created original methods to detect and model pathways from source to impact</a:t>
            </a:r>
            <a:endParaRPr lang="en-US" sz="4800" cap="all" dirty="0">
              <a:solidFill>
                <a:schemeClr val="bg1"/>
              </a:solidFill>
            </a:endParaRPr>
          </a:p>
        </p:txBody>
      </p:sp>
      <p:sp>
        <p:nvSpPr>
          <p:cNvPr id="214" name="TextBox 213">
            <a:extLst>
              <a:ext uri="{FF2B5EF4-FFF2-40B4-BE49-F238E27FC236}">
                <a16:creationId xmlns:a16="http://schemas.microsoft.com/office/drawing/2014/main" id="{630FB949-1F11-BF53-A34B-0CE8578C8562}"/>
              </a:ext>
            </a:extLst>
          </p:cNvPr>
          <p:cNvSpPr txBox="1"/>
          <p:nvPr/>
        </p:nvSpPr>
        <p:spPr>
          <a:xfrm>
            <a:off x="20946460" y="17812213"/>
            <a:ext cx="15361920" cy="1421928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defTabSz="457145">
              <a:lnSpc>
                <a:spcPct val="90000"/>
              </a:lnSpc>
              <a:defRPr/>
            </a:pPr>
            <a:r>
              <a:rPr lang="en-US" sz="4800" b="1" cap="all" dirty="0">
                <a:solidFill>
                  <a:schemeClr val="bg1"/>
                </a:solidFill>
                <a:cs typeface="Calibri" panose="020F0502020204030204" pitchFamily="34" charset="0"/>
              </a:rPr>
              <a:t>Evolved climate attribution through novel methods, cases, and approaches</a:t>
            </a:r>
          </a:p>
        </p:txBody>
      </p:sp>
      <p:pic>
        <p:nvPicPr>
          <p:cNvPr id="215" name="Graphic 214">
            <a:extLst>
              <a:ext uri="{FF2B5EF4-FFF2-40B4-BE49-F238E27FC236}">
                <a16:creationId xmlns:a16="http://schemas.microsoft.com/office/drawing/2014/main" id="{2A06FF39-1C84-241A-CC47-230022D60E4E}"/>
              </a:ext>
            </a:extLst>
          </p:cNvPr>
          <p:cNvPicPr>
            <a:picLocks noChangeAspect="1"/>
          </p:cNvPicPr>
          <p:nvPr/>
        </p:nvPicPr>
        <p:blipFill rotWithShape="1"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rcRect l="26656" t="24673" r="25604" b="17908"/>
          <a:stretch/>
        </p:blipFill>
        <p:spPr>
          <a:xfrm>
            <a:off x="27005084" y="445643"/>
            <a:ext cx="5037352" cy="3539792"/>
          </a:xfrm>
          <a:prstGeom prst="rect">
            <a:avLst/>
          </a:prstGeom>
        </p:spPr>
      </p:pic>
      <p:pic>
        <p:nvPicPr>
          <p:cNvPr id="218" name="Google Shape;87;p17">
            <a:extLst>
              <a:ext uri="{FF2B5EF4-FFF2-40B4-BE49-F238E27FC236}">
                <a16:creationId xmlns:a16="http://schemas.microsoft.com/office/drawing/2014/main" id="{B076FC14-D5F0-DCB8-54A7-2D7E8DB43C91}"/>
              </a:ext>
            </a:extLst>
          </p:cNvPr>
          <p:cNvPicPr preferRelativeResize="0"/>
          <p:nvPr/>
        </p:nvPicPr>
        <p:blipFill rotWithShape="1">
          <a:blip r:embed="rId34">
            <a:alphaModFix/>
          </a:blip>
          <a:srcRect l="4764" t="14091" r="48992" b="55018"/>
          <a:stretch/>
        </p:blipFill>
        <p:spPr>
          <a:xfrm>
            <a:off x="29096446" y="7634745"/>
            <a:ext cx="2190840" cy="137264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Picture 229">
            <a:extLst>
              <a:ext uri="{FF2B5EF4-FFF2-40B4-BE49-F238E27FC236}">
                <a16:creationId xmlns:a16="http://schemas.microsoft.com/office/drawing/2014/main" id="{B1B10040-8757-54DF-7447-0B4D25EA033E}"/>
              </a:ext>
            </a:extLst>
          </p:cNvPr>
          <p:cNvPicPr>
            <a:picLocks noChangeAspect="1"/>
          </p:cNvPicPr>
          <p:nvPr/>
        </p:nvPicPr>
        <p:blipFill rotWithShape="1">
          <a:blip r:embed="rId35"/>
          <a:srcRect l="2273" t="3478" r="49074"/>
          <a:stretch/>
        </p:blipFill>
        <p:spPr>
          <a:xfrm>
            <a:off x="31134553" y="22436061"/>
            <a:ext cx="2308416" cy="1687692"/>
          </a:xfrm>
          <a:prstGeom prst="rect">
            <a:avLst/>
          </a:prstGeom>
        </p:spPr>
      </p:pic>
      <p:sp>
        <p:nvSpPr>
          <p:cNvPr id="231" name="TextBox 230">
            <a:extLst>
              <a:ext uri="{FF2B5EF4-FFF2-40B4-BE49-F238E27FC236}">
                <a16:creationId xmlns:a16="http://schemas.microsoft.com/office/drawing/2014/main" id="{38F37034-05BC-C3C4-7E6E-E52BAB834A0E}"/>
              </a:ext>
            </a:extLst>
          </p:cNvPr>
          <p:cNvSpPr txBox="1"/>
          <p:nvPr/>
        </p:nvSpPr>
        <p:spPr>
          <a:xfrm>
            <a:off x="31424852" y="22507821"/>
            <a:ext cx="987779" cy="5512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90"/>
            <a:r>
              <a:rPr lang="en-US" sz="1400" kern="0" dirty="0">
                <a:solidFill>
                  <a:srgbClr val="EB9900"/>
                </a:solidFill>
                <a:latin typeface="Arial Nova" panose="020B0504020202020204" pitchFamily="34" charset="0"/>
              </a:rPr>
              <a:t>prior </a:t>
            </a:r>
          </a:p>
          <a:p>
            <a:pPr defTabSz="914290"/>
            <a:r>
              <a:rPr lang="en-US" sz="1400" kern="0" dirty="0">
                <a:solidFill>
                  <a:srgbClr val="4169E1"/>
                </a:solidFill>
                <a:latin typeface="Arial Nova" panose="020B0504020202020204" pitchFamily="34" charset="0"/>
              </a:rPr>
              <a:t>posterior</a:t>
            </a:r>
          </a:p>
        </p:txBody>
      </p:sp>
      <p:sp>
        <p:nvSpPr>
          <p:cNvPr id="232" name="TextBox 231">
            <a:extLst>
              <a:ext uri="{FF2B5EF4-FFF2-40B4-BE49-F238E27FC236}">
                <a16:creationId xmlns:a16="http://schemas.microsoft.com/office/drawing/2014/main" id="{59B36656-9D29-22CF-2CA8-2ADA504AAC22}"/>
              </a:ext>
            </a:extLst>
          </p:cNvPr>
          <p:cNvSpPr txBox="1"/>
          <p:nvPr/>
        </p:nvSpPr>
        <p:spPr>
          <a:xfrm>
            <a:off x="32682585" y="22968440"/>
            <a:ext cx="987779" cy="389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90"/>
            <a:r>
              <a:rPr lang="en-US" sz="1800" kern="0" dirty="0">
                <a:solidFill>
                  <a:srgbClr val="4169E1"/>
                </a:solidFill>
                <a:latin typeface="Arial Nova" panose="020B0504020202020204" pitchFamily="34" charset="0"/>
              </a:rPr>
              <a:t>43.5%</a:t>
            </a:r>
          </a:p>
        </p:txBody>
      </p:sp>
      <p:sp>
        <p:nvSpPr>
          <p:cNvPr id="234" name="Rectangle 233">
            <a:extLst>
              <a:ext uri="{FF2B5EF4-FFF2-40B4-BE49-F238E27FC236}">
                <a16:creationId xmlns:a16="http://schemas.microsoft.com/office/drawing/2014/main" id="{8AFEB25B-D0C4-F97A-6EBE-2545D6F42A24}"/>
              </a:ext>
            </a:extLst>
          </p:cNvPr>
          <p:cNvSpPr/>
          <p:nvPr/>
        </p:nvSpPr>
        <p:spPr>
          <a:xfrm>
            <a:off x="31419625" y="22383775"/>
            <a:ext cx="1986011" cy="165638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290"/>
            <a:endParaRPr lang="en-US" sz="1800" kern="0">
              <a:solidFill>
                <a:srgbClr val="FFFFFF"/>
              </a:solidFill>
              <a:latin typeface="Open Sans"/>
            </a:endParaRPr>
          </a:p>
        </p:txBody>
      </p:sp>
      <p:pic>
        <p:nvPicPr>
          <p:cNvPr id="236" name="Picture 235">
            <a:extLst>
              <a:ext uri="{FF2B5EF4-FFF2-40B4-BE49-F238E27FC236}">
                <a16:creationId xmlns:a16="http://schemas.microsoft.com/office/drawing/2014/main" id="{49F252AB-F9E7-07AC-335E-1E6D5F6E6A71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31615592" y="19420033"/>
            <a:ext cx="1425457" cy="2780914"/>
          </a:xfrm>
          <a:prstGeom prst="rect">
            <a:avLst/>
          </a:prstGeom>
        </p:spPr>
      </p:pic>
      <p:pic>
        <p:nvPicPr>
          <p:cNvPr id="237" name="Picture 236">
            <a:extLst>
              <a:ext uri="{FF2B5EF4-FFF2-40B4-BE49-F238E27FC236}">
                <a16:creationId xmlns:a16="http://schemas.microsoft.com/office/drawing/2014/main" id="{55483B1C-6958-BD51-1850-28F2658ABC2F}"/>
              </a:ext>
            </a:extLst>
          </p:cNvPr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33738745" y="19022129"/>
            <a:ext cx="2522760" cy="3361646"/>
          </a:xfrm>
          <a:prstGeom prst="rect">
            <a:avLst/>
          </a:prstGeom>
        </p:spPr>
      </p:pic>
      <p:sp>
        <p:nvSpPr>
          <p:cNvPr id="238" name="TextBox 237">
            <a:extLst>
              <a:ext uri="{FF2B5EF4-FFF2-40B4-BE49-F238E27FC236}">
                <a16:creationId xmlns:a16="http://schemas.microsoft.com/office/drawing/2014/main" id="{D8AA3E28-BF04-00A8-42A5-8A9F66A74B37}"/>
              </a:ext>
            </a:extLst>
          </p:cNvPr>
          <p:cNvSpPr txBox="1"/>
          <p:nvPr/>
        </p:nvSpPr>
        <p:spPr>
          <a:xfrm>
            <a:off x="30961362" y="24162778"/>
            <a:ext cx="5308246" cy="14219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145">
              <a:lnSpc>
                <a:spcPct val="90000"/>
              </a:lnSpc>
              <a:defRPr/>
            </a:pPr>
            <a:r>
              <a:rPr lang="en-US" sz="2400" i="1" dirty="0">
                <a:cs typeface="Calibri" panose="020F0502020204030204" pitchFamily="34" charset="0"/>
              </a:rPr>
              <a:t>Successful demonstration of inverse optimization using deep learning representations of  fully-coupled E3SM simulation output (Wentland) </a:t>
            </a:r>
            <a:endParaRPr lang="en-US" sz="2400" i="1" dirty="0"/>
          </a:p>
        </p:txBody>
      </p:sp>
      <p:sp>
        <p:nvSpPr>
          <p:cNvPr id="295" name="TextBox 294">
            <a:extLst>
              <a:ext uri="{FF2B5EF4-FFF2-40B4-BE49-F238E27FC236}">
                <a16:creationId xmlns:a16="http://schemas.microsoft.com/office/drawing/2014/main" id="{E6FD606E-63F2-5C49-BB4E-21DD0192337F}"/>
              </a:ext>
            </a:extLst>
          </p:cNvPr>
          <p:cNvSpPr txBox="1"/>
          <p:nvPr/>
        </p:nvSpPr>
        <p:spPr>
          <a:xfrm>
            <a:off x="20793222" y="5238134"/>
            <a:ext cx="8105496" cy="41365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858" indent="-225398" defTabSz="457145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sz="3200" dirty="0">
                <a:ea typeface="Open Sans" panose="020B0606030504020204" pitchFamily="34" charset="0"/>
                <a:cs typeface="Open Sans" panose="020B0606030504020204" pitchFamily="34" charset="0"/>
              </a:rPr>
              <a:t>Developed stratospheric prognostic aerosol</a:t>
            </a:r>
            <a:endParaRPr lang="en-US" sz="3200" dirty="0">
              <a:cs typeface="Calibri" panose="020F0502020204030204" pitchFamily="34" charset="0"/>
            </a:endParaRPr>
          </a:p>
          <a:p>
            <a:pPr marL="680957" lvl="1" indent="-342858" defTabSz="457145">
              <a:lnSpc>
                <a:spcPct val="90000"/>
              </a:lnSpc>
              <a:buFont typeface="Open Sans" panose="020B0606030504020204" pitchFamily="34" charset="0"/>
              <a:buChar char="–"/>
              <a:defRPr/>
            </a:pPr>
            <a:r>
              <a:rPr lang="en-US" sz="2800" dirty="0">
                <a:ea typeface="Open Sans" panose="020B0606030504020204" pitchFamily="34" charset="0"/>
                <a:cs typeface="Open Sans" panose="020B0606030504020204" pitchFamily="34" charset="0"/>
              </a:rPr>
              <a:t>Only 5 GeoMIP6 models capable</a:t>
            </a:r>
          </a:p>
          <a:p>
            <a:pPr marL="680957" lvl="1" indent="-342858" defTabSz="457145">
              <a:lnSpc>
                <a:spcPct val="90000"/>
              </a:lnSpc>
              <a:buFont typeface="Open Sans" panose="020B0606030504020204" pitchFamily="34" charset="0"/>
              <a:buChar char="–"/>
              <a:defRPr/>
            </a:pPr>
            <a:r>
              <a:rPr lang="en-US" sz="2800" dirty="0">
                <a:ea typeface="Open Sans" panose="020B0606030504020204" pitchFamily="34" charset="0"/>
                <a:cs typeface="Open Sans" panose="020B0606030504020204" pitchFamily="34" charset="0"/>
              </a:rPr>
              <a:t>Enhanced tracers – tagging &amp; new diagnostics  </a:t>
            </a:r>
          </a:p>
          <a:p>
            <a:pPr marL="293653" indent="-176192" defTabSz="457145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sz="3200" dirty="0">
                <a:ea typeface="Open Sans" panose="020B0606030504020204" pitchFamily="34" charset="0"/>
                <a:cs typeface="Open Sans" panose="020B0606030504020204" pitchFamily="34" charset="0"/>
              </a:rPr>
              <a:t>Massive simulation campaign</a:t>
            </a:r>
          </a:p>
          <a:p>
            <a:pPr marL="680957" lvl="1" indent="-342858" defTabSz="457145">
              <a:lnSpc>
                <a:spcPct val="90000"/>
              </a:lnSpc>
              <a:buFont typeface="Open Sans" panose="020B0606030504020204" pitchFamily="34" charset="0"/>
              <a:buChar char="–"/>
              <a:defRPr/>
            </a:pPr>
            <a:r>
              <a:rPr lang="en-US" sz="2800" dirty="0">
                <a:ea typeface="Open Sans" panose="020B0606030504020204" pitchFamily="34" charset="0"/>
                <a:cs typeface="Open Sans" panose="020B0606030504020204" pitchFamily="34" charset="0"/>
              </a:rPr>
              <a:t>400</a:t>
            </a:r>
            <a:r>
              <a:rPr lang="en-US" sz="2800" baseline="30000" dirty="0">
                <a:ea typeface="Open Sans" panose="020B0606030504020204" pitchFamily="34" charset="0"/>
                <a:cs typeface="Open Sans" panose="020B0606030504020204" pitchFamily="34" charset="0"/>
              </a:rPr>
              <a:t>+</a:t>
            </a:r>
            <a:r>
              <a:rPr lang="en-US" sz="2800" dirty="0">
                <a:ea typeface="Open Sans" panose="020B0606030504020204" pitchFamily="34" charset="0"/>
                <a:cs typeface="Open Sans" panose="020B0606030504020204" pitchFamily="34" charset="0"/>
              </a:rPr>
              <a:t> TB of data encompassing source magnitude varying ensembles  </a:t>
            </a:r>
          </a:p>
          <a:p>
            <a:pPr marL="680957" lvl="1" indent="-342858" defTabSz="457145">
              <a:lnSpc>
                <a:spcPct val="90000"/>
              </a:lnSpc>
              <a:buFont typeface="Open Sans" panose="020B0606030504020204" pitchFamily="34" charset="0"/>
              <a:buChar char="–"/>
              <a:defRPr/>
            </a:pPr>
            <a:r>
              <a:rPr lang="en-US" sz="2800" dirty="0">
                <a:ea typeface="Open Sans" panose="020B0606030504020204" pitchFamily="34" charset="0"/>
                <a:cs typeface="Open Sans" panose="020B0606030504020204" pitchFamily="34" charset="0"/>
              </a:rPr>
              <a:t>Innovative initial condition constrained, paired counter-factual ensembles</a:t>
            </a:r>
          </a:p>
          <a:p>
            <a:pPr marL="342858" indent="-225398" defTabSz="457145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sz="3200" dirty="0">
                <a:ea typeface="Open Sans" panose="020B0606030504020204" pitchFamily="34" charset="0"/>
                <a:cs typeface="Open Sans" panose="020B0606030504020204" pitchFamily="34" charset="0"/>
              </a:rPr>
              <a:t>Uncovered biases in E3SM stratosphere</a:t>
            </a:r>
          </a:p>
          <a:p>
            <a:pPr marL="680957" lvl="1" indent="-342858" defTabSz="457145">
              <a:lnSpc>
                <a:spcPct val="90000"/>
              </a:lnSpc>
              <a:buFont typeface="Open Sans" panose="020B0606030504020204" pitchFamily="34" charset="0"/>
              <a:buChar char="–"/>
              <a:defRPr/>
            </a:pPr>
            <a:r>
              <a:rPr lang="en-US" sz="2800" dirty="0">
                <a:ea typeface="Open Sans" panose="020B0606030504020204" pitchFamily="34" charset="0"/>
                <a:cs typeface="Open Sans" panose="020B0606030504020204" pitchFamily="34" charset="0"/>
              </a:rPr>
              <a:t>Overall overturning circulation slow, QBO fast </a:t>
            </a:r>
          </a:p>
        </p:txBody>
      </p:sp>
      <p:sp>
        <p:nvSpPr>
          <p:cNvPr id="299" name="TextBox 298">
            <a:extLst>
              <a:ext uri="{FF2B5EF4-FFF2-40B4-BE49-F238E27FC236}">
                <a16:creationId xmlns:a16="http://schemas.microsoft.com/office/drawing/2014/main" id="{6710F96F-470B-C0A9-4DCD-D2AF1D76A387}"/>
              </a:ext>
            </a:extLst>
          </p:cNvPr>
          <p:cNvSpPr txBox="1"/>
          <p:nvPr/>
        </p:nvSpPr>
        <p:spPr>
          <a:xfrm>
            <a:off x="29951615" y="15958663"/>
            <a:ext cx="640073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i="1" dirty="0"/>
              <a:t>Commandeer profiling techniques with </a:t>
            </a:r>
            <a:r>
              <a:rPr lang="en-US" sz="2400" b="1" i="1" dirty="0"/>
              <a:t>CLDERA-Tools</a:t>
            </a:r>
            <a:r>
              <a:rPr lang="en-US" sz="2400" i="1" dirty="0"/>
              <a:t> for </a:t>
            </a:r>
            <a:r>
              <a:rPr lang="en-US" sz="2400" b="1" i="1" dirty="0"/>
              <a:t>in situ </a:t>
            </a:r>
            <a:r>
              <a:rPr lang="en-US" sz="2400" i="1" dirty="0"/>
              <a:t>tracking of space-time statistics with graph-based pathway depiction</a:t>
            </a:r>
            <a:r>
              <a:rPr lang="en-US" sz="2400" i="1" dirty="0"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2200" dirty="0">
                <a:solidFill>
                  <a:schemeClr val="bg1"/>
                </a:solidFill>
                <a:ea typeface="Open Sans"/>
                <a:cs typeface="Open Sans"/>
                <a:hlinkClick r:id="rId38"/>
              </a:rPr>
              <a:t>Steyer, et al. 2024</a:t>
            </a:r>
            <a:r>
              <a:rPr lang="en-US" sz="2200" dirty="0">
                <a:solidFill>
                  <a:schemeClr val="bg1"/>
                </a:solidFill>
                <a:ea typeface="Open Sans"/>
                <a:cs typeface="Open Sans"/>
              </a:rPr>
              <a:t>, Watkins, et al.)</a:t>
            </a:r>
          </a:p>
          <a:p>
            <a:endParaRPr lang="en-US" sz="2400" i="1" dirty="0"/>
          </a:p>
        </p:txBody>
      </p:sp>
      <p:pic>
        <p:nvPicPr>
          <p:cNvPr id="319" name="Picture 318">
            <a:extLst>
              <a:ext uri="{FF2B5EF4-FFF2-40B4-BE49-F238E27FC236}">
                <a16:creationId xmlns:a16="http://schemas.microsoft.com/office/drawing/2014/main" id="{88B90401-8685-49DE-FF8E-EA3509B63D15}"/>
              </a:ext>
            </a:extLst>
          </p:cNvPr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30831587" y="11219968"/>
            <a:ext cx="4962131" cy="4746943"/>
          </a:xfrm>
          <a:prstGeom prst="rect">
            <a:avLst/>
          </a:prstGeom>
        </p:spPr>
      </p:pic>
      <p:sp>
        <p:nvSpPr>
          <p:cNvPr id="320" name="TextBox 319">
            <a:extLst>
              <a:ext uri="{FF2B5EF4-FFF2-40B4-BE49-F238E27FC236}">
                <a16:creationId xmlns:a16="http://schemas.microsoft.com/office/drawing/2014/main" id="{23B20B74-A630-A5FD-B14A-A8E9C062BFF2}"/>
              </a:ext>
            </a:extLst>
          </p:cNvPr>
          <p:cNvSpPr txBox="1"/>
          <p:nvPr/>
        </p:nvSpPr>
        <p:spPr>
          <a:xfrm>
            <a:off x="29889150" y="11697280"/>
            <a:ext cx="1072211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90">
              <a:spcBef>
                <a:spcPts val="1000"/>
              </a:spcBef>
              <a:spcAft>
                <a:spcPts val="600"/>
              </a:spcAft>
            </a:pPr>
            <a:r>
              <a:rPr lang="en-US" sz="1200" b="1" dirty="0">
                <a:solidFill>
                  <a:srgbClr val="004881"/>
                </a:solidFill>
                <a:latin typeface="Open Sans"/>
              </a:rPr>
              <a:t>Polar </a:t>
            </a:r>
            <a:r>
              <a:rPr lang="en-US" sz="1100" b="1" dirty="0">
                <a:solidFill>
                  <a:srgbClr val="004881"/>
                </a:solidFill>
                <a:latin typeface="Open Sans"/>
              </a:rPr>
              <a:t>[65N</a:t>
            </a:r>
            <a:r>
              <a:rPr lang="en-US" sz="1100" b="1" dirty="0">
                <a:solidFill>
                  <a:srgbClr val="004881"/>
                </a:solidFill>
                <a:latin typeface="Open Sans"/>
                <a:sym typeface="Wingdings" panose="05000000000000000000" pitchFamily="2" charset="2"/>
              </a:rPr>
              <a:t>90N]</a:t>
            </a:r>
            <a:endParaRPr lang="en-US" sz="1100" b="1" dirty="0">
              <a:solidFill>
                <a:srgbClr val="004881"/>
              </a:solidFill>
              <a:latin typeface="Open Sans"/>
            </a:endParaRPr>
          </a:p>
        </p:txBody>
      </p:sp>
      <p:sp>
        <p:nvSpPr>
          <p:cNvPr id="321" name="TextBox 320">
            <a:extLst>
              <a:ext uri="{FF2B5EF4-FFF2-40B4-BE49-F238E27FC236}">
                <a16:creationId xmlns:a16="http://schemas.microsoft.com/office/drawing/2014/main" id="{FA4F967A-4335-BABE-2FC8-7C5C83CDC557}"/>
              </a:ext>
            </a:extLst>
          </p:cNvPr>
          <p:cNvSpPr txBox="1"/>
          <p:nvPr/>
        </p:nvSpPr>
        <p:spPr>
          <a:xfrm>
            <a:off x="29665281" y="12837355"/>
            <a:ext cx="1414965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90">
              <a:spcBef>
                <a:spcPts val="1000"/>
              </a:spcBef>
              <a:spcAft>
                <a:spcPts val="600"/>
              </a:spcAft>
            </a:pPr>
            <a:r>
              <a:rPr lang="en-US" sz="1200" b="1" dirty="0">
                <a:solidFill>
                  <a:srgbClr val="3ABBFB"/>
                </a:solidFill>
                <a:latin typeface="Open Sans"/>
              </a:rPr>
              <a:t>Temperate </a:t>
            </a:r>
            <a:r>
              <a:rPr lang="en-US" sz="1100" b="1" dirty="0">
                <a:solidFill>
                  <a:srgbClr val="3ABBFB"/>
                </a:solidFill>
                <a:latin typeface="Open Sans"/>
              </a:rPr>
              <a:t>[35N</a:t>
            </a:r>
            <a:r>
              <a:rPr lang="en-US" sz="1100" b="1" dirty="0">
                <a:solidFill>
                  <a:srgbClr val="3ABBFB"/>
                </a:solidFill>
                <a:latin typeface="Open Sans"/>
                <a:sym typeface="Wingdings" panose="05000000000000000000" pitchFamily="2" charset="2"/>
              </a:rPr>
              <a:t>65N]</a:t>
            </a:r>
            <a:endParaRPr lang="en-US" sz="1100" b="1" dirty="0">
              <a:solidFill>
                <a:srgbClr val="3ABBFB"/>
              </a:solidFill>
              <a:latin typeface="Open Sans"/>
            </a:endParaRPr>
          </a:p>
        </p:txBody>
      </p:sp>
      <p:sp>
        <p:nvSpPr>
          <p:cNvPr id="322" name="TextBox 321">
            <a:extLst>
              <a:ext uri="{FF2B5EF4-FFF2-40B4-BE49-F238E27FC236}">
                <a16:creationId xmlns:a16="http://schemas.microsoft.com/office/drawing/2014/main" id="{0B1DEF96-219E-3399-3DD7-48B741C2471A}"/>
              </a:ext>
            </a:extLst>
          </p:cNvPr>
          <p:cNvSpPr txBox="1"/>
          <p:nvPr/>
        </p:nvSpPr>
        <p:spPr>
          <a:xfrm>
            <a:off x="29655005" y="13955780"/>
            <a:ext cx="1414965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90">
              <a:spcBef>
                <a:spcPts val="1000"/>
              </a:spcBef>
              <a:spcAft>
                <a:spcPts val="600"/>
              </a:spcAft>
            </a:pPr>
            <a:r>
              <a:rPr lang="en-US" sz="1200" b="1" dirty="0">
                <a:solidFill>
                  <a:srgbClr val="FDA213"/>
                </a:solidFill>
                <a:latin typeface="Open Sans"/>
              </a:rPr>
              <a:t>Subtropical </a:t>
            </a:r>
            <a:r>
              <a:rPr lang="en-US" sz="1100" b="1" dirty="0">
                <a:solidFill>
                  <a:srgbClr val="FDA213"/>
                </a:solidFill>
                <a:latin typeface="Open Sans"/>
              </a:rPr>
              <a:t>[23.5N</a:t>
            </a:r>
            <a:r>
              <a:rPr lang="en-US" sz="1100" b="1" dirty="0">
                <a:solidFill>
                  <a:srgbClr val="FDA213"/>
                </a:solidFill>
                <a:latin typeface="Open Sans"/>
                <a:sym typeface="Wingdings" panose="05000000000000000000" pitchFamily="2" charset="2"/>
              </a:rPr>
              <a:t>35N]</a:t>
            </a:r>
            <a:endParaRPr lang="en-US" sz="1100" b="1" dirty="0">
              <a:solidFill>
                <a:srgbClr val="FDA213"/>
              </a:solidFill>
              <a:latin typeface="Open Sans"/>
            </a:endParaRPr>
          </a:p>
        </p:txBody>
      </p:sp>
      <p:sp>
        <p:nvSpPr>
          <p:cNvPr id="323" name="TextBox 322">
            <a:extLst>
              <a:ext uri="{FF2B5EF4-FFF2-40B4-BE49-F238E27FC236}">
                <a16:creationId xmlns:a16="http://schemas.microsoft.com/office/drawing/2014/main" id="{8AF888E2-D6AF-EC84-FEE9-65FDDB64372D}"/>
              </a:ext>
            </a:extLst>
          </p:cNvPr>
          <p:cNvSpPr txBox="1"/>
          <p:nvPr/>
        </p:nvSpPr>
        <p:spPr>
          <a:xfrm>
            <a:off x="29572913" y="15095436"/>
            <a:ext cx="1528817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90">
              <a:spcBef>
                <a:spcPts val="1000"/>
              </a:spcBef>
              <a:spcAft>
                <a:spcPts val="600"/>
              </a:spcAft>
            </a:pPr>
            <a:r>
              <a:rPr lang="en-US" sz="1200" b="1" dirty="0">
                <a:solidFill>
                  <a:srgbClr val="DBB3B1"/>
                </a:solidFill>
                <a:latin typeface="Open Sans"/>
              </a:rPr>
              <a:t>Tropical </a:t>
            </a:r>
            <a:r>
              <a:rPr lang="en-US" sz="1100" b="1" dirty="0">
                <a:solidFill>
                  <a:srgbClr val="DBB3B1"/>
                </a:solidFill>
                <a:latin typeface="Open Sans"/>
              </a:rPr>
              <a:t>[23.5S</a:t>
            </a:r>
            <a:r>
              <a:rPr lang="en-US" sz="1100" b="1" dirty="0">
                <a:solidFill>
                  <a:srgbClr val="DBB3B1"/>
                </a:solidFill>
                <a:latin typeface="Open Sans"/>
                <a:sym typeface="Wingdings" panose="05000000000000000000" pitchFamily="2" charset="2"/>
              </a:rPr>
              <a:t>23.5N]</a:t>
            </a:r>
            <a:endParaRPr lang="en-US" sz="1100" b="1" dirty="0">
              <a:solidFill>
                <a:srgbClr val="DBB3B1"/>
              </a:solidFill>
              <a:latin typeface="Open Sans"/>
            </a:endParaRPr>
          </a:p>
        </p:txBody>
      </p:sp>
      <p:sp>
        <p:nvSpPr>
          <p:cNvPr id="324" name="Arrow: Down 323">
            <a:extLst>
              <a:ext uri="{FF2B5EF4-FFF2-40B4-BE49-F238E27FC236}">
                <a16:creationId xmlns:a16="http://schemas.microsoft.com/office/drawing/2014/main" id="{1542A451-ABAA-7FB6-CA28-9F82EBE4DE71}"/>
              </a:ext>
            </a:extLst>
          </p:cNvPr>
          <p:cNvSpPr/>
          <p:nvPr/>
        </p:nvSpPr>
        <p:spPr>
          <a:xfrm rot="10800000">
            <a:off x="35812034" y="11670254"/>
            <a:ext cx="164574" cy="4076080"/>
          </a:xfrm>
          <a:prstGeom prst="downArrow">
            <a:avLst/>
          </a:prstGeom>
          <a:solidFill>
            <a:srgbClr val="00ACCF"/>
          </a:solidFill>
          <a:ln w="12700" cap="flat" cmpd="sng" algn="ctr">
            <a:solidFill>
              <a:srgbClr val="00ACCF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290"/>
            <a:endParaRPr lang="en-US" sz="1800" kern="0">
              <a:solidFill>
                <a:srgbClr val="FFFFFF"/>
              </a:solidFill>
              <a:latin typeface="Open Sans"/>
            </a:endParaRPr>
          </a:p>
        </p:txBody>
      </p:sp>
      <p:sp>
        <p:nvSpPr>
          <p:cNvPr id="325" name="TextBox 324">
            <a:extLst>
              <a:ext uri="{FF2B5EF4-FFF2-40B4-BE49-F238E27FC236}">
                <a16:creationId xmlns:a16="http://schemas.microsoft.com/office/drawing/2014/main" id="{CFD7AA2B-D3AB-ACD2-F813-244FCF878286}"/>
              </a:ext>
            </a:extLst>
          </p:cNvPr>
          <p:cNvSpPr txBox="1"/>
          <p:nvPr/>
        </p:nvSpPr>
        <p:spPr>
          <a:xfrm rot="5400000">
            <a:off x="33869144" y="13527105"/>
            <a:ext cx="45336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90">
              <a:spcBef>
                <a:spcPts val="1000"/>
              </a:spcBef>
              <a:spcAft>
                <a:spcPts val="600"/>
              </a:spcAft>
            </a:pPr>
            <a:r>
              <a:rPr lang="en-US" sz="1400" dirty="0">
                <a:solidFill>
                  <a:srgbClr val="1B1B1B"/>
                </a:solidFill>
                <a:latin typeface="Open Sans"/>
              </a:rPr>
              <a:t>Poleward via Brewer–Dobson Circulation </a:t>
            </a:r>
          </a:p>
        </p:txBody>
      </p:sp>
      <p:sp>
        <p:nvSpPr>
          <p:cNvPr id="326" name="Rectangle 325">
            <a:extLst>
              <a:ext uri="{FF2B5EF4-FFF2-40B4-BE49-F238E27FC236}">
                <a16:creationId xmlns:a16="http://schemas.microsoft.com/office/drawing/2014/main" id="{A7E2AAB7-B2E6-C06A-CD77-752EAF84DDB5}"/>
              </a:ext>
            </a:extLst>
          </p:cNvPr>
          <p:cNvSpPr/>
          <p:nvPr/>
        </p:nvSpPr>
        <p:spPr>
          <a:xfrm>
            <a:off x="33199823" y="11534189"/>
            <a:ext cx="2313826" cy="129674"/>
          </a:xfrm>
          <a:prstGeom prst="rect">
            <a:avLst/>
          </a:prstGeom>
          <a:solidFill>
            <a:srgbClr val="1B1B1B">
              <a:lumMod val="10000"/>
              <a:lumOff val="90000"/>
            </a:srgbClr>
          </a:solidFill>
          <a:ln w="12700" cap="flat" cmpd="sng" algn="ctr">
            <a:solidFill>
              <a:srgbClr val="1B1B1B">
                <a:lumMod val="10000"/>
                <a:lumOff val="9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290"/>
            <a:endParaRPr lang="en-US" sz="1800" kern="0">
              <a:solidFill>
                <a:srgbClr val="FFFFFF"/>
              </a:solidFill>
              <a:latin typeface="Open Sans"/>
            </a:endParaRPr>
          </a:p>
        </p:txBody>
      </p:sp>
      <p:grpSp>
        <p:nvGrpSpPr>
          <p:cNvPr id="327" name="Group 326">
            <a:extLst>
              <a:ext uri="{FF2B5EF4-FFF2-40B4-BE49-F238E27FC236}">
                <a16:creationId xmlns:a16="http://schemas.microsoft.com/office/drawing/2014/main" id="{90748EF7-56A3-73ED-AC60-FDCEE4DFFF76}"/>
              </a:ext>
            </a:extLst>
          </p:cNvPr>
          <p:cNvGrpSpPr/>
          <p:nvPr/>
        </p:nvGrpSpPr>
        <p:grpSpPr>
          <a:xfrm>
            <a:off x="30990527" y="11152821"/>
            <a:ext cx="2218193" cy="369332"/>
            <a:chOff x="7145856" y="998080"/>
            <a:chExt cx="1935894" cy="354930"/>
          </a:xfrm>
        </p:grpSpPr>
        <p:sp>
          <p:nvSpPr>
            <p:cNvPr id="328" name="Rectangle 327">
              <a:extLst>
                <a:ext uri="{FF2B5EF4-FFF2-40B4-BE49-F238E27FC236}">
                  <a16:creationId xmlns:a16="http://schemas.microsoft.com/office/drawing/2014/main" id="{669975CA-28F2-4233-969A-013DCE3C6FFB}"/>
                </a:ext>
              </a:extLst>
            </p:cNvPr>
            <p:cNvSpPr/>
            <p:nvPr/>
          </p:nvSpPr>
          <p:spPr>
            <a:xfrm>
              <a:off x="7341701" y="1118977"/>
              <a:ext cx="1521015" cy="141657"/>
            </a:xfrm>
            <a:prstGeom prst="rect">
              <a:avLst/>
            </a:prstGeom>
            <a:solidFill>
              <a:srgbClr val="F2F2F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290"/>
              <a:endParaRPr lang="en-US" sz="1800" kern="0">
                <a:solidFill>
                  <a:srgbClr val="FFFFFF"/>
                </a:solidFill>
                <a:latin typeface="Open Sans"/>
              </a:endParaRPr>
            </a:p>
          </p:txBody>
        </p:sp>
        <p:sp>
          <p:nvSpPr>
            <p:cNvPr id="329" name="TextBox 328">
              <a:extLst>
                <a:ext uri="{FF2B5EF4-FFF2-40B4-BE49-F238E27FC236}">
                  <a16:creationId xmlns:a16="http://schemas.microsoft.com/office/drawing/2014/main" id="{24DC75DE-54A6-A29D-1C28-B3A569C90888}"/>
                </a:ext>
              </a:extLst>
            </p:cNvPr>
            <p:cNvSpPr txBox="1"/>
            <p:nvPr/>
          </p:nvSpPr>
          <p:spPr>
            <a:xfrm>
              <a:off x="7145856" y="998080"/>
              <a:ext cx="1935894" cy="3549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290">
                <a:spcBef>
                  <a:spcPts val="1000"/>
                </a:spcBef>
                <a:spcAft>
                  <a:spcPts val="600"/>
                </a:spcAft>
              </a:pPr>
              <a:r>
                <a:rPr lang="en-US" sz="1800" kern="0" dirty="0">
                  <a:solidFill>
                    <a:srgbClr val="1B1B1B"/>
                  </a:solidFill>
                  <a:latin typeface="Open Sans"/>
                </a:rPr>
                <a:t>Surface Temp</a:t>
              </a:r>
            </a:p>
          </p:txBody>
        </p:sp>
      </p:grpSp>
      <p:sp>
        <p:nvSpPr>
          <p:cNvPr id="330" name="TextBox 329">
            <a:extLst>
              <a:ext uri="{FF2B5EF4-FFF2-40B4-BE49-F238E27FC236}">
                <a16:creationId xmlns:a16="http://schemas.microsoft.com/office/drawing/2014/main" id="{8F9E6F22-4DD1-1B11-2086-04FA87556AE5}"/>
              </a:ext>
            </a:extLst>
          </p:cNvPr>
          <p:cNvSpPr txBox="1"/>
          <p:nvPr/>
        </p:nvSpPr>
        <p:spPr>
          <a:xfrm>
            <a:off x="31008936" y="14881625"/>
            <a:ext cx="237928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90"/>
            <a:r>
              <a:rPr lang="en-US" sz="1050" dirty="0">
                <a:solidFill>
                  <a:srgbClr val="FF0000"/>
                </a:solidFill>
                <a:latin typeface="Arial Nova" panose="020B0504020202020204" pitchFamily="34" charset="0"/>
              </a:rPr>
              <a:t>With Eruption</a:t>
            </a:r>
          </a:p>
          <a:p>
            <a:pPr defTabSz="914290"/>
            <a:r>
              <a:rPr lang="en-US" sz="1050" dirty="0">
                <a:solidFill>
                  <a:srgbClr val="0000FF"/>
                </a:solidFill>
                <a:latin typeface="Arial Nova" panose="020B0504020202020204" pitchFamily="34" charset="0"/>
              </a:rPr>
              <a:t>Without Eruption </a:t>
            </a:r>
          </a:p>
        </p:txBody>
      </p:sp>
      <p:grpSp>
        <p:nvGrpSpPr>
          <p:cNvPr id="331" name="Group 330">
            <a:extLst>
              <a:ext uri="{FF2B5EF4-FFF2-40B4-BE49-F238E27FC236}">
                <a16:creationId xmlns:a16="http://schemas.microsoft.com/office/drawing/2014/main" id="{65219501-82FE-0FE1-521D-425AB02C321D}"/>
              </a:ext>
            </a:extLst>
          </p:cNvPr>
          <p:cNvGrpSpPr/>
          <p:nvPr/>
        </p:nvGrpSpPr>
        <p:grpSpPr>
          <a:xfrm>
            <a:off x="33151981" y="11418584"/>
            <a:ext cx="2742341" cy="347445"/>
            <a:chOff x="8992173" y="1245222"/>
            <a:chExt cx="2393336" cy="333898"/>
          </a:xfrm>
        </p:grpSpPr>
        <p:sp>
          <p:nvSpPr>
            <p:cNvPr id="332" name="Rectangle 331">
              <a:extLst>
                <a:ext uri="{FF2B5EF4-FFF2-40B4-BE49-F238E27FC236}">
                  <a16:creationId xmlns:a16="http://schemas.microsoft.com/office/drawing/2014/main" id="{263965E2-40BB-7F51-CEA8-DCF4E0EF9C5F}"/>
                </a:ext>
              </a:extLst>
            </p:cNvPr>
            <p:cNvSpPr/>
            <p:nvPr/>
          </p:nvSpPr>
          <p:spPr>
            <a:xfrm>
              <a:off x="9072033" y="1367367"/>
              <a:ext cx="2010834" cy="168415"/>
            </a:xfrm>
            <a:prstGeom prst="rect">
              <a:avLst/>
            </a:prstGeom>
            <a:solidFill>
              <a:srgbClr val="F2F2F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290"/>
              <a:endParaRPr lang="en-US" sz="1800" kern="0">
                <a:solidFill>
                  <a:srgbClr val="FFFFFF"/>
                </a:solidFill>
                <a:latin typeface="Open Sans"/>
              </a:endParaRPr>
            </a:p>
          </p:txBody>
        </p:sp>
        <p:sp>
          <p:nvSpPr>
            <p:cNvPr id="333" name="TextBox 332">
              <a:extLst>
                <a:ext uri="{FF2B5EF4-FFF2-40B4-BE49-F238E27FC236}">
                  <a16:creationId xmlns:a16="http://schemas.microsoft.com/office/drawing/2014/main" id="{C122FF81-1344-1B4A-62BF-0C585EF7B520}"/>
                </a:ext>
              </a:extLst>
            </p:cNvPr>
            <p:cNvSpPr txBox="1"/>
            <p:nvPr/>
          </p:nvSpPr>
          <p:spPr>
            <a:xfrm>
              <a:off x="9927543" y="1253767"/>
              <a:ext cx="639611" cy="3253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290">
                <a:spcBef>
                  <a:spcPts val="1000"/>
                </a:spcBef>
                <a:spcAft>
                  <a:spcPts val="600"/>
                </a:spcAft>
              </a:pPr>
              <a:r>
                <a:rPr lang="en-US" sz="1600" kern="0" dirty="0">
                  <a:solidFill>
                    <a:srgbClr val="1B1B1B"/>
                  </a:solidFill>
                  <a:latin typeface="Open Sans"/>
                </a:rPr>
                <a:t>Rad</a:t>
              </a:r>
            </a:p>
          </p:txBody>
        </p:sp>
        <p:sp>
          <p:nvSpPr>
            <p:cNvPr id="334" name="TextBox 333">
              <a:extLst>
                <a:ext uri="{FF2B5EF4-FFF2-40B4-BE49-F238E27FC236}">
                  <a16:creationId xmlns:a16="http://schemas.microsoft.com/office/drawing/2014/main" id="{84914313-5D50-A72B-73E0-007A54BA6C52}"/>
                </a:ext>
              </a:extLst>
            </p:cNvPr>
            <p:cNvSpPr txBox="1"/>
            <p:nvPr/>
          </p:nvSpPr>
          <p:spPr>
            <a:xfrm>
              <a:off x="10526697" y="1245222"/>
              <a:ext cx="858812" cy="3253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290">
                <a:spcBef>
                  <a:spcPts val="1000"/>
                </a:spcBef>
                <a:spcAft>
                  <a:spcPts val="600"/>
                </a:spcAft>
              </a:pPr>
              <a:r>
                <a:rPr lang="en-US" sz="1600" kern="0" dirty="0">
                  <a:solidFill>
                    <a:srgbClr val="1B1B1B"/>
                  </a:solidFill>
                  <a:latin typeface="Open Sans"/>
                </a:rPr>
                <a:t>Temp</a:t>
              </a:r>
            </a:p>
          </p:txBody>
        </p:sp>
        <p:sp>
          <p:nvSpPr>
            <p:cNvPr id="335" name="TextBox 334">
              <a:extLst>
                <a:ext uri="{FF2B5EF4-FFF2-40B4-BE49-F238E27FC236}">
                  <a16:creationId xmlns:a16="http://schemas.microsoft.com/office/drawing/2014/main" id="{FCF77847-9A98-2351-D33A-635341D7617F}"/>
                </a:ext>
              </a:extLst>
            </p:cNvPr>
            <p:cNvSpPr txBox="1"/>
            <p:nvPr/>
          </p:nvSpPr>
          <p:spPr>
            <a:xfrm>
              <a:off x="8992173" y="1249455"/>
              <a:ext cx="1007533" cy="3253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290">
                <a:spcBef>
                  <a:spcPts val="1000"/>
                </a:spcBef>
                <a:spcAft>
                  <a:spcPts val="600"/>
                </a:spcAft>
              </a:pPr>
              <a:r>
                <a:rPr lang="en-US" sz="1600" kern="0" dirty="0">
                  <a:solidFill>
                    <a:srgbClr val="1B1B1B"/>
                  </a:solidFill>
                  <a:latin typeface="Open Sans"/>
                </a:rPr>
                <a:t>Aerosol</a:t>
              </a:r>
            </a:p>
          </p:txBody>
        </p:sp>
      </p:grpSp>
      <p:pic>
        <p:nvPicPr>
          <p:cNvPr id="337" name="Google Shape;87;p17">
            <a:extLst>
              <a:ext uri="{FF2B5EF4-FFF2-40B4-BE49-F238E27FC236}">
                <a16:creationId xmlns:a16="http://schemas.microsoft.com/office/drawing/2014/main" id="{F0EE37FC-DC79-EA88-F083-ADDDA78C5862}"/>
              </a:ext>
            </a:extLst>
          </p:cNvPr>
          <p:cNvPicPr preferRelativeResize="0"/>
          <p:nvPr/>
        </p:nvPicPr>
        <p:blipFill rotWithShape="1">
          <a:blip r:embed="rId34">
            <a:alphaModFix/>
          </a:blip>
          <a:srcRect l="7897" t="45007" r="48805" b="21958"/>
          <a:stretch/>
        </p:blipFill>
        <p:spPr>
          <a:xfrm>
            <a:off x="31289188" y="7636690"/>
            <a:ext cx="2051307" cy="1467958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87;p17">
            <a:extLst>
              <a:ext uri="{FF2B5EF4-FFF2-40B4-BE49-F238E27FC236}">
                <a16:creationId xmlns:a16="http://schemas.microsoft.com/office/drawing/2014/main" id="{758A0094-3BB5-2515-C5B4-D503F6AF155D}"/>
              </a:ext>
            </a:extLst>
          </p:cNvPr>
          <p:cNvPicPr preferRelativeResize="0"/>
          <p:nvPr/>
        </p:nvPicPr>
        <p:blipFill rotWithShape="1">
          <a:blip r:embed="rId34">
            <a:alphaModFix/>
          </a:blip>
          <a:srcRect l="8139" t="82716" r="2213" b="8441"/>
          <a:stretch/>
        </p:blipFill>
        <p:spPr>
          <a:xfrm>
            <a:off x="29096448" y="9102378"/>
            <a:ext cx="4247225" cy="392921"/>
          </a:xfrm>
          <a:prstGeom prst="rect">
            <a:avLst/>
          </a:prstGeom>
          <a:noFill/>
          <a:ln>
            <a:noFill/>
          </a:ln>
        </p:spPr>
      </p:pic>
      <p:sp>
        <p:nvSpPr>
          <p:cNvPr id="340" name="TextBox 339">
            <a:extLst>
              <a:ext uri="{FF2B5EF4-FFF2-40B4-BE49-F238E27FC236}">
                <a16:creationId xmlns:a16="http://schemas.microsoft.com/office/drawing/2014/main" id="{CA49EE86-AF2A-FE28-3672-2634CDB144AE}"/>
              </a:ext>
            </a:extLst>
          </p:cNvPr>
          <p:cNvSpPr txBox="1"/>
          <p:nvPr/>
        </p:nvSpPr>
        <p:spPr>
          <a:xfrm>
            <a:off x="33439100" y="7992700"/>
            <a:ext cx="2791463" cy="1169551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n-US" sz="2400" i="1" dirty="0"/>
              <a:t>E3SM has strong dry bias in stratosphere </a:t>
            </a:r>
            <a:r>
              <a:rPr lang="en-US" sz="2200" i="1" dirty="0">
                <a:cs typeface="Calibri" panose="020F0502020204030204" pitchFamily="34" charset="0"/>
              </a:rPr>
              <a:t>(</a:t>
            </a:r>
            <a:r>
              <a:rPr lang="en-US" sz="2200" dirty="0">
                <a:solidFill>
                  <a:srgbClr val="0070C0"/>
                </a:solidFill>
                <a:ea typeface="Open Sans"/>
                <a:cs typeface="Open Sans"/>
              </a:rPr>
              <a:t>Jablonowski</a:t>
            </a:r>
            <a:r>
              <a:rPr lang="en-US" sz="2200" dirty="0">
                <a:ea typeface="Open Sans"/>
                <a:cs typeface="Open Sans"/>
              </a:rPr>
              <a:t>)</a:t>
            </a:r>
            <a:endParaRPr lang="en-US" sz="2200" dirty="0"/>
          </a:p>
        </p:txBody>
      </p:sp>
      <p:grpSp>
        <p:nvGrpSpPr>
          <p:cNvPr id="361" name="Group 360">
            <a:extLst>
              <a:ext uri="{FF2B5EF4-FFF2-40B4-BE49-F238E27FC236}">
                <a16:creationId xmlns:a16="http://schemas.microsoft.com/office/drawing/2014/main" id="{0BDFE597-5BA6-96FE-4A48-F9495832AB70}"/>
              </a:ext>
            </a:extLst>
          </p:cNvPr>
          <p:cNvGrpSpPr/>
          <p:nvPr/>
        </p:nvGrpSpPr>
        <p:grpSpPr>
          <a:xfrm>
            <a:off x="23532047" y="23904483"/>
            <a:ext cx="2424147" cy="1312549"/>
            <a:chOff x="23987359" y="23093139"/>
            <a:chExt cx="3454261" cy="2329681"/>
          </a:xfrm>
        </p:grpSpPr>
        <p:pic>
          <p:nvPicPr>
            <p:cNvPr id="290" name="Picture 289">
              <a:extLst>
                <a:ext uri="{FF2B5EF4-FFF2-40B4-BE49-F238E27FC236}">
                  <a16:creationId xmlns:a16="http://schemas.microsoft.com/office/drawing/2014/main" id="{2D57B10F-6EC8-CC54-1D28-C167A16983FD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/>
            <a:stretch>
              <a:fillRect/>
            </a:stretch>
          </p:blipFill>
          <p:spPr>
            <a:xfrm>
              <a:off x="23987359" y="23093139"/>
              <a:ext cx="3223176" cy="2329681"/>
            </a:xfrm>
            <a:prstGeom prst="rect">
              <a:avLst/>
            </a:prstGeom>
          </p:spPr>
        </p:pic>
        <p:grpSp>
          <p:nvGrpSpPr>
            <p:cNvPr id="360" name="Group 359">
              <a:extLst>
                <a:ext uri="{FF2B5EF4-FFF2-40B4-BE49-F238E27FC236}">
                  <a16:creationId xmlns:a16="http://schemas.microsoft.com/office/drawing/2014/main" id="{659A027D-15AA-0950-F6DD-8F9FD1ADC162}"/>
                </a:ext>
              </a:extLst>
            </p:cNvPr>
            <p:cNvGrpSpPr/>
            <p:nvPr/>
          </p:nvGrpSpPr>
          <p:grpSpPr>
            <a:xfrm>
              <a:off x="26140494" y="23256049"/>
              <a:ext cx="1301126" cy="332783"/>
              <a:chOff x="23258232" y="23047471"/>
              <a:chExt cx="1090016" cy="332783"/>
            </a:xfrm>
          </p:grpSpPr>
          <p:sp>
            <p:nvSpPr>
              <p:cNvPr id="208" name="Rectangle 207">
                <a:extLst>
                  <a:ext uri="{FF2B5EF4-FFF2-40B4-BE49-F238E27FC236}">
                    <a16:creationId xmlns:a16="http://schemas.microsoft.com/office/drawing/2014/main" id="{5DF54203-F728-C144-D39F-F7D64BE577AA}"/>
                  </a:ext>
                </a:extLst>
              </p:cNvPr>
              <p:cNvSpPr/>
              <p:nvPr/>
            </p:nvSpPr>
            <p:spPr>
              <a:xfrm>
                <a:off x="23321980" y="23082768"/>
                <a:ext cx="647700" cy="18697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258"/>
              </a:p>
            </p:txBody>
          </p:sp>
          <p:sp>
            <p:nvSpPr>
              <p:cNvPr id="209" name="TextBox 208">
                <a:extLst>
                  <a:ext uri="{FF2B5EF4-FFF2-40B4-BE49-F238E27FC236}">
                    <a16:creationId xmlns:a16="http://schemas.microsoft.com/office/drawing/2014/main" id="{4F1796B4-79E7-F9D5-A183-5CCAC5A3C59C}"/>
                  </a:ext>
                </a:extLst>
              </p:cNvPr>
              <p:cNvSpPr txBox="1"/>
              <p:nvPr/>
            </p:nvSpPr>
            <p:spPr>
              <a:xfrm>
                <a:off x="23258232" y="23047471"/>
                <a:ext cx="1090016" cy="3327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70000"/>
                  </a:lnSpc>
                </a:pPr>
                <a:r>
                  <a:rPr lang="en-US" sz="11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Best Bayesian Estimate</a:t>
                </a:r>
              </a:p>
            </p:txBody>
          </p:sp>
        </p:grpSp>
      </p:grpSp>
      <p:grpSp>
        <p:nvGrpSpPr>
          <p:cNvPr id="373" name="Group 372">
            <a:extLst>
              <a:ext uri="{FF2B5EF4-FFF2-40B4-BE49-F238E27FC236}">
                <a16:creationId xmlns:a16="http://schemas.microsoft.com/office/drawing/2014/main" id="{63F6464C-B136-FEBA-1AB9-17D441126610}"/>
              </a:ext>
            </a:extLst>
          </p:cNvPr>
          <p:cNvGrpSpPr/>
          <p:nvPr/>
        </p:nvGrpSpPr>
        <p:grpSpPr>
          <a:xfrm>
            <a:off x="21250429" y="22216962"/>
            <a:ext cx="5293685" cy="1483952"/>
            <a:chOff x="21821283" y="22844854"/>
            <a:chExt cx="5293685" cy="1483952"/>
          </a:xfrm>
        </p:grpSpPr>
        <p:sp>
          <p:nvSpPr>
            <p:cNvPr id="372" name="Rectangle 371">
              <a:extLst>
                <a:ext uri="{FF2B5EF4-FFF2-40B4-BE49-F238E27FC236}">
                  <a16:creationId xmlns:a16="http://schemas.microsoft.com/office/drawing/2014/main" id="{7A641482-45DA-2542-3C9A-713A23583743}"/>
                </a:ext>
              </a:extLst>
            </p:cNvPr>
            <p:cNvSpPr/>
            <p:nvPr/>
          </p:nvSpPr>
          <p:spPr>
            <a:xfrm>
              <a:off x="21821283" y="22915712"/>
              <a:ext cx="5168449" cy="1389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67" name="Picture 366">
              <a:extLst>
                <a:ext uri="{FF2B5EF4-FFF2-40B4-BE49-F238E27FC236}">
                  <a16:creationId xmlns:a16="http://schemas.microsoft.com/office/drawing/2014/main" id="{E039ACB0-AA36-1946-6FBF-FD896BA3E0F9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/>
            <a:stretch>
              <a:fillRect/>
            </a:stretch>
          </p:blipFill>
          <p:spPr>
            <a:xfrm>
              <a:off x="22110136" y="23016257"/>
              <a:ext cx="4499439" cy="1312549"/>
            </a:xfrm>
            <a:prstGeom prst="rect">
              <a:avLst/>
            </a:prstGeom>
          </p:spPr>
        </p:pic>
        <p:sp>
          <p:nvSpPr>
            <p:cNvPr id="368" name="TextBox 367">
              <a:extLst>
                <a:ext uri="{FF2B5EF4-FFF2-40B4-BE49-F238E27FC236}">
                  <a16:creationId xmlns:a16="http://schemas.microsoft.com/office/drawing/2014/main" id="{00C97493-8308-FBA2-3041-663C26559C34}"/>
                </a:ext>
              </a:extLst>
            </p:cNvPr>
            <p:cNvSpPr txBox="1"/>
            <p:nvPr/>
          </p:nvSpPr>
          <p:spPr>
            <a:xfrm>
              <a:off x="22765362" y="23493126"/>
              <a:ext cx="7747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>
                <a:spcBef>
                  <a:spcPts val="1000"/>
                </a:spcBef>
                <a:spcAft>
                  <a:spcPts val="600"/>
                </a:spcAft>
              </a:pPr>
              <a:r>
                <a:rPr lang="en-US" sz="1600" b="1" dirty="0">
                  <a:solidFill>
                    <a:srgbClr val="1B1B1B"/>
                  </a:solidFill>
                  <a:latin typeface="Open Sans"/>
                </a:rPr>
                <a:t>Day 1</a:t>
              </a:r>
            </a:p>
          </p:txBody>
        </p:sp>
        <p:sp>
          <p:nvSpPr>
            <p:cNvPr id="369" name="TextBox 368">
              <a:extLst>
                <a:ext uri="{FF2B5EF4-FFF2-40B4-BE49-F238E27FC236}">
                  <a16:creationId xmlns:a16="http://schemas.microsoft.com/office/drawing/2014/main" id="{502EECB7-85EE-BDA9-5698-B1476C63AD40}"/>
                </a:ext>
              </a:extLst>
            </p:cNvPr>
            <p:cNvSpPr txBox="1"/>
            <p:nvPr/>
          </p:nvSpPr>
          <p:spPr>
            <a:xfrm>
              <a:off x="24189660" y="23516334"/>
              <a:ext cx="7747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>
                <a:spcBef>
                  <a:spcPts val="1000"/>
                </a:spcBef>
                <a:spcAft>
                  <a:spcPts val="600"/>
                </a:spcAft>
              </a:pPr>
              <a:r>
                <a:rPr lang="en-US" sz="1600" b="1" dirty="0">
                  <a:solidFill>
                    <a:srgbClr val="1B1B1B"/>
                  </a:solidFill>
                  <a:latin typeface="Open Sans"/>
                </a:rPr>
                <a:t>Day 5</a:t>
              </a:r>
            </a:p>
          </p:txBody>
        </p:sp>
        <p:sp>
          <p:nvSpPr>
            <p:cNvPr id="370" name="TextBox 369">
              <a:extLst>
                <a:ext uri="{FF2B5EF4-FFF2-40B4-BE49-F238E27FC236}">
                  <a16:creationId xmlns:a16="http://schemas.microsoft.com/office/drawing/2014/main" id="{A9732CD3-E4AC-30D1-107D-A29815AE5ADC}"/>
                </a:ext>
              </a:extLst>
            </p:cNvPr>
            <p:cNvSpPr txBox="1"/>
            <p:nvPr/>
          </p:nvSpPr>
          <p:spPr>
            <a:xfrm>
              <a:off x="25255191" y="23479038"/>
              <a:ext cx="7747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>
                <a:spcBef>
                  <a:spcPts val="1000"/>
                </a:spcBef>
                <a:spcAft>
                  <a:spcPts val="600"/>
                </a:spcAft>
              </a:pPr>
              <a:r>
                <a:rPr lang="en-US" sz="1600" b="1" dirty="0">
                  <a:solidFill>
                    <a:srgbClr val="1B1B1B"/>
                  </a:solidFill>
                  <a:latin typeface="Open Sans"/>
                </a:rPr>
                <a:t>Day 9</a:t>
              </a:r>
            </a:p>
          </p:txBody>
        </p:sp>
        <p:sp>
          <p:nvSpPr>
            <p:cNvPr id="371" name="TextBox 370">
              <a:extLst>
                <a:ext uri="{FF2B5EF4-FFF2-40B4-BE49-F238E27FC236}">
                  <a16:creationId xmlns:a16="http://schemas.microsoft.com/office/drawing/2014/main" id="{8212C52B-BAAB-2952-8F0B-FAF85A0886A6}"/>
                </a:ext>
              </a:extLst>
            </p:cNvPr>
            <p:cNvSpPr txBox="1"/>
            <p:nvPr/>
          </p:nvSpPr>
          <p:spPr>
            <a:xfrm>
              <a:off x="21821283" y="22844854"/>
              <a:ext cx="529368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1600" b="1" dirty="0">
                  <a:solidFill>
                    <a:srgbClr val="C0C0C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Operator Neural Network prediction across winds </a:t>
              </a:r>
            </a:p>
            <a:p>
              <a:pPr defTabSz="914400"/>
              <a:r>
                <a:rPr lang="en-US" sz="1600" dirty="0">
                  <a:solidFill>
                    <a:srgbClr val="FF00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        Test data </a:t>
              </a:r>
            </a:p>
          </p:txBody>
        </p:sp>
      </p:grpSp>
      <p:pic>
        <p:nvPicPr>
          <p:cNvPr id="374" name="Picture 373">
            <a:extLst>
              <a:ext uri="{FF2B5EF4-FFF2-40B4-BE49-F238E27FC236}">
                <a16:creationId xmlns:a16="http://schemas.microsoft.com/office/drawing/2014/main" id="{26528070-47CD-C9E5-CFE2-AC720FB6B8CE}"/>
              </a:ext>
            </a:extLst>
          </p:cNvPr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21548821" y="23857188"/>
            <a:ext cx="1664944" cy="1236682"/>
          </a:xfrm>
          <a:prstGeom prst="rect">
            <a:avLst/>
          </a:prstGeom>
        </p:spPr>
      </p:pic>
      <p:pic>
        <p:nvPicPr>
          <p:cNvPr id="375" name="Picture 374">
            <a:extLst>
              <a:ext uri="{FF2B5EF4-FFF2-40B4-BE49-F238E27FC236}">
                <a16:creationId xmlns:a16="http://schemas.microsoft.com/office/drawing/2014/main" id="{68724731-C734-1713-BB4E-6DB3CB2D4563}"/>
              </a:ext>
            </a:extLst>
          </p:cNvPr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23655758" y="23849434"/>
            <a:ext cx="1950760" cy="1409991"/>
          </a:xfrm>
          <a:prstGeom prst="rect">
            <a:avLst/>
          </a:prstGeom>
        </p:spPr>
      </p:pic>
      <p:sp>
        <p:nvSpPr>
          <p:cNvPr id="376" name="TextBox 375">
            <a:extLst>
              <a:ext uri="{FF2B5EF4-FFF2-40B4-BE49-F238E27FC236}">
                <a16:creationId xmlns:a16="http://schemas.microsoft.com/office/drawing/2014/main" id="{EE5206C0-FB79-DF78-F73A-E172C2B26587}"/>
              </a:ext>
            </a:extLst>
          </p:cNvPr>
          <p:cNvSpPr txBox="1"/>
          <p:nvPr/>
        </p:nvSpPr>
        <p:spPr>
          <a:xfrm>
            <a:off x="10020064" y="21271763"/>
            <a:ext cx="10656940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3200" b="1" dirty="0"/>
              <a:t>References</a:t>
            </a:r>
          </a:p>
        </p:txBody>
      </p:sp>
      <p:grpSp>
        <p:nvGrpSpPr>
          <p:cNvPr id="379" name="Group 378">
            <a:extLst>
              <a:ext uri="{FF2B5EF4-FFF2-40B4-BE49-F238E27FC236}">
                <a16:creationId xmlns:a16="http://schemas.microsoft.com/office/drawing/2014/main" id="{6E80A6CF-ED8C-56DE-5DC0-40C7E86C869A}"/>
              </a:ext>
            </a:extLst>
          </p:cNvPr>
          <p:cNvGrpSpPr/>
          <p:nvPr/>
        </p:nvGrpSpPr>
        <p:grpSpPr>
          <a:xfrm>
            <a:off x="33862677" y="22433398"/>
            <a:ext cx="2292230" cy="1740712"/>
            <a:chOff x="33862677" y="22452853"/>
            <a:chExt cx="2292230" cy="1740712"/>
          </a:xfrm>
        </p:grpSpPr>
        <p:pic>
          <p:nvPicPr>
            <p:cNvPr id="378" name="Picture 377">
              <a:extLst>
                <a:ext uri="{FF2B5EF4-FFF2-40B4-BE49-F238E27FC236}">
                  <a16:creationId xmlns:a16="http://schemas.microsoft.com/office/drawing/2014/main" id="{0349350E-8A8F-536E-94E4-EC52BCD88C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5"/>
            <a:srcRect l="51688" t="3478"/>
            <a:stretch/>
          </p:blipFill>
          <p:spPr>
            <a:xfrm>
              <a:off x="33862677" y="22505873"/>
              <a:ext cx="2292230" cy="1687692"/>
            </a:xfrm>
            <a:prstGeom prst="rect">
              <a:avLst/>
            </a:prstGeom>
          </p:spPr>
        </p:pic>
        <p:sp>
          <p:nvSpPr>
            <p:cNvPr id="233" name="TextBox 232">
              <a:extLst>
                <a:ext uri="{FF2B5EF4-FFF2-40B4-BE49-F238E27FC236}">
                  <a16:creationId xmlns:a16="http://schemas.microsoft.com/office/drawing/2014/main" id="{78E0AF54-60B5-E07A-8B62-BBD641FEFA88}"/>
                </a:ext>
              </a:extLst>
            </p:cNvPr>
            <p:cNvSpPr txBox="1"/>
            <p:nvPr/>
          </p:nvSpPr>
          <p:spPr>
            <a:xfrm>
              <a:off x="34947497" y="22634143"/>
              <a:ext cx="987779" cy="389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290"/>
              <a:r>
                <a:rPr lang="en-US" sz="1800" kern="0" dirty="0">
                  <a:solidFill>
                    <a:srgbClr val="4169E1"/>
                  </a:solidFill>
                  <a:latin typeface="Arial Nova" panose="020B0504020202020204" pitchFamily="34" charset="0"/>
                </a:rPr>
                <a:t>76.9%</a:t>
              </a:r>
            </a:p>
          </p:txBody>
        </p:sp>
        <p:sp>
          <p:nvSpPr>
            <p:cNvPr id="235" name="Rectangle 234">
              <a:extLst>
                <a:ext uri="{FF2B5EF4-FFF2-40B4-BE49-F238E27FC236}">
                  <a16:creationId xmlns:a16="http://schemas.microsoft.com/office/drawing/2014/main" id="{A11B523C-0256-46BA-21DF-E4EAAC858191}"/>
                </a:ext>
              </a:extLst>
            </p:cNvPr>
            <p:cNvSpPr/>
            <p:nvPr/>
          </p:nvSpPr>
          <p:spPr>
            <a:xfrm>
              <a:off x="34168896" y="22452853"/>
              <a:ext cx="1986011" cy="165638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290"/>
              <a:endParaRPr lang="en-US" sz="1800" kern="0">
                <a:solidFill>
                  <a:srgbClr val="FFFFFF"/>
                </a:solidFill>
                <a:latin typeface="Open Sans"/>
              </a:endParaRPr>
            </a:p>
          </p:txBody>
        </p:sp>
      </p:grpSp>
      <p:sp>
        <p:nvSpPr>
          <p:cNvPr id="380" name="TextBox 379">
            <a:extLst>
              <a:ext uri="{FF2B5EF4-FFF2-40B4-BE49-F238E27FC236}">
                <a16:creationId xmlns:a16="http://schemas.microsoft.com/office/drawing/2014/main" id="{8CDA1CD2-4476-8CBC-C2E7-C65EBDFC12E7}"/>
              </a:ext>
            </a:extLst>
          </p:cNvPr>
          <p:cNvSpPr txBox="1"/>
          <p:nvPr/>
        </p:nvSpPr>
        <p:spPr>
          <a:xfrm>
            <a:off x="22264146" y="23944855"/>
            <a:ext cx="9877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90"/>
            <a:r>
              <a:rPr lang="en-US" sz="1400" kern="0" dirty="0">
                <a:solidFill>
                  <a:srgbClr val="EB9900"/>
                </a:solidFill>
                <a:latin typeface="Arial Nova" panose="020B0504020202020204" pitchFamily="34" charset="0"/>
              </a:rPr>
              <a:t>prior </a:t>
            </a:r>
          </a:p>
        </p:txBody>
      </p:sp>
      <p:sp>
        <p:nvSpPr>
          <p:cNvPr id="381" name="TextBox 380">
            <a:extLst>
              <a:ext uri="{FF2B5EF4-FFF2-40B4-BE49-F238E27FC236}">
                <a16:creationId xmlns:a16="http://schemas.microsoft.com/office/drawing/2014/main" id="{5FD95334-4272-2ECA-66B1-55A426B207EF}"/>
              </a:ext>
            </a:extLst>
          </p:cNvPr>
          <p:cNvSpPr txBox="1"/>
          <p:nvPr/>
        </p:nvSpPr>
        <p:spPr>
          <a:xfrm>
            <a:off x="24618739" y="24010904"/>
            <a:ext cx="9877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90"/>
            <a:r>
              <a:rPr lang="en-US" sz="1400" kern="0" dirty="0">
                <a:solidFill>
                  <a:srgbClr val="4169E1"/>
                </a:solidFill>
                <a:latin typeface="Arial Nova" panose="020B0504020202020204" pitchFamily="34" charset="0"/>
              </a:rPr>
              <a:t>posterior</a:t>
            </a:r>
          </a:p>
        </p:txBody>
      </p:sp>
      <p:sp>
        <p:nvSpPr>
          <p:cNvPr id="382" name="TextBox 381">
            <a:extLst>
              <a:ext uri="{FF2B5EF4-FFF2-40B4-BE49-F238E27FC236}">
                <a16:creationId xmlns:a16="http://schemas.microsoft.com/office/drawing/2014/main" id="{4C4A52BE-DE52-7BB2-C757-CE9012FD3D18}"/>
              </a:ext>
            </a:extLst>
          </p:cNvPr>
          <p:cNvSpPr txBox="1"/>
          <p:nvPr/>
        </p:nvSpPr>
        <p:spPr>
          <a:xfrm>
            <a:off x="27296909" y="14645566"/>
            <a:ext cx="2448290" cy="26684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57145">
              <a:lnSpc>
                <a:spcPct val="90000"/>
              </a:lnSpc>
              <a:defRPr/>
            </a:pPr>
            <a:r>
              <a:rPr lang="en-US" sz="2400" b="1" i="1" dirty="0">
                <a:cs typeface="Calibri" panose="020F0502020204030204" pitchFamily="34" charset="0"/>
              </a:rPr>
              <a:t>Explainable Echo State Networks</a:t>
            </a:r>
            <a:r>
              <a:rPr lang="en-US" sz="2400" i="1" dirty="0">
                <a:cs typeface="Calibri" panose="020F0502020204030204" pitchFamily="34" charset="0"/>
              </a:rPr>
              <a:t> to identify how input variables are used in predictions </a:t>
            </a:r>
            <a:r>
              <a:rPr lang="en-US" sz="2200" i="1" dirty="0">
                <a:cs typeface="Calibri" panose="020F0502020204030204" pitchFamily="34" charset="0"/>
              </a:rPr>
              <a:t>(</a:t>
            </a:r>
            <a:r>
              <a:rPr lang="en-US" sz="2200" dirty="0">
                <a:solidFill>
                  <a:schemeClr val="bg1"/>
                </a:solidFill>
                <a:ea typeface="Open Sans"/>
                <a:cs typeface="Open Sans"/>
                <a:hlinkClick r:id="rId27"/>
              </a:rPr>
              <a:t>Goode </a:t>
            </a:r>
            <a:r>
              <a:rPr lang="en-US" sz="2200" i="1" dirty="0">
                <a:solidFill>
                  <a:schemeClr val="bg1"/>
                </a:solidFill>
                <a:ea typeface="Open Sans"/>
                <a:cs typeface="Open Sans"/>
                <a:hlinkClick r:id="rId27"/>
              </a:rPr>
              <a:t>et al. </a:t>
            </a:r>
            <a:r>
              <a:rPr lang="en-US" sz="2200" dirty="0">
                <a:solidFill>
                  <a:schemeClr val="bg1"/>
                </a:solidFill>
                <a:ea typeface="Open Sans"/>
                <a:cs typeface="Open Sans"/>
                <a:hlinkClick r:id="rId27"/>
              </a:rPr>
              <a:t>2024</a:t>
            </a:r>
            <a:r>
              <a:rPr lang="en-US" sz="2200" dirty="0">
                <a:solidFill>
                  <a:schemeClr val="bg1"/>
                </a:solidFill>
                <a:ea typeface="Open Sans"/>
                <a:cs typeface="Open Sans"/>
              </a:rPr>
              <a:t>., </a:t>
            </a:r>
            <a:r>
              <a:rPr lang="en-US" sz="2200" dirty="0">
                <a:solidFill>
                  <a:schemeClr val="bg1"/>
                </a:solidFill>
                <a:ea typeface="Open Sans"/>
                <a:cs typeface="Open Sans"/>
                <a:hlinkClick r:id="rId9"/>
              </a:rPr>
              <a:t>McClernon </a:t>
            </a:r>
            <a:r>
              <a:rPr lang="en-US" sz="2200" i="1" dirty="0">
                <a:solidFill>
                  <a:schemeClr val="bg1"/>
                </a:solidFill>
                <a:ea typeface="Open Sans"/>
                <a:cs typeface="Open Sans"/>
                <a:hlinkClick r:id="rId9"/>
              </a:rPr>
              <a:t>et al. </a:t>
            </a:r>
            <a:r>
              <a:rPr lang="en-US" sz="2200" dirty="0">
                <a:solidFill>
                  <a:schemeClr val="bg1"/>
                </a:solidFill>
                <a:ea typeface="Open Sans"/>
                <a:cs typeface="Open Sans"/>
                <a:hlinkClick r:id="rId9"/>
              </a:rPr>
              <a:t>2024</a:t>
            </a:r>
            <a:r>
              <a:rPr lang="en-US" sz="2200" i="1" dirty="0">
                <a:ea typeface="Open Sans"/>
                <a:cs typeface="Open Sans"/>
              </a:rPr>
              <a:t>., </a:t>
            </a:r>
            <a:r>
              <a:rPr lang="en-US" sz="2200" dirty="0">
                <a:ea typeface="Open Sans"/>
                <a:cs typeface="Open Sans"/>
              </a:rPr>
              <a:t>Ries </a:t>
            </a:r>
            <a:r>
              <a:rPr lang="en-US" sz="2200" i="1" dirty="0">
                <a:ea typeface="Open Sans"/>
                <a:cs typeface="Open Sans"/>
              </a:rPr>
              <a:t>et al. 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9529416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Sandia 2018">
      <a:dk1>
        <a:srgbClr val="000000"/>
      </a:dk1>
      <a:lt1>
        <a:srgbClr val="FFFFFF"/>
      </a:lt1>
      <a:dk2>
        <a:srgbClr val="005376"/>
      </a:dk2>
      <a:lt2>
        <a:srgbClr val="E7E6E6"/>
      </a:lt2>
      <a:accent1>
        <a:srgbClr val="008E74"/>
      </a:accent1>
      <a:accent2>
        <a:srgbClr val="6CB312"/>
      </a:accent2>
      <a:accent3>
        <a:srgbClr val="FFA033"/>
      </a:accent3>
      <a:accent4>
        <a:srgbClr val="A92C00"/>
      </a:accent4>
      <a:accent5>
        <a:srgbClr val="7D0D7C"/>
      </a:accent5>
      <a:accent6>
        <a:srgbClr val="00ADD0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1514</TotalTime>
  <Words>1384</Words>
  <Application>Microsoft Office PowerPoint</Application>
  <PresentationFormat>Custom</PresentationFormat>
  <Paragraphs>103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2" baseType="lpstr">
      <vt:lpstr>Arial</vt:lpstr>
      <vt:lpstr>Arial Nova</vt:lpstr>
      <vt:lpstr>Calibri</vt:lpstr>
      <vt:lpstr>Calibri Light</vt:lpstr>
      <vt:lpstr>Exo 2</vt:lpstr>
      <vt:lpstr>Gill Sans</vt:lpstr>
      <vt:lpstr>Open Sans</vt:lpstr>
      <vt:lpstr>Open Sans Light</vt:lpstr>
      <vt:lpstr>Open Sans SemiBold</vt:lpstr>
      <vt:lpstr>Times New Roman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up to two lines – 88pt Gill Sans Title up to two lines – 88pt Gill Sans</dc:title>
  <dc:creator>Microsoft Office User</dc:creator>
  <cp:lastModifiedBy>Bull, Diana L</cp:lastModifiedBy>
  <cp:revision>14</cp:revision>
  <dcterms:created xsi:type="dcterms:W3CDTF">2017-11-21T18:42:46Z</dcterms:created>
  <dcterms:modified xsi:type="dcterms:W3CDTF">2024-12-04T17:26:58Z</dcterms:modified>
</cp:coreProperties>
</file>