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emf" ContentType="image/x-emf"/>
  <Default Extension="mov" ContentType="video/quicktime"/>
  <Default Extension="rels" ContentType="application/vnd.openxmlformats-package.relationships+xml"/>
  <Default Extension="xml" ContentType="application/xml"/>
  <Default Extension="tiff" ContentType="image/tiff"/>
  <Default Extension="avi" ContentType="video/x-msvide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0" r:id="rId4"/>
  </p:sldMasterIdLst>
  <p:notesMasterIdLst>
    <p:notesMasterId r:id="rId56"/>
  </p:notesMasterIdLst>
  <p:sldIdLst>
    <p:sldId id="256" r:id="rId5"/>
    <p:sldId id="601" r:id="rId6"/>
    <p:sldId id="569" r:id="rId7"/>
    <p:sldId id="1409" r:id="rId8"/>
    <p:sldId id="634" r:id="rId9"/>
    <p:sldId id="1430" r:id="rId10"/>
    <p:sldId id="598" r:id="rId11"/>
    <p:sldId id="687" r:id="rId12"/>
    <p:sldId id="1414" r:id="rId13"/>
    <p:sldId id="1411" r:id="rId14"/>
    <p:sldId id="562" r:id="rId15"/>
    <p:sldId id="563" r:id="rId16"/>
    <p:sldId id="564" r:id="rId17"/>
    <p:sldId id="565" r:id="rId18"/>
    <p:sldId id="566" r:id="rId19"/>
    <p:sldId id="567" r:id="rId20"/>
    <p:sldId id="660" r:id="rId21"/>
    <p:sldId id="1415" r:id="rId22"/>
    <p:sldId id="1416" r:id="rId23"/>
    <p:sldId id="1431" r:id="rId24"/>
    <p:sldId id="688" r:id="rId25"/>
    <p:sldId id="1399" r:id="rId26"/>
    <p:sldId id="1432" r:id="rId27"/>
    <p:sldId id="690" r:id="rId28"/>
    <p:sldId id="691" r:id="rId29"/>
    <p:sldId id="1421" r:id="rId30"/>
    <p:sldId id="1433" r:id="rId31"/>
    <p:sldId id="719" r:id="rId32"/>
    <p:sldId id="1422" r:id="rId33"/>
    <p:sldId id="1423" r:id="rId34"/>
    <p:sldId id="1429" r:id="rId35"/>
    <p:sldId id="1400" r:id="rId36"/>
    <p:sldId id="1434" r:id="rId37"/>
    <p:sldId id="1424" r:id="rId38"/>
    <p:sldId id="1435" r:id="rId39"/>
    <p:sldId id="1428" r:id="rId40"/>
    <p:sldId id="1427" r:id="rId41"/>
    <p:sldId id="653" r:id="rId42"/>
    <p:sldId id="627" r:id="rId43"/>
    <p:sldId id="718" r:id="rId44"/>
    <p:sldId id="423" r:id="rId45"/>
    <p:sldId id="722" r:id="rId46"/>
    <p:sldId id="723" r:id="rId47"/>
    <p:sldId id="720" r:id="rId48"/>
    <p:sldId id="724" r:id="rId49"/>
    <p:sldId id="725" r:id="rId50"/>
    <p:sldId id="679" r:id="rId51"/>
    <p:sldId id="680" r:id="rId52"/>
    <p:sldId id="678" r:id="rId53"/>
    <p:sldId id="628" r:id="rId54"/>
    <p:sldId id="629" r:id="rId5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D618D46-86E6-2323-C369-955FB4FD777A}" name="Tezaur, Irina" initials="TI" userId="S::ikalash@sandia.gov::ab5855ef-b775-481e-b851-5311ff5a5b2b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Office" lastIdx="1" clrIdx="0"/>
  <p:cmAuthor id="2" name="Tezaur, Irina" initials="TI" lastIdx="4" clrIdx="1">
    <p:extLst>
      <p:ext uri="{19B8F6BF-5375-455C-9EA6-DF929625EA0E}">
        <p15:presenceInfo xmlns:p15="http://schemas.microsoft.com/office/powerpoint/2012/main" userId="S::ikalash@sandia.gov::ab5855ef-b775-481e-b851-5311ff5a5b2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1F0FB"/>
    <a:srgbClr val="D8F3FC"/>
    <a:srgbClr val="000000"/>
    <a:srgbClr val="004070"/>
    <a:srgbClr val="FFFFCC"/>
    <a:srgbClr val="FEFDD7"/>
    <a:srgbClr val="FFE6B3"/>
    <a:srgbClr val="00ACD9"/>
    <a:srgbClr val="EFF9B3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549" autoAdjust="0"/>
    <p:restoredTop sz="85079" autoAdjust="0"/>
  </p:normalViewPr>
  <p:slideViewPr>
    <p:cSldViewPr snapToGrid="0" snapToObjects="1">
      <p:cViewPr varScale="1">
        <p:scale>
          <a:sx n="57" d="100"/>
          <a:sy n="57" d="100"/>
        </p:scale>
        <p:origin x="612" y="5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commentAuthors" Target="commentAuthors.xml"/><Relationship Id="rId61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1C89B6-0167-0549-A9D3-815C20C90D38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430F75-B5EC-044F-A636-30352D0A13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837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47282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6133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TODO? Change equations?</a:t>
            </a:r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5975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8508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4220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6300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0886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0217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7997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" name="Notes Placeholder 2"/>
          <p:cNvSpPr>
            <a:spLocks noGrp="1"/>
          </p:cNvSpPr>
          <p:nvPr>
            <p:ph type="body" idx="1"/>
          </p:nvPr>
        </p:nvSpPr>
        <p:spPr>
          <a:xfrm>
            <a:off x="407697" y="4415789"/>
            <a:ext cx="6135343" cy="4556803"/>
          </a:xfrm>
        </p:spPr>
        <p:txBody>
          <a:bodyPr>
            <a:normAutofit/>
          </a:bodyPr>
          <a:lstStyle/>
          <a:p>
            <a:pPr fontAlgn="t"/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042" y="5196645"/>
            <a:ext cx="5364162" cy="224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84718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" name="Notes Placeholder 2"/>
          <p:cNvSpPr>
            <a:spLocks noGrp="1"/>
          </p:cNvSpPr>
          <p:nvPr>
            <p:ph type="body" idx="1"/>
          </p:nvPr>
        </p:nvSpPr>
        <p:spPr>
          <a:xfrm>
            <a:off x="407697" y="4415789"/>
            <a:ext cx="6135343" cy="4556803"/>
          </a:xfrm>
        </p:spPr>
        <p:txBody>
          <a:bodyPr>
            <a:normAutofit/>
          </a:bodyPr>
          <a:lstStyle/>
          <a:p>
            <a:pPr fontAlgn="t"/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042" y="5196645"/>
            <a:ext cx="5364162" cy="224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96160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past decades have seen a tremendous amount of investment in the development of simulation frameworks for coupled multi-scale and multi-physics problems.  These frameworks rely on established mathematical theories to couple physics components discretized using so-called traditional discretization methods such as finite elements, finite volumes and finite differences.  A prime example is the DOE’s global climate model, the Energy </a:t>
            </a:r>
            <a:r>
              <a:rPr lang="en-US" dirty="0" err="1"/>
              <a:t>Exascale</a:t>
            </a:r>
            <a:r>
              <a:rPr lang="en-US" dirty="0"/>
              <a:t> Earth System Model (E3SM), which couples 5 physics components (atmosphere, ocean, sea ice, land ice and land).  Each component is developed separately according to the relevant physics, dynamics and numerical methods, and the components are coupled in a way that ensures stability, accuracy and conservation.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2291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i="1" dirty="0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Class A and B are </a:t>
                </a:r>
                <a:r>
                  <a:rPr lang="en-US" sz="1200" b="1" i="1" dirty="0">
                    <a:solidFill>
                      <a:schemeClr val="accent4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equation-based</a:t>
                </a:r>
                <a:r>
                  <a:rPr lang="en-US" sz="1200" i="1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DDMs: they seek restrict a weak or strong form of the PDE to a finite-dimensional function space </a:t>
                </a:r>
                <a:r>
                  <a:rPr lang="en-US" sz="1200" i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𝑈_𝑖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, spanned by a basis </a:t>
                </a:r>
                <a:r>
                  <a:rPr lang="en-US" sz="1200" i="0">
                    <a:latin typeface="Cambria Math" panose="02040503050406030204" pitchFamily="18" charset="0"/>
                  </a:rPr>
                  <a:t>{</a:t>
                </a:r>
                <a:r>
                  <a:rPr lang="en-US" sz="1200" i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𝑏_𝑖^𝑘 }_(𝑘=1)^(𝑁_𝑖 )</a:t>
                </a:r>
                <a:r>
                  <a:rPr lang="en-US" sz="12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1200" dirty="0"/>
              </a:p>
              <a:p>
                <a:endParaRPr lang="en-US" dirty="0" smtClean="0"/>
              </a:p>
              <a:p>
                <a:r>
                  <a:rPr lang="en-US" sz="1200" i="1" dirty="0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Class C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DDMs are </a:t>
                </a:r>
                <a:r>
                  <a:rPr lang="en-US" sz="1200" b="1" i="1" dirty="0">
                    <a:solidFill>
                      <a:schemeClr val="accent4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equation-free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I/O relations </a:t>
                </a:r>
                <a:r>
                  <a:rPr lang="en-US" sz="1200" i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𝑢_𝑖 </a:t>
                </a:r>
                <a:r>
                  <a:rPr lang="en-US" sz="1200" i="0">
                    <a:latin typeface="Cambria Math" panose="02040503050406030204" pitchFamily="18" charset="0"/>
                  </a:rPr>
                  <a:t>(</a:t>
                </a:r>
                <a:r>
                  <a:rPr lang="en-US" sz="1200" i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𝑡)=</a:t>
                </a:r>
                <a:r>
                  <a:rPr lang="en-US" sz="1200" i="0">
                    <a:latin typeface="Cambria Math" panose="02040503050406030204" pitchFamily="18" charset="0"/>
                  </a:rPr>
                  <a:t>〖</a:t>
                </a:r>
                <a:r>
                  <a:rPr lang="en-US" sz="1200" i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𝐺_𝑖 (𝑓〗_𝑖,𝑢_(𝑖,0);𝑝_(𝑖,1),⋯,𝑝_(𝑖,𝑃))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200" dirty="0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with 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inputs (“ports”) </a:t>
                </a:r>
                <a:r>
                  <a:rPr lang="en-US" sz="1200" i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𝑝_(𝑖,𝑗)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endParaRPr lang="en-US" sz="1200" dirty="0" smtClean="0"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endParaRPr lang="en-US" sz="1200" dirty="0" smtClean="0">
                  <a:cs typeface="Times New Roman" panose="02020603050405020304" pitchFamily="18" charset="0"/>
                </a:endParaRPr>
              </a:p>
              <a:p>
                <a:r>
                  <a:rPr lang="en-US" sz="1200" dirty="0" smtClean="0">
                    <a:cs typeface="Times New Roman" panose="02020603050405020304" pitchFamily="18" charset="0"/>
                  </a:rPr>
                  <a:t>TODO: add refs to other talks in MS.</a:t>
                </a:r>
                <a:endParaRPr lang="en-US" sz="1200" dirty="0"/>
              </a:p>
              <a:p>
                <a:endParaRPr lang="en-US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71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84526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62852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i="1" dirty="0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Class A and B are </a:t>
                </a:r>
                <a:r>
                  <a:rPr lang="en-US" sz="1200" b="1" i="1" dirty="0">
                    <a:solidFill>
                      <a:schemeClr val="accent4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equation-based</a:t>
                </a:r>
                <a:r>
                  <a:rPr lang="en-US" sz="1200" i="1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DDMs: they seek restrict a weak or strong form of the PDE to a finite-dimensional function space </a:t>
                </a:r>
                <a:r>
                  <a:rPr lang="en-US" sz="1200" i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𝑈_𝑖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, spanned by a basis </a:t>
                </a:r>
                <a:r>
                  <a:rPr lang="en-US" sz="1200" i="0">
                    <a:latin typeface="Cambria Math" panose="02040503050406030204" pitchFamily="18" charset="0"/>
                  </a:rPr>
                  <a:t>{</a:t>
                </a:r>
                <a:r>
                  <a:rPr lang="en-US" sz="1200" i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𝑏_𝑖^𝑘 }_(𝑘=1)^(𝑁_𝑖 )</a:t>
                </a:r>
                <a:r>
                  <a:rPr lang="en-US" sz="12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1200" dirty="0"/>
              </a:p>
              <a:p>
                <a:endParaRPr lang="en-US" dirty="0" smtClean="0"/>
              </a:p>
              <a:p>
                <a:r>
                  <a:rPr lang="en-US" sz="1200" i="1" dirty="0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Class C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DDMs are </a:t>
                </a:r>
                <a:r>
                  <a:rPr lang="en-US" sz="1200" b="1" i="1" dirty="0">
                    <a:solidFill>
                      <a:schemeClr val="accent4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equation-free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I/O relations </a:t>
                </a:r>
                <a:r>
                  <a:rPr lang="en-US" sz="1200" i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𝑢_𝑖 </a:t>
                </a:r>
                <a:r>
                  <a:rPr lang="en-US" sz="1200" i="0">
                    <a:latin typeface="Cambria Math" panose="02040503050406030204" pitchFamily="18" charset="0"/>
                  </a:rPr>
                  <a:t>(</a:t>
                </a:r>
                <a:r>
                  <a:rPr lang="en-US" sz="1200" i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𝑡)=</a:t>
                </a:r>
                <a:r>
                  <a:rPr lang="en-US" sz="1200" i="0">
                    <a:latin typeface="Cambria Math" panose="02040503050406030204" pitchFamily="18" charset="0"/>
                  </a:rPr>
                  <a:t>〖</a:t>
                </a:r>
                <a:r>
                  <a:rPr lang="en-US" sz="1200" i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𝐺_𝑖 (𝑓〗_𝑖,𝑢_(𝑖,0);𝑝_(𝑖,1),⋯,𝑝_(𝑖,𝑃))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200" dirty="0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with 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inputs (“ports”) </a:t>
                </a:r>
                <a:r>
                  <a:rPr lang="en-US" sz="1200" i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𝑝_(𝑖,𝑗)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endParaRPr lang="en-US" sz="1200" dirty="0" smtClean="0"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endParaRPr lang="en-US" sz="1200" dirty="0" smtClean="0">
                  <a:cs typeface="Times New Roman" panose="02020603050405020304" pitchFamily="18" charset="0"/>
                </a:endParaRPr>
              </a:p>
              <a:p>
                <a:r>
                  <a:rPr lang="en-US" sz="1200" dirty="0" smtClean="0">
                    <a:cs typeface="Times New Roman" panose="02020603050405020304" pitchFamily="18" charset="0"/>
                  </a:rPr>
                  <a:t>TODO: add refs to other talks in MS.</a:t>
                </a:r>
                <a:endParaRPr lang="en-US" sz="1200" dirty="0"/>
              </a:p>
              <a:p>
                <a:endParaRPr lang="en-US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79393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TODO: say something about how BCs implemented?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23187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TODO: say how possible to do strong BC </a:t>
            </a:r>
            <a:r>
              <a:rPr lang="en-US" dirty="0" err="1"/>
              <a:t>impl</a:t>
            </a:r>
            <a:r>
              <a:rPr lang="en-US" dirty="0"/>
              <a:t> in FV method.</a:t>
            </a:r>
          </a:p>
          <a:p>
            <a:r>
              <a:rPr lang="en-US" dirty="0"/>
              <a:t>TODO: double check about all points on Schwarz boundaries being included in sample mesh with Joshua/Chris.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77255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360:</a:t>
            </a:r>
            <a:r>
              <a:rPr lang="en-US" baseline="0" dirty="0"/>
              <a:t> all-FOM case</a:t>
            </a:r>
          </a:p>
          <a:p>
            <a:r>
              <a:rPr lang="en-US" baseline="0" dirty="0"/>
              <a:t>Not possible for subdomain 2-&gt;4 to pollute 1 b/c of direction of propagation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38947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i="1" dirty="0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Class A and B are </a:t>
                </a:r>
                <a:r>
                  <a:rPr lang="en-US" sz="1200" b="1" i="1" dirty="0">
                    <a:solidFill>
                      <a:schemeClr val="accent4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equation-based</a:t>
                </a:r>
                <a:r>
                  <a:rPr lang="en-US" sz="1200" i="1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DDMs: they seek restrict a weak or strong form of the PDE to a finite-dimensional function space </a:t>
                </a:r>
                <a:r>
                  <a:rPr lang="en-US" sz="1200" i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𝑈_𝑖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, spanned by a basis </a:t>
                </a:r>
                <a:r>
                  <a:rPr lang="en-US" sz="1200" i="0">
                    <a:latin typeface="Cambria Math" panose="02040503050406030204" pitchFamily="18" charset="0"/>
                  </a:rPr>
                  <a:t>{</a:t>
                </a:r>
                <a:r>
                  <a:rPr lang="en-US" sz="1200" i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𝑏_𝑖^𝑘 }_(𝑘=1)^(𝑁_𝑖 )</a:t>
                </a:r>
                <a:r>
                  <a:rPr lang="en-US" sz="12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1200" dirty="0"/>
              </a:p>
              <a:p>
                <a:endParaRPr lang="en-US" dirty="0" smtClean="0"/>
              </a:p>
              <a:p>
                <a:r>
                  <a:rPr lang="en-US" sz="1200" i="1" dirty="0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Class C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DDMs are </a:t>
                </a:r>
                <a:r>
                  <a:rPr lang="en-US" sz="1200" b="1" i="1" dirty="0">
                    <a:solidFill>
                      <a:schemeClr val="accent4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equation-free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I/O relations </a:t>
                </a:r>
                <a:r>
                  <a:rPr lang="en-US" sz="1200" i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𝑢_𝑖 </a:t>
                </a:r>
                <a:r>
                  <a:rPr lang="en-US" sz="1200" i="0">
                    <a:latin typeface="Cambria Math" panose="02040503050406030204" pitchFamily="18" charset="0"/>
                  </a:rPr>
                  <a:t>(</a:t>
                </a:r>
                <a:r>
                  <a:rPr lang="en-US" sz="1200" i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𝑡)=</a:t>
                </a:r>
                <a:r>
                  <a:rPr lang="en-US" sz="1200" i="0">
                    <a:latin typeface="Cambria Math" panose="02040503050406030204" pitchFamily="18" charset="0"/>
                  </a:rPr>
                  <a:t>〖</a:t>
                </a:r>
                <a:r>
                  <a:rPr lang="en-US" sz="1200" i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𝐺_𝑖 (𝑓〗_𝑖,𝑢_(𝑖,0);𝑝_(𝑖,1),⋯,𝑝_(𝑖,𝑃))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200" dirty="0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with 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inputs (“ports”) </a:t>
                </a:r>
                <a:r>
                  <a:rPr lang="en-US" sz="1200" i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𝑝_(𝑖,𝑗)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endParaRPr lang="en-US" sz="1200" dirty="0" smtClean="0"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endParaRPr lang="en-US" sz="1200" dirty="0" smtClean="0">
                  <a:cs typeface="Times New Roman" panose="02020603050405020304" pitchFamily="18" charset="0"/>
                </a:endParaRPr>
              </a:p>
              <a:p>
                <a:r>
                  <a:rPr lang="en-US" sz="1200" dirty="0" smtClean="0">
                    <a:cs typeface="Times New Roman" panose="02020603050405020304" pitchFamily="18" charset="0"/>
                  </a:rPr>
                  <a:t>TODO: add refs to other talks in MS.</a:t>
                </a:r>
                <a:endParaRPr lang="en-US" sz="1200" dirty="0"/>
              </a:p>
              <a:p>
                <a:endParaRPr lang="en-US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54900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TODO: ask Chris re: temporal discretization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5283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TODO: ask Chris what hyper-reduction is used now.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7042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92560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Q: Is it true that 80 POD modes/subdomain?  Had K = 80 in Chris’s slides.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01992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To </a:t>
            </a:r>
            <a:r>
              <a:rPr lang="en-US" sz="18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clarify the sampling rate Nb, the value of Nb = 0 just means that there is no </a:t>
            </a:r>
            <a:r>
              <a:rPr lang="en-US" sz="1800" b="1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deliberate</a:t>
            </a:r>
            <a:r>
              <a:rPr lang="en-US" sz="18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 sampling at the interface; there is still roughly N * X% points sampled at the interface given a random sampling scheme. Nb is a fixed rate of sampling at the interface, regardless of the overall sampling rate. Nb = 10 means every tenth cell at the interface is sampled, or 10% of all interface cells (Nb = 5 is 20% of all interface cells,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etc</a:t>
            </a:r>
            <a:r>
              <a:rPr lang="en-US" sz="18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). The use of an integer for Nb was just stylistic, since N and Ns are also integers.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dirty="0" err="1"/>
              <a:t>hris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4080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To </a:t>
            </a:r>
            <a:r>
              <a:rPr lang="en-US" sz="18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clarify the sampling rate Nb, the value of Nb = 0 just means that there is no </a:t>
            </a:r>
            <a:r>
              <a:rPr lang="en-US" sz="1800" b="1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deliberate</a:t>
            </a:r>
            <a:r>
              <a:rPr lang="en-US" sz="18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 sampling at the interface; there is still roughly N * X% points sampled at the interface given a random sampling scheme. Nb is a fixed rate of sampling at the interface, regardless of the overall sampling rate. Nb = 10 means every tenth cell at the interface is sampled, or 10% of all interface cells (Nb = 5 is 20% of all interface cells,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etc</a:t>
            </a:r>
            <a:r>
              <a:rPr lang="en-US" sz="18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). The use of an integer for Nb was just stylistic, since N and Ns are also integers.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dirty="0" err="1"/>
              <a:t>hris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94793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i="1" dirty="0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Class A and B are </a:t>
                </a:r>
                <a:r>
                  <a:rPr lang="en-US" sz="1200" b="1" i="1" dirty="0">
                    <a:solidFill>
                      <a:schemeClr val="accent4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equation-based</a:t>
                </a:r>
                <a:r>
                  <a:rPr lang="en-US" sz="1200" i="1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DDMs: they seek restrict a weak or strong form of the PDE to a finite-dimensional function space </a:t>
                </a:r>
                <a:r>
                  <a:rPr lang="en-US" sz="1200" i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𝑈_𝑖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, spanned by a basis </a:t>
                </a:r>
                <a:r>
                  <a:rPr lang="en-US" sz="1200" i="0">
                    <a:latin typeface="Cambria Math" panose="02040503050406030204" pitchFamily="18" charset="0"/>
                  </a:rPr>
                  <a:t>{</a:t>
                </a:r>
                <a:r>
                  <a:rPr lang="en-US" sz="1200" i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𝑏_𝑖^𝑘 }_(𝑘=1)^(𝑁_𝑖 )</a:t>
                </a:r>
                <a:r>
                  <a:rPr lang="en-US" sz="12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1200" dirty="0"/>
              </a:p>
              <a:p>
                <a:endParaRPr lang="en-US" dirty="0" smtClean="0"/>
              </a:p>
              <a:p>
                <a:r>
                  <a:rPr lang="en-US" sz="1200" i="1" dirty="0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Class C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DDMs are </a:t>
                </a:r>
                <a:r>
                  <a:rPr lang="en-US" sz="1200" b="1" i="1" dirty="0">
                    <a:solidFill>
                      <a:schemeClr val="accent4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equation-free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I/O relations </a:t>
                </a:r>
                <a:r>
                  <a:rPr lang="en-US" sz="1200" i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𝑢_𝑖 </a:t>
                </a:r>
                <a:r>
                  <a:rPr lang="en-US" sz="1200" i="0">
                    <a:latin typeface="Cambria Math" panose="02040503050406030204" pitchFamily="18" charset="0"/>
                  </a:rPr>
                  <a:t>(</a:t>
                </a:r>
                <a:r>
                  <a:rPr lang="en-US" sz="1200" i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𝑡)=</a:t>
                </a:r>
                <a:r>
                  <a:rPr lang="en-US" sz="1200" i="0">
                    <a:latin typeface="Cambria Math" panose="02040503050406030204" pitchFamily="18" charset="0"/>
                  </a:rPr>
                  <a:t>〖</a:t>
                </a:r>
                <a:r>
                  <a:rPr lang="en-US" sz="1200" i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𝐺_𝑖 (𝑓〗_𝑖,𝑢_(𝑖,0);𝑝_(𝑖,1),⋯,𝑝_(𝑖,𝑃))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200" dirty="0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with 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inputs (“ports”) </a:t>
                </a:r>
                <a:r>
                  <a:rPr lang="en-US" sz="1200" i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𝑝_(𝑖,𝑗)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endParaRPr lang="en-US" sz="1200" dirty="0" smtClean="0"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endParaRPr lang="en-US" sz="1200" dirty="0" smtClean="0">
                  <a:cs typeface="Times New Roman" panose="02020603050405020304" pitchFamily="18" charset="0"/>
                </a:endParaRPr>
              </a:p>
              <a:p>
                <a:r>
                  <a:rPr lang="en-US" sz="1200" dirty="0" smtClean="0">
                    <a:cs typeface="Times New Roman" panose="02020603050405020304" pitchFamily="18" charset="0"/>
                  </a:rPr>
                  <a:t>TODO: add refs to other talks in MS.</a:t>
                </a:r>
                <a:endParaRPr lang="en-US" sz="1200" dirty="0"/>
              </a:p>
              <a:p>
                <a:endParaRPr lang="en-US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38099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TODO: ask Chris re: spatial discretization.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6239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i="1" dirty="0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Class A and B are </a:t>
                </a:r>
                <a:r>
                  <a:rPr lang="en-US" sz="1200" b="1" i="1" dirty="0">
                    <a:solidFill>
                      <a:schemeClr val="accent4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equation-based</a:t>
                </a:r>
                <a:r>
                  <a:rPr lang="en-US" sz="1200" i="1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DDMs: they seek restrict a weak or strong form of the PDE to a finite-dimensional function space </a:t>
                </a:r>
                <a:r>
                  <a:rPr lang="en-US" sz="1200" i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𝑈_𝑖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, spanned by a basis </a:t>
                </a:r>
                <a:r>
                  <a:rPr lang="en-US" sz="1200" i="0">
                    <a:latin typeface="Cambria Math" panose="02040503050406030204" pitchFamily="18" charset="0"/>
                  </a:rPr>
                  <a:t>{</a:t>
                </a:r>
                <a:r>
                  <a:rPr lang="en-US" sz="1200" i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𝑏_𝑖^𝑘 }_(𝑘=1)^(𝑁_𝑖 )</a:t>
                </a:r>
                <a:r>
                  <a:rPr lang="en-US" sz="12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1200" dirty="0"/>
              </a:p>
              <a:p>
                <a:endParaRPr lang="en-US" dirty="0" smtClean="0"/>
              </a:p>
              <a:p>
                <a:r>
                  <a:rPr lang="en-US" sz="1200" i="1" dirty="0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Class C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DDMs are </a:t>
                </a:r>
                <a:r>
                  <a:rPr lang="en-US" sz="1200" b="1" i="1" dirty="0">
                    <a:solidFill>
                      <a:schemeClr val="accent4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equation-free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I/O relations </a:t>
                </a:r>
                <a:r>
                  <a:rPr lang="en-US" sz="1200" i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𝑢_𝑖 </a:t>
                </a:r>
                <a:r>
                  <a:rPr lang="en-US" sz="1200" i="0">
                    <a:latin typeface="Cambria Math" panose="02040503050406030204" pitchFamily="18" charset="0"/>
                  </a:rPr>
                  <a:t>(</a:t>
                </a:r>
                <a:r>
                  <a:rPr lang="en-US" sz="1200" i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𝑡)=</a:t>
                </a:r>
                <a:r>
                  <a:rPr lang="en-US" sz="1200" i="0">
                    <a:latin typeface="Cambria Math" panose="02040503050406030204" pitchFamily="18" charset="0"/>
                  </a:rPr>
                  <a:t>〖</a:t>
                </a:r>
                <a:r>
                  <a:rPr lang="en-US" sz="1200" i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𝐺_𝑖 (𝑓〗_𝑖,𝑢_(𝑖,0);𝑝_(𝑖,1),⋯,𝑝_(𝑖,𝑃))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200" dirty="0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with 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inputs (“ports”) </a:t>
                </a:r>
                <a:r>
                  <a:rPr lang="en-US" sz="1200" i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𝑝_(𝑖,𝑗)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endParaRPr lang="en-US" sz="1200" dirty="0" smtClean="0"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endParaRPr lang="en-US" sz="1200" dirty="0" smtClean="0">
                  <a:cs typeface="Times New Roman" panose="02020603050405020304" pitchFamily="18" charset="0"/>
                </a:endParaRPr>
              </a:p>
              <a:p>
                <a:r>
                  <a:rPr lang="en-US" sz="1200" dirty="0" smtClean="0">
                    <a:cs typeface="Times New Roman" panose="02020603050405020304" pitchFamily="18" charset="0"/>
                  </a:rPr>
                  <a:t>TODO: add refs to other talks in MS.</a:t>
                </a:r>
                <a:endParaRPr lang="en-US" sz="1200" dirty="0"/>
              </a:p>
              <a:p>
                <a:endParaRPr lang="en-US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26059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94911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dirty="0"/>
              <a:t>TODO: add Ian.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48545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Q for Joshua: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- What are dx and dt in each subdomain?  Are they the same or diff?  </a:t>
            </a:r>
          </a:p>
          <a:p>
            <a:pPr marL="171450" indent="-171450">
              <a:buFontTx/>
              <a:buChar char="-"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What is going on with last frame in movie??</a:t>
            </a:r>
          </a:p>
          <a:p>
            <a:pPr marL="171450" indent="-171450">
              <a:buFontTx/>
              <a:buChar char="-"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Solutions look discontinuous at certain times…</a:t>
            </a:r>
          </a:p>
          <a:p>
            <a:endParaRPr lang="en-US" dirty="0">
              <a:solidFill>
                <a:srgbClr val="000000"/>
              </a:solidFill>
              <a:effectLst/>
              <a:latin typeface="Menlo" panose="020B0609030804020204" pitchFamily="49" charset="0"/>
            </a:endParaRPr>
          </a:p>
          <a:p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Subdomain 1:  75.38 s 0.94 s</a:t>
            </a:r>
          </a:p>
          <a:p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Subdomain 2:  61.52 s 0.91 s</a:t>
            </a:r>
          </a:p>
          <a:p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Subdomain 3:  61.54 s 0.91 s</a:t>
            </a:r>
          </a:p>
          <a:p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Subdomain 4:  77.02 s 0.93 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87052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" name="Notes Placeholder 2"/>
          <p:cNvSpPr>
            <a:spLocks noGrp="1"/>
          </p:cNvSpPr>
          <p:nvPr>
            <p:ph type="body" idx="1"/>
          </p:nvPr>
        </p:nvSpPr>
        <p:spPr>
          <a:xfrm>
            <a:off x="407697" y="4415789"/>
            <a:ext cx="6135343" cy="4556803"/>
          </a:xfrm>
        </p:spPr>
        <p:txBody>
          <a:bodyPr>
            <a:normAutofit/>
          </a:bodyPr>
          <a:lstStyle/>
          <a:p>
            <a:pPr fontAlgn="t"/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042" y="5196645"/>
            <a:ext cx="5364162" cy="224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97797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i="1" dirty="0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Class A and B are </a:t>
                </a:r>
                <a:r>
                  <a:rPr lang="en-US" sz="1200" b="1" i="1" dirty="0">
                    <a:solidFill>
                      <a:schemeClr val="accent4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equation-based</a:t>
                </a:r>
                <a:r>
                  <a:rPr lang="en-US" sz="1200" i="1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DDMs: they seek restrict a weak or strong form of the PDE to a finite-dimensional function space </a:t>
                </a:r>
                <a:r>
                  <a:rPr lang="en-US" sz="1200" i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𝑈_𝑖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, spanned by a basis </a:t>
                </a:r>
                <a:r>
                  <a:rPr lang="en-US" sz="1200" i="0">
                    <a:latin typeface="Cambria Math" panose="02040503050406030204" pitchFamily="18" charset="0"/>
                  </a:rPr>
                  <a:t>{</a:t>
                </a:r>
                <a:r>
                  <a:rPr lang="en-US" sz="1200" i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𝑏_𝑖^𝑘 }_(𝑘=1)^(𝑁_𝑖 )</a:t>
                </a:r>
                <a:r>
                  <a:rPr lang="en-US" sz="12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1200" dirty="0"/>
              </a:p>
              <a:p>
                <a:endParaRPr lang="en-US" dirty="0" smtClean="0"/>
              </a:p>
              <a:p>
                <a:r>
                  <a:rPr lang="en-US" sz="1200" i="1" dirty="0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Class C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DDMs are </a:t>
                </a:r>
                <a:r>
                  <a:rPr lang="en-US" sz="1200" b="1" i="1" dirty="0">
                    <a:solidFill>
                      <a:schemeClr val="accent4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equation-free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I/O relations </a:t>
                </a:r>
                <a:r>
                  <a:rPr lang="en-US" sz="1200" i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𝑢_𝑖 </a:t>
                </a:r>
                <a:r>
                  <a:rPr lang="en-US" sz="1200" i="0">
                    <a:latin typeface="Cambria Math" panose="02040503050406030204" pitchFamily="18" charset="0"/>
                  </a:rPr>
                  <a:t>(</a:t>
                </a:r>
                <a:r>
                  <a:rPr lang="en-US" sz="1200" i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𝑡)=</a:t>
                </a:r>
                <a:r>
                  <a:rPr lang="en-US" sz="1200" i="0">
                    <a:latin typeface="Cambria Math" panose="02040503050406030204" pitchFamily="18" charset="0"/>
                  </a:rPr>
                  <a:t>〖</a:t>
                </a:r>
                <a:r>
                  <a:rPr lang="en-US" sz="1200" i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𝐺_𝑖 (𝑓〗_𝑖,𝑢_(𝑖,0);𝑝_(𝑖,1),⋯,𝑝_(𝑖,𝑃))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200" dirty="0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with 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inputs (“ports”) </a:t>
                </a:r>
                <a:r>
                  <a:rPr lang="en-US" sz="1200" i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𝑝_(𝑖,𝑗)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endParaRPr lang="en-US" sz="1200" dirty="0" smtClean="0"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endParaRPr lang="en-US" sz="1200" dirty="0" smtClean="0">
                  <a:cs typeface="Times New Roman" panose="02020603050405020304" pitchFamily="18" charset="0"/>
                </a:endParaRPr>
              </a:p>
              <a:p>
                <a:r>
                  <a:rPr lang="en-US" sz="1200" dirty="0" smtClean="0">
                    <a:cs typeface="Times New Roman" panose="02020603050405020304" pitchFamily="18" charset="0"/>
                  </a:rPr>
                  <a:t>TODO: add refs to other talks in MS.</a:t>
                </a:r>
                <a:endParaRPr lang="en-US" sz="1200" dirty="0"/>
              </a:p>
              <a:p>
                <a:endParaRPr lang="en-US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66092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79798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94462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i="1" dirty="0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Class A and B are </a:t>
                </a:r>
                <a:r>
                  <a:rPr lang="en-US" sz="1200" b="1" i="1" dirty="0">
                    <a:solidFill>
                      <a:schemeClr val="accent4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equation-based</a:t>
                </a:r>
                <a:r>
                  <a:rPr lang="en-US" sz="1200" i="1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DDMs: they seek restrict a weak or strong form of the PDE to a finite-dimensional function space </a:t>
                </a:r>
                <a:r>
                  <a:rPr lang="en-US" sz="1200" i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𝑈_𝑖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, spanned by a basis </a:t>
                </a:r>
                <a:r>
                  <a:rPr lang="en-US" sz="1200" i="0">
                    <a:latin typeface="Cambria Math" panose="02040503050406030204" pitchFamily="18" charset="0"/>
                  </a:rPr>
                  <a:t>{</a:t>
                </a:r>
                <a:r>
                  <a:rPr lang="en-US" sz="1200" i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𝑏_𝑖^𝑘 }_(𝑘=1)^(𝑁_𝑖 )</a:t>
                </a:r>
                <a:r>
                  <a:rPr lang="en-US" sz="12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1200" dirty="0"/>
              </a:p>
              <a:p>
                <a:endParaRPr lang="en-US" dirty="0" smtClean="0"/>
              </a:p>
              <a:p>
                <a:r>
                  <a:rPr lang="en-US" sz="1200" i="1" dirty="0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Class C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DDMs are </a:t>
                </a:r>
                <a:r>
                  <a:rPr lang="en-US" sz="1200" b="1" i="1" dirty="0">
                    <a:solidFill>
                      <a:schemeClr val="accent4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equation-free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I/O relations </a:t>
                </a:r>
                <a:r>
                  <a:rPr lang="en-US" sz="1200" i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𝑢_𝑖 </a:t>
                </a:r>
                <a:r>
                  <a:rPr lang="en-US" sz="1200" i="0">
                    <a:latin typeface="Cambria Math" panose="02040503050406030204" pitchFamily="18" charset="0"/>
                  </a:rPr>
                  <a:t>(</a:t>
                </a:r>
                <a:r>
                  <a:rPr lang="en-US" sz="1200" i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𝑡)=</a:t>
                </a:r>
                <a:r>
                  <a:rPr lang="en-US" sz="1200" i="0">
                    <a:latin typeface="Cambria Math" panose="02040503050406030204" pitchFamily="18" charset="0"/>
                  </a:rPr>
                  <a:t>〖</a:t>
                </a:r>
                <a:r>
                  <a:rPr lang="en-US" sz="1200" i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𝐺_𝑖 (𝑓〗_𝑖,𝑢_(𝑖,0);𝑝_(𝑖,1),⋯,𝑝_(𝑖,𝑃))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200" dirty="0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with 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inputs (“ports”) </a:t>
                </a:r>
                <a:r>
                  <a:rPr lang="en-US" sz="1200" i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𝑝_(𝑖,𝑗)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endParaRPr lang="en-US" sz="1200" dirty="0" smtClean="0"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endParaRPr lang="en-US" sz="1200" dirty="0" smtClean="0">
                  <a:cs typeface="Times New Roman" panose="02020603050405020304" pitchFamily="18" charset="0"/>
                </a:endParaRPr>
              </a:p>
              <a:p>
                <a:r>
                  <a:rPr lang="en-US" sz="1200" dirty="0" smtClean="0">
                    <a:cs typeface="Times New Roman" panose="02020603050405020304" pitchFamily="18" charset="0"/>
                  </a:rPr>
                  <a:t>TODO: add refs to other talks in MS.</a:t>
                </a:r>
                <a:endParaRPr lang="en-US" sz="1200" dirty="0"/>
              </a:p>
              <a:p>
                <a:endParaRPr lang="en-US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84725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i="1" dirty="0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Class A and B are </a:t>
                </a:r>
                <a:r>
                  <a:rPr lang="en-US" sz="1200" b="1" i="1" dirty="0">
                    <a:solidFill>
                      <a:schemeClr val="accent4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equation-based</a:t>
                </a:r>
                <a:r>
                  <a:rPr lang="en-US" sz="1200" i="1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DDMs: they seek restrict a weak or strong form of the PDE to a finite-dimensional function space </a:t>
                </a:r>
                <a:r>
                  <a:rPr lang="en-US" sz="1200" i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𝑈_𝑖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, spanned by a basis </a:t>
                </a:r>
                <a:r>
                  <a:rPr lang="en-US" sz="1200" i="0">
                    <a:latin typeface="Cambria Math" panose="02040503050406030204" pitchFamily="18" charset="0"/>
                  </a:rPr>
                  <a:t>{</a:t>
                </a:r>
                <a:r>
                  <a:rPr lang="en-US" sz="1200" i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𝑏_𝑖^𝑘 }_(𝑘=1)^(𝑁_𝑖 )</a:t>
                </a:r>
                <a:r>
                  <a:rPr lang="en-US" sz="12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1200" dirty="0"/>
              </a:p>
              <a:p>
                <a:endParaRPr lang="en-US" dirty="0" smtClean="0"/>
              </a:p>
              <a:p>
                <a:r>
                  <a:rPr lang="en-US" sz="1200" i="1" dirty="0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Class C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DDMs are </a:t>
                </a:r>
                <a:r>
                  <a:rPr lang="en-US" sz="1200" b="1" i="1" dirty="0">
                    <a:solidFill>
                      <a:schemeClr val="accent4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equation-free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I/O relations </a:t>
                </a:r>
                <a:r>
                  <a:rPr lang="en-US" sz="1200" i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𝑢_𝑖 </a:t>
                </a:r>
                <a:r>
                  <a:rPr lang="en-US" sz="1200" i="0">
                    <a:latin typeface="Cambria Math" panose="02040503050406030204" pitchFamily="18" charset="0"/>
                  </a:rPr>
                  <a:t>(</a:t>
                </a:r>
                <a:r>
                  <a:rPr lang="en-US" sz="1200" i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𝑡)=</a:t>
                </a:r>
                <a:r>
                  <a:rPr lang="en-US" sz="1200" i="0">
                    <a:latin typeface="Cambria Math" panose="02040503050406030204" pitchFamily="18" charset="0"/>
                  </a:rPr>
                  <a:t>〖</a:t>
                </a:r>
                <a:r>
                  <a:rPr lang="en-US" sz="1200" i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𝐺_𝑖 (𝑓〗_𝑖,𝑢_(𝑖,0);𝑝_(𝑖,1),⋯,𝑝_(𝑖,𝑃))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200" dirty="0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with 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inputs (“ports”) </a:t>
                </a:r>
                <a:r>
                  <a:rPr lang="en-US" sz="1200" i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𝑝_(𝑖,𝑗)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endParaRPr lang="en-US" sz="1200" dirty="0" smtClean="0"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endParaRPr lang="en-US" sz="1200" dirty="0" smtClean="0">
                  <a:cs typeface="Times New Roman" panose="02020603050405020304" pitchFamily="18" charset="0"/>
                </a:endParaRPr>
              </a:p>
              <a:p>
                <a:r>
                  <a:rPr lang="en-US" sz="1200" dirty="0" smtClean="0">
                    <a:cs typeface="Times New Roman" panose="02020603050405020304" pitchFamily="18" charset="0"/>
                  </a:rPr>
                  <a:t>TODO: add refs to other talks in MS.</a:t>
                </a:r>
                <a:endParaRPr lang="en-US" sz="1200" dirty="0"/>
              </a:p>
              <a:p>
                <a:endParaRPr lang="en-US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00291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PINN-FOM coupling works for both the WDBC and SDBC configurations.</a:t>
                </a: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i="1" dirty="0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Class A and B are </a:t>
                </a:r>
                <a:r>
                  <a:rPr lang="en-US" sz="1200" b="1" i="1" dirty="0">
                    <a:solidFill>
                      <a:schemeClr val="accent4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equation-based</a:t>
                </a:r>
                <a:r>
                  <a:rPr lang="en-US" sz="1200" i="1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DDMs: they seek restrict a weak or strong form of the PDE to a finite-dimensional function space </a:t>
                </a:r>
                <a:r>
                  <a:rPr lang="en-US" sz="1200" i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𝑈_𝑖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, spanned by a basis </a:t>
                </a:r>
                <a:r>
                  <a:rPr lang="en-US" sz="1200" i="0">
                    <a:latin typeface="Cambria Math" panose="02040503050406030204" pitchFamily="18" charset="0"/>
                  </a:rPr>
                  <a:t>{</a:t>
                </a:r>
                <a:r>
                  <a:rPr lang="en-US" sz="1200" i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𝑏_𝑖^𝑘 }_(𝑘=1)^(𝑁_𝑖 )</a:t>
                </a:r>
                <a:r>
                  <a:rPr lang="en-US" sz="12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1200" dirty="0"/>
              </a:p>
              <a:p>
                <a:endParaRPr lang="en-US" dirty="0" smtClean="0"/>
              </a:p>
              <a:p>
                <a:r>
                  <a:rPr lang="en-US" sz="1200" i="1" dirty="0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Class C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DDMs are </a:t>
                </a:r>
                <a:r>
                  <a:rPr lang="en-US" sz="1200" b="1" i="1" dirty="0">
                    <a:solidFill>
                      <a:schemeClr val="accent4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equation-free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I/O relations </a:t>
                </a:r>
                <a:r>
                  <a:rPr lang="en-US" sz="1200" i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𝑢_𝑖 </a:t>
                </a:r>
                <a:r>
                  <a:rPr lang="en-US" sz="1200" i="0">
                    <a:latin typeface="Cambria Math" panose="02040503050406030204" pitchFamily="18" charset="0"/>
                  </a:rPr>
                  <a:t>(</a:t>
                </a:r>
                <a:r>
                  <a:rPr lang="en-US" sz="1200" i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𝑡)=</a:t>
                </a:r>
                <a:r>
                  <a:rPr lang="en-US" sz="1200" i="0">
                    <a:latin typeface="Cambria Math" panose="02040503050406030204" pitchFamily="18" charset="0"/>
                  </a:rPr>
                  <a:t>〖</a:t>
                </a:r>
                <a:r>
                  <a:rPr lang="en-US" sz="1200" i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𝐺_𝑖 (𝑓〗_𝑖,𝑢_(𝑖,0);𝑝_(𝑖,1),⋯,𝑝_(𝑖,𝑃))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200" dirty="0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with 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inputs (“ports”) </a:t>
                </a:r>
                <a:r>
                  <a:rPr lang="en-US" sz="1200" i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𝑝_(𝑖,𝑗)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endParaRPr lang="en-US" sz="1200" dirty="0" smtClean="0"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endParaRPr lang="en-US" sz="1200" dirty="0" smtClean="0">
                  <a:cs typeface="Times New Roman" panose="02020603050405020304" pitchFamily="18" charset="0"/>
                </a:endParaRPr>
              </a:p>
              <a:p>
                <a:r>
                  <a:rPr lang="en-US" sz="1200" dirty="0" smtClean="0">
                    <a:cs typeface="Times New Roman" panose="02020603050405020304" pitchFamily="18" charset="0"/>
                  </a:rPr>
                  <a:t>TODO: add refs to other talks in MS.</a:t>
                </a:r>
                <a:endParaRPr lang="en-US" sz="1200" dirty="0"/>
              </a:p>
              <a:p>
                <a:endParaRPr lang="en-US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38826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" name="Notes Placeholder 2"/>
          <p:cNvSpPr>
            <a:spLocks noGrp="1"/>
          </p:cNvSpPr>
          <p:nvPr>
            <p:ph type="body" idx="1"/>
          </p:nvPr>
        </p:nvSpPr>
        <p:spPr>
          <a:xfrm>
            <a:off x="407697" y="4415789"/>
            <a:ext cx="6135343" cy="4556803"/>
          </a:xfrm>
        </p:spPr>
        <p:txBody>
          <a:bodyPr>
            <a:normAutofit/>
          </a:bodyPr>
          <a:lstStyle/>
          <a:p>
            <a:pPr algn="l" fontAlgn="t"/>
            <a:r>
              <a:rPr lang="en-US" dirty="0"/>
              <a:t>A(F,Z) = Helmholtz free-energy density, Z = collection of internal variables, F = grad(phi) = deformation gradient, B = body force, T = traction on boundary</a:t>
            </a:r>
          </a:p>
          <a:p>
            <a:pPr algn="l" fontAlgn="t"/>
            <a:r>
              <a:rPr lang="en-US" dirty="0"/>
              <a:t>P = \partial A/\partial F = first </a:t>
            </a:r>
            <a:r>
              <a:rPr lang="en-US" dirty="0" err="1"/>
              <a:t>Piola-Kirchoff</a:t>
            </a:r>
            <a:r>
              <a:rPr lang="en-US" dirty="0"/>
              <a:t> stress</a:t>
            </a:r>
          </a:p>
          <a:p>
            <a:pPr algn="l" fontAlgn="t"/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equation is </a:t>
            </a:r>
            <a:r>
              <a:rPr lang="en-US"/>
              <a:t>Euler-Lagrange equation 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042" y="5196645"/>
            <a:ext cx="5364162" cy="224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331810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proof effectively constructs a sequence of solutions </a:t>
            </a:r>
            <a:r>
              <a:rPr lang="en-US" dirty="0" err="1"/>
              <a:t>phi^n</a:t>
            </a:r>
            <a:r>
              <a:rPr lang="en-US" dirty="0"/>
              <a:t> and demonstrates that this sequence converges to the unique minimizer of the energy functional \Phi defining the single-domain problem, and combines concepts used in the analysis of </a:t>
            </a:r>
            <a:r>
              <a:rPr lang="en-US" dirty="0" err="1"/>
              <a:t>Sobolev</a:t>
            </a:r>
            <a:r>
              <a:rPr lang="en-US" dirty="0"/>
              <a:t>, Lions, and others, in studying the convergence of the Schwarz method.  </a:t>
            </a:r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0145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340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i="1" dirty="0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Class A and B are </a:t>
                </a:r>
                <a:r>
                  <a:rPr lang="en-US" sz="1200" b="1" i="1" dirty="0">
                    <a:solidFill>
                      <a:schemeClr val="accent4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equation-based</a:t>
                </a:r>
                <a:r>
                  <a:rPr lang="en-US" sz="1200" i="1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DDMs: they seek restrict a weak or strong form of the PDE to a finite-dimensional function space </a:t>
                </a:r>
                <a:r>
                  <a:rPr lang="en-US" sz="1200" i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𝑈_𝑖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, spanned by a basis </a:t>
                </a:r>
                <a:r>
                  <a:rPr lang="en-US" sz="1200" i="0">
                    <a:latin typeface="Cambria Math" panose="02040503050406030204" pitchFamily="18" charset="0"/>
                  </a:rPr>
                  <a:t>{</a:t>
                </a:r>
                <a:r>
                  <a:rPr lang="en-US" sz="1200" i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𝑏_𝑖^𝑘 }_(𝑘=1)^(𝑁_𝑖 )</a:t>
                </a:r>
                <a:r>
                  <a:rPr lang="en-US" sz="12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1200" dirty="0"/>
              </a:p>
              <a:p>
                <a:endParaRPr lang="en-US" dirty="0" smtClean="0"/>
              </a:p>
              <a:p>
                <a:r>
                  <a:rPr lang="en-US" sz="1200" i="1" dirty="0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Class C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DDMs are </a:t>
                </a:r>
                <a:r>
                  <a:rPr lang="en-US" sz="1200" b="1" i="1" dirty="0">
                    <a:solidFill>
                      <a:schemeClr val="accent4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equation-free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I/O relations </a:t>
                </a:r>
                <a:r>
                  <a:rPr lang="en-US" sz="1200" i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𝑢_𝑖 </a:t>
                </a:r>
                <a:r>
                  <a:rPr lang="en-US" sz="1200" i="0">
                    <a:latin typeface="Cambria Math" panose="02040503050406030204" pitchFamily="18" charset="0"/>
                  </a:rPr>
                  <a:t>(</a:t>
                </a:r>
                <a:r>
                  <a:rPr lang="en-US" sz="1200" i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𝑡)=</a:t>
                </a:r>
                <a:r>
                  <a:rPr lang="en-US" sz="1200" i="0">
                    <a:latin typeface="Cambria Math" panose="02040503050406030204" pitchFamily="18" charset="0"/>
                  </a:rPr>
                  <a:t>〖</a:t>
                </a:r>
                <a:r>
                  <a:rPr lang="en-US" sz="1200" i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𝐺_𝑖 (𝑓〗_𝑖,𝑢_(𝑖,0);𝑝_(𝑖,1),⋯,𝑝_(𝑖,𝑃))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200" dirty="0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with 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inputs (“ports”) </a:t>
                </a:r>
                <a:r>
                  <a:rPr lang="en-US" sz="1200" i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𝑝_(𝑖,𝑗)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endParaRPr lang="en-US" sz="1200" dirty="0" smtClean="0"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endParaRPr lang="en-US" sz="1200" dirty="0" smtClean="0">
                  <a:cs typeface="Times New Roman" panose="02020603050405020304" pitchFamily="18" charset="0"/>
                </a:endParaRPr>
              </a:p>
              <a:p>
                <a:r>
                  <a:rPr lang="en-US" sz="1200" dirty="0" smtClean="0">
                    <a:cs typeface="Times New Roman" panose="02020603050405020304" pitchFamily="18" charset="0"/>
                  </a:rPr>
                  <a:t>TODO: add refs to other talks in MS.</a:t>
                </a:r>
                <a:endParaRPr lang="en-US" sz="1200" dirty="0"/>
              </a:p>
              <a:p>
                <a:endParaRPr lang="en-US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9577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i="1" dirty="0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Class A and B are </a:t>
                </a:r>
                <a:r>
                  <a:rPr lang="en-US" sz="1200" b="1" i="1" dirty="0">
                    <a:solidFill>
                      <a:schemeClr val="accent4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equation-based</a:t>
                </a:r>
                <a:r>
                  <a:rPr lang="en-US" sz="1200" i="1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DDMs: they seek restrict a weak or strong form of the PDE to a finite-dimensional function space </a:t>
                </a:r>
                <a:r>
                  <a:rPr lang="en-US" sz="1200" i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𝑈_𝑖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, spanned by a basis </a:t>
                </a:r>
                <a:r>
                  <a:rPr lang="en-US" sz="1200" i="0">
                    <a:latin typeface="Cambria Math" panose="02040503050406030204" pitchFamily="18" charset="0"/>
                  </a:rPr>
                  <a:t>{</a:t>
                </a:r>
                <a:r>
                  <a:rPr lang="en-US" sz="1200" i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𝑏_𝑖^𝑘 }_(𝑘=1)^(𝑁_𝑖 )</a:t>
                </a:r>
                <a:r>
                  <a:rPr lang="en-US" sz="12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1200" dirty="0"/>
              </a:p>
              <a:p>
                <a:endParaRPr lang="en-US" dirty="0" smtClean="0"/>
              </a:p>
              <a:p>
                <a:r>
                  <a:rPr lang="en-US" sz="1200" i="1" dirty="0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Class C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DDMs are </a:t>
                </a:r>
                <a:r>
                  <a:rPr lang="en-US" sz="1200" b="1" i="1" dirty="0">
                    <a:solidFill>
                      <a:schemeClr val="accent4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equation-free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I/O relations </a:t>
                </a:r>
                <a:r>
                  <a:rPr lang="en-US" sz="1200" i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𝑢_𝑖 </a:t>
                </a:r>
                <a:r>
                  <a:rPr lang="en-US" sz="1200" i="0">
                    <a:latin typeface="Cambria Math" panose="02040503050406030204" pitchFamily="18" charset="0"/>
                  </a:rPr>
                  <a:t>(</a:t>
                </a:r>
                <a:r>
                  <a:rPr lang="en-US" sz="1200" i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𝑡)=</a:t>
                </a:r>
                <a:r>
                  <a:rPr lang="en-US" sz="1200" i="0">
                    <a:latin typeface="Cambria Math" panose="02040503050406030204" pitchFamily="18" charset="0"/>
                  </a:rPr>
                  <a:t>〖</a:t>
                </a:r>
                <a:r>
                  <a:rPr lang="en-US" sz="1200" i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𝐺_𝑖 (𝑓〗_𝑖,𝑢_(𝑖,0);𝑝_(𝑖,1),⋯,𝑝_(𝑖,𝑃))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200" dirty="0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with 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inputs (“ports”) </a:t>
                </a:r>
                <a:r>
                  <a:rPr lang="en-US" sz="1200" i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𝑝_(𝑖,𝑗)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endParaRPr lang="en-US" sz="1200" dirty="0" smtClean="0"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endParaRPr lang="en-US" sz="1200" dirty="0" smtClean="0">
                  <a:cs typeface="Times New Roman" panose="02020603050405020304" pitchFamily="18" charset="0"/>
                </a:endParaRPr>
              </a:p>
              <a:p>
                <a:r>
                  <a:rPr lang="en-US" sz="1200" dirty="0" smtClean="0">
                    <a:cs typeface="Times New Roman" panose="02020603050405020304" pitchFamily="18" charset="0"/>
                  </a:rPr>
                  <a:t>TODO: add refs to other talks in MS.</a:t>
                </a:r>
                <a:endParaRPr lang="en-US" sz="1200" dirty="0"/>
              </a:p>
              <a:p>
                <a:endParaRPr lang="en-US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7831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5820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" name="Notes Placeholder 2"/>
          <p:cNvSpPr>
            <a:spLocks noGrp="1"/>
          </p:cNvSpPr>
          <p:nvPr>
            <p:ph type="body" idx="1"/>
          </p:nvPr>
        </p:nvSpPr>
        <p:spPr>
          <a:xfrm>
            <a:off x="407697" y="4415789"/>
            <a:ext cx="6135343" cy="4556803"/>
          </a:xfrm>
        </p:spPr>
        <p:txBody>
          <a:bodyPr>
            <a:normAutofit/>
          </a:bodyPr>
          <a:lstStyle/>
          <a:p>
            <a:pPr fontAlgn="t"/>
            <a:endParaRPr lang="en-US" b="1" dirty="0"/>
          </a:p>
          <a:p>
            <a:pPr fontAlgn="t"/>
            <a:endParaRPr lang="en-US" b="1" dirty="0"/>
          </a:p>
          <a:p>
            <a:pPr fontAlgn="t"/>
            <a:endParaRPr lang="en-US" b="1" dirty="0"/>
          </a:p>
          <a:p>
            <a:pPr fontAlgn="t"/>
            <a:endParaRPr lang="en-US" b="1" dirty="0"/>
          </a:p>
          <a:p>
            <a:pPr fontAlgn="t"/>
            <a:endParaRPr lang="en-US" b="1" dirty="0"/>
          </a:p>
          <a:p>
            <a:pPr fontAlgn="t"/>
            <a:endParaRPr lang="en-US" b="1" dirty="0"/>
          </a:p>
          <a:p>
            <a:pPr fontAlgn="t"/>
            <a:endParaRPr lang="en-US" b="1" dirty="0"/>
          </a:p>
          <a:p>
            <a:pPr fontAlgn="t"/>
            <a:endParaRPr lang="en-US" dirty="0"/>
          </a:p>
          <a:p>
            <a:pPr fontAlgn="t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80806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9550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M White 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1" y="1228439"/>
            <a:ext cx="12192000" cy="1690255"/>
          </a:xfrm>
          <a:prstGeom prst="rect">
            <a:avLst/>
          </a:prstGeom>
          <a:solidFill>
            <a:schemeClr val="tx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1" name="Picture 30"/>
          <p:cNvPicPr>
            <a:picLocks noChangeAspect="1"/>
          </p:cNvPicPr>
          <p:nvPr userDrawn="1"/>
        </p:nvPicPr>
        <p:blipFill rotWithShape="1">
          <a:blip r:embed="rId2" cstate="email">
            <a:alphaModFix amt="3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65572" y="2915624"/>
            <a:ext cx="4626429" cy="4782754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7565572" y="0"/>
            <a:ext cx="2623459" cy="6858000"/>
          </a:xfrm>
          <a:prstGeom prst="rect">
            <a:avLst/>
          </a:prstGeom>
          <a:solidFill>
            <a:srgbClr val="00ACD9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687681" y="1228439"/>
            <a:ext cx="6190211" cy="1690255"/>
          </a:xfrm>
        </p:spPr>
        <p:txBody>
          <a:bodyPr anchor="ctr">
            <a:normAutofit/>
          </a:bodyPr>
          <a:lstStyle>
            <a:lvl1pPr algn="l">
              <a:lnSpc>
                <a:spcPts val="3700"/>
              </a:lnSpc>
              <a:defRPr sz="3600" spc="3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00412" y="5306898"/>
            <a:ext cx="6261331" cy="353125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1800" cap="none" spc="200" baseline="0">
                <a:solidFill>
                  <a:schemeClr val="tx1"/>
                </a:solidFill>
                <a:latin typeface="Garamond" charset="0"/>
                <a:ea typeface="Garamond" charset="0"/>
                <a:cs typeface="Garamond" charset="0"/>
              </a:defRPr>
            </a:lvl1pPr>
            <a:lvl2pPr marL="457178" indent="0" algn="ctr">
              <a:buNone/>
              <a:defRPr sz="2400"/>
            </a:lvl2pPr>
            <a:lvl3pPr marL="914354" indent="0" algn="ctr">
              <a:buNone/>
              <a:defRPr sz="2400"/>
            </a:lvl3pPr>
            <a:lvl4pPr marL="1371532" indent="0" algn="ctr">
              <a:buNone/>
              <a:defRPr sz="2000"/>
            </a:lvl4pPr>
            <a:lvl5pPr marL="1828709" indent="0" algn="ctr">
              <a:buNone/>
              <a:defRPr sz="2000"/>
            </a:lvl5pPr>
            <a:lvl6pPr marL="2285886" indent="0" algn="ctr">
              <a:buNone/>
              <a:defRPr sz="2000"/>
            </a:lvl6pPr>
            <a:lvl7pPr marL="2743062" indent="0" algn="ctr">
              <a:buNone/>
              <a:defRPr sz="2000"/>
            </a:lvl7pPr>
            <a:lvl8pPr marL="3200240" indent="0" algn="ctr">
              <a:buNone/>
              <a:defRPr sz="2000"/>
            </a:lvl8pPr>
            <a:lvl9pPr marL="3657418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>
          <a:xfrm>
            <a:off x="64951" y="6459789"/>
            <a:ext cx="724296" cy="365125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84A6BEF6-8B5D-3A41-931E-E68E91FD74C0}" type="datetime1">
              <a:rPr lang="en-US" smtClean="0"/>
              <a:t>7/24/2024</a:t>
            </a:fld>
            <a:endParaRPr lang="en-US" dirty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565572" y="6459789"/>
            <a:ext cx="2623459" cy="365125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288" r="-3731"/>
          <a:stretch/>
        </p:blipFill>
        <p:spPr>
          <a:xfrm>
            <a:off x="8003737" y="282288"/>
            <a:ext cx="1834523" cy="710418"/>
          </a:xfrm>
          <a:prstGeom prst="rect">
            <a:avLst/>
          </a:prstGeom>
        </p:spPr>
      </p:pic>
      <p:sp>
        <p:nvSpPr>
          <p:cNvPr id="19" name="Rectangle 18"/>
          <p:cNvSpPr/>
          <p:nvPr userDrawn="1"/>
        </p:nvSpPr>
        <p:spPr>
          <a:xfrm>
            <a:off x="1" y="1228439"/>
            <a:ext cx="203131" cy="1690255"/>
          </a:xfrm>
          <a:prstGeom prst="rect">
            <a:avLst/>
          </a:prstGeom>
          <a:solidFill>
            <a:schemeClr val="accent4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/>
          <p:cNvSpPr/>
          <p:nvPr userDrawn="1"/>
        </p:nvSpPr>
        <p:spPr>
          <a:xfrm>
            <a:off x="789245" y="2915627"/>
            <a:ext cx="2037083" cy="905163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1" name="Rectangle 20"/>
          <p:cNvSpPr/>
          <p:nvPr userDrawn="1"/>
        </p:nvSpPr>
        <p:spPr>
          <a:xfrm>
            <a:off x="2865811" y="2915627"/>
            <a:ext cx="1345972" cy="905163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2" name="Rectangle 21"/>
          <p:cNvSpPr/>
          <p:nvPr userDrawn="1"/>
        </p:nvSpPr>
        <p:spPr>
          <a:xfrm>
            <a:off x="4251265" y="2915627"/>
            <a:ext cx="3314307" cy="905163"/>
          </a:xfrm>
          <a:prstGeom prst="rect">
            <a:avLst/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3" name="Rectangle 22"/>
          <p:cNvSpPr/>
          <p:nvPr userDrawn="1"/>
        </p:nvSpPr>
        <p:spPr>
          <a:xfrm>
            <a:off x="7565572" y="1363919"/>
            <a:ext cx="2623459" cy="1421017"/>
          </a:xfrm>
          <a:prstGeom prst="rect">
            <a:avLst/>
          </a:pr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4" name="TextBox 23"/>
          <p:cNvSpPr txBox="1"/>
          <p:nvPr userDrawn="1"/>
        </p:nvSpPr>
        <p:spPr>
          <a:xfrm>
            <a:off x="700411" y="5019736"/>
            <a:ext cx="22250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spc="300" dirty="0">
                <a:solidFill>
                  <a:srgbClr val="00ACD9"/>
                </a:solidFill>
              </a:rPr>
              <a:t>PRESENTED BY</a:t>
            </a:r>
          </a:p>
        </p:txBody>
      </p:sp>
      <p:pic>
        <p:nvPicPr>
          <p:cNvPr id="30" name="Picture 29"/>
          <p:cNvPicPr>
            <a:picLocks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245" y="5673785"/>
            <a:ext cx="9399784" cy="3657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6794" y="5626954"/>
            <a:ext cx="564475" cy="16369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99371" y="5595527"/>
            <a:ext cx="776320" cy="194889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10280342" y="5912353"/>
            <a:ext cx="18324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Sandia National Laboratories is a </a:t>
            </a:r>
            <a:r>
              <a:rPr lang="en-US" sz="6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multimission</a:t>
            </a:r>
            <a:r>
              <a:rPr lang="en-US" sz="6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laboratory managed and operated by National Technology &amp; Engineering Solutions of Sandia, LLC, a wholly owned subsidiary of Honeywell International Inc., for the U.S. Department of Energy’s National Nuclear Security Administration under contract DE-NA0003525.</a:t>
            </a:r>
            <a:endParaRPr lang="en-US" sz="6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F9367-8E19-584D-AFFE-3EFBBA0295C7}" type="datetime1">
              <a:rPr lang="en-US" smtClean="0"/>
              <a:t>7/24/2024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Double Contn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35B1B-1234-434F-BA64-2F5E81CEE720}" type="datetime1">
              <a:rPr lang="en-US" smtClean="0"/>
              <a:t>7/24/2024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720725" y="1125414"/>
            <a:ext cx="4934487" cy="488803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>
          <a:xfrm>
            <a:off x="5887330" y="1125414"/>
            <a:ext cx="4891718" cy="488803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76314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19A3E-72A3-094D-BE9C-748891D343EA}" type="datetime1">
              <a:rPr lang="en-US" smtClean="0"/>
              <a:t>7/24/2024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FB98F-B1FD-6E40-922F-164F08E18587}" type="datetime1">
              <a:rPr lang="en-US" smtClean="0"/>
              <a:t>7/24/2024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rot="5400000">
            <a:off x="238399" y="310896"/>
            <a:ext cx="685800" cy="64008"/>
          </a:xfrm>
          <a:prstGeom prst="rect">
            <a:avLst/>
          </a:prstGeom>
          <a:solidFill>
            <a:srgbClr val="00A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20648" y="359772"/>
            <a:ext cx="10058400" cy="57022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0648" y="1429233"/>
            <a:ext cx="10058400" cy="343363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951" y="6599583"/>
            <a:ext cx="2472271" cy="2514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2">
                    <a:lumMod val="25000"/>
                  </a:schemeClr>
                </a:solidFill>
                <a:latin typeface="Gill Sans MT" charset="0"/>
                <a:ea typeface="Gill Sans MT" charset="0"/>
                <a:cs typeface="Gill Sans MT" charset="0"/>
              </a:defRPr>
            </a:lvl1pPr>
          </a:lstStyle>
          <a:p>
            <a:fld id="{51B0C17D-9FEF-794A-8300-E98122063809}" type="datetime1">
              <a:rPr lang="en-US" smtClean="0"/>
              <a:t>7/24/2024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7" y="6599583"/>
            <a:ext cx="4822804" cy="2514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chemeClr val="tx1"/>
                </a:solidFill>
                <a:latin typeface="Gill Sans MT" charset="0"/>
                <a:ea typeface="Gill Sans MT" charset="0"/>
                <a:cs typeface="Gill Sans MT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951" y="437652"/>
            <a:ext cx="4193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11506200" y="321774"/>
            <a:ext cx="685800" cy="368300"/>
          </a:xfrm>
          <a:prstGeom prst="rect">
            <a:avLst/>
          </a:prstGeom>
          <a:solidFill>
            <a:srgbClr val="00ACD9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89425" y="380825"/>
            <a:ext cx="259675" cy="251610"/>
          </a:xfrm>
          <a:prstGeom prst="rect">
            <a:avLst/>
          </a:prstGeom>
        </p:spPr>
      </p:pic>
      <p:pic>
        <p:nvPicPr>
          <p:cNvPr id="13" name="Picture 12"/>
          <p:cNvPicPr>
            <a:picLocks/>
          </p:cNvPicPr>
          <p:nvPr userDrawn="1"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6865" b="-2"/>
          <a:stretch/>
        </p:blipFill>
        <p:spPr>
          <a:xfrm rot="16200000">
            <a:off x="8725899" y="3391897"/>
            <a:ext cx="6857999" cy="74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52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5" r:id="rId2"/>
    <p:sldLayoutId id="2147483686" r:id="rId3"/>
    <p:sldLayoutId id="2147483676" r:id="rId4"/>
    <p:sldLayoutId id="2147483677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354" rtl="0" eaLnBrk="1" latinLnBrk="0" hangingPunct="1">
        <a:lnSpc>
          <a:spcPct val="85000"/>
        </a:lnSpc>
        <a:spcBef>
          <a:spcPct val="0"/>
        </a:spcBef>
        <a:buNone/>
        <a:defRPr sz="2800" b="0" i="0" kern="1200" spc="100" baseline="0">
          <a:solidFill>
            <a:schemeClr val="bg2">
              <a:lumMod val="25000"/>
            </a:schemeClr>
          </a:solidFill>
          <a:latin typeface="Gill Sans MT" charset="0"/>
          <a:ea typeface="Gill Sans MT" charset="0"/>
          <a:cs typeface="Gill Sans MT" charset="0"/>
        </a:defRPr>
      </a:lvl1pPr>
    </p:titleStyle>
    <p:bodyStyle>
      <a:lvl1pPr marL="91436" indent="-91436" algn="l" defTabSz="914354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rgbClr val="00B0F0"/>
        </a:buClr>
        <a:buSzPct val="100000"/>
        <a:buFont typeface="Calibri" panose="020F0502020204030204" pitchFamily="34" charset="0"/>
        <a:buChar char=" "/>
        <a:defRPr sz="2000" kern="1200">
          <a:solidFill>
            <a:schemeClr val="bg2">
              <a:lumMod val="25000"/>
            </a:schemeClr>
          </a:solidFill>
          <a:latin typeface="Garamond" charset="0"/>
          <a:ea typeface="Garamond" charset="0"/>
          <a:cs typeface="Garamond" charset="0"/>
        </a:defRPr>
      </a:lvl1pPr>
      <a:lvl2pPr marL="384029" indent="-182870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rgbClr val="00B0F0"/>
        </a:buClr>
        <a:buFont typeface="Calibri" pitchFamily="34" charset="0"/>
        <a:buChar char="◦"/>
        <a:defRPr sz="1800" kern="1200">
          <a:solidFill>
            <a:schemeClr val="bg2">
              <a:lumMod val="25000"/>
            </a:schemeClr>
          </a:solidFill>
          <a:latin typeface="Garamond" charset="0"/>
          <a:ea typeface="Garamond" charset="0"/>
          <a:cs typeface="Garamond" charset="0"/>
        </a:defRPr>
      </a:lvl2pPr>
      <a:lvl3pPr marL="566900" indent="-182870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rgbClr val="00B0F0"/>
        </a:buClr>
        <a:buFont typeface="Calibri" pitchFamily="34" charset="0"/>
        <a:buChar char="◦"/>
        <a:defRPr sz="1400" kern="1200">
          <a:solidFill>
            <a:schemeClr val="bg2">
              <a:lumMod val="25000"/>
            </a:schemeClr>
          </a:solidFill>
          <a:latin typeface="Garamond" charset="0"/>
          <a:ea typeface="Garamond" charset="0"/>
          <a:cs typeface="Garamond" charset="0"/>
        </a:defRPr>
      </a:lvl3pPr>
      <a:lvl4pPr marL="749771" indent="-182870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rgbClr val="00B0F0"/>
        </a:buClr>
        <a:buFont typeface="Calibri" pitchFamily="34" charset="0"/>
        <a:buChar char="◦"/>
        <a:defRPr sz="1400" kern="1200">
          <a:solidFill>
            <a:schemeClr val="bg2">
              <a:lumMod val="25000"/>
            </a:schemeClr>
          </a:solidFill>
          <a:latin typeface="Garamond" charset="0"/>
          <a:ea typeface="Garamond" charset="0"/>
          <a:cs typeface="Garamond" charset="0"/>
        </a:defRPr>
      </a:lvl4pPr>
      <a:lvl5pPr marL="932642" indent="-182870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rgbClr val="00B0F0"/>
        </a:buClr>
        <a:buFont typeface="Calibri" pitchFamily="34" charset="0"/>
        <a:buChar char="◦"/>
        <a:defRPr sz="1400" kern="1200">
          <a:solidFill>
            <a:schemeClr val="bg2">
              <a:lumMod val="25000"/>
            </a:schemeClr>
          </a:solidFill>
          <a:latin typeface="Garamond" charset="0"/>
          <a:ea typeface="Garamond" charset="0"/>
          <a:cs typeface="Garamond" charset="0"/>
        </a:defRPr>
      </a:lvl5pPr>
      <a:lvl6pPr marL="1099946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299936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499925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699916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1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g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6.jp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80.png"/><Relationship Id="rId7" Type="http://schemas.openxmlformats.org/officeDocument/2006/relationships/image" Target="../media/image4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0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410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0.png"/><Relationship Id="rId10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4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0.png"/><Relationship Id="rId7" Type="http://schemas.openxmlformats.org/officeDocument/2006/relationships/image" Target="../media/image4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0.png"/><Relationship Id="rId11" Type="http://schemas.openxmlformats.org/officeDocument/2006/relationships/image" Target="../media/image39.png"/><Relationship Id="rId5" Type="http://schemas.openxmlformats.org/officeDocument/2006/relationships/image" Target="../media/image32.png"/><Relationship Id="rId10" Type="http://schemas.openxmlformats.org/officeDocument/2006/relationships/image" Target="../media/image40.png"/><Relationship Id="rId4" Type="http://schemas.openxmlformats.org/officeDocument/2006/relationships/image" Target="../media/image31.png"/><Relationship Id="rId9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49.png"/><Relationship Id="rId7" Type="http://schemas.openxmlformats.org/officeDocument/2006/relationships/image" Target="../media/image4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0.png"/><Relationship Id="rId4" Type="http://schemas.openxmlformats.org/officeDocument/2006/relationships/image" Target="../media/image31.png"/><Relationship Id="rId9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0.png"/><Relationship Id="rId7" Type="http://schemas.openxmlformats.org/officeDocument/2006/relationships/image" Target="../media/image28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39.png"/><Relationship Id="rId5" Type="http://schemas.openxmlformats.org/officeDocument/2006/relationships/image" Target="../media/image31.png"/><Relationship Id="rId10" Type="http://schemas.openxmlformats.org/officeDocument/2006/relationships/image" Target="../media/image440.png"/><Relationship Id="rId4" Type="http://schemas.openxmlformats.org/officeDocument/2006/relationships/image" Target="../media/image320.png"/><Relationship Id="rId9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310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0.png"/><Relationship Id="rId11" Type="http://schemas.openxmlformats.org/officeDocument/2006/relationships/image" Target="../media/image39.png"/><Relationship Id="rId5" Type="http://schemas.openxmlformats.org/officeDocument/2006/relationships/image" Target="../media/image32.png"/><Relationship Id="rId10" Type="http://schemas.openxmlformats.org/officeDocument/2006/relationships/image" Target="../media/image51.png"/><Relationship Id="rId4" Type="http://schemas.openxmlformats.org/officeDocument/2006/relationships/image" Target="../media/image31.png"/><Relationship Id="rId9" Type="http://schemas.openxmlformats.org/officeDocument/2006/relationships/image" Target="../media/image41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310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0.png"/><Relationship Id="rId11" Type="http://schemas.openxmlformats.org/officeDocument/2006/relationships/image" Target="../media/image39.png"/><Relationship Id="rId5" Type="http://schemas.openxmlformats.org/officeDocument/2006/relationships/image" Target="../media/image32.png"/><Relationship Id="rId10" Type="http://schemas.openxmlformats.org/officeDocument/2006/relationships/image" Target="../media/image51.png"/><Relationship Id="rId4" Type="http://schemas.openxmlformats.org/officeDocument/2006/relationships/image" Target="../media/image31.png"/><Relationship Id="rId9" Type="http://schemas.openxmlformats.org/officeDocument/2006/relationships/image" Target="../media/image41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hyperlink" Target="https://github.com/sandialabs/LCM.git" TargetMode="External"/><Relationship Id="rId4" Type="http://schemas.openxmlformats.org/officeDocument/2006/relationships/image" Target="NULL"/><Relationship Id="rId9" Type="http://schemas.openxmlformats.org/officeDocument/2006/relationships/image" Target="../media/image37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9.xml"/><Relationship Id="rId13" Type="http://schemas.openxmlformats.org/officeDocument/2006/relationships/image" Target="../media/image37.jpg"/><Relationship Id="rId3" Type="http://schemas.microsoft.com/office/2007/relationships/media" Target="../media/media2.avi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43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video" Target="../media/media3.avi"/><Relationship Id="rId11" Type="http://schemas.openxmlformats.org/officeDocument/2006/relationships/image" Target="../media/image42.png"/><Relationship Id="rId5" Type="http://schemas.microsoft.com/office/2007/relationships/media" Target="../media/media3.avi"/><Relationship Id="rId15" Type="http://schemas.openxmlformats.org/officeDocument/2006/relationships/image" Target="NULL"/><Relationship Id="rId10" Type="http://schemas.openxmlformats.org/officeDocument/2006/relationships/image" Target="../media/image41.png"/><Relationship Id="rId4" Type="http://schemas.openxmlformats.org/officeDocument/2006/relationships/video" Target="../media/media2.avi"/><Relationship Id="rId9" Type="http://schemas.openxmlformats.org/officeDocument/2006/relationships/image" Target="../media/image37.png"/><Relationship Id="rId14" Type="http://schemas.openxmlformats.org/officeDocument/2006/relationships/image" Target="NUL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emf"/><Relationship Id="rId13" Type="http://schemas.openxmlformats.org/officeDocument/2006/relationships/image" Target="../media/image58.png"/><Relationship Id="rId18" Type="http://schemas.openxmlformats.org/officeDocument/2006/relationships/image" Target="../media/image62.emf"/><Relationship Id="rId26" Type="http://schemas.openxmlformats.org/officeDocument/2006/relationships/image" Target="../media/image70.emf"/><Relationship Id="rId3" Type="http://schemas.openxmlformats.org/officeDocument/2006/relationships/image" Target="../media/image64.png"/><Relationship Id="rId21" Type="http://schemas.openxmlformats.org/officeDocument/2006/relationships/image" Target="../media/image65.png"/><Relationship Id="rId34" Type="http://schemas.openxmlformats.org/officeDocument/2006/relationships/image" Target="../media/image760.png"/><Relationship Id="rId7" Type="http://schemas.openxmlformats.org/officeDocument/2006/relationships/image" Target="../media/image50.png"/><Relationship Id="rId12" Type="http://schemas.openxmlformats.org/officeDocument/2006/relationships/image" Target="../media/image57.png"/><Relationship Id="rId17" Type="http://schemas.openxmlformats.org/officeDocument/2006/relationships/image" Target="../media/image61.emf"/><Relationship Id="rId25" Type="http://schemas.openxmlformats.org/officeDocument/2006/relationships/image" Target="../media/image69.png"/><Relationship Id="rId33" Type="http://schemas.openxmlformats.org/officeDocument/2006/relationships/image" Target="../media/image76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650.png"/><Relationship Id="rId20" Type="http://schemas.openxmlformats.org/officeDocument/2006/relationships/image" Target="../media/image64.emf"/><Relationship Id="rId29" Type="http://schemas.openxmlformats.org/officeDocument/2006/relationships/image" Target="../media/image7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11" Type="http://schemas.openxmlformats.org/officeDocument/2006/relationships/image" Target="../media/image56.png"/><Relationship Id="rId24" Type="http://schemas.openxmlformats.org/officeDocument/2006/relationships/image" Target="../media/image68.png"/><Relationship Id="rId32" Type="http://schemas.openxmlformats.org/officeDocument/2006/relationships/image" Target="../media/image740.png"/><Relationship Id="rId5" Type="http://schemas.openxmlformats.org/officeDocument/2006/relationships/image" Target="../media/image45.png"/><Relationship Id="rId15" Type="http://schemas.openxmlformats.org/officeDocument/2006/relationships/image" Target="../media/image60.png"/><Relationship Id="rId23" Type="http://schemas.openxmlformats.org/officeDocument/2006/relationships/image" Target="../media/image67.png"/><Relationship Id="rId28" Type="http://schemas.openxmlformats.org/officeDocument/2006/relationships/image" Target="../media/image72.png"/><Relationship Id="rId36" Type="http://schemas.openxmlformats.org/officeDocument/2006/relationships/image" Target="../media/image78.png"/><Relationship Id="rId10" Type="http://schemas.openxmlformats.org/officeDocument/2006/relationships/image" Target="../media/image55.png"/><Relationship Id="rId19" Type="http://schemas.openxmlformats.org/officeDocument/2006/relationships/image" Target="../media/image63.emf"/><Relationship Id="rId31" Type="http://schemas.openxmlformats.org/officeDocument/2006/relationships/image" Target="../media/image75.png"/><Relationship Id="rId4" Type="http://schemas.openxmlformats.org/officeDocument/2006/relationships/image" Target="../media/image44.png"/><Relationship Id="rId9" Type="http://schemas.openxmlformats.org/officeDocument/2006/relationships/image" Target="../media/image52.png"/><Relationship Id="rId14" Type="http://schemas.openxmlformats.org/officeDocument/2006/relationships/image" Target="../media/image59.png"/><Relationship Id="rId22" Type="http://schemas.openxmlformats.org/officeDocument/2006/relationships/image" Target="../media/image66.emf"/><Relationship Id="rId27" Type="http://schemas.openxmlformats.org/officeDocument/2006/relationships/image" Target="../media/image71.emf"/><Relationship Id="rId30" Type="http://schemas.openxmlformats.org/officeDocument/2006/relationships/image" Target="../media/image74.png"/><Relationship Id="rId35" Type="http://schemas.openxmlformats.org/officeDocument/2006/relationships/image" Target="../media/image7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79.png"/><Relationship Id="rId7" Type="http://schemas.openxmlformats.org/officeDocument/2006/relationships/image" Target="NUL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../media/image80.png"/></Relationships>
</file>

<file path=ppt/slides/_rels/slide25.xml.rels><?xml version="1.0" encoding="UTF-8" standalone="yes"?>
<Relationships xmlns="http://schemas.openxmlformats.org/package/2006/relationships"><Relationship Id="rId13" Type="http://schemas.openxmlformats.org/officeDocument/2006/relationships/image" Target="NULL"/><Relationship Id="rId18" Type="http://schemas.openxmlformats.org/officeDocument/2006/relationships/image" Target="NULL"/><Relationship Id="rId3" Type="http://schemas.openxmlformats.org/officeDocument/2006/relationships/image" Target="../media/image81.png"/><Relationship Id="rId17" Type="http://schemas.openxmlformats.org/officeDocument/2006/relationships/image" Target="NULL"/><Relationship Id="rId2" Type="http://schemas.openxmlformats.org/officeDocument/2006/relationships/notesSlide" Target="../notesSlides/notesSlide25.xml"/><Relationship Id="rId16" Type="http://schemas.openxmlformats.org/officeDocument/2006/relationships/image" Target="NULL"/><Relationship Id="rId1" Type="http://schemas.openxmlformats.org/officeDocument/2006/relationships/slideLayout" Target="../slideLayouts/slideLayout2.xml"/><Relationship Id="rId15" Type="http://schemas.openxmlformats.org/officeDocument/2006/relationships/image" Target="NULL"/><Relationship Id="rId19" Type="http://schemas.openxmlformats.org/officeDocument/2006/relationships/image" Target="../media/image82.png"/><Relationship Id="rId14" Type="http://schemas.openxmlformats.org/officeDocument/2006/relationships/image" Target="NULL"/></Relationships>
</file>

<file path=ppt/slides/_rels/slide26.xml.rels><?xml version="1.0" encoding="UTF-8" standalone="yes"?>
<Relationships xmlns="http://schemas.openxmlformats.org/package/2006/relationships"><Relationship Id="rId13" Type="http://schemas.openxmlformats.org/officeDocument/2006/relationships/image" Target="NULL"/><Relationship Id="rId18" Type="http://schemas.openxmlformats.org/officeDocument/2006/relationships/image" Target="NULL"/><Relationship Id="rId26" Type="http://schemas.openxmlformats.org/officeDocument/2006/relationships/image" Target="NULL"/><Relationship Id="rId3" Type="http://schemas.openxmlformats.org/officeDocument/2006/relationships/slideLayout" Target="../slideLayouts/slideLayout2.xml"/><Relationship Id="rId17" Type="http://schemas.openxmlformats.org/officeDocument/2006/relationships/image" Target="NULL"/><Relationship Id="rId12" Type="http://schemas.openxmlformats.org/officeDocument/2006/relationships/image" Target="NULL"/><Relationship Id="rId25" Type="http://schemas.openxmlformats.org/officeDocument/2006/relationships/image" Target="NULL"/><Relationship Id="rId2" Type="http://schemas.openxmlformats.org/officeDocument/2006/relationships/video" Target="../media/media4.mov"/><Relationship Id="rId16" Type="http://schemas.openxmlformats.org/officeDocument/2006/relationships/image" Target="NULL"/><Relationship Id="rId29" Type="http://schemas.openxmlformats.org/officeDocument/2006/relationships/image" Target="../media/image86.png"/><Relationship Id="rId1" Type="http://schemas.microsoft.com/office/2007/relationships/media" Target="../media/media4.mov"/><Relationship Id="rId11" Type="http://schemas.openxmlformats.org/officeDocument/2006/relationships/image" Target="NULL"/><Relationship Id="rId24" Type="http://schemas.openxmlformats.org/officeDocument/2006/relationships/image" Target="NULL"/><Relationship Id="rId5" Type="http://schemas.openxmlformats.org/officeDocument/2006/relationships/image" Target="../media/image83.png"/><Relationship Id="rId15" Type="http://schemas.openxmlformats.org/officeDocument/2006/relationships/image" Target="NULL"/><Relationship Id="rId28" Type="http://schemas.openxmlformats.org/officeDocument/2006/relationships/image" Target="../media/image85.png"/><Relationship Id="rId19" Type="http://schemas.openxmlformats.org/officeDocument/2006/relationships/image" Target="NULL"/><Relationship Id="rId4" Type="http://schemas.openxmlformats.org/officeDocument/2006/relationships/notesSlide" Target="../notesSlides/notesSlide26.xml"/><Relationship Id="rId14" Type="http://schemas.openxmlformats.org/officeDocument/2006/relationships/image" Target="NULL"/><Relationship Id="rId27" Type="http://schemas.openxmlformats.org/officeDocument/2006/relationships/image" Target="../media/image8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../media/image89.png"/><Relationship Id="rId3" Type="http://schemas.microsoft.com/office/2007/relationships/media" Target="../media/media6.mp4"/><Relationship Id="rId7" Type="http://schemas.openxmlformats.org/officeDocument/2006/relationships/hyperlink" Target="https://github.com/Pressio/pressio-demoapps" TargetMode="External"/><Relationship Id="rId12" Type="http://schemas.openxmlformats.org/officeDocument/2006/relationships/image" Target="../media/image88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notesSlide" Target="../notesSlides/notesSlide28.xml"/><Relationship Id="rId11" Type="http://schemas.openxmlformats.org/officeDocument/2006/relationships/image" Target="../media/image87.png"/><Relationship Id="rId5" Type="http://schemas.openxmlformats.org/officeDocument/2006/relationships/slideLayout" Target="../slideLayouts/slideLayout2.xml"/><Relationship Id="rId10" Type="http://schemas.openxmlformats.org/officeDocument/2006/relationships/image" Target="NULL"/><Relationship Id="rId4" Type="http://schemas.openxmlformats.org/officeDocument/2006/relationships/video" Target="../media/media6.mp4"/><Relationship Id="rId9" Type="http://schemas.openxmlformats.org/officeDocument/2006/relationships/image" Target="NULL"/><Relationship Id="rId14" Type="http://schemas.openxmlformats.org/officeDocument/2006/relationships/image" Target="NUL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github.com/Pressio/pressio-demoapps" TargetMode="Externa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tiff"/><Relationship Id="rId5" Type="http://schemas.openxmlformats.org/officeDocument/2006/relationships/image" Target="../media/image18.tiff"/><Relationship Id="rId4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slideLayout" Target="../slideLayouts/slideLayout2.xml"/><Relationship Id="rId7" Type="http://schemas.openxmlformats.org/officeDocument/2006/relationships/image" Target="NULL"/><Relationship Id="rId12" Type="http://schemas.openxmlformats.org/officeDocument/2006/relationships/image" Target="NUL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94.png"/><Relationship Id="rId11" Type="http://schemas.openxmlformats.org/officeDocument/2006/relationships/image" Target="../media/image95.png"/><Relationship Id="rId5" Type="http://schemas.openxmlformats.org/officeDocument/2006/relationships/image" Target="../media/image93.png"/><Relationship Id="rId10" Type="http://schemas.openxmlformats.org/officeDocument/2006/relationships/image" Target="NULL"/><Relationship Id="rId4" Type="http://schemas.openxmlformats.org/officeDocument/2006/relationships/notesSlide" Target="../notesSlides/notesSlide30.xml"/><Relationship Id="rId9" Type="http://schemas.openxmlformats.org/officeDocument/2006/relationships/image" Target="NUL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2.png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96.png"/><Relationship Id="rId5" Type="http://schemas.openxmlformats.org/officeDocument/2006/relationships/image" Target="../media/image145.png"/><Relationship Id="rId4" Type="http://schemas.openxmlformats.org/officeDocument/2006/relationships/notesSlide" Target="../notesSlides/notesSlide31.xml"/><Relationship Id="rId9" Type="http://schemas.openxmlformats.org/officeDocument/2006/relationships/image" Target="../media/image14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../media/image9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34.xml.rels><?xml version="1.0" encoding="UTF-8" standalone="yes"?>
<Relationships xmlns="http://schemas.openxmlformats.org/package/2006/relationships"><Relationship Id="rId13" Type="http://schemas.openxmlformats.org/officeDocument/2006/relationships/image" Target="NULL"/><Relationship Id="rId3" Type="http://schemas.openxmlformats.org/officeDocument/2006/relationships/slideLayout" Target="../slideLayouts/slideLayout2.xml"/><Relationship Id="rId12" Type="http://schemas.openxmlformats.org/officeDocument/2006/relationships/image" Target="NUL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NULL"/><Relationship Id="rId5" Type="http://schemas.openxmlformats.org/officeDocument/2006/relationships/hyperlink" Target="https://github.com/Pressio/pressio-demoapps" TargetMode="External"/><Relationship Id="rId10" Type="http://schemas.openxmlformats.org/officeDocument/2006/relationships/image" Target="../media/image87.png"/><Relationship Id="rId4" Type="http://schemas.openxmlformats.org/officeDocument/2006/relationships/notesSlide" Target="../notesSlides/notesSlide34.xml"/><Relationship Id="rId9" Type="http://schemas.openxmlformats.org/officeDocument/2006/relationships/image" Target="NULL"/><Relationship Id="rId14" Type="http://schemas.openxmlformats.org/officeDocument/2006/relationships/image" Target="../media/image10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01.jpg"/><Relationship Id="rId7" Type="http://schemas.openxmlformats.org/officeDocument/2006/relationships/image" Target="../media/image98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02.png"/><Relationship Id="rId4" Type="http://schemas.openxmlformats.org/officeDocument/2006/relationships/hyperlink" Target="https://https/pressio.github.io" TargetMode="Externa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103.jpg"/><Relationship Id="rId7" Type="http://schemas.openxmlformats.org/officeDocument/2006/relationships/image" Target="../media/image106.jfi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png"/><Relationship Id="rId11" Type="http://schemas.openxmlformats.org/officeDocument/2006/relationships/image" Target="../media/image110.jpg"/><Relationship Id="rId5" Type="http://schemas.openxmlformats.org/officeDocument/2006/relationships/image" Target="../media/image21.png"/><Relationship Id="rId10" Type="http://schemas.openxmlformats.org/officeDocument/2006/relationships/image" Target="../media/image109.png"/><Relationship Id="rId4" Type="http://schemas.openxmlformats.org/officeDocument/2006/relationships/image" Target="../media/image104.jfif"/><Relationship Id="rId9" Type="http://schemas.openxmlformats.org/officeDocument/2006/relationships/image" Target="../media/image108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311.00224" TargetMode="External"/><Relationship Id="rId2" Type="http://schemas.openxmlformats.org/officeDocument/2006/relationships/hyperlink" Target="https://arxiv.org/abs/2210.12551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sandia.gov/~ikalash" TargetMode="External"/><Relationship Id="rId5" Type="http://schemas.openxmlformats.org/officeDocument/2006/relationships/hyperlink" Target="mailto:ikalash@sandia.gov" TargetMode="External"/><Relationship Id="rId4" Type="http://schemas.openxmlformats.org/officeDocument/2006/relationships/hyperlink" Target="https://arxiv.org/abs/2311.05643" TargetMode="Externa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13" Type="http://schemas.openxmlformats.org/officeDocument/2006/relationships/image" Target="NULL"/><Relationship Id="rId18" Type="http://schemas.openxmlformats.org/officeDocument/2006/relationships/image" Target="NULL"/><Relationship Id="rId3" Type="http://schemas.microsoft.com/office/2007/relationships/media" Target="../media/media11.mov"/><Relationship Id="rId21" Type="http://schemas.openxmlformats.org/officeDocument/2006/relationships/image" Target="NULL"/><Relationship Id="rId7" Type="http://schemas.openxmlformats.org/officeDocument/2006/relationships/image" Target="../media/image111.png"/><Relationship Id="rId17" Type="http://schemas.openxmlformats.org/officeDocument/2006/relationships/image" Target="NULL"/><Relationship Id="rId2" Type="http://schemas.openxmlformats.org/officeDocument/2006/relationships/video" Target="../media/media10.mov"/><Relationship Id="rId16" Type="http://schemas.openxmlformats.org/officeDocument/2006/relationships/image" Target="NULL"/><Relationship Id="rId20" Type="http://schemas.openxmlformats.org/officeDocument/2006/relationships/image" Target="NULL"/><Relationship Id="rId1" Type="http://schemas.microsoft.com/office/2007/relationships/media" Target="../media/media10.mov"/><Relationship Id="rId6" Type="http://schemas.openxmlformats.org/officeDocument/2006/relationships/notesSlide" Target="../notesSlides/notesSlide38.xml"/><Relationship Id="rId24" Type="http://schemas.openxmlformats.org/officeDocument/2006/relationships/image" Target="NULL"/><Relationship Id="rId5" Type="http://schemas.openxmlformats.org/officeDocument/2006/relationships/slideLayout" Target="../slideLayouts/slideLayout2.xml"/><Relationship Id="rId15" Type="http://schemas.openxmlformats.org/officeDocument/2006/relationships/image" Target="NULL"/><Relationship Id="rId23" Type="http://schemas.openxmlformats.org/officeDocument/2006/relationships/image" Target="NULL"/><Relationship Id="rId19" Type="http://schemas.openxmlformats.org/officeDocument/2006/relationships/image" Target="NULL"/><Relationship Id="rId4" Type="http://schemas.openxmlformats.org/officeDocument/2006/relationships/video" Target="../media/media11.mov"/><Relationship Id="rId14" Type="http://schemas.openxmlformats.org/officeDocument/2006/relationships/image" Target="NULL"/><Relationship Id="rId22" Type="http://schemas.openxmlformats.org/officeDocument/2006/relationships/image" Target="NUL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0.png"/><Relationship Id="rId13" Type="http://schemas.openxmlformats.org/officeDocument/2006/relationships/image" Target="../media/image129.png"/><Relationship Id="rId18" Type="http://schemas.openxmlformats.org/officeDocument/2006/relationships/image" Target="../media/image133.png"/><Relationship Id="rId26" Type="http://schemas.openxmlformats.org/officeDocument/2006/relationships/image" Target="../media/image1410.png"/><Relationship Id="rId3" Type="http://schemas.openxmlformats.org/officeDocument/2006/relationships/image" Target="../media/image1190.png"/><Relationship Id="rId21" Type="http://schemas.openxmlformats.org/officeDocument/2006/relationships/image" Target="../media/image136.png"/><Relationship Id="rId7" Type="http://schemas.openxmlformats.org/officeDocument/2006/relationships/image" Target="../media/image123.png"/><Relationship Id="rId12" Type="http://schemas.openxmlformats.org/officeDocument/2006/relationships/image" Target="../media/image128.png"/><Relationship Id="rId17" Type="http://schemas.openxmlformats.org/officeDocument/2006/relationships/image" Target="../media/image132.png"/><Relationship Id="rId25" Type="http://schemas.openxmlformats.org/officeDocument/2006/relationships/image" Target="../media/image140.png"/><Relationship Id="rId2" Type="http://schemas.openxmlformats.org/officeDocument/2006/relationships/notesSlide" Target="../notesSlides/notesSlide40.xml"/><Relationship Id="rId16" Type="http://schemas.openxmlformats.org/officeDocument/2006/relationships/image" Target="../media/image131.png"/><Relationship Id="rId20" Type="http://schemas.openxmlformats.org/officeDocument/2006/relationships/image" Target="../media/image13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0.png"/><Relationship Id="rId11" Type="http://schemas.openxmlformats.org/officeDocument/2006/relationships/image" Target="../media/image1270.png"/><Relationship Id="rId24" Type="http://schemas.openxmlformats.org/officeDocument/2006/relationships/image" Target="../media/image1391.png"/><Relationship Id="rId5" Type="http://schemas.openxmlformats.org/officeDocument/2006/relationships/image" Target="../media/image121.png"/><Relationship Id="rId15" Type="http://schemas.openxmlformats.org/officeDocument/2006/relationships/image" Target="../media/image1301.png"/><Relationship Id="rId23" Type="http://schemas.openxmlformats.org/officeDocument/2006/relationships/image" Target="../media/image1381.png"/><Relationship Id="rId10" Type="http://schemas.openxmlformats.org/officeDocument/2006/relationships/image" Target="../media/image1260.png"/><Relationship Id="rId19" Type="http://schemas.openxmlformats.org/officeDocument/2006/relationships/image" Target="../media/image1341.png"/><Relationship Id="rId4" Type="http://schemas.openxmlformats.org/officeDocument/2006/relationships/image" Target="../media/image1271.png"/><Relationship Id="rId9" Type="http://schemas.openxmlformats.org/officeDocument/2006/relationships/image" Target="../media/image125.png"/><Relationship Id="rId14" Type="http://schemas.openxmlformats.org/officeDocument/2006/relationships/image" Target="../media/image108.jpg"/><Relationship Id="rId22" Type="http://schemas.openxmlformats.org/officeDocument/2006/relationships/image" Target="../media/image1371.png"/><Relationship Id="rId27" Type="http://schemas.openxmlformats.org/officeDocument/2006/relationships/image" Target="../media/image1420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0.png"/><Relationship Id="rId13" Type="http://schemas.openxmlformats.org/officeDocument/2006/relationships/image" Target="../media/image1401.png"/><Relationship Id="rId3" Type="http://schemas.openxmlformats.org/officeDocument/2006/relationships/image" Target="../media/image1300.png"/><Relationship Id="rId7" Type="http://schemas.openxmlformats.org/officeDocument/2006/relationships/image" Target="../media/image1340.png"/><Relationship Id="rId12" Type="http://schemas.openxmlformats.org/officeDocument/2006/relationships/image" Target="../media/image139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30.png"/><Relationship Id="rId11" Type="http://schemas.openxmlformats.org/officeDocument/2006/relationships/image" Target="../media/image1380.png"/><Relationship Id="rId5" Type="http://schemas.openxmlformats.org/officeDocument/2006/relationships/image" Target="../media/image1320.png"/><Relationship Id="rId10" Type="http://schemas.openxmlformats.org/officeDocument/2006/relationships/image" Target="../media/image1370.png"/><Relationship Id="rId4" Type="http://schemas.openxmlformats.org/officeDocument/2006/relationships/image" Target="../media/image1310.png"/><Relationship Id="rId9" Type="http://schemas.openxmlformats.org/officeDocument/2006/relationships/image" Target="../media/image136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5.png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6" Type="http://schemas.openxmlformats.org/officeDocument/2006/relationships/image" Target="../media/image114.gif"/><Relationship Id="rId5" Type="http://schemas.openxmlformats.org/officeDocument/2006/relationships/image" Target="../media/image113.gif"/><Relationship Id="rId10" Type="http://schemas.openxmlformats.org/officeDocument/2006/relationships/image" Target="../media/image1450.png"/><Relationship Id="rId4" Type="http://schemas.openxmlformats.org/officeDocument/2006/relationships/notesSlide" Target="../notesSlides/notesSlide42.xml"/><Relationship Id="rId9" Type="http://schemas.openxmlformats.org/officeDocument/2006/relationships/image" Target="../media/image144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gi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emf"/><Relationship Id="rId3" Type="http://schemas.openxmlformats.org/officeDocument/2006/relationships/image" Target="../media/image1600.png"/><Relationship Id="rId7" Type="http://schemas.openxmlformats.org/officeDocument/2006/relationships/image" Target="../media/image103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3.png"/><Relationship Id="rId5" Type="http://schemas.openxmlformats.org/officeDocument/2006/relationships/image" Target="../media/image120.jpg"/><Relationship Id="rId10" Type="http://schemas.openxmlformats.org/officeDocument/2006/relationships/image" Target="../media/image122.jpg"/><Relationship Id="rId4" Type="http://schemas.openxmlformats.org/officeDocument/2006/relationships/image" Target="../media/image119.jpeg"/><Relationship Id="rId9" Type="http://schemas.openxmlformats.org/officeDocument/2006/relationships/image" Target="../media/image110.jp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emf"/><Relationship Id="rId3" Type="http://schemas.openxmlformats.org/officeDocument/2006/relationships/image" Target="../media/image123.emf"/><Relationship Id="rId7" Type="http://schemas.openxmlformats.org/officeDocument/2006/relationships/image" Target="../media/image127.em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6.emf"/><Relationship Id="rId11" Type="http://schemas.openxmlformats.org/officeDocument/2006/relationships/image" Target="../media/image134.png"/><Relationship Id="rId5" Type="http://schemas.openxmlformats.org/officeDocument/2006/relationships/image" Target="../media/image125.emf"/><Relationship Id="rId10" Type="http://schemas.openxmlformats.org/officeDocument/2006/relationships/image" Target="../media/image130.emf"/><Relationship Id="rId4" Type="http://schemas.openxmlformats.org/officeDocument/2006/relationships/image" Target="../media/image124.emf"/><Relationship Id="rId9" Type="http://schemas.openxmlformats.org/officeDocument/2006/relationships/image" Target="../media/image129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7.png"/><Relationship Id="rId4" Type="http://schemas.openxmlformats.org/officeDocument/2006/relationships/image" Target="../media/image17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0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2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NULL"/><Relationship Id="rId5" Type="http://schemas.openxmlformats.org/officeDocument/2006/relationships/image" Target="../media/image16.jpg"/><Relationship Id="rId10" Type="http://schemas.openxmlformats.org/officeDocument/2006/relationships/image" Target="../media/image26.png"/><Relationship Id="rId4" Type="http://schemas.openxmlformats.org/officeDocument/2006/relationships/image" Target="../media/image15.jpg"/><Relationship Id="rId9" Type="http://schemas.openxmlformats.org/officeDocument/2006/relationships/image" Target="NUL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B9F3A1C2-0853-46D0-B90D-A3BD784F5F60}"/>
              </a:ext>
            </a:extLst>
          </p:cNvPr>
          <p:cNvSpPr/>
          <p:nvPr/>
        </p:nvSpPr>
        <p:spPr>
          <a:xfrm>
            <a:off x="-483225" y="2923648"/>
            <a:ext cx="8044012" cy="18408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0850F1A-A991-8944-9855-49FE784464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9961" y="1228439"/>
            <a:ext cx="2652129" cy="169025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8D30EF3-62B5-47EF-B524-5154524896B8}"/>
              </a:ext>
            </a:extLst>
          </p:cNvPr>
          <p:cNvSpPr txBox="1"/>
          <p:nvPr/>
        </p:nvSpPr>
        <p:spPr>
          <a:xfrm>
            <a:off x="423152" y="5832115"/>
            <a:ext cx="60521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2</a:t>
            </a:r>
            <a:r>
              <a:rPr lang="en-US" sz="2000" baseline="30000" dirty="0"/>
              <a:t>nd</a:t>
            </a:r>
            <a:r>
              <a:rPr lang="en-US" sz="2000" dirty="0"/>
              <a:t> </a:t>
            </a:r>
            <a:r>
              <a:rPr lang="en-US" sz="2000" dirty="0" smtClean="0"/>
              <a:t>AMS-UMI </a:t>
            </a:r>
            <a:r>
              <a:rPr lang="en-US" sz="2000" dirty="0"/>
              <a:t>International Joint Meeting</a:t>
            </a:r>
          </a:p>
          <a:p>
            <a:pPr algn="ctr"/>
            <a:r>
              <a:rPr lang="en-US" sz="2000" dirty="0"/>
              <a:t>Palermo, Italy.  July 23-26, 2024</a:t>
            </a:r>
          </a:p>
          <a:p>
            <a:endParaRPr lang="en-US" sz="20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864F253-7ED7-44E9-BA1A-2D21BE4A20FA}"/>
              </a:ext>
            </a:extLst>
          </p:cNvPr>
          <p:cNvSpPr/>
          <p:nvPr/>
        </p:nvSpPr>
        <p:spPr>
          <a:xfrm>
            <a:off x="361950" y="2928220"/>
            <a:ext cx="1076325" cy="17026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03CBBF2-82BF-4F72-937C-ED84D4DFD145}"/>
              </a:ext>
            </a:extLst>
          </p:cNvPr>
          <p:cNvSpPr/>
          <p:nvPr/>
        </p:nvSpPr>
        <p:spPr>
          <a:xfrm>
            <a:off x="6475318" y="2928220"/>
            <a:ext cx="1076325" cy="17026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1">
            <a:extLst>
              <a:ext uri="{FF2B5EF4-FFF2-40B4-BE49-F238E27FC236}">
                <a16:creationId xmlns:a16="http://schemas.microsoft.com/office/drawing/2014/main" id="{564AA43F-312F-44D4-83B0-2AFFA3F19430}"/>
              </a:ext>
            </a:extLst>
          </p:cNvPr>
          <p:cNvSpPr txBox="1"/>
          <p:nvPr/>
        </p:nvSpPr>
        <p:spPr>
          <a:xfrm>
            <a:off x="7804898" y="5872531"/>
            <a:ext cx="24966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i="0">
                <a:solidFill>
                  <a:srgbClr val="010B13"/>
                </a:solidFill>
                <a:effectLst/>
              </a:rPr>
              <a:t>SAND2024-08453C</a:t>
            </a:r>
            <a:endParaRPr lang="en-US" sz="2000" dirty="0"/>
          </a:p>
        </p:txBody>
      </p:sp>
      <p:pic>
        <p:nvPicPr>
          <p:cNvPr id="21" name="Picture 20" descr="Diagram&#10;&#10;Description automatically generated">
            <a:extLst>
              <a:ext uri="{FF2B5EF4-FFF2-40B4-BE49-F238E27FC236}">
                <a16:creationId xmlns:a16="http://schemas.microsoft.com/office/drawing/2014/main" id="{B5326C38-B2B1-4691-9435-82BAFF6A5D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1243" y="3005828"/>
            <a:ext cx="2709322" cy="1452353"/>
          </a:xfrm>
          <a:prstGeom prst="rect">
            <a:avLst/>
          </a:prstGeom>
        </p:spPr>
      </p:pic>
      <p:pic>
        <p:nvPicPr>
          <p:cNvPr id="16" name="Picture 15" descr="notched-cylinder-hex-coarse-tet-fine-deformed.png">
            <a:extLst>
              <a:ext uri="{FF2B5EF4-FFF2-40B4-BE49-F238E27FC236}">
                <a16:creationId xmlns:a16="http://schemas.microsoft.com/office/drawing/2014/main" id="{5FB10FF8-8701-4A20-9A55-56E5EFDBD4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827" y="2911764"/>
            <a:ext cx="2445022" cy="167117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9C28F6A-50C4-4A79-834D-1AFE222F4A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6204" y="3734332"/>
            <a:ext cx="1654996" cy="84805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D2AD97D-E704-4101-A921-3F6D749277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6204" y="2918545"/>
            <a:ext cx="1619405" cy="848057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21931A7-6911-4F83-97C4-FCDEE3053241}"/>
              </a:ext>
            </a:extLst>
          </p:cNvPr>
          <p:cNvCxnSpPr/>
          <p:nvPr/>
        </p:nvCxnSpPr>
        <p:spPr>
          <a:xfrm>
            <a:off x="-812195" y="4591400"/>
            <a:ext cx="8383135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>
            <a:extLst>
              <a:ext uri="{FF2B5EF4-FFF2-40B4-BE49-F238E27FC236}">
                <a16:creationId xmlns:a16="http://schemas.microsoft.com/office/drawing/2014/main" id="{410F4EE1-61FB-435F-9081-DCF46BB7FE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19270" y="1228440"/>
            <a:ext cx="7924168" cy="1654444"/>
          </a:xfrm>
        </p:spPr>
        <p:txBody>
          <a:bodyPr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dirty="0">
                <a:effectLst/>
                <a:latin typeface="+mn-lt"/>
              </a:rPr>
              <a:t>Flexible domain decomposition-based couplings of conventional and data-driven models via the Schwarz alternating method</a:t>
            </a:r>
            <a:endParaRPr lang="en-US" sz="28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FE3781C-D1FB-4584-AE3B-24F55FFFF71B}"/>
              </a:ext>
            </a:extLst>
          </p:cNvPr>
          <p:cNvSpPr txBox="1"/>
          <p:nvPr/>
        </p:nvSpPr>
        <p:spPr>
          <a:xfrm>
            <a:off x="-201934" y="4624854"/>
            <a:ext cx="7761835" cy="101053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Irina Tezaur</a:t>
            </a:r>
            <a:r>
              <a:rPr lang="en-US" baseline="30000" dirty="0"/>
              <a:t>1</a:t>
            </a:r>
            <a:r>
              <a:rPr lang="en-US" dirty="0"/>
              <a:t>, Chris Wentland</a:t>
            </a:r>
            <a:r>
              <a:rPr lang="en-US" baseline="30000" dirty="0"/>
              <a:t>1</a:t>
            </a:r>
            <a:r>
              <a:rPr lang="en-US" dirty="0"/>
              <a:t>, Francesco Rizzi</a:t>
            </a:r>
            <a:r>
              <a:rPr lang="en-US" baseline="30000" dirty="0"/>
              <a:t>2</a:t>
            </a:r>
            <a:r>
              <a:rPr lang="en-US" dirty="0"/>
              <a:t>, Joshua Barnett</a:t>
            </a:r>
            <a:r>
              <a:rPr lang="en-US" baseline="30000" dirty="0"/>
              <a:t>3</a:t>
            </a:r>
            <a:r>
              <a:rPr lang="en-US" dirty="0"/>
              <a:t>, Alejandro Mota</a:t>
            </a:r>
            <a:r>
              <a:rPr lang="en-US" baseline="30000" dirty="0"/>
              <a:t>1</a:t>
            </a:r>
          </a:p>
          <a:p>
            <a:endParaRPr lang="en-US" sz="1000" baseline="30000" dirty="0"/>
          </a:p>
          <a:p>
            <a:pPr algn="ctr"/>
            <a:r>
              <a:rPr lang="en-US" sz="1700" baseline="30000" dirty="0"/>
              <a:t>    1</a:t>
            </a:r>
            <a:r>
              <a:rPr lang="en-US" sz="1700" dirty="0"/>
              <a:t>Sandia National Laboratories, </a:t>
            </a:r>
            <a:r>
              <a:rPr lang="en-US" sz="1700" baseline="30000" dirty="0"/>
              <a:t>2</a:t>
            </a:r>
            <a:r>
              <a:rPr lang="en-US" sz="1700" dirty="0"/>
              <a:t>NexGen Analytics, </a:t>
            </a:r>
            <a:r>
              <a:rPr lang="en-US" sz="1700" baseline="30000" dirty="0"/>
              <a:t>3</a:t>
            </a:r>
            <a:r>
              <a:rPr lang="en-US" sz="1700" dirty="0"/>
              <a:t>Cadence Design Systems</a:t>
            </a:r>
          </a:p>
        </p:txBody>
      </p:sp>
    </p:spTree>
    <p:extLst>
      <p:ext uri="{BB962C8B-B14F-4D97-AF65-F5344CB8AC3E}">
        <p14:creationId xmlns:p14="http://schemas.microsoft.com/office/powerpoint/2010/main" val="1741361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>
            <a:extLst>
              <a:ext uri="{FF2B5EF4-FFF2-40B4-BE49-F238E27FC236}">
                <a16:creationId xmlns:a16="http://schemas.microsoft.com/office/drawing/2014/main" id="{BAA224BF-E5E3-05EC-13FC-522A514B1563}"/>
              </a:ext>
            </a:extLst>
          </p:cNvPr>
          <p:cNvGrpSpPr/>
          <p:nvPr/>
        </p:nvGrpSpPr>
        <p:grpSpPr>
          <a:xfrm>
            <a:off x="256032" y="958042"/>
            <a:ext cx="9971857" cy="3372220"/>
            <a:chOff x="256032" y="1049049"/>
            <a:chExt cx="9971857" cy="337222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2854C8A-0B80-4841-BB33-70092436AE64}"/>
                </a:ext>
              </a:extLst>
            </p:cNvPr>
            <p:cNvSpPr txBox="1"/>
            <p:nvPr/>
          </p:nvSpPr>
          <p:spPr>
            <a:xfrm>
              <a:off x="256032" y="1049049"/>
              <a:ext cx="524107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0070C0"/>
                  </a:solidFill>
                </a:rPr>
                <a:t>Multiplicative Overlapping Schwarz</a:t>
              </a: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41F7B149-7E68-9F02-A1F1-FA64AE862355}"/>
                </a:ext>
              </a:extLst>
            </p:cNvPr>
            <p:cNvSpPr txBox="1"/>
            <p:nvPr/>
          </p:nvSpPr>
          <p:spPr>
            <a:xfrm>
              <a:off x="4986816" y="1072075"/>
              <a:ext cx="524107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0070C0"/>
                  </a:solidFill>
                </a:rPr>
                <a:t>Additive Overlapping Schwarz</a:t>
              </a:r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67C6BD39-23E9-BF73-174E-834F0B60DF07}"/>
                </a:ext>
              </a:extLst>
            </p:cNvPr>
            <p:cNvCxnSpPr>
              <a:cxnSpLocks/>
            </p:cNvCxnSpPr>
            <p:nvPr/>
          </p:nvCxnSpPr>
          <p:spPr>
            <a:xfrm>
              <a:off x="4727448" y="1049049"/>
              <a:ext cx="0" cy="33722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CC152D-E1DD-4F19-AE0F-28F8A4C5A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C6EE5A9-F928-4BF3-A50A-4AAEC01AD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359772"/>
            <a:ext cx="10471608" cy="570225"/>
          </a:xfrm>
        </p:spPr>
        <p:txBody>
          <a:bodyPr/>
          <a:lstStyle/>
          <a:p>
            <a:r>
              <a:rPr lang="en-US" dirty="0"/>
              <a:t>Additional Parallelism via Additive Schwarz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72D46ECF-96E3-4ECB-8AE4-88C71CD746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1070" y="2116950"/>
            <a:ext cx="3877878" cy="2030784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7FEA2B08-2EDF-DE62-C716-9C4EA66CFD41}"/>
              </a:ext>
            </a:extLst>
          </p:cNvPr>
          <p:cNvSpPr txBox="1"/>
          <p:nvPr/>
        </p:nvSpPr>
        <p:spPr>
          <a:xfrm>
            <a:off x="256032" y="4568062"/>
            <a:ext cx="11553163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Multiplicative Schwarz</a:t>
            </a:r>
            <a:r>
              <a:rPr lang="en-US" sz="2000" dirty="0"/>
              <a:t>: solves subdomain problems </a:t>
            </a:r>
            <a:r>
              <a:rPr lang="en-US" sz="2000" b="1" dirty="0"/>
              <a:t>sequentially</a:t>
            </a:r>
            <a:r>
              <a:rPr lang="en-US" sz="2000" dirty="0"/>
              <a:t> (in serial)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Additive Schwarz</a:t>
            </a:r>
            <a:r>
              <a:rPr lang="en-US" sz="2000" dirty="0"/>
              <a:t>: advance subdomains in </a:t>
            </a:r>
            <a:r>
              <a:rPr lang="en-US" sz="2000" b="1" dirty="0"/>
              <a:t>parallel</a:t>
            </a:r>
            <a:r>
              <a:rPr lang="en-US" sz="2000" dirty="0"/>
              <a:t>, communicate boundary condition data later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000" dirty="0"/>
              <a:t>Typically requires a few more </a:t>
            </a:r>
            <a:r>
              <a:rPr lang="en-US" sz="2000" b="1" dirty="0"/>
              <a:t>Schwarz iterations</a:t>
            </a:r>
            <a:r>
              <a:rPr lang="en-US" sz="2000" dirty="0"/>
              <a:t>, but does not degrade </a:t>
            </a:r>
            <a:r>
              <a:rPr lang="en-US" sz="2000" b="1" dirty="0"/>
              <a:t>accuracy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US" sz="20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US" sz="20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US" sz="20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000" b="1" dirty="0"/>
              <a:t>Parallelism</a:t>
            </a:r>
            <a:r>
              <a:rPr lang="en-US" sz="2000" dirty="0"/>
              <a:t> helps balance additional </a:t>
            </a:r>
            <a:r>
              <a:rPr lang="en-US" sz="2000" b="1" dirty="0"/>
              <a:t>cost</a:t>
            </a:r>
            <a:r>
              <a:rPr lang="en-US" sz="2000" dirty="0"/>
              <a:t> due to Schwarz iterations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US" sz="40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US" sz="40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000" dirty="0"/>
              <a:t>Applicable to both </a:t>
            </a:r>
            <a:r>
              <a:rPr lang="en-US" sz="2000" b="1" dirty="0"/>
              <a:t>overlapping</a:t>
            </a:r>
            <a:r>
              <a:rPr lang="en-US" sz="2000" dirty="0"/>
              <a:t> and</a:t>
            </a:r>
            <a:r>
              <a:rPr lang="en-US" sz="2000" b="1" dirty="0"/>
              <a:t> non-overlapping </a:t>
            </a:r>
            <a:r>
              <a:rPr lang="en-US" sz="2000" dirty="0"/>
              <a:t>Schwarz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B0767F9-533F-FAC5-9150-5426979D73D0}"/>
                  </a:ext>
                </a:extLst>
              </p:cNvPr>
              <p:cNvSpPr txBox="1"/>
              <p:nvPr/>
            </p:nvSpPr>
            <p:spPr>
              <a:xfrm>
                <a:off x="-777829" y="1437856"/>
                <a:ext cx="5178175" cy="13408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b="0" i="1" dirty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d>
                                <m:d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b="1" i="1" dirty="0">
                                          <a:latin typeface="Cambria Math" panose="02040503050406030204" pitchFamily="18" charset="0"/>
                                        </a:rPr>
                                        <m:t>𝒖</m:t>
                                      </m:r>
                                    </m:e>
                                    <m:sub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  <m:sup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+1)</m:t>
                                      </m:r>
                                    </m:sup>
                                  </m:sSubSup>
                                </m:e>
                              </m:d>
                              <m:r>
                                <a:rPr lang="en-US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, </m:t>
                              </m:r>
                              <m:r>
                                <m:rPr>
                                  <m:nor/>
                                </m:rPr>
                                <a:rPr lang="en-US" dirty="0">
                                  <a:latin typeface="Calibri" panose="020F0502020204030204" pitchFamily="34" charset="0"/>
                                  <a:cs typeface="Calibri" panose="020F0502020204030204" pitchFamily="34" charset="0"/>
                                </a:rPr>
                                <m:t>in</m:t>
                              </m:r>
                              <m:r>
                                <m:rPr>
                                  <m:nor/>
                                </m:rPr>
                                <a:rPr lang="en-US" b="0" i="0" dirty="0" smtClean="0">
                                  <a:latin typeface="Calibri" panose="020F0502020204030204" pitchFamily="34" charset="0"/>
                                  <a:cs typeface="Calibri" panose="020F0502020204030204" pitchFamily="34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b="0" i="1" dirty="0" smtClean="0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Ω</m:t>
                                  </m:r>
                                </m:e>
                                <m:sub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m:rPr>
                                  <m:nor/>
                                </m:rPr>
                                <a:rPr lang="en-US" dirty="0"/>
                                <m:t> </m:t>
                              </m:r>
                            </m:e>
                            <m:e>
                              <m:sSubSup>
                                <m:sSubSup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𝒖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+1)</m:t>
                                  </m:r>
                                </m:sup>
                              </m:sSub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𝒈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,  </m:t>
                              </m:r>
                              <m:r>
                                <m:rPr>
                                  <m:nor/>
                                </m:rPr>
                                <a:rPr lang="en-US" dirty="0" smtClean="0">
                                  <a:latin typeface="Calibri" panose="020F0502020204030204" pitchFamily="34" charset="0"/>
                                  <a:cs typeface="Calibri" panose="020F0502020204030204" pitchFamily="34" charset="0"/>
                                </a:rPr>
                                <m:t>o</m:t>
                              </m:r>
                              <m:r>
                                <m:rPr>
                                  <m:nor/>
                                </m:rPr>
                                <a:rPr lang="en-US" dirty="0">
                                  <a:latin typeface="Calibri" panose="020F0502020204030204" pitchFamily="34" charset="0"/>
                                  <a:cs typeface="Calibri" panose="020F0502020204030204" pitchFamily="34" charset="0"/>
                                </a:rPr>
                                <m:t>n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 </m:t>
                              </m:r>
                              <m:r>
                                <a:rPr lang="en-US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Ω</m:t>
                                  </m:r>
                                </m:e>
                                <m:sub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\</m:t>
                              </m:r>
                              <m:sSub>
                                <m:sSubPr>
                                  <m:ctrlPr>
                                    <a:rPr lang="en-US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Γ</m:t>
                                  </m:r>
                                </m:e>
                                <m:sub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m:rPr>
                                  <m:nor/>
                                </m:rPr>
                                <a:rPr lang="en-US" dirty="0">
                                  <a:ea typeface="Cambria Math" panose="02040503050406030204" pitchFamily="18" charset="0"/>
                                </a:rPr>
                                <m:t> </m:t>
                              </m:r>
                            </m:e>
                            <m:e>
                              <m:sSubSup>
                                <m:sSub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𝒖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+1)</m:t>
                                  </m:r>
                                </m:sup>
                              </m:sSub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sSubSup>
                                <m:sSub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𝒖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sup>
                              </m:sSub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m:rPr>
                                  <m:nor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      </m:t>
                              </m:r>
                              <m:r>
                                <m:rPr>
                                  <m:nor/>
                                </m:rPr>
                                <a:rPr lang="en-US" dirty="0">
                                  <a:latin typeface="Calibri" panose="020F0502020204030204" pitchFamily="34" charset="0"/>
                                  <a:cs typeface="Calibri" panose="020F0502020204030204" pitchFamily="34" charset="0"/>
                                </a:rPr>
                                <m:t>on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  </m:t>
                              </m:r>
                              <m:sSub>
                                <m:sSubPr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Γ</m:t>
                                  </m:r>
                                </m:e>
                                <m:sub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eqArr>
                        </m:e>
                      </m:d>
                    </m:oMath>
                  </m:oMathPara>
                </a14:m>
                <a:endParaRPr lang="en-US" i="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B0767F9-533F-FAC5-9150-5426979D73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777829" y="1437856"/>
                <a:ext cx="5178175" cy="134088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B0B5462-7829-75D9-96B3-5D524FFE3F74}"/>
                  </a:ext>
                </a:extLst>
              </p:cNvPr>
              <p:cNvSpPr txBox="1"/>
              <p:nvPr/>
            </p:nvSpPr>
            <p:spPr>
              <a:xfrm>
                <a:off x="-683792" y="2812318"/>
                <a:ext cx="5178175" cy="13408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b="0" i="1" dirty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d>
                                <m:d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b="1" i="1" dirty="0">
                                          <a:latin typeface="Cambria Math" panose="02040503050406030204" pitchFamily="18" charset="0"/>
                                        </a:rPr>
                                        <m:t>𝒖</m:t>
                                      </m:r>
                                    </m:e>
                                    <m:sub>
                                      <m:r>
                                        <a:rPr lang="en-US" b="0" i="1" dirty="0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  <m:sup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+1)</m:t>
                                      </m:r>
                                    </m:sup>
                                  </m:sSubSup>
                                </m:e>
                              </m:d>
                              <m:r>
                                <a:rPr lang="en-US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, </m:t>
                              </m:r>
                              <m:r>
                                <m:rPr>
                                  <m:nor/>
                                </m:rPr>
                                <a:rPr lang="en-US" dirty="0">
                                  <a:latin typeface="Calibri" panose="020F0502020204030204" pitchFamily="34" charset="0"/>
                                  <a:cs typeface="Calibri" panose="020F0502020204030204" pitchFamily="34" charset="0"/>
                                </a:rPr>
                                <m:t>in</m:t>
                              </m:r>
                              <m:r>
                                <m:rPr>
                                  <m:nor/>
                                </m:rPr>
                                <a:rPr lang="en-US" b="0" i="0" dirty="0" smtClean="0">
                                  <a:latin typeface="Calibri" panose="020F0502020204030204" pitchFamily="34" charset="0"/>
                                  <a:cs typeface="Calibri" panose="020F0502020204030204" pitchFamily="34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b="0" i="1" dirty="0" smtClean="0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Ω</m:t>
                                  </m:r>
                                </m:e>
                                <m:sub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m:rPr>
                                  <m:nor/>
                                </m:rPr>
                                <a:rPr lang="en-US" dirty="0"/>
                                <m:t> </m:t>
                              </m:r>
                            </m:e>
                            <m:e>
                              <m:sSubSup>
                                <m:sSubSup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𝒖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+1)</m:t>
                                  </m:r>
                                </m:sup>
                              </m:sSub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𝒈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,  </m:t>
                              </m:r>
                              <m:r>
                                <m:rPr>
                                  <m:nor/>
                                </m:rPr>
                                <a:rPr lang="en-US" dirty="0" smtClean="0">
                                  <a:latin typeface="Calibri" panose="020F0502020204030204" pitchFamily="34" charset="0"/>
                                  <a:cs typeface="Calibri" panose="020F0502020204030204" pitchFamily="34" charset="0"/>
                                </a:rPr>
                                <m:t>o</m:t>
                              </m:r>
                              <m:r>
                                <m:rPr>
                                  <m:nor/>
                                </m:rPr>
                                <a:rPr lang="en-US" dirty="0">
                                  <a:latin typeface="Calibri" panose="020F0502020204030204" pitchFamily="34" charset="0"/>
                                  <a:cs typeface="Calibri" panose="020F0502020204030204" pitchFamily="34" charset="0"/>
                                </a:rPr>
                                <m:t>n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 </m:t>
                              </m:r>
                              <m:r>
                                <a:rPr lang="en-US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Ω</m:t>
                                  </m:r>
                                </m:e>
                                <m:sub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\</m:t>
                              </m:r>
                              <m:sSub>
                                <m:sSubPr>
                                  <m:ctrlPr>
                                    <a:rPr lang="en-US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Γ</m:t>
                                  </m:r>
                                </m:e>
                                <m:sub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m:rPr>
                                  <m:nor/>
                                </m:rPr>
                                <a:rPr lang="en-US" dirty="0">
                                  <a:ea typeface="Cambria Math" panose="02040503050406030204" pitchFamily="18" charset="0"/>
                                </a:rPr>
                                <m:t> </m:t>
                              </m:r>
                            </m:e>
                            <m:e>
                              <m:sSubSup>
                                <m:sSubSupPr>
                                  <m:ctrlPr>
                                    <a:rPr lang="en-US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𝒖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+1)</m:t>
                                  </m:r>
                                </m:sup>
                              </m:sSubSup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sSubSup>
                                <m:sSubSupPr>
                                  <m:ctrlPr>
                                    <a:rPr lang="en-US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𝒖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+1</m:t>
                                  </m:r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sup>
                              </m:sSubSup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m:rPr>
                                  <m:nor/>
                                </m:rPr>
                                <a:rPr lang="en-US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      </m:t>
                              </m:r>
                              <m:r>
                                <m:rPr>
                                  <m:nor/>
                                </m:rPr>
                                <a:rPr lang="en-US" dirty="0">
                                  <a:solidFill>
                                    <a:srgbClr val="FF0000"/>
                                  </a:solidFill>
                                  <a:latin typeface="Calibri" panose="020F0502020204030204" pitchFamily="34" charset="0"/>
                                  <a:cs typeface="Calibri" panose="020F0502020204030204" pitchFamily="34" charset="0"/>
                                </a:rPr>
                                <m:t>on</m:t>
                              </m:r>
                              <m:r>
                                <a:rPr lang="en-US" b="0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  </m:t>
                              </m:r>
                              <m:sSub>
                                <m:sSubPr>
                                  <m:ctrlPr>
                                    <a:rPr lang="en-US" i="1" dirty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i="1" dirty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Γ</m:t>
                                  </m:r>
                                </m:e>
                                <m:sub>
                                  <m:r>
                                    <a:rPr lang="en-US" b="0" i="1" dirty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eqArr>
                        </m:e>
                      </m:d>
                    </m:oMath>
                  </m:oMathPara>
                </a14:m>
                <a:endParaRPr lang="en-US" i="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B0B5462-7829-75D9-96B3-5D524FFE3F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683792" y="2812318"/>
                <a:ext cx="5178175" cy="134088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7E1D48F-7B96-14EA-63CC-A0BAAA72E0AC}"/>
                  </a:ext>
                </a:extLst>
              </p:cNvPr>
              <p:cNvSpPr txBox="1"/>
              <p:nvPr/>
            </p:nvSpPr>
            <p:spPr>
              <a:xfrm>
                <a:off x="3871522" y="1430145"/>
                <a:ext cx="5178175" cy="13408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b="0" i="1" dirty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d>
                                <m:d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b="1" i="1" dirty="0">
                                          <a:latin typeface="Cambria Math" panose="02040503050406030204" pitchFamily="18" charset="0"/>
                                        </a:rPr>
                                        <m:t>𝒖</m:t>
                                      </m:r>
                                    </m:e>
                                    <m:sub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  <m:sup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+1)</m:t>
                                      </m:r>
                                    </m:sup>
                                  </m:sSubSup>
                                </m:e>
                              </m:d>
                              <m:r>
                                <a:rPr lang="en-US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, </m:t>
                              </m:r>
                              <m:r>
                                <m:rPr>
                                  <m:nor/>
                                </m:rPr>
                                <a:rPr lang="en-US" dirty="0">
                                  <a:latin typeface="Calibri" panose="020F0502020204030204" pitchFamily="34" charset="0"/>
                                  <a:cs typeface="Calibri" panose="020F0502020204030204" pitchFamily="34" charset="0"/>
                                </a:rPr>
                                <m:t>in</m:t>
                              </m:r>
                              <m:r>
                                <m:rPr>
                                  <m:nor/>
                                </m:rPr>
                                <a:rPr lang="en-US" b="0" i="0" dirty="0" smtClean="0">
                                  <a:latin typeface="Calibri" panose="020F0502020204030204" pitchFamily="34" charset="0"/>
                                  <a:cs typeface="Calibri" panose="020F0502020204030204" pitchFamily="34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b="0" i="1" dirty="0" smtClean="0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Ω</m:t>
                                  </m:r>
                                </m:e>
                                <m:sub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m:rPr>
                                  <m:nor/>
                                </m:rPr>
                                <a:rPr lang="en-US" dirty="0"/>
                                <m:t> </m:t>
                              </m:r>
                            </m:e>
                            <m:e>
                              <m:sSubSup>
                                <m:sSubSup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𝒖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+1)</m:t>
                                  </m:r>
                                </m:sup>
                              </m:sSub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𝒈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,  </m:t>
                              </m:r>
                              <m:r>
                                <m:rPr>
                                  <m:nor/>
                                </m:rPr>
                                <a:rPr lang="en-US" dirty="0" smtClean="0">
                                  <a:latin typeface="Calibri" panose="020F0502020204030204" pitchFamily="34" charset="0"/>
                                  <a:cs typeface="Calibri" panose="020F0502020204030204" pitchFamily="34" charset="0"/>
                                </a:rPr>
                                <m:t>o</m:t>
                              </m:r>
                              <m:r>
                                <m:rPr>
                                  <m:nor/>
                                </m:rPr>
                                <a:rPr lang="en-US" dirty="0">
                                  <a:latin typeface="Calibri" panose="020F0502020204030204" pitchFamily="34" charset="0"/>
                                  <a:cs typeface="Calibri" panose="020F0502020204030204" pitchFamily="34" charset="0"/>
                                </a:rPr>
                                <m:t>n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 </m:t>
                              </m:r>
                              <m:r>
                                <a:rPr lang="en-US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Ω</m:t>
                                  </m:r>
                                </m:e>
                                <m:sub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\</m:t>
                              </m:r>
                              <m:sSub>
                                <m:sSubPr>
                                  <m:ctrlPr>
                                    <a:rPr lang="en-US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Γ</m:t>
                                  </m:r>
                                </m:e>
                                <m:sub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m:rPr>
                                  <m:nor/>
                                </m:rPr>
                                <a:rPr lang="en-US" dirty="0">
                                  <a:ea typeface="Cambria Math" panose="02040503050406030204" pitchFamily="18" charset="0"/>
                                </a:rPr>
                                <m:t> </m:t>
                              </m:r>
                            </m:e>
                            <m:e>
                              <m:sSubSup>
                                <m:sSub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𝒖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+1)</m:t>
                                  </m:r>
                                </m:sup>
                              </m:sSub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sSubSup>
                                <m:sSub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𝒖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sup>
                              </m:sSub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m:rPr>
                                  <m:nor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      </m:t>
                              </m:r>
                              <m:r>
                                <m:rPr>
                                  <m:nor/>
                                </m:rPr>
                                <a:rPr lang="en-US" dirty="0">
                                  <a:latin typeface="Calibri" panose="020F0502020204030204" pitchFamily="34" charset="0"/>
                                  <a:cs typeface="Calibri" panose="020F0502020204030204" pitchFamily="34" charset="0"/>
                                </a:rPr>
                                <m:t>on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  </m:t>
                              </m:r>
                              <m:sSub>
                                <m:sSubPr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Γ</m:t>
                                  </m:r>
                                </m:e>
                                <m:sub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eqArr>
                        </m:e>
                      </m:d>
                    </m:oMath>
                  </m:oMathPara>
                </a14:m>
                <a:endParaRPr lang="en-US" i="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7E1D48F-7B96-14EA-63CC-A0BAAA72E0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1522" y="1430145"/>
                <a:ext cx="5178175" cy="134088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0F4E6B3-8843-AD40-153E-0D1E079D1392}"/>
                  </a:ext>
                </a:extLst>
              </p:cNvPr>
              <p:cNvSpPr txBox="1"/>
              <p:nvPr/>
            </p:nvSpPr>
            <p:spPr>
              <a:xfrm>
                <a:off x="3894885" y="2806854"/>
                <a:ext cx="5178175" cy="13408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b="0" i="1" dirty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d>
                                <m:d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b="1" i="1" dirty="0">
                                          <a:latin typeface="Cambria Math" panose="02040503050406030204" pitchFamily="18" charset="0"/>
                                        </a:rPr>
                                        <m:t>𝒖</m:t>
                                      </m:r>
                                    </m:e>
                                    <m:sub>
                                      <m:r>
                                        <a:rPr lang="en-US" b="0" i="1" dirty="0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  <m:sup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+1)</m:t>
                                      </m:r>
                                    </m:sup>
                                  </m:sSubSup>
                                </m:e>
                              </m:d>
                              <m:r>
                                <a:rPr lang="en-US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, </m:t>
                              </m:r>
                              <m:r>
                                <m:rPr>
                                  <m:nor/>
                                </m:rPr>
                                <a:rPr lang="en-US" dirty="0">
                                  <a:latin typeface="Calibri" panose="020F0502020204030204" pitchFamily="34" charset="0"/>
                                  <a:cs typeface="Calibri" panose="020F0502020204030204" pitchFamily="34" charset="0"/>
                                </a:rPr>
                                <m:t>in</m:t>
                              </m:r>
                              <m:r>
                                <m:rPr>
                                  <m:nor/>
                                </m:rPr>
                                <a:rPr lang="en-US" b="0" i="0" dirty="0" smtClean="0">
                                  <a:latin typeface="Calibri" panose="020F0502020204030204" pitchFamily="34" charset="0"/>
                                  <a:cs typeface="Calibri" panose="020F0502020204030204" pitchFamily="34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b="0" i="1" dirty="0" smtClean="0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Ω</m:t>
                                  </m:r>
                                </m:e>
                                <m:sub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m:rPr>
                                  <m:nor/>
                                </m:rPr>
                                <a:rPr lang="en-US" dirty="0"/>
                                <m:t> </m:t>
                              </m:r>
                            </m:e>
                            <m:e>
                              <m:sSubSup>
                                <m:sSubSup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𝒖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+1)</m:t>
                                  </m:r>
                                </m:sup>
                              </m:sSub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𝒈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,  </m:t>
                              </m:r>
                              <m:r>
                                <m:rPr>
                                  <m:nor/>
                                </m:rPr>
                                <a:rPr lang="en-US" dirty="0" smtClean="0">
                                  <a:latin typeface="Calibri" panose="020F0502020204030204" pitchFamily="34" charset="0"/>
                                  <a:cs typeface="Calibri" panose="020F0502020204030204" pitchFamily="34" charset="0"/>
                                </a:rPr>
                                <m:t>o</m:t>
                              </m:r>
                              <m:r>
                                <m:rPr>
                                  <m:nor/>
                                </m:rPr>
                                <a:rPr lang="en-US" dirty="0">
                                  <a:latin typeface="Calibri" panose="020F0502020204030204" pitchFamily="34" charset="0"/>
                                  <a:cs typeface="Calibri" panose="020F0502020204030204" pitchFamily="34" charset="0"/>
                                </a:rPr>
                                <m:t>n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 </m:t>
                              </m:r>
                              <m:r>
                                <a:rPr lang="en-US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Ω</m:t>
                                  </m:r>
                                </m:e>
                                <m:sub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\</m:t>
                              </m:r>
                              <m:sSub>
                                <m:sSubPr>
                                  <m:ctrlPr>
                                    <a:rPr lang="en-US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Γ</m:t>
                                  </m:r>
                                </m:e>
                                <m:sub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m:rPr>
                                  <m:nor/>
                                </m:rPr>
                                <a:rPr lang="en-US" dirty="0">
                                  <a:ea typeface="Cambria Math" panose="02040503050406030204" pitchFamily="18" charset="0"/>
                                </a:rPr>
                                <m:t> </m:t>
                              </m:r>
                            </m:e>
                            <m:e>
                              <m:sSubSup>
                                <m:sSubSupPr>
                                  <m:ctrlPr>
                                    <a:rPr lang="en-US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𝒖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+1)</m:t>
                                  </m:r>
                                </m:sup>
                              </m:sSubSup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sSubSup>
                                <m:sSubSupPr>
                                  <m:ctrlPr>
                                    <a:rPr lang="en-US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𝒖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sup>
                              </m:sSubSup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m:rPr>
                                  <m:nor/>
                                </m:rPr>
                                <a:rPr lang="en-US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      </m:t>
                              </m:r>
                              <m:r>
                                <m:rPr>
                                  <m:nor/>
                                </m:rPr>
                                <a:rPr lang="en-US" dirty="0">
                                  <a:solidFill>
                                    <a:srgbClr val="FF0000"/>
                                  </a:solidFill>
                                  <a:latin typeface="Calibri" panose="020F0502020204030204" pitchFamily="34" charset="0"/>
                                  <a:cs typeface="Calibri" panose="020F0502020204030204" pitchFamily="34" charset="0"/>
                                </a:rPr>
                                <m:t>on</m:t>
                              </m:r>
                              <m:r>
                                <a:rPr lang="en-US" b="0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 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i="1" dirty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i="1" dirty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Γ</m:t>
                                  </m:r>
                                </m:e>
                                <m:sub>
                                  <m:r>
                                    <a:rPr lang="en-US" b="0" i="1" dirty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eqArr>
                        </m:e>
                      </m:d>
                    </m:oMath>
                  </m:oMathPara>
                </a14:m>
                <a:endParaRPr lang="en-US" i="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0F4E6B3-8843-AD40-153E-0D1E079D13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4885" y="2806854"/>
                <a:ext cx="5178175" cy="134088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Group 20">
            <a:extLst>
              <a:ext uri="{FF2B5EF4-FFF2-40B4-BE49-F238E27FC236}">
                <a16:creationId xmlns:a16="http://schemas.microsoft.com/office/drawing/2014/main" id="{D9AE2D99-EEE4-3FAC-0718-DF802341365F}"/>
              </a:ext>
            </a:extLst>
          </p:cNvPr>
          <p:cNvGrpSpPr/>
          <p:nvPr/>
        </p:nvGrpSpPr>
        <p:grpSpPr>
          <a:xfrm>
            <a:off x="9080758" y="792491"/>
            <a:ext cx="2469663" cy="1096947"/>
            <a:chOff x="6575083" y="1159784"/>
            <a:chExt cx="2469663" cy="1096947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5B99C6D2-E7DE-0B4B-B721-5F6E6B9156F5}"/>
                </a:ext>
              </a:extLst>
            </p:cNvPr>
            <p:cNvGrpSpPr/>
            <p:nvPr/>
          </p:nvGrpSpPr>
          <p:grpSpPr>
            <a:xfrm>
              <a:off x="6575083" y="1159784"/>
              <a:ext cx="2469663" cy="1096947"/>
              <a:chOff x="7048043" y="3442968"/>
              <a:chExt cx="2659405" cy="1096947"/>
            </a:xfrm>
          </p:grpSpPr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CF1DA88-92AD-BF34-E487-7D1CB5AA53F3}"/>
                  </a:ext>
                </a:extLst>
              </p:cNvPr>
              <p:cNvSpPr txBox="1"/>
              <p:nvPr/>
            </p:nvSpPr>
            <p:spPr>
              <a:xfrm>
                <a:off x="7102436" y="3442968"/>
                <a:ext cx="196261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i="1" dirty="0">
                    <a:solidFill>
                      <a:srgbClr val="0070C0"/>
                    </a:solidFill>
                  </a:rPr>
                  <a:t>Model PDE:</a:t>
                </a:r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554628AD-D7AD-349F-9CFA-796780473915}"/>
                  </a:ext>
                </a:extLst>
              </p:cNvPr>
              <p:cNvSpPr/>
              <p:nvPr/>
            </p:nvSpPr>
            <p:spPr>
              <a:xfrm>
                <a:off x="7048043" y="3442968"/>
                <a:ext cx="2659405" cy="1096947"/>
              </a:xfrm>
              <a:prstGeom prst="rect">
                <a:avLst/>
              </a:prstGeom>
              <a:noFill/>
              <a:ln w="28575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8F8E830C-EB14-063E-47E6-7B85F175E08C}"/>
                    </a:ext>
                  </a:extLst>
                </p:cNvPr>
                <p:cNvSpPr txBox="1"/>
                <p:nvPr/>
              </p:nvSpPr>
              <p:spPr>
                <a:xfrm>
                  <a:off x="6902187" y="1513083"/>
                  <a:ext cx="2106731" cy="61786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{"/>
                            <m:endChr m:val="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eqArr>
                              <m:eqArr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  </m:t>
                                </m:r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b="1" i="1" dirty="0">
                                    <a:latin typeface="Cambria Math" panose="02040503050406030204" pitchFamily="18" charset="0"/>
                                  </a:rPr>
                                  <m:t>𝒖</m:t>
                                </m:r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)=</m:t>
                                </m:r>
                                <m:r>
                                  <a:rPr lang="en-US" b="1" i="1" dirty="0">
                                    <a:latin typeface="Cambria Math" panose="02040503050406030204" pitchFamily="18" charset="0"/>
                                  </a:rPr>
                                  <m:t>𝒇</m:t>
                                </m:r>
                                <m:r>
                                  <m:rPr>
                                    <m:nor/>
                                  </m:rPr>
                                  <a:rPr lang="en-US" dirty="0"/>
                                  <m:t>,</m:t>
                                </m:r>
                                <m:r>
                                  <m:rPr>
                                    <m:nor/>
                                  </m:rPr>
                                  <a:rPr lang="en-US" b="1" dirty="0"/>
                                  <m:t>   </m:t>
                                </m:r>
                                <m:r>
                                  <m:rPr>
                                    <m:nor/>
                                  </m:rPr>
                                  <a:rPr lang="en-US" dirty="0"/>
                                  <m:t>in</m:t>
                                </m:r>
                                <m:r>
                                  <m:rPr>
                                    <m:nor/>
                                  </m:rPr>
                                  <a:rPr lang="en-US" dirty="0"/>
                                  <m:t>  </m:t>
                                </m:r>
                                <m:r>
                                  <a:rPr lang="en-US" b="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𝛺</m:t>
                                </m:r>
                                <m:r>
                                  <m:rPr>
                                    <m:nor/>
                                  </m:rPr>
                                  <a:rPr lang="en-US" dirty="0"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  <m:e>
                                <m:r>
                                  <a:rPr lang="en-US" b="1" i="1" dirty="0">
                                    <a:latin typeface="Cambria Math" panose="02040503050406030204" pitchFamily="18" charset="0"/>
                                  </a:rPr>
                                  <m:t>𝒖</m:t>
                                </m:r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b="1" i="1" dirty="0">
                                    <a:latin typeface="Cambria Math" panose="02040503050406030204" pitchFamily="18" charset="0"/>
                                  </a:rPr>
                                  <m:t>𝒈</m:t>
                                </m:r>
                                <m:r>
                                  <m:rPr>
                                    <m:nor/>
                                  </m:rPr>
                                  <a:rPr lang="en-US" dirty="0"/>
                                  <m:t>,</m:t>
                                </m:r>
                                <m:r>
                                  <m:rPr>
                                    <m:nor/>
                                  </m:rPr>
                                  <a:rPr lang="en-US" b="1" dirty="0"/>
                                  <m:t>      </m:t>
                                </m:r>
                                <m:r>
                                  <m:rPr>
                                    <m:nor/>
                                  </m:rPr>
                                  <a:rPr lang="en-US" dirty="0"/>
                                  <m:t>on</m:t>
                                </m:r>
                                <m:r>
                                  <m:rPr>
                                    <m:nor/>
                                  </m:rPr>
                                  <a:rPr lang="en-US" dirty="0"/>
                                  <m:t> </m:t>
                                </m:r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  <m:t>  </m:t>
                                </m:r>
                                <m:r>
                                  <a:rPr lang="en-US" b="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𝜕𝛺</m:t>
                                </m:r>
                                <m:r>
                                  <m:rPr>
                                    <m:nor/>
                                  </m:rPr>
                                  <a:rPr lang="en-US" dirty="0"/>
                                  <m:t> </m:t>
                                </m:r>
                              </m:e>
                            </m:eqArr>
                          </m:e>
                        </m:d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8F8E830C-EB14-063E-47E6-7B85F175E08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02187" y="1513083"/>
                  <a:ext cx="2106731" cy="617861"/>
                </a:xfrm>
                <a:prstGeom prst="rect">
                  <a:avLst/>
                </a:prstGeom>
                <a:blipFill>
                  <a:blip r:embed="rId8"/>
                  <a:stretch>
                    <a:fillRect b="-9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388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D9532F9-C034-4B8D-A87A-67EE38BEBD56}"/>
                  </a:ext>
                </a:extLst>
              </p:cNvPr>
              <p:cNvSpPr txBox="1"/>
              <p:nvPr/>
            </p:nvSpPr>
            <p:spPr>
              <a:xfrm>
                <a:off x="337800" y="3746543"/>
                <a:ext cx="11669701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900" b="1" i="1" u="sng" dirty="0">
                    <a:cs typeface="Calibri" panose="020F0502020204030204" pitchFamily="34" charset="0"/>
                  </a:rPr>
                  <a:t>Step 0</a:t>
                </a:r>
                <a:r>
                  <a:rPr lang="en-US" sz="1900" b="1" i="1" dirty="0">
                    <a:cs typeface="Calibri" panose="020F0502020204030204" pitchFamily="34" charset="0"/>
                  </a:rPr>
                  <a:t>: </a:t>
                </a:r>
                <a:r>
                  <a:rPr lang="en-US" sz="1900" dirty="0">
                    <a:cs typeface="Calibri" panose="020F0502020204030204" pitchFamily="34" charset="0"/>
                  </a:rPr>
                  <a:t>Initialize </a:t>
                </a:r>
                <a14:m>
                  <m:oMath xmlns:m="http://schemas.openxmlformats.org/officeDocument/2006/math">
                    <m:r>
                      <a:rPr lang="en-US" sz="1900" i="1" dirty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𝑖</m:t>
                    </m:r>
                    <m:r>
                      <a:rPr lang="en-US" sz="1900" i="1" dirty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=0 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(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controller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time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index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).</m:t>
                    </m:r>
                  </m:oMath>
                </a14:m>
                <a:endParaRPr lang="en-US" sz="1900" dirty="0">
                  <a:cs typeface="Calibri" panose="020F0502020204030204" pitchFamily="34" charset="0"/>
                </a:endParaRPr>
              </a:p>
              <a:p>
                <a:endParaRPr lang="en-US" sz="400" dirty="0">
                  <a:cs typeface="Calibri" panose="020F0502020204030204" pitchFamily="34" charset="0"/>
                </a:endParaRPr>
              </a:p>
              <a:p>
                <a:endParaRPr lang="en-US" sz="400" dirty="0">
                  <a:cs typeface="Calibri" panose="020F0502020204030204" pitchFamily="34" charset="0"/>
                </a:endParaRPr>
              </a:p>
              <a:p>
                <a:endParaRPr lang="en-US" sz="1900" i="1" dirty="0">
                  <a:cs typeface="Calibri" panose="020F0502020204030204" pitchFamily="34" charset="0"/>
                </a:endParaRPr>
              </a:p>
              <a:p>
                <a:endParaRPr lang="en-US" sz="1900" dirty="0"/>
              </a:p>
              <a:p>
                <a:endParaRPr lang="en-US" sz="1900" dirty="0">
                  <a:cs typeface="Calibri" panose="020F0502020204030204" pitchFamily="34" charset="0"/>
                </a:endParaRPr>
              </a:p>
              <a:p>
                <a:endParaRPr lang="en-US" sz="400" b="1" i="1" dirty="0">
                  <a:cs typeface="Calibri" panose="020F0502020204030204" pitchFamily="34" charset="0"/>
                </a:endParaRPr>
              </a:p>
              <a:p>
                <a:endParaRPr lang="en-US" sz="2000" b="1" i="1" dirty="0"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D9532F9-C034-4B8D-A87A-67EE38BEBD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800" y="3746543"/>
                <a:ext cx="11669701" cy="1754326"/>
              </a:xfrm>
              <a:prstGeom prst="rect">
                <a:avLst/>
              </a:prstGeom>
              <a:blipFill>
                <a:blip r:embed="rId3"/>
                <a:stretch>
                  <a:fillRect l="-470" t="-2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" name="Group 19">
            <a:extLst>
              <a:ext uri="{FF2B5EF4-FFF2-40B4-BE49-F238E27FC236}">
                <a16:creationId xmlns:a16="http://schemas.microsoft.com/office/drawing/2014/main" id="{2B1513E3-B32F-4A19-93CD-7ADB2556E141}"/>
              </a:ext>
            </a:extLst>
          </p:cNvPr>
          <p:cNvGrpSpPr/>
          <p:nvPr/>
        </p:nvGrpSpPr>
        <p:grpSpPr>
          <a:xfrm>
            <a:off x="657122" y="1238320"/>
            <a:ext cx="6446745" cy="2104379"/>
            <a:chOff x="538359" y="2231154"/>
            <a:chExt cx="6446745" cy="2104379"/>
          </a:xfrm>
        </p:grpSpPr>
        <p:pic>
          <p:nvPicPr>
            <p:cNvPr id="21" name="Picture 20" descr="Schwarz-time-integration.png">
              <a:extLst>
                <a:ext uri="{FF2B5EF4-FFF2-40B4-BE49-F238E27FC236}">
                  <a16:creationId xmlns:a16="http://schemas.microsoft.com/office/drawing/2014/main" id="{0D442A46-2135-4FCE-81D9-6D723D4811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6968" y="2406149"/>
              <a:ext cx="4898136" cy="1929384"/>
            </a:xfrm>
            <a:prstGeom prst="rect">
              <a:avLst/>
            </a:prstGeom>
          </p:spPr>
        </p:pic>
        <p:pic>
          <p:nvPicPr>
            <p:cNvPr id="22" name="Picture 21" descr="Schwarz-domains.png">
              <a:extLst>
                <a:ext uri="{FF2B5EF4-FFF2-40B4-BE49-F238E27FC236}">
                  <a16:creationId xmlns:a16="http://schemas.microsoft.com/office/drawing/2014/main" id="{5C69E27E-142A-4482-95DC-67D3AA4E7FB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8359" y="2231154"/>
              <a:ext cx="1150530" cy="206479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2AD3475B-1792-4482-9D9E-485179614B61}"/>
                    </a:ext>
                  </a:extLst>
                </p:cNvPr>
                <p:cNvSpPr txBox="1"/>
                <p:nvPr/>
              </p:nvSpPr>
              <p:spPr>
                <a:xfrm>
                  <a:off x="1962614" y="2257496"/>
                  <a:ext cx="80288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D15334C3-9C67-40DC-91D5-47AD4405FF2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62614" y="2257496"/>
                  <a:ext cx="802888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73965508-7F47-4D53-BDAB-A2723924ADF7}"/>
              </a:ext>
            </a:extLst>
          </p:cNvPr>
          <p:cNvSpPr/>
          <p:nvPr/>
        </p:nvSpPr>
        <p:spPr>
          <a:xfrm>
            <a:off x="4678100" y="1214092"/>
            <a:ext cx="2425767" cy="212860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F98729D-0BF2-4CDA-A64A-40380218BA93}"/>
                  </a:ext>
                </a:extLst>
              </p:cNvPr>
              <p:cNvSpPr txBox="1"/>
              <p:nvPr/>
            </p:nvSpPr>
            <p:spPr>
              <a:xfrm>
                <a:off x="4487050" y="1294400"/>
                <a:ext cx="80288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F98729D-0BF2-4CDA-A64A-40380218BA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7050" y="1294400"/>
                <a:ext cx="802888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79058D1-D606-4011-9FC7-8ACC9D01F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D7B5CCB3-C783-40A0-B8BC-66A4F44BE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359772"/>
            <a:ext cx="10471608" cy="570225"/>
          </a:xfrm>
        </p:spPr>
        <p:txBody>
          <a:bodyPr/>
          <a:lstStyle/>
          <a:p>
            <a:r>
              <a:rPr lang="en-US" dirty="0"/>
              <a:t>Time-Advancement Within the Schwarz Framework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ACE5ADB6-E6E6-42E9-B633-713E2D992FCB}"/>
              </a:ext>
            </a:extLst>
          </p:cNvPr>
          <p:cNvSpPr txBox="1">
            <a:spLocks/>
          </p:cNvSpPr>
          <p:nvPr/>
        </p:nvSpPr>
        <p:spPr bwMode="auto">
          <a:xfrm>
            <a:off x="8521187" y="1577793"/>
            <a:ext cx="2675720" cy="1090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>
              <a:buNone/>
              <a:defRPr/>
            </a:pPr>
            <a:r>
              <a:rPr lang="en-US" sz="1700" dirty="0">
                <a:latin typeface="Calibri" pitchFamily="34" charset="0"/>
                <a:cs typeface="Calibri" pitchFamily="34" charset="0"/>
              </a:rPr>
              <a:t>Controller time stepper</a:t>
            </a:r>
          </a:p>
          <a:p>
            <a:pPr marL="0" indent="0">
              <a:buNone/>
              <a:defRPr/>
            </a:pPr>
            <a:endParaRPr lang="en-US" sz="1700" dirty="0">
              <a:latin typeface="Calibri" pitchFamily="34" charset="0"/>
              <a:cs typeface="Calibri" pitchFamily="34" charset="0"/>
            </a:endParaRPr>
          </a:p>
          <a:p>
            <a:pPr marL="0" indent="0">
              <a:buNone/>
              <a:defRPr/>
            </a:pPr>
            <a:r>
              <a:rPr lang="en-US" sz="1700" dirty="0">
                <a:latin typeface="Calibri" pitchFamily="34" charset="0"/>
                <a:cs typeface="Calibri" pitchFamily="34" charset="0"/>
              </a:rPr>
              <a:t>Time integrator for </a:t>
            </a:r>
            <a:r>
              <a:rPr lang="en-US" sz="1700" i="1" dirty="0">
                <a:latin typeface="Symbol"/>
                <a:cs typeface="Wingdings 2" charset="2"/>
              </a:rPr>
              <a:t>W</a:t>
            </a:r>
            <a:r>
              <a:rPr lang="en-US" sz="1700" baseline="-25000" dirty="0">
                <a:latin typeface="Symbol"/>
                <a:cs typeface="Wingdings 2" charset="2"/>
              </a:rPr>
              <a:t>1</a:t>
            </a:r>
          </a:p>
          <a:p>
            <a:pPr marL="0" indent="0">
              <a:buNone/>
              <a:defRPr/>
            </a:pPr>
            <a:endParaRPr lang="en-US" sz="1700" baseline="-25000" dirty="0">
              <a:latin typeface="Symbol"/>
              <a:cs typeface="Calibri" pitchFamily="34" charset="0"/>
            </a:endParaRPr>
          </a:p>
          <a:p>
            <a:pPr marL="0" indent="0">
              <a:buNone/>
              <a:defRPr/>
            </a:pPr>
            <a:endParaRPr lang="en-US" sz="1700" baseline="-25000" dirty="0">
              <a:latin typeface="Symbol"/>
              <a:cs typeface="Calibri" pitchFamily="34" charset="0"/>
            </a:endParaRPr>
          </a:p>
          <a:p>
            <a:pPr marL="0" indent="0">
              <a:buNone/>
              <a:defRPr/>
            </a:pPr>
            <a:r>
              <a:rPr lang="en-US" sz="1700" dirty="0">
                <a:latin typeface="Calibri" pitchFamily="34" charset="0"/>
                <a:cs typeface="Calibri" pitchFamily="34" charset="0"/>
              </a:rPr>
              <a:t>Time integrator for </a:t>
            </a:r>
            <a:r>
              <a:rPr lang="en-US" sz="1700" i="1" dirty="0">
                <a:latin typeface="Symbol"/>
                <a:cs typeface="Wingdings 2" charset="2"/>
              </a:rPr>
              <a:t>W</a:t>
            </a:r>
            <a:r>
              <a:rPr lang="en-US" sz="1700" baseline="-25000" dirty="0">
                <a:latin typeface="Symbol"/>
                <a:cs typeface="Wingdings 2" charset="2"/>
              </a:rPr>
              <a:t>2</a:t>
            </a:r>
            <a:endParaRPr lang="en-US" sz="1700" dirty="0">
              <a:latin typeface="Calibri" pitchFamily="34" charset="0"/>
              <a:cs typeface="Calibri" pitchFamily="34" charset="0"/>
            </a:endParaRPr>
          </a:p>
          <a:p>
            <a:pPr marL="0" indent="0">
              <a:buNone/>
              <a:defRPr/>
            </a:pPr>
            <a:endParaRPr lang="en-US" sz="1700" dirty="0">
              <a:latin typeface="Calibri" pitchFamily="34" charset="0"/>
              <a:cs typeface="Calibri" pitchFamily="34" charset="0"/>
            </a:endParaRPr>
          </a:p>
          <a:p>
            <a:pPr marL="0" indent="0">
              <a:buNone/>
              <a:defRPr/>
            </a:pPr>
            <a:endParaRPr lang="en-US" sz="17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4874CE0-EA15-4424-96D1-95560F923B6E}"/>
              </a:ext>
            </a:extLst>
          </p:cNvPr>
          <p:cNvSpPr txBox="1"/>
          <p:nvPr/>
        </p:nvSpPr>
        <p:spPr>
          <a:xfrm>
            <a:off x="7051946" y="5814667"/>
            <a:ext cx="23161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0070C0"/>
                </a:solidFill>
              </a:rPr>
              <a:t>Model PDE: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CB58635-8074-4F3E-A8F6-345DD414EABC}"/>
              </a:ext>
            </a:extLst>
          </p:cNvPr>
          <p:cNvSpPr/>
          <p:nvPr/>
        </p:nvSpPr>
        <p:spPr>
          <a:xfrm>
            <a:off x="6954026" y="5500869"/>
            <a:ext cx="4739268" cy="1192539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02226DD-D157-4BDE-947D-F435EC345BB6}"/>
                  </a:ext>
                </a:extLst>
              </p:cNvPr>
              <p:cNvSpPr txBox="1"/>
              <p:nvPr/>
            </p:nvSpPr>
            <p:spPr>
              <a:xfrm>
                <a:off x="8545661" y="5610131"/>
                <a:ext cx="2873479" cy="88428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eqArr>
                            <m:eqArr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acc>
                                <m:accPr>
                                  <m:chr m:val="̇"/>
                                  <m:ctrlP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𝒖</m:t>
                                  </m:r>
                                </m:e>
                              </m:acc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1" i="1" dirty="0">
                                  <a:latin typeface="Cambria Math" panose="02040503050406030204" pitchFamily="18" charset="0"/>
                                </a:rPr>
                                <m:t>𝒖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)=</m:t>
                              </m:r>
                              <m:r>
                                <a:rPr lang="en-US" b="1" i="1" dirty="0">
                                  <a:latin typeface="Cambria Math" panose="02040503050406030204" pitchFamily="18" charset="0"/>
                                </a:rPr>
                                <m:t>𝒇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,</m:t>
                              </m:r>
                              <m:r>
                                <m:rPr>
                                  <m:nor/>
                                </m:rPr>
                                <a:rPr lang="en-US" b="1" dirty="0"/>
                                <m:t>  </m:t>
                              </m:r>
                              <m:r>
                                <m:rPr>
                                  <m:nor/>
                                </m:rPr>
                                <a:rPr lang="en-US" b="1" i="0" dirty="0" smtClean="0"/>
                                <m:t>    </m:t>
                              </m:r>
                              <m:r>
                                <m:rPr>
                                  <m:nor/>
                                </m:rPr>
                                <a:rPr lang="en-US" b="1" dirty="0"/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in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  </m:t>
                              </m:r>
                              <m:r>
                                <a:rPr lang="en-US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𝛺</m:t>
                              </m:r>
                              <m:r>
                                <m:rPr>
                                  <m:nor/>
                                </m:rPr>
                                <a:rPr lang="en-US" dirty="0">
                                  <a:ea typeface="Cambria Math" panose="02040503050406030204" pitchFamily="18" charset="0"/>
                                </a:rPr>
                                <m:t> </m:t>
                              </m:r>
                            </m:e>
                            <m:e>
                              <m:r>
                                <a:rPr lang="en-US" b="1" i="1" dirty="0">
                                  <a:latin typeface="Cambria Math" panose="02040503050406030204" pitchFamily="18" charset="0"/>
                                </a:rPr>
                                <m:t>𝒖</m:t>
                              </m:r>
                              <m:r>
                                <a:rPr lang="en-US" b="1" i="1" dirty="0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1" i="1" dirty="0" smtClean="0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)=</m:t>
                              </m:r>
                              <m:r>
                                <a:rPr lang="en-US" b="1" i="1" dirty="0">
                                  <a:latin typeface="Cambria Math" panose="02040503050406030204" pitchFamily="18" charset="0"/>
                                </a:rPr>
                                <m:t>𝒈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,</m:t>
                              </m:r>
                              <m:r>
                                <m:rPr>
                                  <m:nor/>
                                </m:rPr>
                                <a:rPr lang="en-US" b="1" dirty="0"/>
                                <m:t>      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on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 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a:rPr lang="en-US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𝜕𝛺</m:t>
                              </m:r>
                            </m:e>
                            <m:e>
                              <m:r>
                                <a:rPr lang="en-US" b="1" i="1" dirty="0">
                                  <a:latin typeface="Cambria Math" panose="02040503050406030204" pitchFamily="18" charset="0"/>
                                </a:rPr>
                                <m:t>𝒖</m:t>
                              </m:r>
                              <m:d>
                                <m:dPr>
                                  <m:ctrlPr>
                                    <a:rPr lang="en-US" b="1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1" i="1" dirty="0"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 dirty="0" smtClean="0">
                                      <a:latin typeface="Cambria Math" panose="02040503050406030204" pitchFamily="18" charset="0"/>
                                    </a:rPr>
                                    <m:t>𝒖</m:t>
                                  </m:r>
                                </m:e>
                                <m:sub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m:rPr>
                                  <m:nor/>
                                </m:rPr>
                                <a:rPr lang="en-US" b="0" i="0" dirty="0" smtClean="0"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in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  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𝛺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02226DD-D157-4BDE-947D-F435EC345B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45661" y="5610131"/>
                <a:ext cx="2873479" cy="88428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70932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D9532F9-C034-4B8D-A87A-67EE38BEBD56}"/>
                  </a:ext>
                </a:extLst>
              </p:cNvPr>
              <p:cNvSpPr txBox="1"/>
              <p:nvPr/>
            </p:nvSpPr>
            <p:spPr>
              <a:xfrm>
                <a:off x="337800" y="3746543"/>
                <a:ext cx="11669701" cy="27546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900" b="1" i="1" u="sng" dirty="0">
                    <a:cs typeface="Calibri" panose="020F0502020204030204" pitchFamily="34" charset="0"/>
                  </a:rPr>
                  <a:t>Step 0</a:t>
                </a:r>
                <a:r>
                  <a:rPr lang="en-US" sz="1900" b="1" i="1" dirty="0">
                    <a:cs typeface="Calibri" panose="020F0502020204030204" pitchFamily="34" charset="0"/>
                  </a:rPr>
                  <a:t>: </a:t>
                </a:r>
                <a:r>
                  <a:rPr lang="en-US" sz="1900" dirty="0">
                    <a:cs typeface="Calibri" panose="020F0502020204030204" pitchFamily="34" charset="0"/>
                  </a:rPr>
                  <a:t>Initialize </a:t>
                </a:r>
                <a14:m>
                  <m:oMath xmlns:m="http://schemas.openxmlformats.org/officeDocument/2006/math">
                    <m:r>
                      <a:rPr lang="en-US" sz="1900" i="1" dirty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𝑖</m:t>
                    </m:r>
                    <m:r>
                      <a:rPr lang="en-US" sz="1900" i="1" dirty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=0 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(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controller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time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index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).</m:t>
                    </m:r>
                  </m:oMath>
                </a14:m>
                <a:endParaRPr lang="en-US" sz="1900" dirty="0">
                  <a:cs typeface="Calibri" panose="020F0502020204030204" pitchFamily="34" charset="0"/>
                </a:endParaRPr>
              </a:p>
              <a:p>
                <a:endParaRPr lang="en-US" sz="400" dirty="0">
                  <a:cs typeface="Calibri" panose="020F0502020204030204" pitchFamily="34" charset="0"/>
                </a:endParaRPr>
              </a:p>
              <a:p>
                <a:endParaRPr lang="en-US" sz="400" dirty="0">
                  <a:cs typeface="Calibri" panose="020F0502020204030204" pitchFamily="34" charset="0"/>
                </a:endParaRPr>
              </a:p>
              <a:p>
                <a:r>
                  <a:rPr lang="en-US" sz="1900" b="1" i="1" u="sng" dirty="0">
                    <a:cs typeface="Calibri" panose="020F0502020204030204" pitchFamily="34" charset="0"/>
                  </a:rPr>
                  <a:t>Step 1</a:t>
                </a:r>
                <a:r>
                  <a:rPr lang="en-US" sz="1900" b="1" i="1" dirty="0">
                    <a:cs typeface="Calibri" panose="020F0502020204030204" pitchFamily="34" charset="0"/>
                  </a:rPr>
                  <a:t>:</a:t>
                </a:r>
                <a:r>
                  <a:rPr lang="en-US" sz="1900" dirty="0">
                    <a:cs typeface="Calibri" panose="020F0502020204030204" pitchFamily="34" charset="0"/>
                  </a:rPr>
                  <a:t> Advance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solution from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to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using time-stepper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with time-step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𝛥</m:t>
                        </m:r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𝑡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900"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sz="1900" dirty="0"/>
                  <a:t>using solution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interpolated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Γ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900" dirty="0"/>
                  <a:t> at times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19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1900" i="1">
                        <a:latin typeface="Cambria Math" panose="02040503050406030204" pitchFamily="18" charset="0"/>
                      </a:rPr>
                      <m:t>𝑛</m:t>
                    </m:r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𝛥</m:t>
                        </m:r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𝑡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90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1900" dirty="0"/>
              </a:p>
              <a:p>
                <a:endParaRPr lang="en-US" sz="400" dirty="0"/>
              </a:p>
              <a:p>
                <a:endParaRPr lang="en-US" sz="400" dirty="0"/>
              </a:p>
              <a:p>
                <a:endParaRPr lang="en-US" sz="1900" dirty="0"/>
              </a:p>
              <a:p>
                <a:endParaRPr lang="en-US" sz="1900" i="1" dirty="0">
                  <a:cs typeface="Calibri" panose="020F0502020204030204" pitchFamily="34" charset="0"/>
                </a:endParaRPr>
              </a:p>
              <a:p>
                <a:endParaRPr lang="en-US" sz="1900" dirty="0"/>
              </a:p>
              <a:p>
                <a:endParaRPr lang="en-US" sz="1900" dirty="0">
                  <a:cs typeface="Calibri" panose="020F0502020204030204" pitchFamily="34" charset="0"/>
                </a:endParaRPr>
              </a:p>
              <a:p>
                <a:endParaRPr lang="en-US" sz="400" b="1" i="1" dirty="0">
                  <a:cs typeface="Calibri" panose="020F0502020204030204" pitchFamily="34" charset="0"/>
                </a:endParaRPr>
              </a:p>
              <a:p>
                <a:endParaRPr lang="en-US" sz="2000" b="1" i="1" dirty="0"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D9532F9-C034-4B8D-A87A-67EE38BEBD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800" y="3746543"/>
                <a:ext cx="11669701" cy="2754600"/>
              </a:xfrm>
              <a:prstGeom prst="rect">
                <a:avLst/>
              </a:prstGeom>
              <a:blipFill>
                <a:blip r:embed="rId3"/>
                <a:stretch>
                  <a:fillRect l="-470" t="-13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" name="Group 19">
            <a:extLst>
              <a:ext uri="{FF2B5EF4-FFF2-40B4-BE49-F238E27FC236}">
                <a16:creationId xmlns:a16="http://schemas.microsoft.com/office/drawing/2014/main" id="{2B1513E3-B32F-4A19-93CD-7ADB2556E141}"/>
              </a:ext>
            </a:extLst>
          </p:cNvPr>
          <p:cNvGrpSpPr/>
          <p:nvPr/>
        </p:nvGrpSpPr>
        <p:grpSpPr>
          <a:xfrm>
            <a:off x="2081377" y="1264662"/>
            <a:ext cx="5022490" cy="2078037"/>
            <a:chOff x="1962614" y="2257496"/>
            <a:chExt cx="5022490" cy="2078037"/>
          </a:xfrm>
        </p:grpSpPr>
        <p:pic>
          <p:nvPicPr>
            <p:cNvPr id="21" name="Picture 20" descr="Schwarz-time-integration.png">
              <a:extLst>
                <a:ext uri="{FF2B5EF4-FFF2-40B4-BE49-F238E27FC236}">
                  <a16:creationId xmlns:a16="http://schemas.microsoft.com/office/drawing/2014/main" id="{0D442A46-2135-4FCE-81D9-6D723D4811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6968" y="2406149"/>
              <a:ext cx="4898136" cy="192938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2AD3475B-1792-4482-9D9E-485179614B61}"/>
                    </a:ext>
                  </a:extLst>
                </p:cNvPr>
                <p:cNvSpPr txBox="1"/>
                <p:nvPr/>
              </p:nvSpPr>
              <p:spPr>
                <a:xfrm>
                  <a:off x="1962614" y="2257496"/>
                  <a:ext cx="80288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D15334C3-9C67-40DC-91D5-47AD4405FF2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62614" y="2257496"/>
                  <a:ext cx="802888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73965508-7F47-4D53-BDAB-A2723924ADF7}"/>
              </a:ext>
            </a:extLst>
          </p:cNvPr>
          <p:cNvSpPr/>
          <p:nvPr/>
        </p:nvSpPr>
        <p:spPr>
          <a:xfrm>
            <a:off x="4678100" y="1214092"/>
            <a:ext cx="2425767" cy="212860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F98729D-0BF2-4CDA-A64A-40380218BA93}"/>
                  </a:ext>
                </a:extLst>
              </p:cNvPr>
              <p:cNvSpPr txBox="1"/>
              <p:nvPr/>
            </p:nvSpPr>
            <p:spPr>
              <a:xfrm>
                <a:off x="4487050" y="1294400"/>
                <a:ext cx="80288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F98729D-0BF2-4CDA-A64A-40380218BA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7050" y="1294400"/>
                <a:ext cx="802888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79058D1-D606-4011-9FC7-8ACC9D01F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12</a:t>
            </a:fld>
            <a:endParaRPr lang="en-US" dirty="0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5C76D07-1AD8-48B2-B067-EC3BA04BB28E}"/>
              </a:ext>
            </a:extLst>
          </p:cNvPr>
          <p:cNvCxnSpPr>
            <a:cxnSpLocks/>
          </p:cNvCxnSpPr>
          <p:nvPr/>
        </p:nvCxnSpPr>
        <p:spPr>
          <a:xfrm>
            <a:off x="2202801" y="2273174"/>
            <a:ext cx="2469718" cy="0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8A1196C-2853-40DC-91A1-192989483980}"/>
                  </a:ext>
                </a:extLst>
              </p:cNvPr>
              <p:cNvSpPr txBox="1"/>
              <p:nvPr/>
            </p:nvSpPr>
            <p:spPr>
              <a:xfrm>
                <a:off x="2782961" y="1914621"/>
                <a:ext cx="337856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Integrate using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𝛥</m:t>
                        </m:r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𝑡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sz="1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8A1196C-2853-40DC-91A1-1929894839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2961" y="1914621"/>
                <a:ext cx="3378569" cy="307777"/>
              </a:xfrm>
              <a:prstGeom prst="rect">
                <a:avLst/>
              </a:prstGeom>
              <a:blipFill>
                <a:blip r:embed="rId9"/>
                <a:stretch>
                  <a:fillRect l="-542" t="-3922" b="-196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Picture 25" descr="Schwarz-domains.png">
            <a:extLst>
              <a:ext uri="{FF2B5EF4-FFF2-40B4-BE49-F238E27FC236}">
                <a16:creationId xmlns:a16="http://schemas.microsoft.com/office/drawing/2014/main" id="{5C69E27E-142A-4482-95DC-67D3AA4E7FB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122" y="1238320"/>
            <a:ext cx="1150530" cy="2064791"/>
          </a:xfrm>
          <a:prstGeom prst="rect">
            <a:avLst/>
          </a:prstGeom>
        </p:spPr>
      </p:pic>
      <p:sp>
        <p:nvSpPr>
          <p:cNvPr id="30" name="Title 1">
            <a:extLst>
              <a:ext uri="{FF2B5EF4-FFF2-40B4-BE49-F238E27FC236}">
                <a16:creationId xmlns:a16="http://schemas.microsoft.com/office/drawing/2014/main" id="{D7B5CCB3-C783-40A0-B8BC-66A4F44BE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359772"/>
            <a:ext cx="10471608" cy="570225"/>
          </a:xfrm>
        </p:spPr>
        <p:txBody>
          <a:bodyPr/>
          <a:lstStyle/>
          <a:p>
            <a:r>
              <a:rPr lang="en-US" dirty="0"/>
              <a:t>Time-Advancement Within the Schwarz Framework</a:t>
            </a: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ACE5ADB6-E6E6-42E9-B633-713E2D992FCB}"/>
              </a:ext>
            </a:extLst>
          </p:cNvPr>
          <p:cNvSpPr txBox="1">
            <a:spLocks/>
          </p:cNvSpPr>
          <p:nvPr/>
        </p:nvSpPr>
        <p:spPr bwMode="auto">
          <a:xfrm>
            <a:off x="8521187" y="1577793"/>
            <a:ext cx="2675720" cy="1090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>
              <a:buNone/>
              <a:defRPr/>
            </a:pPr>
            <a:r>
              <a:rPr lang="en-US" sz="1700" dirty="0">
                <a:latin typeface="Calibri" pitchFamily="34" charset="0"/>
                <a:cs typeface="Calibri" pitchFamily="34" charset="0"/>
              </a:rPr>
              <a:t>Controller time stepper</a:t>
            </a:r>
          </a:p>
          <a:p>
            <a:pPr marL="0" indent="0">
              <a:buNone/>
              <a:defRPr/>
            </a:pPr>
            <a:endParaRPr lang="en-US" sz="1700" dirty="0">
              <a:latin typeface="Calibri" pitchFamily="34" charset="0"/>
              <a:cs typeface="Calibri" pitchFamily="34" charset="0"/>
            </a:endParaRPr>
          </a:p>
          <a:p>
            <a:pPr marL="0" indent="0">
              <a:buNone/>
              <a:defRPr/>
            </a:pPr>
            <a:r>
              <a:rPr lang="en-US" sz="1700" dirty="0">
                <a:latin typeface="Calibri" pitchFamily="34" charset="0"/>
                <a:cs typeface="Calibri" pitchFamily="34" charset="0"/>
              </a:rPr>
              <a:t>Time integrator for </a:t>
            </a:r>
            <a:r>
              <a:rPr lang="en-US" sz="1700" i="1" dirty="0">
                <a:latin typeface="Symbol"/>
                <a:cs typeface="Wingdings 2" charset="2"/>
              </a:rPr>
              <a:t>W</a:t>
            </a:r>
            <a:r>
              <a:rPr lang="en-US" sz="1700" baseline="-25000" dirty="0">
                <a:latin typeface="Symbol"/>
                <a:cs typeface="Wingdings 2" charset="2"/>
              </a:rPr>
              <a:t>1</a:t>
            </a:r>
          </a:p>
          <a:p>
            <a:pPr marL="0" indent="0">
              <a:buNone/>
              <a:defRPr/>
            </a:pPr>
            <a:endParaRPr lang="en-US" sz="1700" baseline="-25000" dirty="0">
              <a:latin typeface="Symbol"/>
              <a:cs typeface="Calibri" pitchFamily="34" charset="0"/>
            </a:endParaRPr>
          </a:p>
          <a:p>
            <a:pPr marL="0" indent="0">
              <a:buNone/>
              <a:defRPr/>
            </a:pPr>
            <a:endParaRPr lang="en-US" sz="1700" baseline="-25000" dirty="0">
              <a:latin typeface="Symbol"/>
              <a:cs typeface="Calibri" pitchFamily="34" charset="0"/>
            </a:endParaRPr>
          </a:p>
          <a:p>
            <a:pPr marL="0" indent="0">
              <a:buNone/>
              <a:defRPr/>
            </a:pPr>
            <a:r>
              <a:rPr lang="en-US" sz="1700" dirty="0">
                <a:latin typeface="Calibri" pitchFamily="34" charset="0"/>
                <a:cs typeface="Calibri" pitchFamily="34" charset="0"/>
              </a:rPr>
              <a:t>Time integrator for </a:t>
            </a:r>
            <a:r>
              <a:rPr lang="en-US" sz="1700" i="1" dirty="0">
                <a:latin typeface="Symbol"/>
                <a:cs typeface="Wingdings 2" charset="2"/>
              </a:rPr>
              <a:t>W</a:t>
            </a:r>
            <a:r>
              <a:rPr lang="en-US" sz="1700" baseline="-25000" dirty="0">
                <a:latin typeface="Symbol"/>
                <a:cs typeface="Wingdings 2" charset="2"/>
              </a:rPr>
              <a:t>2</a:t>
            </a:r>
            <a:endParaRPr lang="en-US" sz="1700" dirty="0">
              <a:latin typeface="Calibri" pitchFamily="34" charset="0"/>
              <a:cs typeface="Calibri" pitchFamily="34" charset="0"/>
            </a:endParaRPr>
          </a:p>
          <a:p>
            <a:pPr marL="0" indent="0">
              <a:buNone/>
              <a:defRPr/>
            </a:pPr>
            <a:endParaRPr lang="en-US" sz="1700" dirty="0">
              <a:latin typeface="Calibri" pitchFamily="34" charset="0"/>
              <a:cs typeface="Calibri" pitchFamily="34" charset="0"/>
            </a:endParaRPr>
          </a:p>
          <a:p>
            <a:pPr marL="0" indent="0">
              <a:buNone/>
              <a:defRPr/>
            </a:pPr>
            <a:endParaRPr lang="en-US" sz="17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6615FF5-7DB6-439E-9554-1B22B02AE3E5}"/>
              </a:ext>
            </a:extLst>
          </p:cNvPr>
          <p:cNvSpPr txBox="1"/>
          <p:nvPr/>
        </p:nvSpPr>
        <p:spPr>
          <a:xfrm>
            <a:off x="7051946" y="5814667"/>
            <a:ext cx="23161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0070C0"/>
                </a:solidFill>
              </a:rPr>
              <a:t>Model PDE: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7FE0C69-ADD9-44F5-98A7-D8DAC4D00630}"/>
              </a:ext>
            </a:extLst>
          </p:cNvPr>
          <p:cNvSpPr/>
          <p:nvPr/>
        </p:nvSpPr>
        <p:spPr>
          <a:xfrm>
            <a:off x="623670" y="1216017"/>
            <a:ext cx="1230271" cy="122720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151C940A-52D2-401B-BC5C-5FEAE6435DB4}"/>
                  </a:ext>
                </a:extLst>
              </p:cNvPr>
              <p:cNvSpPr txBox="1"/>
              <p:nvPr/>
            </p:nvSpPr>
            <p:spPr>
              <a:xfrm>
                <a:off x="8545661" y="5610131"/>
                <a:ext cx="2873479" cy="88428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eqArr>
                            <m:eqArr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acc>
                                <m:accPr>
                                  <m:chr m:val="̇"/>
                                  <m:ctrlP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𝒖</m:t>
                                  </m:r>
                                </m:e>
                              </m:acc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1" i="1" dirty="0">
                                  <a:latin typeface="Cambria Math" panose="02040503050406030204" pitchFamily="18" charset="0"/>
                                </a:rPr>
                                <m:t>𝒖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)=</m:t>
                              </m:r>
                              <m:r>
                                <a:rPr lang="en-US" b="1" i="1" dirty="0">
                                  <a:latin typeface="Cambria Math" panose="02040503050406030204" pitchFamily="18" charset="0"/>
                                </a:rPr>
                                <m:t>𝒇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,</m:t>
                              </m:r>
                              <m:r>
                                <m:rPr>
                                  <m:nor/>
                                </m:rPr>
                                <a:rPr lang="en-US" b="1" dirty="0"/>
                                <m:t>  </m:t>
                              </m:r>
                              <m:r>
                                <m:rPr>
                                  <m:nor/>
                                </m:rPr>
                                <a:rPr lang="en-US" b="1" i="0" dirty="0" smtClean="0"/>
                                <m:t>    </m:t>
                              </m:r>
                              <m:r>
                                <m:rPr>
                                  <m:nor/>
                                </m:rPr>
                                <a:rPr lang="en-US" b="1" dirty="0"/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in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  </m:t>
                              </m:r>
                              <m:r>
                                <a:rPr lang="en-US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𝛺</m:t>
                              </m:r>
                              <m:r>
                                <m:rPr>
                                  <m:nor/>
                                </m:rPr>
                                <a:rPr lang="en-US" dirty="0">
                                  <a:ea typeface="Cambria Math" panose="02040503050406030204" pitchFamily="18" charset="0"/>
                                </a:rPr>
                                <m:t> </m:t>
                              </m:r>
                            </m:e>
                            <m:e>
                              <m:r>
                                <a:rPr lang="en-US" b="1" i="1" dirty="0">
                                  <a:latin typeface="Cambria Math" panose="02040503050406030204" pitchFamily="18" charset="0"/>
                                </a:rPr>
                                <m:t>𝒖</m:t>
                              </m:r>
                              <m:r>
                                <a:rPr lang="en-US" b="1" i="1" dirty="0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1" i="1" dirty="0" smtClean="0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)=</m:t>
                              </m:r>
                              <m:r>
                                <a:rPr lang="en-US" b="1" i="1" dirty="0">
                                  <a:latin typeface="Cambria Math" panose="02040503050406030204" pitchFamily="18" charset="0"/>
                                </a:rPr>
                                <m:t>𝒈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,</m:t>
                              </m:r>
                              <m:r>
                                <m:rPr>
                                  <m:nor/>
                                </m:rPr>
                                <a:rPr lang="en-US" b="1" dirty="0"/>
                                <m:t>      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on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 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a:rPr lang="en-US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𝜕𝛺</m:t>
                              </m:r>
                            </m:e>
                            <m:e>
                              <m:r>
                                <a:rPr lang="en-US" b="1" i="1" dirty="0">
                                  <a:latin typeface="Cambria Math" panose="02040503050406030204" pitchFamily="18" charset="0"/>
                                </a:rPr>
                                <m:t>𝒖</m:t>
                              </m:r>
                              <m:d>
                                <m:dPr>
                                  <m:ctrlPr>
                                    <a:rPr lang="en-US" b="1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1" i="1" dirty="0"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 dirty="0" smtClean="0">
                                      <a:latin typeface="Cambria Math" panose="02040503050406030204" pitchFamily="18" charset="0"/>
                                    </a:rPr>
                                    <m:t>𝒖</m:t>
                                  </m:r>
                                </m:e>
                                <m:sub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m:rPr>
                                  <m:nor/>
                                </m:rPr>
                                <a:rPr lang="en-US" b="0" i="0" dirty="0" smtClean="0"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in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  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𝛺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151C940A-52D2-401B-BC5C-5FEAE6435D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45661" y="5610131"/>
                <a:ext cx="2873479" cy="884281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ctangle 21">
            <a:extLst>
              <a:ext uri="{FF2B5EF4-FFF2-40B4-BE49-F238E27FC236}">
                <a16:creationId xmlns:a16="http://schemas.microsoft.com/office/drawing/2014/main" id="{02C5D942-B031-40BA-AAC2-94C240B2D003}"/>
              </a:ext>
            </a:extLst>
          </p:cNvPr>
          <p:cNvSpPr/>
          <p:nvPr/>
        </p:nvSpPr>
        <p:spPr>
          <a:xfrm>
            <a:off x="6954026" y="5500869"/>
            <a:ext cx="4739268" cy="1192539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345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D9532F9-C034-4B8D-A87A-67EE38BEBD56}"/>
                  </a:ext>
                </a:extLst>
              </p:cNvPr>
              <p:cNvSpPr txBox="1"/>
              <p:nvPr/>
            </p:nvSpPr>
            <p:spPr>
              <a:xfrm>
                <a:off x="337800" y="3746543"/>
                <a:ext cx="11669701" cy="37548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900" b="1" i="1" u="sng" dirty="0">
                    <a:cs typeface="Calibri" panose="020F0502020204030204" pitchFamily="34" charset="0"/>
                  </a:rPr>
                  <a:t>Step 0</a:t>
                </a:r>
                <a:r>
                  <a:rPr lang="en-US" sz="1900" b="1" i="1" dirty="0">
                    <a:cs typeface="Calibri" panose="020F0502020204030204" pitchFamily="34" charset="0"/>
                  </a:rPr>
                  <a:t>: </a:t>
                </a:r>
                <a:r>
                  <a:rPr lang="en-US" sz="1900" dirty="0">
                    <a:cs typeface="Calibri" panose="020F0502020204030204" pitchFamily="34" charset="0"/>
                  </a:rPr>
                  <a:t>Initialize </a:t>
                </a:r>
                <a14:m>
                  <m:oMath xmlns:m="http://schemas.openxmlformats.org/officeDocument/2006/math">
                    <m:r>
                      <a:rPr lang="en-US" sz="1900" i="1" dirty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𝑖</m:t>
                    </m:r>
                    <m:r>
                      <a:rPr lang="en-US" sz="1900" i="1" dirty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=0 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(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controller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time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index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).</m:t>
                    </m:r>
                  </m:oMath>
                </a14:m>
                <a:endParaRPr lang="en-US" sz="1900" dirty="0">
                  <a:cs typeface="Calibri" panose="020F0502020204030204" pitchFamily="34" charset="0"/>
                </a:endParaRPr>
              </a:p>
              <a:p>
                <a:endParaRPr lang="en-US" sz="400" dirty="0">
                  <a:cs typeface="Calibri" panose="020F0502020204030204" pitchFamily="34" charset="0"/>
                </a:endParaRPr>
              </a:p>
              <a:p>
                <a:endParaRPr lang="en-US" sz="400" dirty="0">
                  <a:cs typeface="Calibri" panose="020F0502020204030204" pitchFamily="34" charset="0"/>
                </a:endParaRPr>
              </a:p>
              <a:p>
                <a:r>
                  <a:rPr lang="en-US" sz="1900" b="1" i="1" u="sng" dirty="0">
                    <a:cs typeface="Calibri" panose="020F0502020204030204" pitchFamily="34" charset="0"/>
                  </a:rPr>
                  <a:t>Step 1</a:t>
                </a:r>
                <a:r>
                  <a:rPr lang="en-US" sz="1900" b="1" i="1" dirty="0">
                    <a:cs typeface="Calibri" panose="020F0502020204030204" pitchFamily="34" charset="0"/>
                  </a:rPr>
                  <a:t>:</a:t>
                </a:r>
                <a:r>
                  <a:rPr lang="en-US" sz="1900" dirty="0">
                    <a:cs typeface="Calibri" panose="020F0502020204030204" pitchFamily="34" charset="0"/>
                  </a:rPr>
                  <a:t> Advance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solution from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to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using time-stepper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with time-step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𝛥</m:t>
                        </m:r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𝑡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900"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sz="1900" dirty="0"/>
                  <a:t>using solution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interpolated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Γ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900" dirty="0"/>
                  <a:t> at times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19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1900" i="1">
                        <a:latin typeface="Cambria Math" panose="02040503050406030204" pitchFamily="18" charset="0"/>
                      </a:rPr>
                      <m:t>𝑛</m:t>
                    </m:r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𝛥</m:t>
                        </m:r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𝑡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90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1900" dirty="0"/>
              </a:p>
              <a:p>
                <a:endParaRPr lang="en-US" sz="400" dirty="0"/>
              </a:p>
              <a:p>
                <a:endParaRPr lang="en-US" sz="400" dirty="0"/>
              </a:p>
              <a:p>
                <a:r>
                  <a:rPr lang="en-US" sz="1900" b="1" i="1" u="sng" dirty="0">
                    <a:cs typeface="Calibri" panose="020F0502020204030204" pitchFamily="34" charset="0"/>
                  </a:rPr>
                  <a:t>Step 2</a:t>
                </a:r>
                <a:r>
                  <a:rPr lang="en-US" sz="1900" b="1" i="1" dirty="0">
                    <a:cs typeface="Calibri" panose="020F0502020204030204" pitchFamily="34" charset="0"/>
                  </a:rPr>
                  <a:t>:</a:t>
                </a:r>
                <a:r>
                  <a:rPr lang="en-US" sz="1900" i="1" dirty="0">
                    <a:cs typeface="Calibri" panose="020F0502020204030204" pitchFamily="34" charset="0"/>
                  </a:rPr>
                  <a:t> </a:t>
                </a:r>
                <a:r>
                  <a:rPr lang="en-US" sz="1900" dirty="0">
                    <a:cs typeface="Calibri" panose="020F0502020204030204" pitchFamily="34" charset="0"/>
                  </a:rPr>
                  <a:t>Advance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solution from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to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using time-stepper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with time-step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𝛥</m:t>
                        </m:r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𝑡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1900"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sz="1900" dirty="0"/>
                  <a:t>using solution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interpolated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Γ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900" dirty="0"/>
                  <a:t> at times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19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1900" i="1">
                        <a:latin typeface="Cambria Math" panose="02040503050406030204" pitchFamily="18" charset="0"/>
                      </a:rPr>
                      <m:t>𝑛</m:t>
                    </m:r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𝛥</m:t>
                        </m:r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𝑡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900" dirty="0"/>
                  <a:t>.</a:t>
                </a:r>
              </a:p>
              <a:p>
                <a:endParaRPr lang="en-US" sz="400" b="1" i="1" u="sng" dirty="0"/>
              </a:p>
              <a:p>
                <a:endParaRPr lang="en-US" sz="400" b="1" i="1" u="sng" dirty="0"/>
              </a:p>
              <a:p>
                <a:endParaRPr lang="en-US" sz="1900" dirty="0"/>
              </a:p>
              <a:p>
                <a:endParaRPr lang="en-US" sz="1900" dirty="0"/>
              </a:p>
              <a:p>
                <a:endParaRPr lang="en-US" sz="1900" i="1" dirty="0">
                  <a:cs typeface="Calibri" panose="020F0502020204030204" pitchFamily="34" charset="0"/>
                </a:endParaRPr>
              </a:p>
              <a:p>
                <a:endParaRPr lang="en-US" sz="1900" dirty="0"/>
              </a:p>
              <a:p>
                <a:endParaRPr lang="en-US" sz="1900" dirty="0">
                  <a:cs typeface="Calibri" panose="020F0502020204030204" pitchFamily="34" charset="0"/>
                </a:endParaRPr>
              </a:p>
              <a:p>
                <a:endParaRPr lang="en-US" sz="400" b="1" i="1" dirty="0">
                  <a:cs typeface="Calibri" panose="020F0502020204030204" pitchFamily="34" charset="0"/>
                </a:endParaRPr>
              </a:p>
              <a:p>
                <a:endParaRPr lang="en-US" sz="2000" b="1" i="1" dirty="0"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D9532F9-C034-4B8D-A87A-67EE38BEBD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800" y="3746543"/>
                <a:ext cx="11669701" cy="3754874"/>
              </a:xfrm>
              <a:prstGeom prst="rect">
                <a:avLst/>
              </a:prstGeom>
              <a:blipFill>
                <a:blip r:embed="rId3"/>
                <a:stretch>
                  <a:fillRect l="-470" t="-9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" name="Group 19">
            <a:extLst>
              <a:ext uri="{FF2B5EF4-FFF2-40B4-BE49-F238E27FC236}">
                <a16:creationId xmlns:a16="http://schemas.microsoft.com/office/drawing/2014/main" id="{2B1513E3-B32F-4A19-93CD-7ADB2556E141}"/>
              </a:ext>
            </a:extLst>
          </p:cNvPr>
          <p:cNvGrpSpPr/>
          <p:nvPr/>
        </p:nvGrpSpPr>
        <p:grpSpPr>
          <a:xfrm>
            <a:off x="657122" y="1238320"/>
            <a:ext cx="6446745" cy="2104379"/>
            <a:chOff x="538359" y="2231154"/>
            <a:chExt cx="6446745" cy="2104379"/>
          </a:xfrm>
        </p:grpSpPr>
        <p:pic>
          <p:nvPicPr>
            <p:cNvPr id="21" name="Picture 20" descr="Schwarz-time-integration.png">
              <a:extLst>
                <a:ext uri="{FF2B5EF4-FFF2-40B4-BE49-F238E27FC236}">
                  <a16:creationId xmlns:a16="http://schemas.microsoft.com/office/drawing/2014/main" id="{0D442A46-2135-4FCE-81D9-6D723D4811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6968" y="2406149"/>
              <a:ext cx="4898136" cy="1929384"/>
            </a:xfrm>
            <a:prstGeom prst="rect">
              <a:avLst/>
            </a:prstGeom>
          </p:spPr>
        </p:pic>
        <p:pic>
          <p:nvPicPr>
            <p:cNvPr id="22" name="Picture 21" descr="Schwarz-domains.png">
              <a:extLst>
                <a:ext uri="{FF2B5EF4-FFF2-40B4-BE49-F238E27FC236}">
                  <a16:creationId xmlns:a16="http://schemas.microsoft.com/office/drawing/2014/main" id="{5C69E27E-142A-4482-95DC-67D3AA4E7FB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8359" y="2231154"/>
              <a:ext cx="1150530" cy="206479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2AD3475B-1792-4482-9D9E-485179614B61}"/>
                    </a:ext>
                  </a:extLst>
                </p:cNvPr>
                <p:cNvSpPr txBox="1"/>
                <p:nvPr/>
              </p:nvSpPr>
              <p:spPr>
                <a:xfrm>
                  <a:off x="1962614" y="2257496"/>
                  <a:ext cx="80288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D15334C3-9C67-40DC-91D5-47AD4405FF2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62614" y="2257496"/>
                  <a:ext cx="802888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73965508-7F47-4D53-BDAB-A2723924ADF7}"/>
              </a:ext>
            </a:extLst>
          </p:cNvPr>
          <p:cNvSpPr/>
          <p:nvPr/>
        </p:nvSpPr>
        <p:spPr>
          <a:xfrm>
            <a:off x="4678100" y="1214092"/>
            <a:ext cx="2425767" cy="212860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09F000B-0EB2-40C0-9C34-C3A01BD879B8}"/>
              </a:ext>
            </a:extLst>
          </p:cNvPr>
          <p:cNvSpPr/>
          <p:nvPr/>
        </p:nvSpPr>
        <p:spPr>
          <a:xfrm>
            <a:off x="646785" y="2072363"/>
            <a:ext cx="1150530" cy="1270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F98729D-0BF2-4CDA-A64A-40380218BA93}"/>
                  </a:ext>
                </a:extLst>
              </p:cNvPr>
              <p:cNvSpPr txBox="1"/>
              <p:nvPr/>
            </p:nvSpPr>
            <p:spPr>
              <a:xfrm>
                <a:off x="4487050" y="1294400"/>
                <a:ext cx="80288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F98729D-0BF2-4CDA-A64A-40380218BA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7050" y="1294400"/>
                <a:ext cx="802888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79058D1-D606-4011-9FC7-8ACC9D01F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13</a:t>
            </a:fld>
            <a:endParaRPr lang="en-US" dirty="0"/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7F03A736-32CC-4A17-8C74-84439EFCC1E3}"/>
              </a:ext>
            </a:extLst>
          </p:cNvPr>
          <p:cNvCxnSpPr>
            <a:cxnSpLocks/>
          </p:cNvCxnSpPr>
          <p:nvPr/>
        </p:nvCxnSpPr>
        <p:spPr>
          <a:xfrm>
            <a:off x="2180220" y="3133201"/>
            <a:ext cx="2469718" cy="0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AFBC7089-559D-4D05-AEC6-F01EC039F070}"/>
                  </a:ext>
                </a:extLst>
              </p:cNvPr>
              <p:cNvSpPr txBox="1"/>
              <p:nvPr/>
            </p:nvSpPr>
            <p:spPr>
              <a:xfrm>
                <a:off x="2687679" y="3171488"/>
                <a:ext cx="337856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Integrate using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𝛥</m:t>
                        </m:r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𝑡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sz="1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AFBC7089-559D-4D05-AEC6-F01EC039F0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7679" y="3171488"/>
                <a:ext cx="3378569" cy="307777"/>
              </a:xfrm>
              <a:prstGeom prst="rect">
                <a:avLst/>
              </a:prstGeom>
              <a:blipFill>
                <a:blip r:embed="rId9"/>
                <a:stretch>
                  <a:fillRect l="-542" t="-1961" b="-196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CC5F8479-79D3-4226-AE52-E5AEB455C5A5}"/>
              </a:ext>
            </a:extLst>
          </p:cNvPr>
          <p:cNvCxnSpPr>
            <a:cxnSpLocks/>
          </p:cNvCxnSpPr>
          <p:nvPr/>
        </p:nvCxnSpPr>
        <p:spPr>
          <a:xfrm flipH="1">
            <a:off x="3087155" y="2678532"/>
            <a:ext cx="236966" cy="127176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7AB00F4F-7E47-496A-BAD7-4E61D3CBE22E}"/>
              </a:ext>
            </a:extLst>
          </p:cNvPr>
          <p:cNvCxnSpPr>
            <a:cxnSpLocks/>
          </p:cNvCxnSpPr>
          <p:nvPr/>
        </p:nvCxnSpPr>
        <p:spPr>
          <a:xfrm>
            <a:off x="3530713" y="2685966"/>
            <a:ext cx="242409" cy="127176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A5C76C0D-8B19-46B2-9756-E257E5AD2848}"/>
                  </a:ext>
                </a:extLst>
              </p:cNvPr>
              <p:cNvSpPr txBox="1"/>
              <p:nvPr/>
            </p:nvSpPr>
            <p:spPr>
              <a:xfrm>
                <a:off x="4763410" y="2437753"/>
                <a:ext cx="130283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Interpolate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Γ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A5C76C0D-8B19-46B2-9756-E257E5AD28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3410" y="2437753"/>
                <a:ext cx="1302838" cy="523220"/>
              </a:xfrm>
              <a:prstGeom prst="rect">
                <a:avLst/>
              </a:prstGeom>
              <a:blipFill>
                <a:blip r:embed="rId10"/>
                <a:stretch>
                  <a:fillRect l="-1402" t="-2326" b="-104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itle 1">
            <a:extLst>
              <a:ext uri="{FF2B5EF4-FFF2-40B4-BE49-F238E27FC236}">
                <a16:creationId xmlns:a16="http://schemas.microsoft.com/office/drawing/2014/main" id="{D7B5CCB3-C783-40A0-B8BC-66A4F44BE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359772"/>
            <a:ext cx="10471608" cy="570225"/>
          </a:xfrm>
        </p:spPr>
        <p:txBody>
          <a:bodyPr/>
          <a:lstStyle/>
          <a:p>
            <a:r>
              <a:rPr lang="en-US" dirty="0"/>
              <a:t>Time-Advancement Within the Schwarz Framework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ACE5ADB6-E6E6-42E9-B633-713E2D992FCB}"/>
              </a:ext>
            </a:extLst>
          </p:cNvPr>
          <p:cNvSpPr txBox="1">
            <a:spLocks/>
          </p:cNvSpPr>
          <p:nvPr/>
        </p:nvSpPr>
        <p:spPr bwMode="auto">
          <a:xfrm>
            <a:off x="8521187" y="1577793"/>
            <a:ext cx="2675720" cy="1090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>
              <a:buNone/>
              <a:defRPr/>
            </a:pPr>
            <a:r>
              <a:rPr lang="en-US" sz="1700" dirty="0">
                <a:latin typeface="Calibri" pitchFamily="34" charset="0"/>
                <a:cs typeface="Calibri" pitchFamily="34" charset="0"/>
              </a:rPr>
              <a:t>Controller time stepper</a:t>
            </a:r>
          </a:p>
          <a:p>
            <a:pPr marL="0" indent="0">
              <a:buNone/>
              <a:defRPr/>
            </a:pPr>
            <a:endParaRPr lang="en-US" sz="1700" dirty="0">
              <a:latin typeface="Calibri" pitchFamily="34" charset="0"/>
              <a:cs typeface="Calibri" pitchFamily="34" charset="0"/>
            </a:endParaRPr>
          </a:p>
          <a:p>
            <a:pPr marL="0" indent="0">
              <a:buNone/>
              <a:defRPr/>
            </a:pPr>
            <a:r>
              <a:rPr lang="en-US" sz="1700" dirty="0">
                <a:latin typeface="Calibri" pitchFamily="34" charset="0"/>
                <a:cs typeface="Calibri" pitchFamily="34" charset="0"/>
              </a:rPr>
              <a:t>Time integrator for </a:t>
            </a:r>
            <a:r>
              <a:rPr lang="en-US" sz="1700" i="1" dirty="0">
                <a:latin typeface="Symbol"/>
                <a:cs typeface="Wingdings 2" charset="2"/>
              </a:rPr>
              <a:t>W</a:t>
            </a:r>
            <a:r>
              <a:rPr lang="en-US" sz="1700" baseline="-25000" dirty="0">
                <a:latin typeface="Symbol"/>
                <a:cs typeface="Wingdings 2" charset="2"/>
              </a:rPr>
              <a:t>1</a:t>
            </a:r>
          </a:p>
          <a:p>
            <a:pPr marL="0" indent="0">
              <a:buNone/>
              <a:defRPr/>
            </a:pPr>
            <a:endParaRPr lang="en-US" sz="1700" baseline="-25000" dirty="0">
              <a:latin typeface="Symbol"/>
              <a:cs typeface="Calibri" pitchFamily="34" charset="0"/>
            </a:endParaRPr>
          </a:p>
          <a:p>
            <a:pPr marL="0" indent="0">
              <a:buNone/>
              <a:defRPr/>
            </a:pPr>
            <a:endParaRPr lang="en-US" sz="1700" baseline="-25000" dirty="0">
              <a:latin typeface="Symbol"/>
              <a:cs typeface="Calibri" pitchFamily="34" charset="0"/>
            </a:endParaRPr>
          </a:p>
          <a:p>
            <a:pPr marL="0" indent="0">
              <a:buNone/>
              <a:defRPr/>
            </a:pPr>
            <a:r>
              <a:rPr lang="en-US" sz="1700" dirty="0">
                <a:latin typeface="Calibri" pitchFamily="34" charset="0"/>
                <a:cs typeface="Calibri" pitchFamily="34" charset="0"/>
              </a:rPr>
              <a:t>Time integrator for </a:t>
            </a:r>
            <a:r>
              <a:rPr lang="en-US" sz="1700" i="1" dirty="0">
                <a:latin typeface="Symbol"/>
                <a:cs typeface="Wingdings 2" charset="2"/>
              </a:rPr>
              <a:t>W</a:t>
            </a:r>
            <a:r>
              <a:rPr lang="en-US" sz="1700" baseline="-25000" dirty="0">
                <a:latin typeface="Symbol"/>
                <a:cs typeface="Wingdings 2" charset="2"/>
              </a:rPr>
              <a:t>2</a:t>
            </a:r>
            <a:endParaRPr lang="en-US" sz="1700" dirty="0">
              <a:latin typeface="Calibri" pitchFamily="34" charset="0"/>
              <a:cs typeface="Calibri" pitchFamily="34" charset="0"/>
            </a:endParaRPr>
          </a:p>
          <a:p>
            <a:pPr marL="0" indent="0">
              <a:buNone/>
              <a:defRPr/>
            </a:pPr>
            <a:endParaRPr lang="en-US" sz="1700" dirty="0">
              <a:latin typeface="Calibri" pitchFamily="34" charset="0"/>
              <a:cs typeface="Calibri" pitchFamily="34" charset="0"/>
            </a:endParaRPr>
          </a:p>
          <a:p>
            <a:pPr marL="0" indent="0">
              <a:buNone/>
              <a:defRPr/>
            </a:pPr>
            <a:endParaRPr lang="en-US" sz="17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F5E79A9-DAC9-483B-8133-929B2DBE4487}"/>
              </a:ext>
            </a:extLst>
          </p:cNvPr>
          <p:cNvSpPr txBox="1"/>
          <p:nvPr/>
        </p:nvSpPr>
        <p:spPr>
          <a:xfrm>
            <a:off x="7051946" y="5814667"/>
            <a:ext cx="23161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0070C0"/>
                </a:solidFill>
              </a:rPr>
              <a:t>Model PDE: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E0BCF9D-58DB-486D-9A2E-9195E016FA64}"/>
                  </a:ext>
                </a:extLst>
              </p:cNvPr>
              <p:cNvSpPr txBox="1"/>
              <p:nvPr/>
            </p:nvSpPr>
            <p:spPr>
              <a:xfrm>
                <a:off x="8545661" y="5610131"/>
                <a:ext cx="2873479" cy="88428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eqArr>
                            <m:eqArr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acc>
                                <m:accPr>
                                  <m:chr m:val="̇"/>
                                  <m:ctrlP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𝒖</m:t>
                                  </m:r>
                                </m:e>
                              </m:acc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1" i="1" dirty="0">
                                  <a:latin typeface="Cambria Math" panose="02040503050406030204" pitchFamily="18" charset="0"/>
                                </a:rPr>
                                <m:t>𝒖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)=</m:t>
                              </m:r>
                              <m:r>
                                <a:rPr lang="en-US" b="1" i="1" dirty="0">
                                  <a:latin typeface="Cambria Math" panose="02040503050406030204" pitchFamily="18" charset="0"/>
                                </a:rPr>
                                <m:t>𝒇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,</m:t>
                              </m:r>
                              <m:r>
                                <m:rPr>
                                  <m:nor/>
                                </m:rPr>
                                <a:rPr lang="en-US" b="1" dirty="0"/>
                                <m:t>  </m:t>
                              </m:r>
                              <m:r>
                                <m:rPr>
                                  <m:nor/>
                                </m:rPr>
                                <a:rPr lang="en-US" b="1" i="0" dirty="0" smtClean="0"/>
                                <m:t>    </m:t>
                              </m:r>
                              <m:r>
                                <m:rPr>
                                  <m:nor/>
                                </m:rPr>
                                <a:rPr lang="en-US" b="1" dirty="0"/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in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  </m:t>
                              </m:r>
                              <m:r>
                                <a:rPr lang="en-US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𝛺</m:t>
                              </m:r>
                              <m:r>
                                <m:rPr>
                                  <m:nor/>
                                </m:rPr>
                                <a:rPr lang="en-US" dirty="0">
                                  <a:ea typeface="Cambria Math" panose="02040503050406030204" pitchFamily="18" charset="0"/>
                                </a:rPr>
                                <m:t> </m:t>
                              </m:r>
                            </m:e>
                            <m:e>
                              <m:r>
                                <a:rPr lang="en-US" b="1" i="1" dirty="0">
                                  <a:latin typeface="Cambria Math" panose="02040503050406030204" pitchFamily="18" charset="0"/>
                                </a:rPr>
                                <m:t>𝒖</m:t>
                              </m:r>
                              <m:r>
                                <a:rPr lang="en-US" b="1" i="1" dirty="0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1" i="1" dirty="0" smtClean="0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)=</m:t>
                              </m:r>
                              <m:r>
                                <a:rPr lang="en-US" b="1" i="1" dirty="0">
                                  <a:latin typeface="Cambria Math" panose="02040503050406030204" pitchFamily="18" charset="0"/>
                                </a:rPr>
                                <m:t>𝒈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,</m:t>
                              </m:r>
                              <m:r>
                                <m:rPr>
                                  <m:nor/>
                                </m:rPr>
                                <a:rPr lang="en-US" b="1" dirty="0"/>
                                <m:t>      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on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 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a:rPr lang="en-US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𝜕𝛺</m:t>
                              </m:r>
                            </m:e>
                            <m:e>
                              <m:r>
                                <a:rPr lang="en-US" b="1" i="1" dirty="0">
                                  <a:latin typeface="Cambria Math" panose="02040503050406030204" pitchFamily="18" charset="0"/>
                                </a:rPr>
                                <m:t>𝒖</m:t>
                              </m:r>
                              <m:d>
                                <m:dPr>
                                  <m:ctrlPr>
                                    <a:rPr lang="en-US" b="1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1" i="1" dirty="0"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 dirty="0" smtClean="0">
                                      <a:latin typeface="Cambria Math" panose="02040503050406030204" pitchFamily="18" charset="0"/>
                                    </a:rPr>
                                    <m:t>𝒖</m:t>
                                  </m:r>
                                </m:e>
                                <m:sub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m:rPr>
                                  <m:nor/>
                                </m:rPr>
                                <a:rPr lang="en-US" b="0" i="0" dirty="0" smtClean="0"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in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  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𝛺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E0BCF9D-58DB-486D-9A2E-9195E016FA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45661" y="5610131"/>
                <a:ext cx="2873479" cy="88428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Rectangle 29">
            <a:extLst>
              <a:ext uri="{FF2B5EF4-FFF2-40B4-BE49-F238E27FC236}">
                <a16:creationId xmlns:a16="http://schemas.microsoft.com/office/drawing/2014/main" id="{07CEADB2-40B3-4FC9-9523-BA9B8EE27998}"/>
              </a:ext>
            </a:extLst>
          </p:cNvPr>
          <p:cNvSpPr/>
          <p:nvPr/>
        </p:nvSpPr>
        <p:spPr>
          <a:xfrm>
            <a:off x="6954026" y="5500869"/>
            <a:ext cx="4739268" cy="1192539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BD0B41AE-DCEC-4D09-9924-41D5756905E1}"/>
              </a:ext>
            </a:extLst>
          </p:cNvPr>
          <p:cNvCxnSpPr>
            <a:cxnSpLocks/>
          </p:cNvCxnSpPr>
          <p:nvPr/>
        </p:nvCxnSpPr>
        <p:spPr>
          <a:xfrm>
            <a:off x="2306762" y="2554358"/>
            <a:ext cx="646242" cy="245256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1962B50D-F161-4ACF-86D0-219C4C0C5904}"/>
              </a:ext>
            </a:extLst>
          </p:cNvPr>
          <p:cNvCxnSpPr>
            <a:cxnSpLocks/>
          </p:cNvCxnSpPr>
          <p:nvPr/>
        </p:nvCxnSpPr>
        <p:spPr>
          <a:xfrm flipH="1">
            <a:off x="3919709" y="2563766"/>
            <a:ext cx="621294" cy="259504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0046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D9532F9-C034-4B8D-A87A-67EE38BEBD56}"/>
                  </a:ext>
                </a:extLst>
              </p:cNvPr>
              <p:cNvSpPr txBox="1"/>
              <p:nvPr/>
            </p:nvSpPr>
            <p:spPr>
              <a:xfrm>
                <a:off x="337800" y="3746543"/>
                <a:ext cx="11669701" cy="40472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900" b="1" i="1" u="sng" dirty="0">
                    <a:cs typeface="Calibri" panose="020F0502020204030204" pitchFamily="34" charset="0"/>
                  </a:rPr>
                  <a:t>Step 0</a:t>
                </a:r>
                <a:r>
                  <a:rPr lang="en-US" sz="1900" b="1" i="1" dirty="0">
                    <a:cs typeface="Calibri" panose="020F0502020204030204" pitchFamily="34" charset="0"/>
                  </a:rPr>
                  <a:t>: </a:t>
                </a:r>
                <a:r>
                  <a:rPr lang="en-US" sz="1900" dirty="0">
                    <a:cs typeface="Calibri" panose="020F0502020204030204" pitchFamily="34" charset="0"/>
                  </a:rPr>
                  <a:t>Initialize </a:t>
                </a:r>
                <a14:m>
                  <m:oMath xmlns:m="http://schemas.openxmlformats.org/officeDocument/2006/math">
                    <m:r>
                      <a:rPr lang="en-US" sz="1900" i="1" dirty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𝑖</m:t>
                    </m:r>
                    <m:r>
                      <a:rPr lang="en-US" sz="1900" i="1" dirty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=0 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(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controller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time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index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).</m:t>
                    </m:r>
                  </m:oMath>
                </a14:m>
                <a:endParaRPr lang="en-US" sz="1900" dirty="0">
                  <a:cs typeface="Calibri" panose="020F0502020204030204" pitchFamily="34" charset="0"/>
                </a:endParaRPr>
              </a:p>
              <a:p>
                <a:endParaRPr lang="en-US" sz="400" dirty="0">
                  <a:cs typeface="Calibri" panose="020F0502020204030204" pitchFamily="34" charset="0"/>
                </a:endParaRPr>
              </a:p>
              <a:p>
                <a:endParaRPr lang="en-US" sz="400" dirty="0">
                  <a:cs typeface="Calibri" panose="020F0502020204030204" pitchFamily="34" charset="0"/>
                </a:endParaRPr>
              </a:p>
              <a:p>
                <a:r>
                  <a:rPr lang="en-US" sz="1900" b="1" i="1" u="sng" dirty="0">
                    <a:cs typeface="Calibri" panose="020F0502020204030204" pitchFamily="34" charset="0"/>
                  </a:rPr>
                  <a:t>Step 1</a:t>
                </a:r>
                <a:r>
                  <a:rPr lang="en-US" sz="1900" b="1" i="1" dirty="0">
                    <a:cs typeface="Calibri" panose="020F0502020204030204" pitchFamily="34" charset="0"/>
                  </a:rPr>
                  <a:t>:</a:t>
                </a:r>
                <a:r>
                  <a:rPr lang="en-US" sz="1900" dirty="0">
                    <a:cs typeface="Calibri" panose="020F0502020204030204" pitchFamily="34" charset="0"/>
                  </a:rPr>
                  <a:t> Advance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solution from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to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using time-stepper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with time-step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𝛥</m:t>
                        </m:r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𝑡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900"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sz="1900" dirty="0"/>
                  <a:t>using solution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interpolated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Γ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900" dirty="0"/>
                  <a:t> at times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19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1900" i="1">
                        <a:latin typeface="Cambria Math" panose="02040503050406030204" pitchFamily="18" charset="0"/>
                      </a:rPr>
                      <m:t>𝑛</m:t>
                    </m:r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𝛥</m:t>
                        </m:r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𝑡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90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1900" dirty="0"/>
              </a:p>
              <a:p>
                <a:endParaRPr lang="en-US" sz="400" dirty="0"/>
              </a:p>
              <a:p>
                <a:endParaRPr lang="en-US" sz="400" dirty="0"/>
              </a:p>
              <a:p>
                <a:r>
                  <a:rPr lang="en-US" sz="1900" b="1" i="1" u="sng" dirty="0">
                    <a:cs typeface="Calibri" panose="020F0502020204030204" pitchFamily="34" charset="0"/>
                  </a:rPr>
                  <a:t>Step 2</a:t>
                </a:r>
                <a:r>
                  <a:rPr lang="en-US" sz="1900" b="1" i="1" dirty="0">
                    <a:cs typeface="Calibri" panose="020F0502020204030204" pitchFamily="34" charset="0"/>
                  </a:rPr>
                  <a:t>:</a:t>
                </a:r>
                <a:r>
                  <a:rPr lang="en-US" sz="1900" i="1" dirty="0">
                    <a:cs typeface="Calibri" panose="020F0502020204030204" pitchFamily="34" charset="0"/>
                  </a:rPr>
                  <a:t> </a:t>
                </a:r>
                <a:r>
                  <a:rPr lang="en-US" sz="1900" dirty="0">
                    <a:cs typeface="Calibri" panose="020F0502020204030204" pitchFamily="34" charset="0"/>
                  </a:rPr>
                  <a:t>Advance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solution from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to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using time-stepper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with time-step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𝛥</m:t>
                        </m:r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𝑡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1900"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sz="1900" dirty="0"/>
                  <a:t>using solution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interpolated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Γ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900" dirty="0"/>
                  <a:t> at times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19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1900" i="1">
                        <a:latin typeface="Cambria Math" panose="02040503050406030204" pitchFamily="18" charset="0"/>
                      </a:rPr>
                      <m:t>𝑛</m:t>
                    </m:r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𝛥</m:t>
                        </m:r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𝑡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900" dirty="0"/>
                  <a:t>.</a:t>
                </a:r>
              </a:p>
              <a:p>
                <a:endParaRPr lang="en-US" sz="400" b="1" i="1" u="sng" dirty="0"/>
              </a:p>
              <a:p>
                <a:endParaRPr lang="en-US" sz="400" b="1" i="1" u="sng" dirty="0"/>
              </a:p>
              <a:p>
                <a:r>
                  <a:rPr lang="en-US" sz="1900" b="1" i="1" u="sng" dirty="0"/>
                  <a:t>Step 3</a:t>
                </a:r>
                <a:r>
                  <a:rPr lang="en-US" sz="1900" b="1" i="1" dirty="0"/>
                  <a:t>: </a:t>
                </a:r>
                <a:r>
                  <a:rPr lang="en-US" sz="1900" dirty="0"/>
                  <a:t>Check for convergence at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.</a:t>
                </a:r>
              </a:p>
              <a:p>
                <a:endParaRPr lang="en-US" sz="1900" dirty="0"/>
              </a:p>
              <a:p>
                <a:endParaRPr lang="en-US" sz="1900" dirty="0"/>
              </a:p>
              <a:p>
                <a:endParaRPr lang="en-US" sz="1900" i="1" dirty="0">
                  <a:cs typeface="Calibri" panose="020F0502020204030204" pitchFamily="34" charset="0"/>
                </a:endParaRPr>
              </a:p>
              <a:p>
                <a:endParaRPr lang="en-US" sz="1900" dirty="0"/>
              </a:p>
              <a:p>
                <a:endParaRPr lang="en-US" sz="1900" dirty="0">
                  <a:cs typeface="Calibri" panose="020F0502020204030204" pitchFamily="34" charset="0"/>
                </a:endParaRPr>
              </a:p>
              <a:p>
                <a:endParaRPr lang="en-US" sz="400" b="1" i="1" dirty="0">
                  <a:cs typeface="Calibri" panose="020F0502020204030204" pitchFamily="34" charset="0"/>
                </a:endParaRPr>
              </a:p>
              <a:p>
                <a:endParaRPr lang="en-US" sz="2000" b="1" i="1" dirty="0"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D9532F9-C034-4B8D-A87A-67EE38BEBD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800" y="3746543"/>
                <a:ext cx="11669701" cy="4047262"/>
              </a:xfrm>
              <a:prstGeom prst="rect">
                <a:avLst/>
              </a:prstGeom>
              <a:blipFill>
                <a:blip r:embed="rId3"/>
                <a:stretch>
                  <a:fillRect l="-470" t="-9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" name="Group 19">
            <a:extLst>
              <a:ext uri="{FF2B5EF4-FFF2-40B4-BE49-F238E27FC236}">
                <a16:creationId xmlns:a16="http://schemas.microsoft.com/office/drawing/2014/main" id="{2B1513E3-B32F-4A19-93CD-7ADB2556E141}"/>
              </a:ext>
            </a:extLst>
          </p:cNvPr>
          <p:cNvGrpSpPr/>
          <p:nvPr/>
        </p:nvGrpSpPr>
        <p:grpSpPr>
          <a:xfrm>
            <a:off x="2081377" y="1264662"/>
            <a:ext cx="5022490" cy="2078037"/>
            <a:chOff x="1962614" y="2257496"/>
            <a:chExt cx="5022490" cy="2078037"/>
          </a:xfrm>
        </p:grpSpPr>
        <p:pic>
          <p:nvPicPr>
            <p:cNvPr id="21" name="Picture 20" descr="Schwarz-time-integration.png">
              <a:extLst>
                <a:ext uri="{FF2B5EF4-FFF2-40B4-BE49-F238E27FC236}">
                  <a16:creationId xmlns:a16="http://schemas.microsoft.com/office/drawing/2014/main" id="{0D442A46-2135-4FCE-81D9-6D723D4811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6968" y="2406149"/>
              <a:ext cx="4898136" cy="192938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2AD3475B-1792-4482-9D9E-485179614B61}"/>
                    </a:ext>
                  </a:extLst>
                </p:cNvPr>
                <p:cNvSpPr txBox="1"/>
                <p:nvPr/>
              </p:nvSpPr>
              <p:spPr>
                <a:xfrm>
                  <a:off x="1962614" y="2257496"/>
                  <a:ext cx="80288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D15334C3-9C67-40DC-91D5-47AD4405FF2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62614" y="2257496"/>
                  <a:ext cx="802888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73965508-7F47-4D53-BDAB-A2723924ADF7}"/>
              </a:ext>
            </a:extLst>
          </p:cNvPr>
          <p:cNvSpPr/>
          <p:nvPr/>
        </p:nvSpPr>
        <p:spPr>
          <a:xfrm>
            <a:off x="4678100" y="1214092"/>
            <a:ext cx="2425767" cy="212860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F98729D-0BF2-4CDA-A64A-40380218BA93}"/>
                  </a:ext>
                </a:extLst>
              </p:cNvPr>
              <p:cNvSpPr txBox="1"/>
              <p:nvPr/>
            </p:nvSpPr>
            <p:spPr>
              <a:xfrm>
                <a:off x="4487050" y="1294400"/>
                <a:ext cx="80288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F98729D-0BF2-4CDA-A64A-40380218BA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7050" y="1294400"/>
                <a:ext cx="802888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79058D1-D606-4011-9FC7-8ACC9D01F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C427FAD-0E5F-4441-B9A4-CDB1C0C354EC}"/>
              </a:ext>
            </a:extLst>
          </p:cNvPr>
          <p:cNvSpPr/>
          <p:nvPr/>
        </p:nvSpPr>
        <p:spPr>
          <a:xfrm>
            <a:off x="4449386" y="1301621"/>
            <a:ext cx="580847" cy="20769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Schwarz-domains.png">
            <a:extLst>
              <a:ext uri="{FF2B5EF4-FFF2-40B4-BE49-F238E27FC236}">
                <a16:creationId xmlns:a16="http://schemas.microsoft.com/office/drawing/2014/main" id="{5C69E27E-142A-4482-95DC-67D3AA4E7FB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122" y="1238320"/>
            <a:ext cx="1150530" cy="2064791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D7B5CCB3-C783-40A0-B8BC-66A4F44BE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359772"/>
            <a:ext cx="10471608" cy="570225"/>
          </a:xfrm>
        </p:spPr>
        <p:txBody>
          <a:bodyPr/>
          <a:lstStyle/>
          <a:p>
            <a:r>
              <a:rPr lang="en-US" dirty="0"/>
              <a:t>Time-Advancement Within the Schwarz Framework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ACE5ADB6-E6E6-42E9-B633-713E2D992FCB}"/>
              </a:ext>
            </a:extLst>
          </p:cNvPr>
          <p:cNvSpPr txBox="1">
            <a:spLocks/>
          </p:cNvSpPr>
          <p:nvPr/>
        </p:nvSpPr>
        <p:spPr bwMode="auto">
          <a:xfrm>
            <a:off x="8521187" y="1577793"/>
            <a:ext cx="2675720" cy="1090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>
              <a:buNone/>
              <a:defRPr/>
            </a:pPr>
            <a:r>
              <a:rPr lang="en-US" sz="1700" dirty="0">
                <a:latin typeface="Calibri" pitchFamily="34" charset="0"/>
                <a:cs typeface="Calibri" pitchFamily="34" charset="0"/>
              </a:rPr>
              <a:t>Controller time stepper</a:t>
            </a:r>
          </a:p>
          <a:p>
            <a:pPr marL="0" indent="0">
              <a:buNone/>
              <a:defRPr/>
            </a:pPr>
            <a:endParaRPr lang="en-US" sz="1700" dirty="0">
              <a:latin typeface="Calibri" pitchFamily="34" charset="0"/>
              <a:cs typeface="Calibri" pitchFamily="34" charset="0"/>
            </a:endParaRPr>
          </a:p>
          <a:p>
            <a:pPr marL="0" indent="0">
              <a:buNone/>
              <a:defRPr/>
            </a:pPr>
            <a:r>
              <a:rPr lang="en-US" sz="1700" dirty="0">
                <a:latin typeface="Calibri" pitchFamily="34" charset="0"/>
                <a:cs typeface="Calibri" pitchFamily="34" charset="0"/>
              </a:rPr>
              <a:t>Time integrator for </a:t>
            </a:r>
            <a:r>
              <a:rPr lang="en-US" sz="1700" i="1" dirty="0">
                <a:latin typeface="Symbol"/>
                <a:cs typeface="Wingdings 2" charset="2"/>
              </a:rPr>
              <a:t>W</a:t>
            </a:r>
            <a:r>
              <a:rPr lang="en-US" sz="1700" baseline="-25000" dirty="0">
                <a:latin typeface="Symbol"/>
                <a:cs typeface="Wingdings 2" charset="2"/>
              </a:rPr>
              <a:t>1</a:t>
            </a:r>
          </a:p>
          <a:p>
            <a:pPr marL="0" indent="0">
              <a:buNone/>
              <a:defRPr/>
            </a:pPr>
            <a:endParaRPr lang="en-US" sz="1700" baseline="-25000" dirty="0">
              <a:latin typeface="Symbol"/>
              <a:cs typeface="Calibri" pitchFamily="34" charset="0"/>
            </a:endParaRPr>
          </a:p>
          <a:p>
            <a:pPr marL="0" indent="0">
              <a:buNone/>
              <a:defRPr/>
            </a:pPr>
            <a:endParaRPr lang="en-US" sz="1700" baseline="-25000" dirty="0">
              <a:latin typeface="Symbol"/>
              <a:cs typeface="Calibri" pitchFamily="34" charset="0"/>
            </a:endParaRPr>
          </a:p>
          <a:p>
            <a:pPr marL="0" indent="0">
              <a:buNone/>
              <a:defRPr/>
            </a:pPr>
            <a:r>
              <a:rPr lang="en-US" sz="1700" dirty="0">
                <a:latin typeface="Calibri" pitchFamily="34" charset="0"/>
                <a:cs typeface="Calibri" pitchFamily="34" charset="0"/>
              </a:rPr>
              <a:t>Time integrator for </a:t>
            </a:r>
            <a:r>
              <a:rPr lang="en-US" sz="1700" i="1" dirty="0">
                <a:latin typeface="Symbol"/>
                <a:cs typeface="Wingdings 2" charset="2"/>
              </a:rPr>
              <a:t>W</a:t>
            </a:r>
            <a:r>
              <a:rPr lang="en-US" sz="1700" baseline="-25000" dirty="0">
                <a:latin typeface="Symbol"/>
                <a:cs typeface="Wingdings 2" charset="2"/>
              </a:rPr>
              <a:t>2</a:t>
            </a:r>
            <a:endParaRPr lang="en-US" sz="1700" dirty="0">
              <a:latin typeface="Calibri" pitchFamily="34" charset="0"/>
              <a:cs typeface="Calibri" pitchFamily="34" charset="0"/>
            </a:endParaRPr>
          </a:p>
          <a:p>
            <a:pPr marL="0" indent="0">
              <a:buNone/>
              <a:defRPr/>
            </a:pPr>
            <a:endParaRPr lang="en-US" sz="1700" dirty="0">
              <a:latin typeface="Calibri" pitchFamily="34" charset="0"/>
              <a:cs typeface="Calibri" pitchFamily="34" charset="0"/>
            </a:endParaRPr>
          </a:p>
          <a:p>
            <a:pPr marL="0" indent="0">
              <a:buNone/>
              <a:defRPr/>
            </a:pPr>
            <a:endParaRPr lang="en-US" sz="17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043C9E5-9F28-4E89-AAC8-AED4A8507DA2}"/>
              </a:ext>
            </a:extLst>
          </p:cNvPr>
          <p:cNvSpPr txBox="1"/>
          <p:nvPr/>
        </p:nvSpPr>
        <p:spPr>
          <a:xfrm>
            <a:off x="7051946" y="5814667"/>
            <a:ext cx="23161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0070C0"/>
                </a:solidFill>
              </a:rPr>
              <a:t>Model PDE: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33CAE23-E553-40AC-9474-A31E105C5B4E}"/>
                  </a:ext>
                </a:extLst>
              </p:cNvPr>
              <p:cNvSpPr txBox="1"/>
              <p:nvPr/>
            </p:nvSpPr>
            <p:spPr>
              <a:xfrm>
                <a:off x="8545661" y="5610131"/>
                <a:ext cx="2873479" cy="88428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eqArr>
                            <m:eqArr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acc>
                                <m:accPr>
                                  <m:chr m:val="̇"/>
                                  <m:ctrlP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𝒖</m:t>
                                  </m:r>
                                </m:e>
                              </m:acc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1" i="1" dirty="0">
                                  <a:latin typeface="Cambria Math" panose="02040503050406030204" pitchFamily="18" charset="0"/>
                                </a:rPr>
                                <m:t>𝒖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)=</m:t>
                              </m:r>
                              <m:r>
                                <a:rPr lang="en-US" b="1" i="1" dirty="0">
                                  <a:latin typeface="Cambria Math" panose="02040503050406030204" pitchFamily="18" charset="0"/>
                                </a:rPr>
                                <m:t>𝒇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,</m:t>
                              </m:r>
                              <m:r>
                                <m:rPr>
                                  <m:nor/>
                                </m:rPr>
                                <a:rPr lang="en-US" b="1" dirty="0"/>
                                <m:t>  </m:t>
                              </m:r>
                              <m:r>
                                <m:rPr>
                                  <m:nor/>
                                </m:rPr>
                                <a:rPr lang="en-US" b="1" i="0" dirty="0" smtClean="0"/>
                                <m:t>    </m:t>
                              </m:r>
                              <m:r>
                                <m:rPr>
                                  <m:nor/>
                                </m:rPr>
                                <a:rPr lang="en-US" b="1" dirty="0"/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in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  </m:t>
                              </m:r>
                              <m:r>
                                <a:rPr lang="en-US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𝛺</m:t>
                              </m:r>
                              <m:r>
                                <m:rPr>
                                  <m:nor/>
                                </m:rPr>
                                <a:rPr lang="en-US" dirty="0">
                                  <a:ea typeface="Cambria Math" panose="02040503050406030204" pitchFamily="18" charset="0"/>
                                </a:rPr>
                                <m:t> </m:t>
                              </m:r>
                            </m:e>
                            <m:e>
                              <m:r>
                                <a:rPr lang="en-US" b="1" i="1" dirty="0">
                                  <a:latin typeface="Cambria Math" panose="02040503050406030204" pitchFamily="18" charset="0"/>
                                </a:rPr>
                                <m:t>𝒖</m:t>
                              </m:r>
                              <m:r>
                                <a:rPr lang="en-US" b="1" i="1" dirty="0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1" i="1" dirty="0" smtClean="0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)=</m:t>
                              </m:r>
                              <m:r>
                                <a:rPr lang="en-US" b="1" i="1" dirty="0">
                                  <a:latin typeface="Cambria Math" panose="02040503050406030204" pitchFamily="18" charset="0"/>
                                </a:rPr>
                                <m:t>𝒈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,</m:t>
                              </m:r>
                              <m:r>
                                <m:rPr>
                                  <m:nor/>
                                </m:rPr>
                                <a:rPr lang="en-US" b="1" dirty="0"/>
                                <m:t>      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on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 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a:rPr lang="en-US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𝜕𝛺</m:t>
                              </m:r>
                            </m:e>
                            <m:e>
                              <m:r>
                                <a:rPr lang="en-US" b="1" i="1" dirty="0">
                                  <a:latin typeface="Cambria Math" panose="02040503050406030204" pitchFamily="18" charset="0"/>
                                </a:rPr>
                                <m:t>𝒖</m:t>
                              </m:r>
                              <m:d>
                                <m:dPr>
                                  <m:ctrlPr>
                                    <a:rPr lang="en-US" b="1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1" i="1" dirty="0"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 dirty="0" smtClean="0">
                                      <a:latin typeface="Cambria Math" panose="02040503050406030204" pitchFamily="18" charset="0"/>
                                    </a:rPr>
                                    <m:t>𝒖</m:t>
                                  </m:r>
                                </m:e>
                                <m:sub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m:rPr>
                                  <m:nor/>
                                </m:rPr>
                                <a:rPr lang="en-US" b="0" i="0" dirty="0" smtClean="0"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in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  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𝛺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33CAE23-E553-40AC-9474-A31E105C5B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45661" y="5610131"/>
                <a:ext cx="2873479" cy="88428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ctangle 21">
            <a:extLst>
              <a:ext uri="{FF2B5EF4-FFF2-40B4-BE49-F238E27FC236}">
                <a16:creationId xmlns:a16="http://schemas.microsoft.com/office/drawing/2014/main" id="{7647FF1B-CA63-42DF-B709-14DAD6749606}"/>
              </a:ext>
            </a:extLst>
          </p:cNvPr>
          <p:cNvSpPr/>
          <p:nvPr/>
        </p:nvSpPr>
        <p:spPr>
          <a:xfrm>
            <a:off x="6954026" y="5500869"/>
            <a:ext cx="4739268" cy="1192539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051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D9532F9-C034-4B8D-A87A-67EE38BEBD56}"/>
                  </a:ext>
                </a:extLst>
              </p:cNvPr>
              <p:cNvSpPr txBox="1"/>
              <p:nvPr/>
            </p:nvSpPr>
            <p:spPr>
              <a:xfrm>
                <a:off x="337800" y="3746543"/>
                <a:ext cx="11669701" cy="44012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900" b="1" i="1" u="sng" dirty="0">
                    <a:cs typeface="Calibri" panose="020F0502020204030204" pitchFamily="34" charset="0"/>
                  </a:rPr>
                  <a:t>Step 0</a:t>
                </a:r>
                <a:r>
                  <a:rPr lang="en-US" sz="1900" b="1" i="1" dirty="0">
                    <a:cs typeface="Calibri" panose="020F0502020204030204" pitchFamily="34" charset="0"/>
                  </a:rPr>
                  <a:t>: </a:t>
                </a:r>
                <a:r>
                  <a:rPr lang="en-US" sz="1900" dirty="0">
                    <a:cs typeface="Calibri" panose="020F0502020204030204" pitchFamily="34" charset="0"/>
                  </a:rPr>
                  <a:t>Initialize </a:t>
                </a:r>
                <a14:m>
                  <m:oMath xmlns:m="http://schemas.openxmlformats.org/officeDocument/2006/math">
                    <m:r>
                      <a:rPr lang="en-US" sz="1900" i="1" dirty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𝑖</m:t>
                    </m:r>
                    <m:r>
                      <a:rPr lang="en-US" sz="1900" i="1" dirty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=0 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(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controller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time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index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).</m:t>
                    </m:r>
                  </m:oMath>
                </a14:m>
                <a:endParaRPr lang="en-US" sz="1900" dirty="0">
                  <a:cs typeface="Calibri" panose="020F0502020204030204" pitchFamily="34" charset="0"/>
                </a:endParaRPr>
              </a:p>
              <a:p>
                <a:endParaRPr lang="en-US" sz="400" dirty="0">
                  <a:cs typeface="Calibri" panose="020F0502020204030204" pitchFamily="34" charset="0"/>
                </a:endParaRPr>
              </a:p>
              <a:p>
                <a:endParaRPr lang="en-US" sz="400" dirty="0">
                  <a:cs typeface="Calibri" panose="020F0502020204030204" pitchFamily="34" charset="0"/>
                </a:endParaRPr>
              </a:p>
              <a:p>
                <a:r>
                  <a:rPr lang="en-US" sz="1900" b="1" i="1" u="sng" dirty="0">
                    <a:cs typeface="Calibri" panose="020F0502020204030204" pitchFamily="34" charset="0"/>
                  </a:rPr>
                  <a:t>Step 1</a:t>
                </a:r>
                <a:r>
                  <a:rPr lang="en-US" sz="1900" b="1" i="1" dirty="0">
                    <a:cs typeface="Calibri" panose="020F0502020204030204" pitchFamily="34" charset="0"/>
                  </a:rPr>
                  <a:t>:</a:t>
                </a:r>
                <a:r>
                  <a:rPr lang="en-US" sz="1900" dirty="0">
                    <a:cs typeface="Calibri" panose="020F0502020204030204" pitchFamily="34" charset="0"/>
                  </a:rPr>
                  <a:t> Advance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solution from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to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using time-stepper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with time-step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𝛥</m:t>
                        </m:r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𝑡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900"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sz="1900" dirty="0"/>
                  <a:t>using solution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interpolated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Γ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900" dirty="0"/>
                  <a:t> at times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19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1900" i="1">
                        <a:latin typeface="Cambria Math" panose="02040503050406030204" pitchFamily="18" charset="0"/>
                      </a:rPr>
                      <m:t>𝑛</m:t>
                    </m:r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𝛥</m:t>
                        </m:r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𝑡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90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1900" dirty="0"/>
              </a:p>
              <a:p>
                <a:endParaRPr lang="en-US" sz="400" dirty="0"/>
              </a:p>
              <a:p>
                <a:endParaRPr lang="en-US" sz="400" dirty="0"/>
              </a:p>
              <a:p>
                <a:r>
                  <a:rPr lang="en-US" sz="1900" b="1" i="1" u="sng" dirty="0">
                    <a:cs typeface="Calibri" panose="020F0502020204030204" pitchFamily="34" charset="0"/>
                  </a:rPr>
                  <a:t>Step 2</a:t>
                </a:r>
                <a:r>
                  <a:rPr lang="en-US" sz="1900" b="1" i="1" dirty="0">
                    <a:cs typeface="Calibri" panose="020F0502020204030204" pitchFamily="34" charset="0"/>
                  </a:rPr>
                  <a:t>:</a:t>
                </a:r>
                <a:r>
                  <a:rPr lang="en-US" sz="1900" i="1" dirty="0">
                    <a:cs typeface="Calibri" panose="020F0502020204030204" pitchFamily="34" charset="0"/>
                  </a:rPr>
                  <a:t> </a:t>
                </a:r>
                <a:r>
                  <a:rPr lang="en-US" sz="1900" dirty="0">
                    <a:cs typeface="Calibri" panose="020F0502020204030204" pitchFamily="34" charset="0"/>
                  </a:rPr>
                  <a:t>Advance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solution from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to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using time-stepper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with time-step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𝛥</m:t>
                        </m:r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𝑡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1900"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sz="1900" dirty="0"/>
                  <a:t>using solution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interpolated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Γ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900" dirty="0"/>
                  <a:t> at times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19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1900" i="1">
                        <a:latin typeface="Cambria Math" panose="02040503050406030204" pitchFamily="18" charset="0"/>
                      </a:rPr>
                      <m:t>𝑛</m:t>
                    </m:r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𝛥</m:t>
                        </m:r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𝑡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900" dirty="0"/>
                  <a:t>.</a:t>
                </a:r>
              </a:p>
              <a:p>
                <a:endParaRPr lang="en-US" sz="400" b="1" i="1" u="sng" dirty="0"/>
              </a:p>
              <a:p>
                <a:endParaRPr lang="en-US" sz="400" b="1" i="1" u="sng" dirty="0"/>
              </a:p>
              <a:p>
                <a:r>
                  <a:rPr lang="en-US" sz="1900" b="1" i="1" u="sng" dirty="0"/>
                  <a:t>Step 3</a:t>
                </a:r>
                <a:r>
                  <a:rPr lang="en-US" sz="1900" b="1" i="1" dirty="0"/>
                  <a:t>: </a:t>
                </a:r>
                <a:r>
                  <a:rPr lang="en-US" sz="1900" dirty="0"/>
                  <a:t>Check for convergence at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.</a:t>
                </a:r>
              </a:p>
              <a:p>
                <a:endParaRPr lang="en-US" sz="400" dirty="0">
                  <a:cs typeface="Calibri" panose="020F0502020204030204" pitchFamily="34" charset="0"/>
                </a:endParaRPr>
              </a:p>
              <a:p>
                <a:pPr marL="342900" indent="-342900">
                  <a:buFont typeface="Wingdings" panose="05000000000000000000" pitchFamily="2" charset="2"/>
                  <a:buChar char="Ø"/>
                </a:pPr>
                <a:r>
                  <a:rPr lang="en-US" sz="1900" dirty="0">
                    <a:cs typeface="Calibri" panose="020F0502020204030204" pitchFamily="34" charset="0"/>
                  </a:rPr>
                  <a:t>If </a:t>
                </a:r>
                <a:r>
                  <a:rPr lang="en-US" sz="1900" dirty="0" err="1">
                    <a:cs typeface="Calibri" panose="020F0502020204030204" pitchFamily="34" charset="0"/>
                  </a:rPr>
                  <a:t>unconverged</a:t>
                </a:r>
                <a:r>
                  <a:rPr lang="en-US" sz="1900" dirty="0">
                    <a:cs typeface="Calibri" panose="020F0502020204030204" pitchFamily="34" charset="0"/>
                  </a:rPr>
                  <a:t>, return to Step 1. </a:t>
                </a:r>
              </a:p>
              <a:p>
                <a:endParaRPr lang="en-US" sz="1900" dirty="0"/>
              </a:p>
              <a:p>
                <a:endParaRPr lang="en-US" sz="1900" dirty="0"/>
              </a:p>
              <a:p>
                <a:endParaRPr lang="en-US" sz="1900" i="1" dirty="0">
                  <a:cs typeface="Calibri" panose="020F0502020204030204" pitchFamily="34" charset="0"/>
                </a:endParaRPr>
              </a:p>
              <a:p>
                <a:endParaRPr lang="en-US" sz="1900" dirty="0"/>
              </a:p>
              <a:p>
                <a:endParaRPr lang="en-US" sz="1900" dirty="0">
                  <a:cs typeface="Calibri" panose="020F0502020204030204" pitchFamily="34" charset="0"/>
                </a:endParaRPr>
              </a:p>
              <a:p>
                <a:endParaRPr lang="en-US" sz="400" b="1" i="1" dirty="0">
                  <a:cs typeface="Calibri" panose="020F0502020204030204" pitchFamily="34" charset="0"/>
                </a:endParaRPr>
              </a:p>
              <a:p>
                <a:endParaRPr lang="en-US" sz="2000" b="1" i="1" dirty="0"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D9532F9-C034-4B8D-A87A-67EE38BEBD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800" y="3746543"/>
                <a:ext cx="11669701" cy="4401205"/>
              </a:xfrm>
              <a:prstGeom prst="rect">
                <a:avLst/>
              </a:prstGeom>
              <a:blipFill>
                <a:blip r:embed="rId4"/>
                <a:stretch>
                  <a:fillRect l="-470" t="-8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" name="Group 19">
            <a:extLst>
              <a:ext uri="{FF2B5EF4-FFF2-40B4-BE49-F238E27FC236}">
                <a16:creationId xmlns:a16="http://schemas.microsoft.com/office/drawing/2014/main" id="{2B1513E3-B32F-4A19-93CD-7ADB2556E141}"/>
              </a:ext>
            </a:extLst>
          </p:cNvPr>
          <p:cNvGrpSpPr/>
          <p:nvPr/>
        </p:nvGrpSpPr>
        <p:grpSpPr>
          <a:xfrm>
            <a:off x="657122" y="1238320"/>
            <a:ext cx="6446745" cy="2104379"/>
            <a:chOff x="538359" y="2231154"/>
            <a:chExt cx="6446745" cy="2104379"/>
          </a:xfrm>
        </p:grpSpPr>
        <p:pic>
          <p:nvPicPr>
            <p:cNvPr id="21" name="Picture 20" descr="Schwarz-time-integration.png">
              <a:extLst>
                <a:ext uri="{FF2B5EF4-FFF2-40B4-BE49-F238E27FC236}">
                  <a16:creationId xmlns:a16="http://schemas.microsoft.com/office/drawing/2014/main" id="{0D442A46-2135-4FCE-81D9-6D723D48116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6968" y="2406149"/>
              <a:ext cx="4898136" cy="1929384"/>
            </a:xfrm>
            <a:prstGeom prst="rect">
              <a:avLst/>
            </a:prstGeom>
          </p:spPr>
        </p:pic>
        <p:pic>
          <p:nvPicPr>
            <p:cNvPr id="22" name="Picture 21" descr="Schwarz-domains.png">
              <a:extLst>
                <a:ext uri="{FF2B5EF4-FFF2-40B4-BE49-F238E27FC236}">
                  <a16:creationId xmlns:a16="http://schemas.microsoft.com/office/drawing/2014/main" id="{5C69E27E-142A-4482-95DC-67D3AA4E7FB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8359" y="2231154"/>
              <a:ext cx="1150530" cy="206479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2AD3475B-1792-4482-9D9E-485179614B61}"/>
                    </a:ext>
                  </a:extLst>
                </p:cNvPr>
                <p:cNvSpPr txBox="1"/>
                <p:nvPr/>
              </p:nvSpPr>
              <p:spPr>
                <a:xfrm>
                  <a:off x="1962614" y="2257496"/>
                  <a:ext cx="80288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D15334C3-9C67-40DC-91D5-47AD4405FF2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62614" y="2257496"/>
                  <a:ext cx="802888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73965508-7F47-4D53-BDAB-A2723924ADF7}"/>
              </a:ext>
            </a:extLst>
          </p:cNvPr>
          <p:cNvSpPr/>
          <p:nvPr/>
        </p:nvSpPr>
        <p:spPr>
          <a:xfrm>
            <a:off x="4678100" y="1214092"/>
            <a:ext cx="2425767" cy="212860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09F000B-0EB2-40C0-9C34-C3A01BD879B8}"/>
              </a:ext>
            </a:extLst>
          </p:cNvPr>
          <p:cNvSpPr/>
          <p:nvPr/>
        </p:nvSpPr>
        <p:spPr>
          <a:xfrm>
            <a:off x="623670" y="1216017"/>
            <a:ext cx="1230271" cy="122720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F98729D-0BF2-4CDA-A64A-40380218BA93}"/>
                  </a:ext>
                </a:extLst>
              </p:cNvPr>
              <p:cNvSpPr txBox="1"/>
              <p:nvPr/>
            </p:nvSpPr>
            <p:spPr>
              <a:xfrm>
                <a:off x="4487050" y="1294400"/>
                <a:ext cx="80288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F98729D-0BF2-4CDA-A64A-40380218BA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7050" y="1294400"/>
                <a:ext cx="802888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79058D1-D606-4011-9FC7-8ACC9D01F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15</a:t>
            </a:fld>
            <a:endParaRPr lang="en-US" dirty="0"/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B6306D48-6E12-408D-BF08-9DFBC1372CF1}"/>
              </a:ext>
            </a:extLst>
          </p:cNvPr>
          <p:cNvCxnSpPr>
            <a:cxnSpLocks/>
          </p:cNvCxnSpPr>
          <p:nvPr/>
        </p:nvCxnSpPr>
        <p:spPr>
          <a:xfrm flipV="1">
            <a:off x="3110332" y="2555790"/>
            <a:ext cx="227375" cy="144936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CF24CD2E-BDBC-4874-8490-9081189753BF}"/>
              </a:ext>
            </a:extLst>
          </p:cNvPr>
          <p:cNvCxnSpPr>
            <a:cxnSpLocks/>
          </p:cNvCxnSpPr>
          <p:nvPr/>
        </p:nvCxnSpPr>
        <p:spPr>
          <a:xfrm flipH="1" flipV="1">
            <a:off x="3515678" y="2555790"/>
            <a:ext cx="208956" cy="144938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F5568861-D590-4D4F-8456-40381B6DF6C3}"/>
                  </a:ext>
                </a:extLst>
              </p:cNvPr>
              <p:cNvSpPr txBox="1"/>
              <p:nvPr/>
            </p:nvSpPr>
            <p:spPr>
              <a:xfrm>
                <a:off x="3727710" y="2318913"/>
                <a:ext cx="146205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Interpolate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Γ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F5568861-D590-4D4F-8456-40381B6DF6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7710" y="2318913"/>
                <a:ext cx="1462058" cy="523220"/>
              </a:xfrm>
              <a:prstGeom prst="rect">
                <a:avLst/>
              </a:prstGeom>
              <a:blipFill>
                <a:blip r:embed="rId9"/>
                <a:stretch>
                  <a:fillRect l="-1255" t="-1163" b="-116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470BEDAF-2E12-473D-AC11-48684E0B6502}"/>
              </a:ext>
            </a:extLst>
          </p:cNvPr>
          <p:cNvCxnSpPr>
            <a:cxnSpLocks/>
          </p:cNvCxnSpPr>
          <p:nvPr/>
        </p:nvCxnSpPr>
        <p:spPr>
          <a:xfrm>
            <a:off x="2191371" y="2261744"/>
            <a:ext cx="2469718" cy="0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85DBFE79-5E0E-43E9-86BB-45B3373E0DD2}"/>
                  </a:ext>
                </a:extLst>
              </p:cNvPr>
              <p:cNvSpPr txBox="1"/>
              <p:nvPr/>
            </p:nvSpPr>
            <p:spPr>
              <a:xfrm>
                <a:off x="2771531" y="1903191"/>
                <a:ext cx="337856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Integrate using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𝛥</m:t>
                        </m:r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𝑡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sz="1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85DBFE79-5E0E-43E9-86BB-45B3373E0D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1531" y="1903191"/>
                <a:ext cx="3378569" cy="307777"/>
              </a:xfrm>
              <a:prstGeom prst="rect">
                <a:avLst/>
              </a:prstGeom>
              <a:blipFill>
                <a:blip r:embed="rId10"/>
                <a:stretch>
                  <a:fillRect l="-542" t="-3922" b="-196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itle 1">
            <a:extLst>
              <a:ext uri="{FF2B5EF4-FFF2-40B4-BE49-F238E27FC236}">
                <a16:creationId xmlns:a16="http://schemas.microsoft.com/office/drawing/2014/main" id="{D7B5CCB3-C783-40A0-B8BC-66A4F44BE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359772"/>
            <a:ext cx="10471608" cy="570225"/>
          </a:xfrm>
        </p:spPr>
        <p:txBody>
          <a:bodyPr/>
          <a:lstStyle/>
          <a:p>
            <a:r>
              <a:rPr lang="en-US" dirty="0"/>
              <a:t>Time-Advancement Within the Schwarz Framework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ACE5ADB6-E6E6-42E9-B633-713E2D992FCB}"/>
              </a:ext>
            </a:extLst>
          </p:cNvPr>
          <p:cNvSpPr txBox="1">
            <a:spLocks/>
          </p:cNvSpPr>
          <p:nvPr/>
        </p:nvSpPr>
        <p:spPr bwMode="auto">
          <a:xfrm>
            <a:off x="8521187" y="1577793"/>
            <a:ext cx="2675720" cy="1090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>
              <a:buNone/>
              <a:defRPr/>
            </a:pPr>
            <a:r>
              <a:rPr lang="en-US" sz="1700" dirty="0">
                <a:latin typeface="Calibri" pitchFamily="34" charset="0"/>
                <a:cs typeface="Calibri" pitchFamily="34" charset="0"/>
              </a:rPr>
              <a:t>Controller time stepper</a:t>
            </a:r>
          </a:p>
          <a:p>
            <a:pPr marL="0" indent="0">
              <a:buNone/>
              <a:defRPr/>
            </a:pPr>
            <a:endParaRPr lang="en-US" sz="1700" dirty="0">
              <a:latin typeface="Calibri" pitchFamily="34" charset="0"/>
              <a:cs typeface="Calibri" pitchFamily="34" charset="0"/>
            </a:endParaRPr>
          </a:p>
          <a:p>
            <a:pPr marL="0" indent="0">
              <a:buNone/>
              <a:defRPr/>
            </a:pPr>
            <a:r>
              <a:rPr lang="en-US" sz="1700" dirty="0">
                <a:latin typeface="Calibri" pitchFamily="34" charset="0"/>
                <a:cs typeface="Calibri" pitchFamily="34" charset="0"/>
              </a:rPr>
              <a:t>Time integrator for </a:t>
            </a:r>
            <a:r>
              <a:rPr lang="en-US" sz="1700" i="1" dirty="0">
                <a:latin typeface="Symbol"/>
                <a:cs typeface="Wingdings 2" charset="2"/>
              </a:rPr>
              <a:t>W</a:t>
            </a:r>
            <a:r>
              <a:rPr lang="en-US" sz="1700" baseline="-25000" dirty="0">
                <a:latin typeface="Symbol"/>
                <a:cs typeface="Wingdings 2" charset="2"/>
              </a:rPr>
              <a:t>1</a:t>
            </a:r>
          </a:p>
          <a:p>
            <a:pPr marL="0" indent="0">
              <a:buNone/>
              <a:defRPr/>
            </a:pPr>
            <a:endParaRPr lang="en-US" sz="1700" baseline="-25000" dirty="0">
              <a:latin typeface="Symbol"/>
              <a:cs typeface="Calibri" pitchFamily="34" charset="0"/>
            </a:endParaRPr>
          </a:p>
          <a:p>
            <a:pPr marL="0" indent="0">
              <a:buNone/>
              <a:defRPr/>
            </a:pPr>
            <a:endParaRPr lang="en-US" sz="1700" baseline="-25000" dirty="0">
              <a:latin typeface="Symbol"/>
              <a:cs typeface="Calibri" pitchFamily="34" charset="0"/>
            </a:endParaRPr>
          </a:p>
          <a:p>
            <a:pPr marL="0" indent="0">
              <a:buNone/>
              <a:defRPr/>
            </a:pPr>
            <a:r>
              <a:rPr lang="en-US" sz="1700" dirty="0">
                <a:latin typeface="Calibri" pitchFamily="34" charset="0"/>
                <a:cs typeface="Calibri" pitchFamily="34" charset="0"/>
              </a:rPr>
              <a:t>Time integrator for </a:t>
            </a:r>
            <a:r>
              <a:rPr lang="en-US" sz="1700" i="1" dirty="0">
                <a:latin typeface="Symbol"/>
                <a:cs typeface="Wingdings 2" charset="2"/>
              </a:rPr>
              <a:t>W</a:t>
            </a:r>
            <a:r>
              <a:rPr lang="en-US" sz="1700" baseline="-25000" dirty="0">
                <a:latin typeface="Symbol"/>
                <a:cs typeface="Wingdings 2" charset="2"/>
              </a:rPr>
              <a:t>2</a:t>
            </a:r>
            <a:endParaRPr lang="en-US" sz="1700" dirty="0">
              <a:latin typeface="Calibri" pitchFamily="34" charset="0"/>
              <a:cs typeface="Calibri" pitchFamily="34" charset="0"/>
            </a:endParaRPr>
          </a:p>
          <a:p>
            <a:pPr marL="0" indent="0">
              <a:buNone/>
              <a:defRPr/>
            </a:pPr>
            <a:endParaRPr lang="en-US" sz="1700" dirty="0">
              <a:latin typeface="Calibri" pitchFamily="34" charset="0"/>
              <a:cs typeface="Calibri" pitchFamily="34" charset="0"/>
            </a:endParaRPr>
          </a:p>
          <a:p>
            <a:pPr marL="0" indent="0">
              <a:buNone/>
              <a:defRPr/>
            </a:pPr>
            <a:endParaRPr lang="en-US" sz="17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B65DD63-0617-46F8-9E14-0481CCF48402}"/>
              </a:ext>
            </a:extLst>
          </p:cNvPr>
          <p:cNvSpPr txBox="1"/>
          <p:nvPr/>
        </p:nvSpPr>
        <p:spPr>
          <a:xfrm>
            <a:off x="7051946" y="5814667"/>
            <a:ext cx="23161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0070C0"/>
                </a:solidFill>
              </a:rPr>
              <a:t>Model PDE: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C0237DB-4BA8-4EBC-931C-D5354B934E19}"/>
                  </a:ext>
                </a:extLst>
              </p:cNvPr>
              <p:cNvSpPr txBox="1"/>
              <p:nvPr/>
            </p:nvSpPr>
            <p:spPr>
              <a:xfrm>
                <a:off x="8545661" y="5610131"/>
                <a:ext cx="2873479" cy="88428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eqArr>
                            <m:eqArr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acc>
                                <m:accPr>
                                  <m:chr m:val="̇"/>
                                  <m:ctrlP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𝒖</m:t>
                                  </m:r>
                                </m:e>
                              </m:acc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1" i="1" dirty="0">
                                  <a:latin typeface="Cambria Math" panose="02040503050406030204" pitchFamily="18" charset="0"/>
                                </a:rPr>
                                <m:t>𝒖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)=</m:t>
                              </m:r>
                              <m:r>
                                <a:rPr lang="en-US" b="1" i="1" dirty="0">
                                  <a:latin typeface="Cambria Math" panose="02040503050406030204" pitchFamily="18" charset="0"/>
                                </a:rPr>
                                <m:t>𝒇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,</m:t>
                              </m:r>
                              <m:r>
                                <m:rPr>
                                  <m:nor/>
                                </m:rPr>
                                <a:rPr lang="en-US" b="1" dirty="0"/>
                                <m:t>  </m:t>
                              </m:r>
                              <m:r>
                                <m:rPr>
                                  <m:nor/>
                                </m:rPr>
                                <a:rPr lang="en-US" b="1" i="0" dirty="0" smtClean="0"/>
                                <m:t>    </m:t>
                              </m:r>
                              <m:r>
                                <m:rPr>
                                  <m:nor/>
                                </m:rPr>
                                <a:rPr lang="en-US" b="1" dirty="0"/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in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  </m:t>
                              </m:r>
                              <m:r>
                                <a:rPr lang="en-US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𝛺</m:t>
                              </m:r>
                              <m:r>
                                <m:rPr>
                                  <m:nor/>
                                </m:rPr>
                                <a:rPr lang="en-US" dirty="0">
                                  <a:ea typeface="Cambria Math" panose="02040503050406030204" pitchFamily="18" charset="0"/>
                                </a:rPr>
                                <m:t> </m:t>
                              </m:r>
                            </m:e>
                            <m:e>
                              <m:r>
                                <a:rPr lang="en-US" b="1" i="1" dirty="0">
                                  <a:latin typeface="Cambria Math" panose="02040503050406030204" pitchFamily="18" charset="0"/>
                                </a:rPr>
                                <m:t>𝒖</m:t>
                              </m:r>
                              <m:r>
                                <a:rPr lang="en-US" b="1" i="1" dirty="0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1" i="1" dirty="0" smtClean="0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)=</m:t>
                              </m:r>
                              <m:r>
                                <a:rPr lang="en-US" b="1" i="1" dirty="0">
                                  <a:latin typeface="Cambria Math" panose="02040503050406030204" pitchFamily="18" charset="0"/>
                                </a:rPr>
                                <m:t>𝒈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,</m:t>
                              </m:r>
                              <m:r>
                                <m:rPr>
                                  <m:nor/>
                                </m:rPr>
                                <a:rPr lang="en-US" b="1" dirty="0"/>
                                <m:t>      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on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 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a:rPr lang="en-US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𝜕𝛺</m:t>
                              </m:r>
                            </m:e>
                            <m:e>
                              <m:r>
                                <a:rPr lang="en-US" b="1" i="1" dirty="0">
                                  <a:latin typeface="Cambria Math" panose="02040503050406030204" pitchFamily="18" charset="0"/>
                                </a:rPr>
                                <m:t>𝒖</m:t>
                              </m:r>
                              <m:d>
                                <m:dPr>
                                  <m:ctrlPr>
                                    <a:rPr lang="en-US" b="1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1" i="1" dirty="0"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 dirty="0" smtClean="0">
                                      <a:latin typeface="Cambria Math" panose="02040503050406030204" pitchFamily="18" charset="0"/>
                                    </a:rPr>
                                    <m:t>𝒖</m:t>
                                  </m:r>
                                </m:e>
                                <m:sub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m:rPr>
                                  <m:nor/>
                                </m:rPr>
                                <a:rPr lang="en-US" b="0" i="0" dirty="0" smtClean="0"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in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  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𝛺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C0237DB-4BA8-4EBC-931C-D5354B934E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45661" y="5610131"/>
                <a:ext cx="2873479" cy="88428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Rectangle 28">
            <a:extLst>
              <a:ext uri="{FF2B5EF4-FFF2-40B4-BE49-F238E27FC236}">
                <a16:creationId xmlns:a16="http://schemas.microsoft.com/office/drawing/2014/main" id="{0B853D78-9DAF-4A9E-9F57-E3D2D43BEF13}"/>
              </a:ext>
            </a:extLst>
          </p:cNvPr>
          <p:cNvSpPr/>
          <p:nvPr/>
        </p:nvSpPr>
        <p:spPr>
          <a:xfrm>
            <a:off x="6954026" y="5500869"/>
            <a:ext cx="4739268" cy="1192539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716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D9532F9-C034-4B8D-A87A-67EE38BEBD56}"/>
                  </a:ext>
                </a:extLst>
              </p:cNvPr>
              <p:cNvSpPr txBox="1"/>
              <p:nvPr/>
            </p:nvSpPr>
            <p:spPr>
              <a:xfrm>
                <a:off x="337800" y="3746543"/>
                <a:ext cx="11669701" cy="47243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900" b="1" i="1" u="sng" dirty="0">
                    <a:cs typeface="Calibri" panose="020F0502020204030204" pitchFamily="34" charset="0"/>
                  </a:rPr>
                  <a:t>Step 0</a:t>
                </a:r>
                <a:r>
                  <a:rPr lang="en-US" sz="1900" b="1" i="1" dirty="0">
                    <a:cs typeface="Calibri" panose="020F0502020204030204" pitchFamily="34" charset="0"/>
                  </a:rPr>
                  <a:t>: </a:t>
                </a:r>
                <a:r>
                  <a:rPr lang="en-US" sz="1900" dirty="0">
                    <a:cs typeface="Calibri" panose="020F0502020204030204" pitchFamily="34" charset="0"/>
                  </a:rPr>
                  <a:t>Initialize </a:t>
                </a:r>
                <a14:m>
                  <m:oMath xmlns:m="http://schemas.openxmlformats.org/officeDocument/2006/math">
                    <m:r>
                      <a:rPr lang="en-US" sz="1900" i="1" dirty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𝑖</m:t>
                    </m:r>
                    <m:r>
                      <a:rPr lang="en-US" sz="1900" i="1" dirty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=0 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(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controller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time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index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).</m:t>
                    </m:r>
                  </m:oMath>
                </a14:m>
                <a:endParaRPr lang="en-US" sz="1900" dirty="0">
                  <a:cs typeface="Calibri" panose="020F0502020204030204" pitchFamily="34" charset="0"/>
                </a:endParaRPr>
              </a:p>
              <a:p>
                <a:endParaRPr lang="en-US" sz="400" dirty="0">
                  <a:cs typeface="Calibri" panose="020F0502020204030204" pitchFamily="34" charset="0"/>
                </a:endParaRPr>
              </a:p>
              <a:p>
                <a:endParaRPr lang="en-US" sz="400" dirty="0">
                  <a:cs typeface="Calibri" panose="020F0502020204030204" pitchFamily="34" charset="0"/>
                </a:endParaRPr>
              </a:p>
              <a:p>
                <a:r>
                  <a:rPr lang="en-US" sz="1900" b="1" i="1" u="sng" dirty="0">
                    <a:cs typeface="Calibri" panose="020F0502020204030204" pitchFamily="34" charset="0"/>
                  </a:rPr>
                  <a:t>Step 1</a:t>
                </a:r>
                <a:r>
                  <a:rPr lang="en-US" sz="1900" b="1" i="1" dirty="0">
                    <a:cs typeface="Calibri" panose="020F0502020204030204" pitchFamily="34" charset="0"/>
                  </a:rPr>
                  <a:t>:</a:t>
                </a:r>
                <a:r>
                  <a:rPr lang="en-US" sz="1900" dirty="0">
                    <a:cs typeface="Calibri" panose="020F0502020204030204" pitchFamily="34" charset="0"/>
                  </a:rPr>
                  <a:t> Advance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solution from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to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using time-stepper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with time-step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𝛥</m:t>
                        </m:r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𝑡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900"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sz="1900" dirty="0"/>
                  <a:t>using solution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interpolated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Γ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900" dirty="0"/>
                  <a:t> at times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19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1900" i="1">
                        <a:latin typeface="Cambria Math" panose="02040503050406030204" pitchFamily="18" charset="0"/>
                      </a:rPr>
                      <m:t>𝑛</m:t>
                    </m:r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𝛥</m:t>
                        </m:r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𝑡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90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1900" dirty="0"/>
              </a:p>
              <a:p>
                <a:endParaRPr lang="en-US" sz="400" dirty="0"/>
              </a:p>
              <a:p>
                <a:endParaRPr lang="en-US" sz="400" dirty="0"/>
              </a:p>
              <a:p>
                <a:r>
                  <a:rPr lang="en-US" sz="1900" b="1" i="1" u="sng" dirty="0">
                    <a:cs typeface="Calibri" panose="020F0502020204030204" pitchFamily="34" charset="0"/>
                  </a:rPr>
                  <a:t>Step 2</a:t>
                </a:r>
                <a:r>
                  <a:rPr lang="en-US" sz="1900" b="1" i="1" dirty="0">
                    <a:cs typeface="Calibri" panose="020F0502020204030204" pitchFamily="34" charset="0"/>
                  </a:rPr>
                  <a:t>:</a:t>
                </a:r>
                <a:r>
                  <a:rPr lang="en-US" sz="1900" i="1" dirty="0">
                    <a:cs typeface="Calibri" panose="020F0502020204030204" pitchFamily="34" charset="0"/>
                  </a:rPr>
                  <a:t> </a:t>
                </a:r>
                <a:r>
                  <a:rPr lang="en-US" sz="1900" dirty="0">
                    <a:cs typeface="Calibri" panose="020F0502020204030204" pitchFamily="34" charset="0"/>
                  </a:rPr>
                  <a:t>Advance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solution from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to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using time-stepper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with time-step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𝛥</m:t>
                        </m:r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𝑡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1900"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sz="1900" dirty="0"/>
                  <a:t>using solution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interpolated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Γ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900" dirty="0"/>
                  <a:t> at times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19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1900" i="1">
                        <a:latin typeface="Cambria Math" panose="02040503050406030204" pitchFamily="18" charset="0"/>
                      </a:rPr>
                      <m:t>𝑛</m:t>
                    </m:r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𝛥</m:t>
                        </m:r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𝑡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900" dirty="0"/>
                  <a:t>.</a:t>
                </a:r>
              </a:p>
              <a:p>
                <a:endParaRPr lang="en-US" sz="400" b="1" i="1" u="sng" dirty="0"/>
              </a:p>
              <a:p>
                <a:endParaRPr lang="en-US" sz="400" b="1" i="1" u="sng" dirty="0"/>
              </a:p>
              <a:p>
                <a:r>
                  <a:rPr lang="en-US" sz="1900" b="1" i="1" u="sng" dirty="0"/>
                  <a:t>Step 3</a:t>
                </a:r>
                <a:r>
                  <a:rPr lang="en-US" sz="1900" b="1" i="1" dirty="0"/>
                  <a:t>: </a:t>
                </a:r>
                <a:r>
                  <a:rPr lang="en-US" sz="1900" dirty="0"/>
                  <a:t>Check for convergence at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.</a:t>
                </a:r>
              </a:p>
              <a:p>
                <a:endParaRPr lang="en-US" sz="200" dirty="0">
                  <a:cs typeface="Calibri" panose="020F0502020204030204" pitchFamily="34" charset="0"/>
                </a:endParaRPr>
              </a:p>
              <a:p>
                <a:endParaRPr lang="en-US" sz="200" dirty="0">
                  <a:cs typeface="Calibri" panose="020F0502020204030204" pitchFamily="34" charset="0"/>
                </a:endParaRPr>
              </a:p>
              <a:p>
                <a:pPr marL="342900" indent="-342900">
                  <a:buFont typeface="Wingdings" panose="05000000000000000000" pitchFamily="2" charset="2"/>
                  <a:buChar char="Ø"/>
                </a:pPr>
                <a:r>
                  <a:rPr lang="en-US" sz="1900" dirty="0">
                    <a:cs typeface="Calibri" panose="020F0502020204030204" pitchFamily="34" charset="0"/>
                  </a:rPr>
                  <a:t>If </a:t>
                </a:r>
                <a:r>
                  <a:rPr lang="en-US" sz="1900" dirty="0" err="1">
                    <a:cs typeface="Calibri" panose="020F0502020204030204" pitchFamily="34" charset="0"/>
                  </a:rPr>
                  <a:t>unconverged</a:t>
                </a:r>
                <a:r>
                  <a:rPr lang="en-US" sz="1900" dirty="0">
                    <a:cs typeface="Calibri" panose="020F0502020204030204" pitchFamily="34" charset="0"/>
                  </a:rPr>
                  <a:t>, return to Step 1. </a:t>
                </a:r>
              </a:p>
              <a:p>
                <a:pPr marL="342900" indent="-342900">
                  <a:buFont typeface="Wingdings" panose="05000000000000000000" pitchFamily="2" charset="2"/>
                  <a:buChar char="Ø"/>
                </a:pPr>
                <a:endParaRPr lang="en-US" sz="200" dirty="0">
                  <a:cs typeface="Calibri" panose="020F0502020204030204" pitchFamily="34" charset="0"/>
                </a:endParaRPr>
              </a:p>
              <a:p>
                <a:pPr marL="342900" indent="-342900">
                  <a:buFont typeface="Wingdings" panose="05000000000000000000" pitchFamily="2" charset="2"/>
                  <a:buChar char="Ø"/>
                </a:pPr>
                <a:r>
                  <a:rPr lang="en-US" sz="1900" dirty="0">
                    <a:cs typeface="Calibri" panose="020F0502020204030204" pitchFamily="34" charset="0"/>
                  </a:rPr>
                  <a:t>If converged, set </a:t>
                </a:r>
                <a14:m>
                  <m:oMath xmlns:m="http://schemas.openxmlformats.org/officeDocument/2006/math">
                    <m:r>
                      <a:rPr lang="en-US" sz="1900" i="1" dirty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𝑖</m:t>
                    </m:r>
                    <m:r>
                      <a:rPr lang="en-US" sz="1900" i="1" dirty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 </m:t>
                    </m:r>
                    <m:r>
                      <a:rPr lang="en-US" sz="1900" i="1" dirty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𝑖</m:t>
                    </m:r>
                    <m:r>
                      <a:rPr lang="en-US" sz="1900" i="1" dirty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+1 </m:t>
                    </m:r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and return to Step 1.</a:t>
                </a:r>
              </a:p>
              <a:p>
                <a:endParaRPr lang="en-US" sz="1900" dirty="0"/>
              </a:p>
              <a:p>
                <a:endParaRPr lang="en-US" sz="1900" dirty="0"/>
              </a:p>
              <a:p>
                <a:endParaRPr lang="en-US" sz="1900" i="1" dirty="0">
                  <a:cs typeface="Calibri" panose="020F0502020204030204" pitchFamily="34" charset="0"/>
                </a:endParaRPr>
              </a:p>
              <a:p>
                <a:endParaRPr lang="en-US" sz="1900" dirty="0"/>
              </a:p>
              <a:p>
                <a:endParaRPr lang="en-US" sz="1900" dirty="0">
                  <a:cs typeface="Calibri" panose="020F0502020204030204" pitchFamily="34" charset="0"/>
                </a:endParaRPr>
              </a:p>
              <a:p>
                <a:endParaRPr lang="en-US" sz="400" b="1" i="1" dirty="0">
                  <a:cs typeface="Calibri" panose="020F0502020204030204" pitchFamily="34" charset="0"/>
                </a:endParaRPr>
              </a:p>
              <a:p>
                <a:endParaRPr lang="en-US" sz="2000" b="1" i="1" dirty="0"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D9532F9-C034-4B8D-A87A-67EE38BEBD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800" y="3746543"/>
                <a:ext cx="11669701" cy="4724370"/>
              </a:xfrm>
              <a:prstGeom prst="rect">
                <a:avLst/>
              </a:prstGeom>
              <a:blipFill>
                <a:blip r:embed="rId3"/>
                <a:stretch>
                  <a:fillRect l="-470" t="-7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" name="Group 19">
            <a:extLst>
              <a:ext uri="{FF2B5EF4-FFF2-40B4-BE49-F238E27FC236}">
                <a16:creationId xmlns:a16="http://schemas.microsoft.com/office/drawing/2014/main" id="{2B1513E3-B32F-4A19-93CD-7ADB2556E141}"/>
              </a:ext>
            </a:extLst>
          </p:cNvPr>
          <p:cNvGrpSpPr/>
          <p:nvPr/>
        </p:nvGrpSpPr>
        <p:grpSpPr>
          <a:xfrm>
            <a:off x="657122" y="1238320"/>
            <a:ext cx="6446745" cy="2104379"/>
            <a:chOff x="538359" y="2231154"/>
            <a:chExt cx="6446745" cy="2104379"/>
          </a:xfrm>
        </p:grpSpPr>
        <p:pic>
          <p:nvPicPr>
            <p:cNvPr id="21" name="Picture 20" descr="Schwarz-time-integration.png">
              <a:extLst>
                <a:ext uri="{FF2B5EF4-FFF2-40B4-BE49-F238E27FC236}">
                  <a16:creationId xmlns:a16="http://schemas.microsoft.com/office/drawing/2014/main" id="{0D442A46-2135-4FCE-81D9-6D723D4811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6968" y="2406149"/>
              <a:ext cx="4898136" cy="1929384"/>
            </a:xfrm>
            <a:prstGeom prst="rect">
              <a:avLst/>
            </a:prstGeom>
          </p:spPr>
        </p:pic>
        <p:pic>
          <p:nvPicPr>
            <p:cNvPr id="22" name="Picture 21" descr="Schwarz-domains.png">
              <a:extLst>
                <a:ext uri="{FF2B5EF4-FFF2-40B4-BE49-F238E27FC236}">
                  <a16:creationId xmlns:a16="http://schemas.microsoft.com/office/drawing/2014/main" id="{5C69E27E-142A-4482-95DC-67D3AA4E7FB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8359" y="2231154"/>
              <a:ext cx="1150530" cy="206479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2AD3475B-1792-4482-9D9E-485179614B61}"/>
                    </a:ext>
                  </a:extLst>
                </p:cNvPr>
                <p:cNvSpPr txBox="1"/>
                <p:nvPr/>
              </p:nvSpPr>
              <p:spPr>
                <a:xfrm>
                  <a:off x="1962614" y="2257496"/>
                  <a:ext cx="80288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D15334C3-9C67-40DC-91D5-47AD4405FF2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62614" y="2257496"/>
                  <a:ext cx="802888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73965508-7F47-4D53-BDAB-A2723924ADF7}"/>
              </a:ext>
            </a:extLst>
          </p:cNvPr>
          <p:cNvSpPr/>
          <p:nvPr/>
        </p:nvSpPr>
        <p:spPr>
          <a:xfrm>
            <a:off x="2019077" y="1147869"/>
            <a:ext cx="2615971" cy="227920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09F000B-0EB2-40C0-9C34-C3A01BD879B8}"/>
              </a:ext>
            </a:extLst>
          </p:cNvPr>
          <p:cNvSpPr/>
          <p:nvPr/>
        </p:nvSpPr>
        <p:spPr>
          <a:xfrm>
            <a:off x="623670" y="1216017"/>
            <a:ext cx="1230271" cy="122720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BC73AB9A-B0C2-4FE0-AFA7-73259F30BB3E}"/>
              </a:ext>
            </a:extLst>
          </p:cNvPr>
          <p:cNvCxnSpPr>
            <a:cxnSpLocks/>
          </p:cNvCxnSpPr>
          <p:nvPr/>
        </p:nvCxnSpPr>
        <p:spPr>
          <a:xfrm>
            <a:off x="4636693" y="2264801"/>
            <a:ext cx="2469718" cy="0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CC4DCA3-863E-40F4-8959-D6125CE2DCFE}"/>
                  </a:ext>
                </a:extLst>
              </p:cNvPr>
              <p:cNvSpPr txBox="1"/>
              <p:nvPr/>
            </p:nvSpPr>
            <p:spPr>
              <a:xfrm>
                <a:off x="5216853" y="1906248"/>
                <a:ext cx="337856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Integrate using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𝛥</m:t>
                        </m:r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𝑡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sz="1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CC4DCA3-863E-40F4-8959-D6125CE2DC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6853" y="1906248"/>
                <a:ext cx="3378569" cy="307777"/>
              </a:xfrm>
              <a:prstGeom prst="rect">
                <a:avLst/>
              </a:prstGeom>
              <a:blipFill>
                <a:blip r:embed="rId7"/>
                <a:stretch>
                  <a:fillRect l="-542" t="-400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27C3FC3-7943-475D-A5C7-B9368995DAE1}"/>
                  </a:ext>
                </a:extLst>
              </p:cNvPr>
              <p:cNvSpPr txBox="1"/>
              <p:nvPr/>
            </p:nvSpPr>
            <p:spPr>
              <a:xfrm>
                <a:off x="6892442" y="1265362"/>
                <a:ext cx="80288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27C3FC3-7943-475D-A5C7-B9368995DA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2442" y="1265362"/>
                <a:ext cx="802888" cy="369332"/>
              </a:xfrm>
              <a:prstGeom prst="rect">
                <a:avLst/>
              </a:prstGeom>
              <a:blipFill>
                <a:blip r:embed="rId8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F98729D-0BF2-4CDA-A64A-40380218BA93}"/>
                  </a:ext>
                </a:extLst>
              </p:cNvPr>
              <p:cNvSpPr txBox="1"/>
              <p:nvPr/>
            </p:nvSpPr>
            <p:spPr>
              <a:xfrm>
                <a:off x="4487050" y="1294400"/>
                <a:ext cx="80288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F98729D-0BF2-4CDA-A64A-40380218BA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7050" y="1294400"/>
                <a:ext cx="802888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8428764E-0C8F-4659-9604-E033F0F87742}"/>
              </a:ext>
            </a:extLst>
          </p:cNvPr>
          <p:cNvCxnSpPr>
            <a:cxnSpLocks/>
          </p:cNvCxnSpPr>
          <p:nvPr/>
        </p:nvCxnSpPr>
        <p:spPr>
          <a:xfrm flipV="1">
            <a:off x="5544035" y="2547079"/>
            <a:ext cx="227375" cy="144936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E995D79D-0E74-449E-9793-6A89D96D9341}"/>
              </a:ext>
            </a:extLst>
          </p:cNvPr>
          <p:cNvCxnSpPr>
            <a:cxnSpLocks/>
          </p:cNvCxnSpPr>
          <p:nvPr/>
        </p:nvCxnSpPr>
        <p:spPr>
          <a:xfrm flipH="1" flipV="1">
            <a:off x="5949381" y="2547079"/>
            <a:ext cx="208956" cy="144938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852DC213-151B-460A-B94D-23DFA0772608}"/>
                  </a:ext>
                </a:extLst>
              </p:cNvPr>
              <p:cNvSpPr txBox="1"/>
              <p:nvPr/>
            </p:nvSpPr>
            <p:spPr>
              <a:xfrm>
                <a:off x="4221542" y="2337987"/>
                <a:ext cx="146205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Interpolate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Γ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852DC213-151B-460A-B94D-23DFA07726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1542" y="2337987"/>
                <a:ext cx="1462058" cy="523220"/>
              </a:xfrm>
              <a:prstGeom prst="rect">
                <a:avLst/>
              </a:prstGeom>
              <a:blipFill>
                <a:blip r:embed="rId10"/>
                <a:stretch>
                  <a:fillRect l="-1255" t="-2353" b="-117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8">
            <a:extLst>
              <a:ext uri="{FF2B5EF4-FFF2-40B4-BE49-F238E27FC236}">
                <a16:creationId xmlns:a16="http://schemas.microsoft.com/office/drawing/2014/main" id="{46B9B23A-8DCA-4A9A-BF68-7804AE2FE826}"/>
              </a:ext>
            </a:extLst>
          </p:cNvPr>
          <p:cNvSpPr/>
          <p:nvPr/>
        </p:nvSpPr>
        <p:spPr>
          <a:xfrm>
            <a:off x="6892442" y="3418136"/>
            <a:ext cx="4781031" cy="677108"/>
          </a:xfrm>
          <a:prstGeom prst="rect">
            <a:avLst/>
          </a:prstGeom>
          <a:solidFill>
            <a:srgbClr val="CCCCFF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900" dirty="0">
                <a:cs typeface="Calibri" pitchFamily="34" charset="0"/>
              </a:rPr>
              <a:t>Can use </a:t>
            </a:r>
            <a:r>
              <a:rPr lang="en-US" sz="1900" b="1" i="1" dirty="0">
                <a:cs typeface="Calibri" pitchFamily="34" charset="0"/>
              </a:rPr>
              <a:t>different integrators </a:t>
            </a:r>
            <a:r>
              <a:rPr lang="en-US" sz="1900" dirty="0">
                <a:cs typeface="Calibri" pitchFamily="34" charset="0"/>
              </a:rPr>
              <a:t>with </a:t>
            </a:r>
            <a:r>
              <a:rPr lang="en-US" sz="1900" b="1" i="1" dirty="0">
                <a:cs typeface="Calibri" pitchFamily="34" charset="0"/>
              </a:rPr>
              <a:t>different time steps</a:t>
            </a:r>
            <a:r>
              <a:rPr lang="en-US" sz="1900" dirty="0">
                <a:cs typeface="Calibri" pitchFamily="34" charset="0"/>
              </a:rPr>
              <a:t> within each domain!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79058D1-D606-4011-9FC7-8ACC9D01F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D7B5CCB3-C783-40A0-B8BC-66A4F44BE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359772"/>
            <a:ext cx="10471608" cy="570225"/>
          </a:xfrm>
        </p:spPr>
        <p:txBody>
          <a:bodyPr/>
          <a:lstStyle/>
          <a:p>
            <a:r>
              <a:rPr lang="en-US" dirty="0"/>
              <a:t>Time-Advancement Within the Schwarz Framework</a:t>
            </a: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ACE5ADB6-E6E6-42E9-B633-713E2D992FCB}"/>
              </a:ext>
            </a:extLst>
          </p:cNvPr>
          <p:cNvSpPr txBox="1">
            <a:spLocks/>
          </p:cNvSpPr>
          <p:nvPr/>
        </p:nvSpPr>
        <p:spPr bwMode="auto">
          <a:xfrm>
            <a:off x="8521187" y="1577793"/>
            <a:ext cx="2675720" cy="1090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>
              <a:buNone/>
              <a:defRPr/>
            </a:pPr>
            <a:r>
              <a:rPr lang="en-US" sz="1700" dirty="0">
                <a:latin typeface="Calibri" pitchFamily="34" charset="0"/>
                <a:cs typeface="Calibri" pitchFamily="34" charset="0"/>
              </a:rPr>
              <a:t>Controller time stepper</a:t>
            </a:r>
          </a:p>
          <a:p>
            <a:pPr marL="0" indent="0">
              <a:buNone/>
              <a:defRPr/>
            </a:pPr>
            <a:endParaRPr lang="en-US" sz="1700" dirty="0">
              <a:latin typeface="Calibri" pitchFamily="34" charset="0"/>
              <a:cs typeface="Calibri" pitchFamily="34" charset="0"/>
            </a:endParaRPr>
          </a:p>
          <a:p>
            <a:pPr marL="0" indent="0">
              <a:buNone/>
              <a:defRPr/>
            </a:pPr>
            <a:r>
              <a:rPr lang="en-US" sz="1700" dirty="0">
                <a:latin typeface="Calibri" pitchFamily="34" charset="0"/>
                <a:cs typeface="Calibri" pitchFamily="34" charset="0"/>
              </a:rPr>
              <a:t>Time integrator for </a:t>
            </a:r>
            <a:r>
              <a:rPr lang="en-US" sz="1700" i="1" dirty="0">
                <a:latin typeface="Symbol"/>
                <a:cs typeface="Wingdings 2" charset="2"/>
              </a:rPr>
              <a:t>W</a:t>
            </a:r>
            <a:r>
              <a:rPr lang="en-US" sz="1700" baseline="-25000" dirty="0">
                <a:latin typeface="Symbol"/>
                <a:cs typeface="Wingdings 2" charset="2"/>
              </a:rPr>
              <a:t>1</a:t>
            </a:r>
          </a:p>
          <a:p>
            <a:pPr marL="0" indent="0">
              <a:buNone/>
              <a:defRPr/>
            </a:pPr>
            <a:endParaRPr lang="en-US" sz="1700" baseline="-25000" dirty="0">
              <a:latin typeface="Symbol"/>
              <a:cs typeface="Calibri" pitchFamily="34" charset="0"/>
            </a:endParaRPr>
          </a:p>
          <a:p>
            <a:pPr marL="0" indent="0">
              <a:buNone/>
              <a:defRPr/>
            </a:pPr>
            <a:endParaRPr lang="en-US" sz="1700" baseline="-25000" dirty="0">
              <a:latin typeface="Symbol"/>
              <a:cs typeface="Calibri" pitchFamily="34" charset="0"/>
            </a:endParaRPr>
          </a:p>
          <a:p>
            <a:pPr marL="0" indent="0">
              <a:buNone/>
              <a:defRPr/>
            </a:pPr>
            <a:r>
              <a:rPr lang="en-US" sz="1700" dirty="0">
                <a:latin typeface="Calibri" pitchFamily="34" charset="0"/>
                <a:cs typeface="Calibri" pitchFamily="34" charset="0"/>
              </a:rPr>
              <a:t>Time integrator for </a:t>
            </a:r>
            <a:r>
              <a:rPr lang="en-US" sz="1700" i="1" dirty="0">
                <a:latin typeface="Symbol"/>
                <a:cs typeface="Wingdings 2" charset="2"/>
              </a:rPr>
              <a:t>W</a:t>
            </a:r>
            <a:r>
              <a:rPr lang="en-US" sz="1700" baseline="-25000" dirty="0">
                <a:latin typeface="Symbol"/>
                <a:cs typeface="Wingdings 2" charset="2"/>
              </a:rPr>
              <a:t>2</a:t>
            </a:r>
            <a:endParaRPr lang="en-US" sz="1700" dirty="0">
              <a:latin typeface="Calibri" pitchFamily="34" charset="0"/>
              <a:cs typeface="Calibri" pitchFamily="34" charset="0"/>
            </a:endParaRPr>
          </a:p>
          <a:p>
            <a:pPr marL="0" indent="0">
              <a:buNone/>
              <a:defRPr/>
            </a:pPr>
            <a:endParaRPr lang="en-US" sz="1700" dirty="0">
              <a:latin typeface="Calibri" pitchFamily="34" charset="0"/>
              <a:cs typeface="Calibri" pitchFamily="34" charset="0"/>
            </a:endParaRPr>
          </a:p>
          <a:p>
            <a:pPr marL="0" indent="0">
              <a:buNone/>
              <a:defRPr/>
            </a:pPr>
            <a:endParaRPr lang="en-US" sz="17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ADD19D5-67FA-4C82-A189-16F0DD6F4ACB}"/>
              </a:ext>
            </a:extLst>
          </p:cNvPr>
          <p:cNvSpPr txBox="1"/>
          <p:nvPr/>
        </p:nvSpPr>
        <p:spPr>
          <a:xfrm>
            <a:off x="7051946" y="5814667"/>
            <a:ext cx="23161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0070C0"/>
                </a:solidFill>
              </a:rPr>
              <a:t>Model PDE: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237C7973-A66D-4399-A7CB-F396E3EC6DEA}"/>
                  </a:ext>
                </a:extLst>
              </p:cNvPr>
              <p:cNvSpPr txBox="1"/>
              <p:nvPr/>
            </p:nvSpPr>
            <p:spPr>
              <a:xfrm>
                <a:off x="8545661" y="5610131"/>
                <a:ext cx="2873479" cy="88428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eqArr>
                            <m:eqArr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acc>
                                <m:accPr>
                                  <m:chr m:val="̇"/>
                                  <m:ctrlP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𝒖</m:t>
                                  </m:r>
                                </m:e>
                              </m:acc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1" i="1" dirty="0">
                                  <a:latin typeface="Cambria Math" panose="02040503050406030204" pitchFamily="18" charset="0"/>
                                </a:rPr>
                                <m:t>𝒖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)=</m:t>
                              </m:r>
                              <m:r>
                                <a:rPr lang="en-US" b="1" i="1" dirty="0">
                                  <a:latin typeface="Cambria Math" panose="02040503050406030204" pitchFamily="18" charset="0"/>
                                </a:rPr>
                                <m:t>𝒇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,</m:t>
                              </m:r>
                              <m:r>
                                <m:rPr>
                                  <m:nor/>
                                </m:rPr>
                                <a:rPr lang="en-US" b="1" dirty="0"/>
                                <m:t>  </m:t>
                              </m:r>
                              <m:r>
                                <m:rPr>
                                  <m:nor/>
                                </m:rPr>
                                <a:rPr lang="en-US" b="1" i="0" dirty="0" smtClean="0"/>
                                <m:t>    </m:t>
                              </m:r>
                              <m:r>
                                <m:rPr>
                                  <m:nor/>
                                </m:rPr>
                                <a:rPr lang="en-US" b="1" dirty="0"/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in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  </m:t>
                              </m:r>
                              <m:r>
                                <a:rPr lang="en-US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𝛺</m:t>
                              </m:r>
                              <m:r>
                                <m:rPr>
                                  <m:nor/>
                                </m:rPr>
                                <a:rPr lang="en-US" dirty="0">
                                  <a:ea typeface="Cambria Math" panose="02040503050406030204" pitchFamily="18" charset="0"/>
                                </a:rPr>
                                <m:t> </m:t>
                              </m:r>
                            </m:e>
                            <m:e>
                              <m:r>
                                <a:rPr lang="en-US" b="1" i="1" dirty="0">
                                  <a:latin typeface="Cambria Math" panose="02040503050406030204" pitchFamily="18" charset="0"/>
                                </a:rPr>
                                <m:t>𝒖</m:t>
                              </m:r>
                              <m:r>
                                <a:rPr lang="en-US" b="1" i="1" dirty="0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1" i="1" dirty="0" smtClean="0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)=</m:t>
                              </m:r>
                              <m:r>
                                <a:rPr lang="en-US" b="1" i="1" dirty="0">
                                  <a:latin typeface="Cambria Math" panose="02040503050406030204" pitchFamily="18" charset="0"/>
                                </a:rPr>
                                <m:t>𝒈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,</m:t>
                              </m:r>
                              <m:r>
                                <m:rPr>
                                  <m:nor/>
                                </m:rPr>
                                <a:rPr lang="en-US" b="1" dirty="0"/>
                                <m:t>      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on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 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a:rPr lang="en-US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𝜕𝛺</m:t>
                              </m:r>
                            </m:e>
                            <m:e>
                              <m:r>
                                <a:rPr lang="en-US" b="1" i="1" dirty="0">
                                  <a:latin typeface="Cambria Math" panose="02040503050406030204" pitchFamily="18" charset="0"/>
                                </a:rPr>
                                <m:t>𝒖</m:t>
                              </m:r>
                              <m:d>
                                <m:dPr>
                                  <m:ctrlPr>
                                    <a:rPr lang="en-US" b="1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1" i="1" dirty="0"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 dirty="0" smtClean="0">
                                      <a:latin typeface="Cambria Math" panose="02040503050406030204" pitchFamily="18" charset="0"/>
                                    </a:rPr>
                                    <m:t>𝒖</m:t>
                                  </m:r>
                                </m:e>
                                <m:sub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m:rPr>
                                  <m:nor/>
                                </m:rPr>
                                <a:rPr lang="en-US" b="0" i="0" dirty="0" smtClean="0"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in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  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𝛺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237C7973-A66D-4399-A7CB-F396E3EC6D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45661" y="5610131"/>
                <a:ext cx="2873479" cy="88428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ctangle 22">
            <a:extLst>
              <a:ext uri="{FF2B5EF4-FFF2-40B4-BE49-F238E27FC236}">
                <a16:creationId xmlns:a16="http://schemas.microsoft.com/office/drawing/2014/main" id="{E5575763-D8EB-45EE-9037-6A8931F09DB3}"/>
              </a:ext>
            </a:extLst>
          </p:cNvPr>
          <p:cNvSpPr/>
          <p:nvPr/>
        </p:nvSpPr>
        <p:spPr>
          <a:xfrm>
            <a:off x="6954026" y="5500869"/>
            <a:ext cx="4739268" cy="1192539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445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D9532F9-C034-4B8D-A87A-67EE38BEBD56}"/>
                  </a:ext>
                </a:extLst>
              </p:cNvPr>
              <p:cNvSpPr txBox="1"/>
              <p:nvPr/>
            </p:nvSpPr>
            <p:spPr>
              <a:xfrm>
                <a:off x="337800" y="3746543"/>
                <a:ext cx="11669701" cy="47243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900" b="1" i="1" u="sng" dirty="0">
                    <a:cs typeface="Calibri" panose="020F0502020204030204" pitchFamily="34" charset="0"/>
                  </a:rPr>
                  <a:t>Step 0</a:t>
                </a:r>
                <a:r>
                  <a:rPr lang="en-US" sz="1900" b="1" i="1" dirty="0">
                    <a:cs typeface="Calibri" panose="020F0502020204030204" pitchFamily="34" charset="0"/>
                  </a:rPr>
                  <a:t>: </a:t>
                </a:r>
                <a:r>
                  <a:rPr lang="en-US" sz="1900" dirty="0">
                    <a:cs typeface="Calibri" panose="020F0502020204030204" pitchFamily="34" charset="0"/>
                  </a:rPr>
                  <a:t>Initialize </a:t>
                </a:r>
                <a14:m>
                  <m:oMath xmlns:m="http://schemas.openxmlformats.org/officeDocument/2006/math">
                    <m:r>
                      <a:rPr lang="en-US" sz="1900" i="1" dirty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𝑖</m:t>
                    </m:r>
                    <m:r>
                      <a:rPr lang="en-US" sz="1900" i="1" dirty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=0 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(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controller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time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index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).</m:t>
                    </m:r>
                  </m:oMath>
                </a14:m>
                <a:endParaRPr lang="en-US" sz="1900" dirty="0">
                  <a:cs typeface="Calibri" panose="020F0502020204030204" pitchFamily="34" charset="0"/>
                </a:endParaRPr>
              </a:p>
              <a:p>
                <a:endParaRPr lang="en-US" sz="400" dirty="0">
                  <a:cs typeface="Calibri" panose="020F0502020204030204" pitchFamily="34" charset="0"/>
                </a:endParaRPr>
              </a:p>
              <a:p>
                <a:endParaRPr lang="en-US" sz="400" dirty="0">
                  <a:cs typeface="Calibri" panose="020F0502020204030204" pitchFamily="34" charset="0"/>
                </a:endParaRPr>
              </a:p>
              <a:p>
                <a:r>
                  <a:rPr lang="en-US" sz="1900" b="1" i="1" u="sng" dirty="0">
                    <a:cs typeface="Calibri" panose="020F0502020204030204" pitchFamily="34" charset="0"/>
                  </a:rPr>
                  <a:t>Step 1</a:t>
                </a:r>
                <a:r>
                  <a:rPr lang="en-US" sz="1900" b="1" i="1" dirty="0">
                    <a:cs typeface="Calibri" panose="020F0502020204030204" pitchFamily="34" charset="0"/>
                  </a:rPr>
                  <a:t>:</a:t>
                </a:r>
                <a:r>
                  <a:rPr lang="en-US" sz="1900" dirty="0">
                    <a:cs typeface="Calibri" panose="020F0502020204030204" pitchFamily="34" charset="0"/>
                  </a:rPr>
                  <a:t> Advance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solution from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to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using time-stepper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with time-step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𝛥</m:t>
                        </m:r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𝑡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900"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sz="1900" dirty="0"/>
                  <a:t>using solution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interpolated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Γ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900" dirty="0"/>
                  <a:t> at times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19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1900" i="1">
                        <a:latin typeface="Cambria Math" panose="02040503050406030204" pitchFamily="18" charset="0"/>
                      </a:rPr>
                      <m:t>𝑛</m:t>
                    </m:r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𝛥</m:t>
                        </m:r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𝑡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90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1900" dirty="0"/>
              </a:p>
              <a:p>
                <a:endParaRPr lang="en-US" sz="400" dirty="0"/>
              </a:p>
              <a:p>
                <a:endParaRPr lang="en-US" sz="400" dirty="0"/>
              </a:p>
              <a:p>
                <a:r>
                  <a:rPr lang="en-US" sz="1900" b="1" i="1" u="sng" dirty="0">
                    <a:cs typeface="Calibri" panose="020F0502020204030204" pitchFamily="34" charset="0"/>
                  </a:rPr>
                  <a:t>Step 2</a:t>
                </a:r>
                <a:r>
                  <a:rPr lang="en-US" sz="1900" b="1" i="1" dirty="0">
                    <a:cs typeface="Calibri" panose="020F0502020204030204" pitchFamily="34" charset="0"/>
                  </a:rPr>
                  <a:t>:</a:t>
                </a:r>
                <a:r>
                  <a:rPr lang="en-US" sz="1900" i="1" dirty="0">
                    <a:cs typeface="Calibri" panose="020F0502020204030204" pitchFamily="34" charset="0"/>
                  </a:rPr>
                  <a:t> </a:t>
                </a:r>
                <a:r>
                  <a:rPr lang="en-US" sz="1900" dirty="0">
                    <a:cs typeface="Calibri" panose="020F0502020204030204" pitchFamily="34" charset="0"/>
                  </a:rPr>
                  <a:t>Advance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solution from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to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using time-stepper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with time-step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𝛥</m:t>
                        </m:r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𝑡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1900"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sz="1900" dirty="0"/>
                  <a:t>using solution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interpolated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Γ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900" dirty="0"/>
                  <a:t> at times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19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1900" i="1">
                        <a:latin typeface="Cambria Math" panose="02040503050406030204" pitchFamily="18" charset="0"/>
                      </a:rPr>
                      <m:t>𝑛</m:t>
                    </m:r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𝛥</m:t>
                        </m:r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𝑡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900" dirty="0"/>
                  <a:t>.</a:t>
                </a:r>
              </a:p>
              <a:p>
                <a:endParaRPr lang="en-US" sz="400" b="1" i="1" u="sng" dirty="0"/>
              </a:p>
              <a:p>
                <a:endParaRPr lang="en-US" sz="400" b="1" i="1" u="sng" dirty="0"/>
              </a:p>
              <a:p>
                <a:r>
                  <a:rPr lang="en-US" sz="1900" b="1" i="1" u="sng" dirty="0"/>
                  <a:t>Step 3</a:t>
                </a:r>
                <a:r>
                  <a:rPr lang="en-US" sz="1900" b="1" i="1" dirty="0"/>
                  <a:t>: </a:t>
                </a:r>
                <a:r>
                  <a:rPr lang="en-US" sz="1900" dirty="0"/>
                  <a:t>Check for convergence at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.</a:t>
                </a:r>
              </a:p>
              <a:p>
                <a:endParaRPr lang="en-US" sz="200" dirty="0">
                  <a:cs typeface="Calibri" panose="020F0502020204030204" pitchFamily="34" charset="0"/>
                </a:endParaRPr>
              </a:p>
              <a:p>
                <a:endParaRPr lang="en-US" sz="200" dirty="0">
                  <a:cs typeface="Calibri" panose="020F0502020204030204" pitchFamily="34" charset="0"/>
                </a:endParaRPr>
              </a:p>
              <a:p>
                <a:pPr marL="342900" indent="-342900">
                  <a:buFont typeface="Wingdings" panose="05000000000000000000" pitchFamily="2" charset="2"/>
                  <a:buChar char="Ø"/>
                </a:pPr>
                <a:r>
                  <a:rPr lang="en-US" sz="1900" dirty="0">
                    <a:cs typeface="Calibri" panose="020F0502020204030204" pitchFamily="34" charset="0"/>
                  </a:rPr>
                  <a:t>If </a:t>
                </a:r>
                <a:r>
                  <a:rPr lang="en-US" sz="1900" dirty="0" err="1">
                    <a:cs typeface="Calibri" panose="020F0502020204030204" pitchFamily="34" charset="0"/>
                  </a:rPr>
                  <a:t>unconverged</a:t>
                </a:r>
                <a:r>
                  <a:rPr lang="en-US" sz="1900" dirty="0">
                    <a:cs typeface="Calibri" panose="020F0502020204030204" pitchFamily="34" charset="0"/>
                  </a:rPr>
                  <a:t>, return to Step 1. </a:t>
                </a:r>
              </a:p>
              <a:p>
                <a:pPr marL="342900" indent="-342900">
                  <a:buFont typeface="Wingdings" panose="05000000000000000000" pitchFamily="2" charset="2"/>
                  <a:buChar char="Ø"/>
                </a:pPr>
                <a:endParaRPr lang="en-US" sz="200" dirty="0">
                  <a:cs typeface="Calibri" panose="020F0502020204030204" pitchFamily="34" charset="0"/>
                </a:endParaRPr>
              </a:p>
              <a:p>
                <a:pPr marL="342900" indent="-342900">
                  <a:buFont typeface="Wingdings" panose="05000000000000000000" pitchFamily="2" charset="2"/>
                  <a:buChar char="Ø"/>
                </a:pPr>
                <a:r>
                  <a:rPr lang="en-US" sz="1900" dirty="0">
                    <a:cs typeface="Calibri" panose="020F0502020204030204" pitchFamily="34" charset="0"/>
                  </a:rPr>
                  <a:t>If converged, set </a:t>
                </a:r>
                <a14:m>
                  <m:oMath xmlns:m="http://schemas.openxmlformats.org/officeDocument/2006/math">
                    <m:r>
                      <a:rPr lang="en-US" sz="1900" i="1" dirty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𝑖</m:t>
                    </m:r>
                    <m:r>
                      <a:rPr lang="en-US" sz="1900" i="1" dirty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 </m:t>
                    </m:r>
                    <m:r>
                      <a:rPr lang="en-US" sz="1900" i="1" dirty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𝑖</m:t>
                    </m:r>
                    <m:r>
                      <a:rPr lang="en-US" sz="1900" i="1" dirty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+1 </m:t>
                    </m:r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and return to Step 1.</a:t>
                </a:r>
              </a:p>
              <a:p>
                <a:endParaRPr lang="en-US" sz="1900" dirty="0"/>
              </a:p>
              <a:p>
                <a:endParaRPr lang="en-US" sz="1900" dirty="0"/>
              </a:p>
              <a:p>
                <a:endParaRPr lang="en-US" sz="1900" i="1" dirty="0">
                  <a:cs typeface="Calibri" panose="020F0502020204030204" pitchFamily="34" charset="0"/>
                </a:endParaRPr>
              </a:p>
              <a:p>
                <a:endParaRPr lang="en-US" sz="1900" dirty="0"/>
              </a:p>
              <a:p>
                <a:endParaRPr lang="en-US" sz="1900" dirty="0">
                  <a:cs typeface="Calibri" panose="020F0502020204030204" pitchFamily="34" charset="0"/>
                </a:endParaRPr>
              </a:p>
              <a:p>
                <a:endParaRPr lang="en-US" sz="400" b="1" i="1" dirty="0">
                  <a:cs typeface="Calibri" panose="020F0502020204030204" pitchFamily="34" charset="0"/>
                </a:endParaRPr>
              </a:p>
              <a:p>
                <a:endParaRPr lang="en-US" sz="2000" b="1" i="1" dirty="0"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D9532F9-C034-4B8D-A87A-67EE38BEBD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800" y="3746543"/>
                <a:ext cx="11669701" cy="4724370"/>
              </a:xfrm>
              <a:prstGeom prst="rect">
                <a:avLst/>
              </a:prstGeom>
              <a:blipFill>
                <a:blip r:embed="rId3"/>
                <a:stretch>
                  <a:fillRect l="-470" t="-7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" name="Group 19">
            <a:extLst>
              <a:ext uri="{FF2B5EF4-FFF2-40B4-BE49-F238E27FC236}">
                <a16:creationId xmlns:a16="http://schemas.microsoft.com/office/drawing/2014/main" id="{2B1513E3-B32F-4A19-93CD-7ADB2556E141}"/>
              </a:ext>
            </a:extLst>
          </p:cNvPr>
          <p:cNvGrpSpPr/>
          <p:nvPr/>
        </p:nvGrpSpPr>
        <p:grpSpPr>
          <a:xfrm>
            <a:off x="657122" y="1238320"/>
            <a:ext cx="6446745" cy="2104379"/>
            <a:chOff x="538359" y="2231154"/>
            <a:chExt cx="6446745" cy="2104379"/>
          </a:xfrm>
        </p:grpSpPr>
        <p:pic>
          <p:nvPicPr>
            <p:cNvPr id="21" name="Picture 20" descr="Schwarz-time-integration.png">
              <a:extLst>
                <a:ext uri="{FF2B5EF4-FFF2-40B4-BE49-F238E27FC236}">
                  <a16:creationId xmlns:a16="http://schemas.microsoft.com/office/drawing/2014/main" id="{0D442A46-2135-4FCE-81D9-6D723D4811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6968" y="2406149"/>
              <a:ext cx="4898136" cy="1929384"/>
            </a:xfrm>
            <a:prstGeom prst="rect">
              <a:avLst/>
            </a:prstGeom>
          </p:spPr>
        </p:pic>
        <p:pic>
          <p:nvPicPr>
            <p:cNvPr id="22" name="Picture 21" descr="Schwarz-domains.png">
              <a:extLst>
                <a:ext uri="{FF2B5EF4-FFF2-40B4-BE49-F238E27FC236}">
                  <a16:creationId xmlns:a16="http://schemas.microsoft.com/office/drawing/2014/main" id="{5C69E27E-142A-4482-95DC-67D3AA4E7FB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8359" y="2231154"/>
              <a:ext cx="1150530" cy="206479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2AD3475B-1792-4482-9D9E-485179614B61}"/>
                    </a:ext>
                  </a:extLst>
                </p:cNvPr>
                <p:cNvSpPr txBox="1"/>
                <p:nvPr/>
              </p:nvSpPr>
              <p:spPr>
                <a:xfrm>
                  <a:off x="1962614" y="2257496"/>
                  <a:ext cx="80288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D15334C3-9C67-40DC-91D5-47AD4405FF2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62614" y="2257496"/>
                  <a:ext cx="802888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73965508-7F47-4D53-BDAB-A2723924ADF7}"/>
              </a:ext>
            </a:extLst>
          </p:cNvPr>
          <p:cNvSpPr/>
          <p:nvPr/>
        </p:nvSpPr>
        <p:spPr>
          <a:xfrm>
            <a:off x="2019077" y="1147869"/>
            <a:ext cx="2615971" cy="227920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09F000B-0EB2-40C0-9C34-C3A01BD879B8}"/>
              </a:ext>
            </a:extLst>
          </p:cNvPr>
          <p:cNvSpPr/>
          <p:nvPr/>
        </p:nvSpPr>
        <p:spPr>
          <a:xfrm>
            <a:off x="623670" y="1216017"/>
            <a:ext cx="1230271" cy="122720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BC73AB9A-B0C2-4FE0-AFA7-73259F30BB3E}"/>
              </a:ext>
            </a:extLst>
          </p:cNvPr>
          <p:cNvCxnSpPr>
            <a:cxnSpLocks/>
          </p:cNvCxnSpPr>
          <p:nvPr/>
        </p:nvCxnSpPr>
        <p:spPr>
          <a:xfrm>
            <a:off x="4636693" y="2264801"/>
            <a:ext cx="2469718" cy="0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CC4DCA3-863E-40F4-8959-D6125CE2DCFE}"/>
                  </a:ext>
                </a:extLst>
              </p:cNvPr>
              <p:cNvSpPr txBox="1"/>
              <p:nvPr/>
            </p:nvSpPr>
            <p:spPr>
              <a:xfrm>
                <a:off x="5216853" y="1906248"/>
                <a:ext cx="337856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Integrate using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𝛥</m:t>
                        </m:r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𝑡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sz="1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CC4DCA3-863E-40F4-8959-D6125CE2DC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6853" y="1906248"/>
                <a:ext cx="3378569" cy="307777"/>
              </a:xfrm>
              <a:prstGeom prst="rect">
                <a:avLst/>
              </a:prstGeom>
              <a:blipFill>
                <a:blip r:embed="rId7"/>
                <a:stretch>
                  <a:fillRect l="-542" t="-400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27C3FC3-7943-475D-A5C7-B9368995DAE1}"/>
                  </a:ext>
                </a:extLst>
              </p:cNvPr>
              <p:cNvSpPr txBox="1"/>
              <p:nvPr/>
            </p:nvSpPr>
            <p:spPr>
              <a:xfrm>
                <a:off x="6892442" y="1265362"/>
                <a:ext cx="80288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27C3FC3-7943-475D-A5C7-B9368995DA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2442" y="1265362"/>
                <a:ext cx="802888" cy="369332"/>
              </a:xfrm>
              <a:prstGeom prst="rect">
                <a:avLst/>
              </a:prstGeom>
              <a:blipFill>
                <a:blip r:embed="rId8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F98729D-0BF2-4CDA-A64A-40380218BA93}"/>
                  </a:ext>
                </a:extLst>
              </p:cNvPr>
              <p:cNvSpPr txBox="1"/>
              <p:nvPr/>
            </p:nvSpPr>
            <p:spPr>
              <a:xfrm>
                <a:off x="4487050" y="1294400"/>
                <a:ext cx="80288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F98729D-0BF2-4CDA-A64A-40380218BA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7050" y="1294400"/>
                <a:ext cx="802888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8428764E-0C8F-4659-9604-E033F0F87742}"/>
              </a:ext>
            </a:extLst>
          </p:cNvPr>
          <p:cNvCxnSpPr>
            <a:cxnSpLocks/>
          </p:cNvCxnSpPr>
          <p:nvPr/>
        </p:nvCxnSpPr>
        <p:spPr>
          <a:xfrm flipV="1">
            <a:off x="5544035" y="2547079"/>
            <a:ext cx="227375" cy="144936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E995D79D-0E74-449E-9793-6A89D96D9341}"/>
              </a:ext>
            </a:extLst>
          </p:cNvPr>
          <p:cNvCxnSpPr>
            <a:cxnSpLocks/>
          </p:cNvCxnSpPr>
          <p:nvPr/>
        </p:nvCxnSpPr>
        <p:spPr>
          <a:xfrm flipH="1" flipV="1">
            <a:off x="5949381" y="2547079"/>
            <a:ext cx="208956" cy="144938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852DC213-151B-460A-B94D-23DFA0772608}"/>
                  </a:ext>
                </a:extLst>
              </p:cNvPr>
              <p:cNvSpPr txBox="1"/>
              <p:nvPr/>
            </p:nvSpPr>
            <p:spPr>
              <a:xfrm>
                <a:off x="4221542" y="2337987"/>
                <a:ext cx="146205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Interpolate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Γ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852DC213-151B-460A-B94D-23DFA07726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1542" y="2337987"/>
                <a:ext cx="1462058" cy="523220"/>
              </a:xfrm>
              <a:prstGeom prst="rect">
                <a:avLst/>
              </a:prstGeom>
              <a:blipFill>
                <a:blip r:embed="rId10"/>
                <a:stretch>
                  <a:fillRect l="-1255" t="-2353" b="-117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79058D1-D606-4011-9FC7-8ACC9D01F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D7B5CCB3-C783-40A0-B8BC-66A4F44BE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359772"/>
            <a:ext cx="10471608" cy="570225"/>
          </a:xfrm>
        </p:spPr>
        <p:txBody>
          <a:bodyPr/>
          <a:lstStyle/>
          <a:p>
            <a:r>
              <a:rPr lang="en-US" dirty="0"/>
              <a:t>Time-Advancement Within the Schwarz Framework</a:t>
            </a: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ACE5ADB6-E6E6-42E9-B633-713E2D992FCB}"/>
              </a:ext>
            </a:extLst>
          </p:cNvPr>
          <p:cNvSpPr txBox="1">
            <a:spLocks/>
          </p:cNvSpPr>
          <p:nvPr/>
        </p:nvSpPr>
        <p:spPr bwMode="auto">
          <a:xfrm>
            <a:off x="8521187" y="1577793"/>
            <a:ext cx="2675720" cy="1090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>
              <a:buNone/>
              <a:defRPr/>
            </a:pPr>
            <a:r>
              <a:rPr lang="en-US" sz="1700" dirty="0">
                <a:latin typeface="Calibri" pitchFamily="34" charset="0"/>
                <a:cs typeface="Calibri" pitchFamily="34" charset="0"/>
              </a:rPr>
              <a:t>Controller time stepper</a:t>
            </a:r>
          </a:p>
          <a:p>
            <a:pPr marL="0" indent="0">
              <a:buNone/>
              <a:defRPr/>
            </a:pPr>
            <a:endParaRPr lang="en-US" sz="1700" dirty="0">
              <a:latin typeface="Calibri" pitchFamily="34" charset="0"/>
              <a:cs typeface="Calibri" pitchFamily="34" charset="0"/>
            </a:endParaRPr>
          </a:p>
          <a:p>
            <a:pPr marL="0" indent="0">
              <a:buNone/>
              <a:defRPr/>
            </a:pPr>
            <a:r>
              <a:rPr lang="en-US" sz="1700" dirty="0">
                <a:latin typeface="Calibri" pitchFamily="34" charset="0"/>
                <a:cs typeface="Calibri" pitchFamily="34" charset="0"/>
              </a:rPr>
              <a:t>Time integrator for </a:t>
            </a:r>
            <a:r>
              <a:rPr lang="en-US" sz="1700" i="1" dirty="0">
                <a:latin typeface="Symbol"/>
                <a:cs typeface="Wingdings 2" charset="2"/>
              </a:rPr>
              <a:t>W</a:t>
            </a:r>
            <a:r>
              <a:rPr lang="en-US" sz="1700" baseline="-25000" dirty="0">
                <a:latin typeface="Symbol"/>
                <a:cs typeface="Wingdings 2" charset="2"/>
              </a:rPr>
              <a:t>1</a:t>
            </a:r>
          </a:p>
          <a:p>
            <a:pPr marL="0" indent="0">
              <a:buNone/>
              <a:defRPr/>
            </a:pPr>
            <a:endParaRPr lang="en-US" sz="1700" baseline="-25000" dirty="0">
              <a:latin typeface="Symbol"/>
              <a:cs typeface="Calibri" pitchFamily="34" charset="0"/>
            </a:endParaRPr>
          </a:p>
          <a:p>
            <a:pPr marL="0" indent="0">
              <a:buNone/>
              <a:defRPr/>
            </a:pPr>
            <a:endParaRPr lang="en-US" sz="1700" baseline="-25000" dirty="0">
              <a:latin typeface="Symbol"/>
              <a:cs typeface="Calibri" pitchFamily="34" charset="0"/>
            </a:endParaRPr>
          </a:p>
          <a:p>
            <a:pPr marL="0" indent="0">
              <a:buNone/>
              <a:defRPr/>
            </a:pPr>
            <a:r>
              <a:rPr lang="en-US" sz="1700" dirty="0">
                <a:latin typeface="Calibri" pitchFamily="34" charset="0"/>
                <a:cs typeface="Calibri" pitchFamily="34" charset="0"/>
              </a:rPr>
              <a:t>Time integrator for </a:t>
            </a:r>
            <a:r>
              <a:rPr lang="en-US" sz="1700" i="1" dirty="0">
                <a:latin typeface="Symbol"/>
                <a:cs typeface="Wingdings 2" charset="2"/>
              </a:rPr>
              <a:t>W</a:t>
            </a:r>
            <a:r>
              <a:rPr lang="en-US" sz="1700" baseline="-25000" dirty="0">
                <a:latin typeface="Symbol"/>
                <a:cs typeface="Wingdings 2" charset="2"/>
              </a:rPr>
              <a:t>2</a:t>
            </a:r>
            <a:endParaRPr lang="en-US" sz="1700" dirty="0">
              <a:latin typeface="Calibri" pitchFamily="34" charset="0"/>
              <a:cs typeface="Calibri" pitchFamily="34" charset="0"/>
            </a:endParaRPr>
          </a:p>
          <a:p>
            <a:pPr marL="0" indent="0">
              <a:buNone/>
              <a:defRPr/>
            </a:pPr>
            <a:endParaRPr lang="en-US" sz="1700" dirty="0">
              <a:latin typeface="Calibri" pitchFamily="34" charset="0"/>
              <a:cs typeface="Calibri" pitchFamily="34" charset="0"/>
            </a:endParaRPr>
          </a:p>
          <a:p>
            <a:pPr marL="0" indent="0">
              <a:buNone/>
              <a:defRPr/>
            </a:pPr>
            <a:endParaRPr lang="en-US" sz="17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ADD19D5-67FA-4C82-A189-16F0DD6F4ACB}"/>
              </a:ext>
            </a:extLst>
          </p:cNvPr>
          <p:cNvSpPr txBox="1"/>
          <p:nvPr/>
        </p:nvSpPr>
        <p:spPr>
          <a:xfrm>
            <a:off x="7051946" y="5814667"/>
            <a:ext cx="23161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0070C0"/>
                </a:solidFill>
              </a:rPr>
              <a:t>Model PDE: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237C7973-A66D-4399-A7CB-F396E3EC6DEA}"/>
                  </a:ext>
                </a:extLst>
              </p:cNvPr>
              <p:cNvSpPr txBox="1"/>
              <p:nvPr/>
            </p:nvSpPr>
            <p:spPr>
              <a:xfrm>
                <a:off x="8545661" y="5610131"/>
                <a:ext cx="2873479" cy="88428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eqArr>
                            <m:eqArr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acc>
                                <m:accPr>
                                  <m:chr m:val="̇"/>
                                  <m:ctrlP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𝒖</m:t>
                                  </m:r>
                                </m:e>
                              </m:acc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1" i="1" dirty="0">
                                  <a:latin typeface="Cambria Math" panose="02040503050406030204" pitchFamily="18" charset="0"/>
                                </a:rPr>
                                <m:t>𝒖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)=</m:t>
                              </m:r>
                              <m:r>
                                <a:rPr lang="en-US" b="1" i="1" dirty="0">
                                  <a:latin typeface="Cambria Math" panose="02040503050406030204" pitchFamily="18" charset="0"/>
                                </a:rPr>
                                <m:t>𝒇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,</m:t>
                              </m:r>
                              <m:r>
                                <m:rPr>
                                  <m:nor/>
                                </m:rPr>
                                <a:rPr lang="en-US" b="1" dirty="0"/>
                                <m:t>  </m:t>
                              </m:r>
                              <m:r>
                                <m:rPr>
                                  <m:nor/>
                                </m:rPr>
                                <a:rPr lang="en-US" b="1" i="0" dirty="0" smtClean="0"/>
                                <m:t>    </m:t>
                              </m:r>
                              <m:r>
                                <m:rPr>
                                  <m:nor/>
                                </m:rPr>
                                <a:rPr lang="en-US" b="1" dirty="0"/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in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  </m:t>
                              </m:r>
                              <m:r>
                                <a:rPr lang="en-US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𝛺</m:t>
                              </m:r>
                              <m:r>
                                <m:rPr>
                                  <m:nor/>
                                </m:rPr>
                                <a:rPr lang="en-US" dirty="0">
                                  <a:ea typeface="Cambria Math" panose="02040503050406030204" pitchFamily="18" charset="0"/>
                                </a:rPr>
                                <m:t> </m:t>
                              </m:r>
                            </m:e>
                            <m:e>
                              <m:r>
                                <a:rPr lang="en-US" b="1" i="1" dirty="0">
                                  <a:latin typeface="Cambria Math" panose="02040503050406030204" pitchFamily="18" charset="0"/>
                                </a:rPr>
                                <m:t>𝒖</m:t>
                              </m:r>
                              <m:r>
                                <a:rPr lang="en-US" b="1" i="1" dirty="0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1" i="1" dirty="0" smtClean="0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)=</m:t>
                              </m:r>
                              <m:r>
                                <a:rPr lang="en-US" b="1" i="1" dirty="0">
                                  <a:latin typeface="Cambria Math" panose="02040503050406030204" pitchFamily="18" charset="0"/>
                                </a:rPr>
                                <m:t>𝒈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,</m:t>
                              </m:r>
                              <m:r>
                                <m:rPr>
                                  <m:nor/>
                                </m:rPr>
                                <a:rPr lang="en-US" b="1" dirty="0"/>
                                <m:t>      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on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 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a:rPr lang="en-US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𝜕𝛺</m:t>
                              </m:r>
                            </m:e>
                            <m:e>
                              <m:r>
                                <a:rPr lang="en-US" b="1" i="1" dirty="0">
                                  <a:latin typeface="Cambria Math" panose="02040503050406030204" pitchFamily="18" charset="0"/>
                                </a:rPr>
                                <m:t>𝒖</m:t>
                              </m:r>
                              <m:d>
                                <m:dPr>
                                  <m:ctrlPr>
                                    <a:rPr lang="en-US" b="1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1" i="1" dirty="0"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 dirty="0" smtClean="0">
                                      <a:latin typeface="Cambria Math" panose="02040503050406030204" pitchFamily="18" charset="0"/>
                                    </a:rPr>
                                    <m:t>𝒖</m:t>
                                  </m:r>
                                </m:e>
                                <m:sub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m:rPr>
                                  <m:nor/>
                                </m:rPr>
                                <a:rPr lang="en-US" b="0" i="0" dirty="0" smtClean="0"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in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  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𝛺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237C7973-A66D-4399-A7CB-F396E3EC6D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45661" y="5610131"/>
                <a:ext cx="2873479" cy="88428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ctangle 22">
            <a:extLst>
              <a:ext uri="{FF2B5EF4-FFF2-40B4-BE49-F238E27FC236}">
                <a16:creationId xmlns:a16="http://schemas.microsoft.com/office/drawing/2014/main" id="{60F648A5-D04F-4A75-84CD-1D91385715A2}"/>
              </a:ext>
            </a:extLst>
          </p:cNvPr>
          <p:cNvSpPr/>
          <p:nvPr/>
        </p:nvSpPr>
        <p:spPr>
          <a:xfrm>
            <a:off x="6158337" y="3419797"/>
            <a:ext cx="5785676" cy="67710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900" dirty="0">
                <a:cs typeface="Calibri" pitchFamily="34" charset="0"/>
              </a:rPr>
              <a:t>Time-stepping procedure is </a:t>
            </a:r>
            <a:r>
              <a:rPr lang="en-US" sz="1900" b="1" dirty="0">
                <a:cs typeface="Calibri" pitchFamily="34" charset="0"/>
              </a:rPr>
              <a:t>equivalent</a:t>
            </a:r>
            <a:r>
              <a:rPr lang="en-US" sz="1900" dirty="0">
                <a:cs typeface="Calibri" pitchFamily="34" charset="0"/>
              </a:rPr>
              <a:t> to doing Schwarz on </a:t>
            </a:r>
            <a:r>
              <a:rPr lang="en-US" sz="1900" b="1" dirty="0">
                <a:cs typeface="Calibri" pitchFamily="34" charset="0"/>
              </a:rPr>
              <a:t>space-time domain </a:t>
            </a:r>
            <a:r>
              <a:rPr lang="en-US" sz="1900" dirty="0">
                <a:cs typeface="Calibri" pitchFamily="34" charset="0"/>
              </a:rPr>
              <a:t>[</a:t>
            </a:r>
            <a:r>
              <a:rPr lang="en-US" sz="1900" dirty="0" err="1">
                <a:cs typeface="Calibri" pitchFamily="34" charset="0"/>
              </a:rPr>
              <a:t>Mota</a:t>
            </a:r>
            <a:r>
              <a:rPr lang="en-US" sz="1900" dirty="0">
                <a:cs typeface="Calibri" pitchFamily="34" charset="0"/>
              </a:rPr>
              <a:t> </a:t>
            </a:r>
            <a:r>
              <a:rPr lang="en-US" sz="1900" i="1" dirty="0">
                <a:cs typeface="Calibri" pitchFamily="34" charset="0"/>
              </a:rPr>
              <a:t>et al. </a:t>
            </a:r>
            <a:r>
              <a:rPr lang="en-US" sz="1900" dirty="0">
                <a:cs typeface="Calibri" pitchFamily="34" charset="0"/>
              </a:rPr>
              <a:t>2022].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B985135-440B-419B-B4C3-043542191242}"/>
              </a:ext>
            </a:extLst>
          </p:cNvPr>
          <p:cNvSpPr/>
          <p:nvPr/>
        </p:nvSpPr>
        <p:spPr>
          <a:xfrm>
            <a:off x="6954026" y="5500869"/>
            <a:ext cx="4739268" cy="1192539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57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FD6185D4-B5CF-4FF1-9368-041B6239602A}"/>
              </a:ext>
            </a:extLst>
          </p:cNvPr>
          <p:cNvSpPr txBox="1"/>
          <p:nvPr/>
        </p:nvSpPr>
        <p:spPr>
          <a:xfrm>
            <a:off x="64951" y="4781049"/>
            <a:ext cx="98546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  <a:defRPr/>
            </a:pPr>
            <a:endParaRPr lang="en-US" sz="800" dirty="0"/>
          </a:p>
          <a:p>
            <a:endParaRPr lang="en-US" sz="2000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1" y="4622034"/>
            <a:ext cx="11592055" cy="2183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>
              <a:buFont typeface="Arial" panose="020B0604020202020204" pitchFamily="34" charset="0"/>
              <a:buChar char="•"/>
              <a:defRPr/>
            </a:pPr>
            <a:endParaRPr lang="en-US" sz="800" dirty="0">
              <a:latin typeface="+mn-lt"/>
            </a:endParaRP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sz="2000" b="1" i="1" dirty="0">
                <a:latin typeface="+mn-lt"/>
              </a:rPr>
              <a:t>“Plug-and-play” framework</a:t>
            </a:r>
            <a:r>
              <a:rPr lang="en-US" sz="2000" dirty="0">
                <a:latin typeface="+mn-lt"/>
              </a:rPr>
              <a:t>: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endParaRPr lang="en-US" sz="400" dirty="0">
              <a:latin typeface="+mn-lt"/>
            </a:endParaRPr>
          </a:p>
          <a:p>
            <a:pPr lvl="1">
              <a:buClrTx/>
              <a:buFont typeface="Wingdings" panose="05000000000000000000" pitchFamily="2" charset="2"/>
              <a:buChar char="Ø"/>
              <a:defRPr/>
            </a:pPr>
            <a:r>
              <a:rPr lang="en-US" dirty="0">
                <a:latin typeface="+mn-lt"/>
              </a:rPr>
              <a:t>Ability to couple regions with </a:t>
            </a:r>
            <a:r>
              <a:rPr lang="en-US" b="1" i="1" dirty="0">
                <a:latin typeface="+mn-lt"/>
              </a:rPr>
              <a:t>different non-conformal meshes</a:t>
            </a:r>
            <a:r>
              <a:rPr lang="en-US" dirty="0">
                <a:latin typeface="+mn-lt"/>
              </a:rPr>
              <a:t>, </a:t>
            </a:r>
            <a:r>
              <a:rPr lang="en-US" b="1" i="1" dirty="0">
                <a:latin typeface="+mn-lt"/>
              </a:rPr>
              <a:t>different element types</a:t>
            </a:r>
            <a:r>
              <a:rPr lang="en-US" i="1" dirty="0">
                <a:latin typeface="+mn-lt"/>
              </a:rPr>
              <a:t> </a:t>
            </a:r>
            <a:r>
              <a:rPr lang="en-US" dirty="0">
                <a:latin typeface="+mn-lt"/>
              </a:rPr>
              <a:t>and </a:t>
            </a:r>
            <a:r>
              <a:rPr lang="en-US" b="1" i="1" dirty="0">
                <a:latin typeface="+mn-lt"/>
              </a:rPr>
              <a:t>different levels of refinement </a:t>
            </a:r>
            <a:r>
              <a:rPr lang="en-US" dirty="0">
                <a:latin typeface="+mn-lt"/>
              </a:rPr>
              <a:t>to simplify task of </a:t>
            </a:r>
            <a:r>
              <a:rPr lang="en-US" b="1" i="1" dirty="0">
                <a:latin typeface="+mn-lt"/>
              </a:rPr>
              <a:t>meshing complex geometries.</a:t>
            </a:r>
          </a:p>
          <a:p>
            <a:pPr lvl="1">
              <a:buClrTx/>
              <a:buFont typeface="Wingdings" panose="05000000000000000000" pitchFamily="2" charset="2"/>
              <a:buChar char="Ø"/>
              <a:defRPr/>
            </a:pPr>
            <a:endParaRPr lang="en-US" sz="400" b="1" i="1" dirty="0">
              <a:latin typeface="+mn-lt"/>
            </a:endParaRPr>
          </a:p>
          <a:p>
            <a:pPr lvl="1">
              <a:buClrTx/>
              <a:buFont typeface="Wingdings" panose="05000000000000000000" pitchFamily="2" charset="2"/>
              <a:buChar char="Ø"/>
              <a:defRPr/>
            </a:pPr>
            <a:r>
              <a:rPr lang="en-US" dirty="0">
                <a:latin typeface="+mn-lt"/>
              </a:rPr>
              <a:t>Ability to use </a:t>
            </a:r>
            <a:r>
              <a:rPr lang="en-US" b="1" i="1" dirty="0">
                <a:latin typeface="+mn-lt"/>
              </a:rPr>
              <a:t>different solvers/time-integrators </a:t>
            </a:r>
            <a:r>
              <a:rPr lang="en-US" dirty="0">
                <a:latin typeface="+mn-lt"/>
              </a:rPr>
              <a:t>in different regions.</a:t>
            </a:r>
            <a:endParaRPr lang="en-US" sz="2000" dirty="0">
              <a:latin typeface="+mn-l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B20EE7B-E433-54CD-0F11-BB815210F1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5383" y="4556033"/>
            <a:ext cx="1799118" cy="67873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/>
              <p:cNvSpPr txBox="1">
                <a:spLocks/>
              </p:cNvSpPr>
              <p:nvPr/>
            </p:nvSpPr>
            <p:spPr bwMode="auto">
              <a:xfrm>
                <a:off x="1" y="1263231"/>
                <a:ext cx="6522720" cy="39031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02E54"/>
                  </a:buClr>
                  <a:buFont typeface="Wingdings" pitchFamily="-111" charset="2"/>
                  <a:buChar char="§"/>
                  <a:defRPr sz="2400">
                    <a:solidFill>
                      <a:schemeClr val="tx1"/>
                    </a:solidFill>
                    <a:latin typeface="Calibri"/>
                    <a:ea typeface="ＭＳ Ｐゴシック" charset="-128"/>
                    <a:cs typeface="Calibri"/>
                  </a:defRPr>
                </a:lvl1pPr>
                <a:lvl2pPr marL="742950" indent="-28575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800000"/>
                  </a:buClr>
                  <a:buFont typeface="Wingdings" pitchFamily="-111" charset="2"/>
                  <a:buChar char="§"/>
                  <a:defRPr sz="2000">
                    <a:solidFill>
                      <a:schemeClr val="tx1"/>
                    </a:solidFill>
                    <a:latin typeface="Calibri"/>
                    <a:ea typeface="ＭＳ Ｐゴシック" pitchFamily="-112" charset="-128"/>
                    <a:cs typeface="Calibri"/>
                  </a:defRPr>
                </a:lvl2pPr>
                <a:lvl3pPr marL="1143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9E8C78"/>
                  </a:buClr>
                  <a:buFont typeface="Wingdings" pitchFamily="-111" charset="2"/>
                  <a:buChar char="§"/>
                  <a:defRPr>
                    <a:solidFill>
                      <a:schemeClr val="tx1"/>
                    </a:solidFill>
                    <a:latin typeface="Calibri"/>
                    <a:ea typeface="ＭＳ Ｐゴシック" pitchFamily="-112" charset="-128"/>
                    <a:cs typeface="Calibri"/>
                  </a:defRPr>
                </a:lvl3pPr>
                <a:lvl4pPr marL="1600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–"/>
                  <a:defRPr sz="1600">
                    <a:solidFill>
                      <a:schemeClr val="tx1"/>
                    </a:solidFill>
                    <a:latin typeface="Calibri"/>
                    <a:ea typeface="ＭＳ Ｐゴシック" pitchFamily="-112" charset="-128"/>
                    <a:cs typeface="Calibri"/>
                  </a:defRPr>
                </a:lvl4pPr>
                <a:lvl5pPr marL="20574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alibri"/>
                    <a:ea typeface="ＭＳ Ｐゴシック" pitchFamily="-112" charset="-128"/>
                    <a:cs typeface="Calibri"/>
                  </a:defRPr>
                </a:lvl5pPr>
                <a:lvl6pPr marL="25146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ea typeface="ＭＳ Ｐゴシック" pitchFamily="-112" charset="-128"/>
                  </a:defRPr>
                </a:lvl6pPr>
                <a:lvl7pPr marL="29718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ea typeface="ＭＳ Ｐゴシック" pitchFamily="-112" charset="-128"/>
                  </a:defRPr>
                </a:lvl7pPr>
                <a:lvl8pPr marL="3429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ea typeface="ＭＳ Ｐゴシック" pitchFamily="-112" charset="-128"/>
                  </a:defRPr>
                </a:lvl8pPr>
                <a:lvl9pPr marL="3886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ea typeface="ＭＳ Ｐゴシック" pitchFamily="-112" charset="-128"/>
                  </a:defRPr>
                </a:lvl9pPr>
              </a:lstStyle>
              <a:p>
                <a:pPr>
                  <a:buFont typeface="Arial" panose="020B0604020202020204" pitchFamily="34" charset="0"/>
                  <a:buChar char="•"/>
                  <a:defRPr/>
                </a:pPr>
                <a:r>
                  <a:rPr lang="en-US" sz="2000" dirty="0">
                    <a:latin typeface="+mn-lt"/>
                  </a:rPr>
                  <a:t>Coupling is </a:t>
                </a:r>
                <a:r>
                  <a:rPr lang="en-US" sz="2000" b="1" i="1" dirty="0">
                    <a:latin typeface="+mn-lt"/>
                  </a:rPr>
                  <a:t>concurrent</a:t>
                </a:r>
                <a:r>
                  <a:rPr lang="en-US" sz="2000" dirty="0">
                    <a:latin typeface="+mn-lt"/>
                  </a:rPr>
                  <a:t> (two-way).</a:t>
                </a:r>
              </a:p>
              <a:p>
                <a:pPr>
                  <a:buFont typeface="Arial" panose="020B0604020202020204" pitchFamily="34" charset="0"/>
                  <a:buChar char="•"/>
                  <a:defRPr/>
                </a:pPr>
                <a:endParaRPr lang="en-US" sz="800" dirty="0">
                  <a:latin typeface="+mn-lt"/>
                </a:endParaRPr>
              </a:p>
              <a:p>
                <a:pPr>
                  <a:buFont typeface="Arial" panose="020B0604020202020204" pitchFamily="34" charset="0"/>
                  <a:buChar char="•"/>
                  <a:defRPr/>
                </a:pPr>
                <a:r>
                  <a:rPr lang="en-US" sz="2000" b="1" i="1" dirty="0">
                    <a:latin typeface="+mn-lt"/>
                  </a:rPr>
                  <a:t>Ease of implementation </a:t>
                </a:r>
                <a:r>
                  <a:rPr lang="en-US" sz="2000" dirty="0">
                    <a:latin typeface="+mn-lt"/>
                  </a:rPr>
                  <a:t>into existing massively-parallel HPC codes.</a:t>
                </a:r>
                <a:endParaRPr lang="en-US" sz="2000" b="1" i="1" dirty="0">
                  <a:latin typeface="+mn-lt"/>
                </a:endParaRPr>
              </a:p>
              <a:p>
                <a:pPr>
                  <a:buFont typeface="Arial" panose="020B0604020202020204" pitchFamily="34" charset="0"/>
                  <a:buChar char="•"/>
                  <a:defRPr/>
                </a:pPr>
                <a:endParaRPr lang="en-US" sz="800" b="1" i="1" dirty="0">
                  <a:latin typeface="+mn-lt"/>
                </a:endParaRPr>
              </a:p>
              <a:p>
                <a:pPr>
                  <a:buFont typeface="Arial" panose="020B0604020202020204" pitchFamily="34" charset="0"/>
                  <a:buChar char="•"/>
                  <a:defRPr/>
                </a:pPr>
                <a:r>
                  <a:rPr lang="en-US" sz="2000" b="1" i="1" dirty="0">
                    <a:latin typeface="+mn-lt"/>
                  </a:rPr>
                  <a:t>Scalable, fast, robust </a:t>
                </a:r>
                <a:r>
                  <a:rPr lang="en-US" sz="2000" dirty="0">
                    <a:latin typeface="+mn-lt"/>
                  </a:rPr>
                  <a:t>(we target </a:t>
                </a:r>
                <a:r>
                  <a:rPr lang="en-US" sz="2000" b="1" i="1" dirty="0">
                    <a:latin typeface="+mn-lt"/>
                  </a:rPr>
                  <a:t>real</a:t>
                </a:r>
                <a:r>
                  <a:rPr lang="en-US" sz="2000" dirty="0">
                    <a:latin typeface="+mn-lt"/>
                  </a:rPr>
                  <a:t> engineering problems, e.g., analyses involving failure of bolted components!).</a:t>
                </a:r>
              </a:p>
              <a:p>
                <a:pPr>
                  <a:buFont typeface="Arial" panose="020B0604020202020204" pitchFamily="34" charset="0"/>
                  <a:buChar char="•"/>
                  <a:defRPr/>
                </a:pPr>
                <a:endParaRPr lang="en-US" sz="800" dirty="0">
                  <a:latin typeface="+mn-lt"/>
                </a:endParaRPr>
              </a:p>
              <a:p>
                <a:pPr>
                  <a:buFont typeface="Arial" panose="020B0604020202020204" pitchFamily="34" charset="0"/>
                  <a:buChar char="•"/>
                  <a:defRPr/>
                </a:pPr>
                <a:r>
                  <a:rPr lang="en-US" sz="2000" dirty="0">
                    <a:latin typeface="+mn-lt"/>
                  </a:rPr>
                  <a:t>Coupling does not introduce </a:t>
                </a:r>
                <a:r>
                  <a:rPr lang="en-US" sz="2000" b="1" i="1" dirty="0">
                    <a:latin typeface="+mn-lt"/>
                  </a:rPr>
                  <a:t>nonphysical artifacts.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  <a:defRPr/>
                </a:pPr>
                <a:endParaRPr lang="en-US" sz="800" b="1" i="1" dirty="0"/>
              </a:p>
              <a:p>
                <a:pPr>
                  <a:buFont typeface="Arial" panose="020B0604020202020204" pitchFamily="34" charset="0"/>
                  <a:buChar char="•"/>
                  <a:defRPr/>
                </a:pPr>
                <a:r>
                  <a:rPr lang="en-US" sz="2000" b="1" i="1" dirty="0">
                    <a:latin typeface="+mn-lt"/>
                  </a:rPr>
                  <a:t>Theoretical</a:t>
                </a:r>
                <a:r>
                  <a:rPr lang="en-US" sz="2000" dirty="0">
                    <a:latin typeface="+mn-lt"/>
                  </a:rPr>
                  <a:t> convergence properties/guarantees</a:t>
                </a:r>
                <a14:m>
                  <m:oMath xmlns:m="http://schemas.openxmlformats.org/officeDocument/2006/math">
                    <m:r>
                      <a:rPr lang="en-US" sz="2000" i="1" baseline="30000" dirty="0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sz="2000" dirty="0">
                    <a:latin typeface="+mn-lt"/>
                  </a:rPr>
                  <a:t>.</a:t>
                </a:r>
              </a:p>
              <a:p>
                <a:pPr>
                  <a:buFont typeface="Arial" panose="020B0604020202020204" pitchFamily="34" charset="0"/>
                  <a:buChar char="•"/>
                  <a:defRPr/>
                </a:pPr>
                <a:endParaRPr lang="en-US" sz="2000" dirty="0">
                  <a:latin typeface="+mn-lt"/>
                </a:endParaRPr>
              </a:p>
              <a:p>
                <a:pPr>
                  <a:buFont typeface="Arial" panose="020B0604020202020204" pitchFamily="34" charset="0"/>
                  <a:buChar char="•"/>
                  <a:defRPr/>
                </a:pPr>
                <a:endParaRPr lang="en-US" sz="800" dirty="0">
                  <a:latin typeface="+mn-lt"/>
                </a:endParaRPr>
              </a:p>
              <a:p>
                <a:pPr lvl="1">
                  <a:buClrTx/>
                  <a:buFont typeface="Wingdings" panose="05000000000000000000" pitchFamily="2" charset="2"/>
                  <a:buChar char="Ø"/>
                  <a:defRPr/>
                </a:pPr>
                <a:endParaRPr lang="en-US" b="1" i="1" dirty="0">
                  <a:latin typeface="+mn-lt"/>
                </a:endParaRPr>
              </a:p>
              <a:p>
                <a:pPr lvl="1">
                  <a:buClrTx/>
                  <a:buFont typeface="Wingdings" panose="05000000000000000000" pitchFamily="2" charset="2"/>
                  <a:buChar char="Ø"/>
                  <a:defRPr/>
                </a:pPr>
                <a:endParaRPr lang="en-US" dirty="0">
                  <a:latin typeface="+mn-lt"/>
                </a:endParaRPr>
              </a:p>
              <a:p>
                <a:pPr marL="0" indent="0">
                  <a:buNone/>
                  <a:defRPr/>
                </a:pPr>
                <a:endParaRPr lang="en-US" sz="2000" b="1" i="1" dirty="0">
                  <a:latin typeface="+mn-lt"/>
                </a:endParaRPr>
              </a:p>
              <a:p>
                <a:pPr>
                  <a:buFont typeface="Wingdings" panose="05000000000000000000" pitchFamily="2" charset="2"/>
                  <a:buChar char="q"/>
                  <a:defRPr/>
                </a:pPr>
                <a:endParaRPr lang="en-US" sz="2000" dirty="0">
                  <a:latin typeface="+mn-lt"/>
                </a:endParaRPr>
              </a:p>
              <a:p>
                <a:pPr>
                  <a:buFont typeface="Wingdings" panose="05000000000000000000" pitchFamily="2" charset="2"/>
                  <a:buChar char="q"/>
                  <a:defRPr/>
                </a:pPr>
                <a:endParaRPr lang="en-US" sz="2000" dirty="0">
                  <a:latin typeface="+mn-lt"/>
                </a:endParaRPr>
              </a:p>
              <a:p>
                <a:pPr>
                  <a:defRPr/>
                </a:pPr>
                <a:endParaRPr lang="en-US" sz="2000" dirty="0">
                  <a:latin typeface="+mn-lt"/>
                </a:endParaRPr>
              </a:p>
              <a:p>
                <a:pPr>
                  <a:defRPr/>
                </a:pPr>
                <a:endParaRPr lang="en-US" sz="2000" dirty="0">
                  <a:latin typeface="+mn-lt"/>
                </a:endParaRPr>
              </a:p>
            </p:txBody>
          </p:sp>
        </mc:Choice>
        <mc:Fallback xmlns="">
          <p:sp>
            <p:nvSpPr>
              <p:cNvPr id="6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" y="1263231"/>
                <a:ext cx="6522720" cy="3903129"/>
              </a:xfrm>
              <a:prstGeom prst="rect">
                <a:avLst/>
              </a:prstGeom>
              <a:blipFill>
                <a:blip r:embed="rId4"/>
                <a:stretch>
                  <a:fillRect l="-841" t="-93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8FEA3595-7E6E-49CF-90A8-6C72008A91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3340" y="2331123"/>
            <a:ext cx="5142191" cy="2379222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42A2538-F738-4D71-9821-4E1FAEC8A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A8DB17-64AE-4F87-8E5A-28A4DE8876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21879" y="1684443"/>
            <a:ext cx="4195534" cy="6466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46C6BCB-927F-4D6C-90CD-5A9106C5A0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11169" y="1243844"/>
            <a:ext cx="3517762" cy="58629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467D345-A60B-42BF-A817-FDA6CB4EEA4C}"/>
              </a:ext>
            </a:extLst>
          </p:cNvPr>
          <p:cNvSpPr txBox="1"/>
          <p:nvPr/>
        </p:nvSpPr>
        <p:spPr>
          <a:xfrm>
            <a:off x="7622081" y="842119"/>
            <a:ext cx="3445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0070C0"/>
                </a:solidFill>
              </a:rPr>
              <a:t>Model Solid Mechanics PDEs: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A28E183-CD4B-440A-99FC-427B18E824B4}"/>
              </a:ext>
            </a:extLst>
          </p:cNvPr>
          <p:cNvSpPr/>
          <p:nvPr/>
        </p:nvSpPr>
        <p:spPr>
          <a:xfrm>
            <a:off x="6251151" y="1231975"/>
            <a:ext cx="5723466" cy="1099489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CB9D2CA-A686-470A-AE9E-C7C6A85C85CE}"/>
              </a:ext>
            </a:extLst>
          </p:cNvPr>
          <p:cNvSpPr txBox="1"/>
          <p:nvPr/>
        </p:nvSpPr>
        <p:spPr>
          <a:xfrm>
            <a:off x="6361699" y="1360019"/>
            <a:ext cx="1546789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/>
              <a:t>Quasistatic: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67009B2-8E1C-4667-94BB-385E5F8AA1B2}"/>
              </a:ext>
            </a:extLst>
          </p:cNvPr>
          <p:cNvSpPr txBox="1"/>
          <p:nvPr/>
        </p:nvSpPr>
        <p:spPr>
          <a:xfrm>
            <a:off x="6361698" y="1769341"/>
            <a:ext cx="1546789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/>
              <a:t>Dynamic: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itle 1">
                <a:extLst>
                  <a:ext uri="{FF2B5EF4-FFF2-40B4-BE49-F238E27FC236}">
                    <a16:creationId xmlns:a16="http://schemas.microsoft.com/office/drawing/2014/main" id="{F83AE039-F694-4FF9-9AA7-F97DAA459575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720648" y="278448"/>
                <a:ext cx="10471608" cy="570225"/>
              </a:xfrm>
            </p:spPr>
            <p:txBody>
              <a:bodyPr/>
              <a:lstStyle/>
              <a:p>
                <a:r>
                  <a:rPr lang="en-US" dirty="0"/>
                  <a:t>Schwarz for Multiscale FOM-FOM Coupling in Solid Mechanics</a:t>
                </a:r>
                <a14:m>
                  <m:oMath xmlns:m="http://schemas.openxmlformats.org/officeDocument/2006/math">
                    <m:r>
                      <a:rPr lang="en-US" i="1" baseline="30000" dirty="0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endParaRPr lang="en-US" baseline="30000" dirty="0"/>
              </a:p>
            </p:txBody>
          </p:sp>
        </mc:Choice>
        <mc:Fallback xmlns="">
          <p:sp>
            <p:nvSpPr>
              <p:cNvPr id="17" name="Title 1">
                <a:extLst>
                  <a:ext uri="{FF2B5EF4-FFF2-40B4-BE49-F238E27FC236}">
                    <a16:creationId xmlns:a16="http://schemas.microsoft.com/office/drawing/2014/main" id="{F83AE039-F694-4FF9-9AA7-F97DAA45957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720648" y="278448"/>
                <a:ext cx="10471608" cy="570225"/>
              </a:xfrm>
              <a:blipFill>
                <a:blip r:embed="rId8"/>
                <a:stretch>
                  <a:fillRect l="-1164" t="-22581" b="-107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>
            <a:extLst>
              <a:ext uri="{FF2B5EF4-FFF2-40B4-BE49-F238E27FC236}">
                <a16:creationId xmlns:a16="http://schemas.microsoft.com/office/drawing/2014/main" id="{531BD74E-A77C-4576-BEF0-DB428C84DA2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06981" y="4555537"/>
            <a:ext cx="1120659" cy="65579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09D282D-5776-41F2-86E8-2ADA14448646}"/>
              </a:ext>
            </a:extLst>
          </p:cNvPr>
          <p:cNvSpPr txBox="1"/>
          <p:nvPr/>
        </p:nvSpPr>
        <p:spPr>
          <a:xfrm>
            <a:off x="4069485" y="6436416"/>
            <a:ext cx="8622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30000" dirty="0"/>
              <a:t>1 </a:t>
            </a:r>
            <a:r>
              <a:rPr lang="en-US" dirty="0"/>
              <a:t>Mota </a:t>
            </a:r>
            <a:r>
              <a:rPr lang="en-US" i="1" dirty="0"/>
              <a:t>et al. </a:t>
            </a:r>
            <a:r>
              <a:rPr lang="en-US" dirty="0"/>
              <a:t>2017; Mota </a:t>
            </a:r>
            <a:r>
              <a:rPr lang="en-US" i="1" dirty="0"/>
              <a:t>et al. </a:t>
            </a:r>
            <a:r>
              <a:rPr lang="en-US" dirty="0"/>
              <a:t>2022.  </a:t>
            </a:r>
            <a:r>
              <a:rPr lang="en-US" baseline="30000" dirty="0"/>
              <a:t>2</a:t>
            </a:r>
            <a:r>
              <a:rPr lang="en-US" dirty="0"/>
              <a:t> </a:t>
            </a:r>
            <a:r>
              <a:rPr lang="en-US" dirty="0">
                <a:hlinkClick r:id="rId10"/>
              </a:rPr>
              <a:t>https://github.com/sandialabs/LCM</a:t>
            </a:r>
            <a:r>
              <a:rPr lang="en-US" dirty="0"/>
              <a:t>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276620" y="4710345"/>
            <a:ext cx="2086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300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247981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itle 1">
                <a:extLst>
                  <a:ext uri="{FF2B5EF4-FFF2-40B4-BE49-F238E27FC236}">
                    <a16:creationId xmlns:a16="http://schemas.microsoft.com/office/drawing/2014/main" id="{F83AE039-F694-4FF9-9AA7-F97DAA459575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720648" y="278448"/>
                <a:ext cx="10471608" cy="570225"/>
              </a:xfrm>
            </p:spPr>
            <p:txBody>
              <a:bodyPr/>
              <a:lstStyle/>
              <a:p>
                <a:r>
                  <a:rPr lang="en-US" dirty="0"/>
                  <a:t>Schwarz for Multiscale FOM-FOM Coupling in Solid Mechanics</a:t>
                </a:r>
                <a14:m>
                  <m:oMath xmlns:m="http://schemas.openxmlformats.org/officeDocument/2006/math">
                    <m:r>
                      <a:rPr lang="en-US" i="1" baseline="30000" dirty="0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endParaRPr lang="en-US" baseline="30000" dirty="0"/>
              </a:p>
            </p:txBody>
          </p:sp>
        </mc:Choice>
        <mc:Fallback xmlns="">
          <p:sp>
            <p:nvSpPr>
              <p:cNvPr id="17" name="Title 1">
                <a:extLst>
                  <a:ext uri="{FF2B5EF4-FFF2-40B4-BE49-F238E27FC236}">
                    <a16:creationId xmlns:a16="http://schemas.microsoft.com/office/drawing/2014/main" id="{F83AE039-F694-4FF9-9AA7-F97DAA45957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720648" y="278448"/>
                <a:ext cx="10471608" cy="570225"/>
              </a:xfrm>
              <a:blipFill>
                <a:blip r:embed="rId9"/>
                <a:stretch>
                  <a:fillRect l="-1164" t="-22581" b="-107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709D282D-5776-41F2-86E8-2ADA14448646}"/>
              </a:ext>
            </a:extLst>
          </p:cNvPr>
          <p:cNvSpPr txBox="1"/>
          <p:nvPr/>
        </p:nvSpPr>
        <p:spPr>
          <a:xfrm>
            <a:off x="8029303" y="6430499"/>
            <a:ext cx="57895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30000" dirty="0"/>
              <a:t>1 </a:t>
            </a:r>
            <a:r>
              <a:rPr lang="en-US" dirty="0"/>
              <a:t>Mota </a:t>
            </a:r>
            <a:r>
              <a:rPr lang="en-US" i="1" dirty="0"/>
              <a:t>et al. </a:t>
            </a:r>
            <a:r>
              <a:rPr lang="en-US" dirty="0"/>
              <a:t>2017; Mota </a:t>
            </a:r>
            <a:r>
              <a:rPr lang="en-US" i="1" dirty="0"/>
              <a:t>et al. </a:t>
            </a:r>
            <a:r>
              <a:rPr lang="en-US" dirty="0"/>
              <a:t>2022.</a:t>
            </a:r>
          </a:p>
        </p:txBody>
      </p:sp>
      <p:pic>
        <p:nvPicPr>
          <p:cNvPr id="20" name="dynamic_tension">
            <a:hlinkClick r:id="" action="ppaction://media"/>
            <a:extLst>
              <a:ext uri="{FF2B5EF4-FFF2-40B4-BE49-F238E27FC236}">
                <a16:creationId xmlns:a16="http://schemas.microsoft.com/office/drawing/2014/main" id="{E7F41B4B-FD7A-4E04-B48C-461E6D90993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51045" y="848673"/>
            <a:ext cx="6385252" cy="43955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1" name="x_disp_bolted_joint_mesh">
            <a:hlinkClick r:id="" action="ppaction://media"/>
            <a:extLst>
              <a:ext uri="{FF2B5EF4-FFF2-40B4-BE49-F238E27FC236}">
                <a16:creationId xmlns:a16="http://schemas.microsoft.com/office/drawing/2014/main" id="{2F3BC8DB-0038-4395-990C-86F8D240F6B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295592" y="871803"/>
            <a:ext cx="4483482" cy="29274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2" name="Online Media 1" descr="joint-bolts-both-eqps.avi">
            <a:hlinkClick r:id="" action="ppaction://media"/>
            <a:extLst>
              <a:ext uri="{FF2B5EF4-FFF2-40B4-BE49-F238E27FC236}">
                <a16:creationId xmlns:a16="http://schemas.microsoft.com/office/drawing/2014/main" id="{4B44B604-2F29-4E12-A887-2039D88928F3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172490" y="4009885"/>
            <a:ext cx="4729687" cy="199944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68AA1BE-14A3-4286-AEE8-79E5B2BE30D4}"/>
              </a:ext>
            </a:extLst>
          </p:cNvPr>
          <p:cNvSpPr txBox="1"/>
          <p:nvPr/>
        </p:nvSpPr>
        <p:spPr>
          <a:xfrm>
            <a:off x="414639" y="5414836"/>
            <a:ext cx="6469637" cy="13234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Figure above:</a:t>
            </a:r>
            <a:r>
              <a:rPr lang="en-US" dirty="0"/>
              <a:t> tension specimen simulation coupling composite TET10 elements with HEX elements in Sierra/SM.  </a:t>
            </a:r>
          </a:p>
          <a:p>
            <a:pPr algn="ctr"/>
            <a:endParaRPr lang="en-US" sz="400" dirty="0"/>
          </a:p>
          <a:p>
            <a:pPr algn="ctr"/>
            <a:endParaRPr lang="en-US" sz="400" dirty="0"/>
          </a:p>
          <a:p>
            <a:pPr algn="ctr"/>
            <a:r>
              <a:rPr lang="en-US" i="1" dirty="0"/>
              <a:t>Figures right: </a:t>
            </a:r>
            <a:r>
              <a:rPr lang="en-US" dirty="0"/>
              <a:t>bolted joint simulation coupling composite TET10 elements with HEX elements in Sierra/SM.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951B5DE5-3162-4932-AE88-DBDB6809C2F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83341" y="1091001"/>
            <a:ext cx="1120659" cy="65579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6C6468C-B099-4C7B-94A0-162F025353C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806981" y="1091000"/>
            <a:ext cx="1120659" cy="65579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87B413A-EF72-4771-BEE2-8FF6E4C9BE08}"/>
                  </a:ext>
                </a:extLst>
              </p:cNvPr>
              <p:cNvSpPr txBox="1"/>
              <p:nvPr/>
            </p:nvSpPr>
            <p:spPr>
              <a:xfrm>
                <a:off x="8029303" y="3365016"/>
                <a:ext cx="112065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Single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Ω</m:t>
                    </m:r>
                  </m:oMath>
                </a14:m>
                <a:endParaRPr lang="en-US" sz="16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87B413A-EF72-4771-BEE2-8FF6E4C9BE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9303" y="3365016"/>
                <a:ext cx="1120659" cy="338554"/>
              </a:xfrm>
              <a:prstGeom prst="rect">
                <a:avLst/>
              </a:prstGeom>
              <a:blipFill>
                <a:blip r:embed="rId14"/>
                <a:stretch>
                  <a:fillRect l="-2717" t="-7143" b="-196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>
            <a:extLst>
              <a:ext uri="{FF2B5EF4-FFF2-40B4-BE49-F238E27FC236}">
                <a16:creationId xmlns:a16="http://schemas.microsoft.com/office/drawing/2014/main" id="{A1693ED7-4EC0-40FB-8C48-D90C32BECA84}"/>
              </a:ext>
            </a:extLst>
          </p:cNvPr>
          <p:cNvSpPr txBox="1"/>
          <p:nvPr/>
        </p:nvSpPr>
        <p:spPr>
          <a:xfrm>
            <a:off x="10262751" y="3396761"/>
            <a:ext cx="11206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Schwarz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3C97F48-DB27-4738-B543-37FE3EADDF63}"/>
              </a:ext>
            </a:extLst>
          </p:cNvPr>
          <p:cNvSpPr txBox="1"/>
          <p:nvPr/>
        </p:nvSpPr>
        <p:spPr>
          <a:xfrm>
            <a:off x="10071597" y="5543663"/>
            <a:ext cx="11206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Schwarz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941D556-5FDE-4E71-B58D-0C64AA28363F}"/>
                  </a:ext>
                </a:extLst>
              </p:cNvPr>
              <p:cNvSpPr txBox="1"/>
              <p:nvPr/>
            </p:nvSpPr>
            <p:spPr>
              <a:xfrm>
                <a:off x="7686322" y="5550624"/>
                <a:ext cx="112065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solidFill>
                      <a:schemeClr val="bg1"/>
                    </a:solidFill>
                  </a:rPr>
                  <a:t>Single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6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Ω</m:t>
                    </m:r>
                  </m:oMath>
                </a14:m>
                <a:endParaRPr lang="en-US" sz="1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941D556-5FDE-4E71-B58D-0C64AA2836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6322" y="5550624"/>
                <a:ext cx="1120659" cy="338554"/>
              </a:xfrm>
              <a:prstGeom prst="rect">
                <a:avLst/>
              </a:prstGeom>
              <a:blipFill>
                <a:blip r:embed="rId15"/>
                <a:stretch>
                  <a:fillRect l="-3261" t="-7273" b="-21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extBox 27">
            <a:extLst>
              <a:ext uri="{FF2B5EF4-FFF2-40B4-BE49-F238E27FC236}">
                <a16:creationId xmlns:a16="http://schemas.microsoft.com/office/drawing/2014/main" id="{247840F7-14DE-4682-BB45-53A1CE1CB396}"/>
              </a:ext>
            </a:extLst>
          </p:cNvPr>
          <p:cNvSpPr txBox="1"/>
          <p:nvPr/>
        </p:nvSpPr>
        <p:spPr>
          <a:xfrm>
            <a:off x="905381" y="4842254"/>
            <a:ext cx="207917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y-displacement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AE6FDFE-B48F-41DF-9DC3-226A7EB27651}"/>
              </a:ext>
            </a:extLst>
          </p:cNvPr>
          <p:cNvSpPr txBox="1"/>
          <p:nvPr/>
        </p:nvSpPr>
        <p:spPr>
          <a:xfrm>
            <a:off x="4475018" y="4821694"/>
            <a:ext cx="133290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EQPS</a:t>
            </a:r>
          </a:p>
        </p:txBody>
      </p:sp>
    </p:spTree>
    <p:extLst>
      <p:ext uri="{BB962C8B-B14F-4D97-AF65-F5344CB8AC3E}">
        <p14:creationId xmlns:p14="http://schemas.microsoft.com/office/powerpoint/2010/main" val="1640966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20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54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Group 82"/>
          <p:cNvGrpSpPr/>
          <p:nvPr/>
        </p:nvGrpSpPr>
        <p:grpSpPr>
          <a:xfrm>
            <a:off x="440485" y="204225"/>
            <a:ext cx="11295109" cy="5093536"/>
            <a:chOff x="684325" y="615705"/>
            <a:chExt cx="11295109" cy="5093536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03E78A8F-85A5-8948-94A5-C230761C2842}"/>
                </a:ext>
              </a:extLst>
            </p:cNvPr>
            <p:cNvSpPr txBox="1"/>
            <p:nvPr/>
          </p:nvSpPr>
          <p:spPr>
            <a:xfrm>
              <a:off x="5696868" y="4770036"/>
              <a:ext cx="3959713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rgbClr val="000000"/>
                  </a:solidFill>
                  <a:cs typeface="Calibri"/>
                </a:rPr>
                <a:t>Monolithic (Lagrange multipliers)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rgbClr val="000000"/>
                  </a:solidFill>
                  <a:cs typeface="Calibri"/>
                </a:rPr>
                <a:t>Partitioned (loose) coupling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rgbClr val="000000"/>
                  </a:solidFill>
                  <a:cs typeface="Calibri"/>
                </a:rPr>
                <a:t>Iterative (Schwarz, optimization)</a:t>
              </a:r>
            </a:p>
          </p:txBody>
        </p:sp>
        <p:grpSp>
          <p:nvGrpSpPr>
            <p:cNvPr id="82" name="Group 81"/>
            <p:cNvGrpSpPr/>
            <p:nvPr/>
          </p:nvGrpSpPr>
          <p:grpSpPr>
            <a:xfrm>
              <a:off x="684325" y="615705"/>
              <a:ext cx="11295109" cy="5093536"/>
              <a:chOff x="684325" y="722385"/>
              <a:chExt cx="11295109" cy="5093536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3FDA63DF-7C3E-E443-B84A-388E253F20B6}"/>
                  </a:ext>
                </a:extLst>
              </p:cNvPr>
              <p:cNvGrpSpPr/>
              <p:nvPr/>
            </p:nvGrpSpPr>
            <p:grpSpPr>
              <a:xfrm>
                <a:off x="953199" y="3303881"/>
                <a:ext cx="1588534" cy="1087830"/>
                <a:chOff x="681448" y="1788720"/>
                <a:chExt cx="1588534" cy="1087830"/>
              </a:xfrm>
            </p:grpSpPr>
            <p:sp>
              <p:nvSpPr>
                <p:cNvPr id="19" name="AutoShape 17">
                  <a:extLst>
                    <a:ext uri="{FF2B5EF4-FFF2-40B4-BE49-F238E27FC236}">
                      <a16:creationId xmlns:a16="http://schemas.microsoft.com/office/drawing/2014/main" id="{FA4E105A-BEBF-8F4B-BDBB-063AD9002F1F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681448" y="1788720"/>
                  <a:ext cx="1588534" cy="1087830"/>
                </a:xfrm>
                <a:prstGeom prst="roundRect">
                  <a:avLst>
                    <a:gd name="adj" fmla="val 10260"/>
                  </a:avLst>
                </a:prstGeom>
                <a:solidFill>
                  <a:sysClr val="window" lastClr="FFFFFF"/>
                </a:solidFill>
                <a:ln w="25400" cap="flat" cmpd="sng" algn="ctr">
                  <a:solidFill>
                    <a:srgbClr val="726056"/>
                  </a:solidFill>
                  <a:prstDash val="solid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0" name="AutoShape 17">
                  <a:extLst>
                    <a:ext uri="{FF2B5EF4-FFF2-40B4-BE49-F238E27FC236}">
                      <a16:creationId xmlns:a16="http://schemas.microsoft.com/office/drawing/2014/main" id="{197BBF4D-2602-B645-96B5-305427141C2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07067" y="1877239"/>
                  <a:ext cx="635418" cy="435134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726056"/>
                </a:solidFill>
                <a:ln w="25400" cap="flat" cmpd="sng" algn="ctr">
                  <a:noFill/>
                  <a:prstDash val="solid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1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"/>
                      <a:ea typeface="+mn-ea"/>
                      <a:cs typeface="Times"/>
                    </a:rPr>
                    <a:t>M</a:t>
                  </a:r>
                  <a:r>
                    <a:rPr kumimoji="0" lang="en-US" sz="1400" b="0" i="1" u="none" strike="noStrike" kern="0" cap="none" spc="0" normalizeH="0" baseline="-2500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"/>
                      <a:ea typeface="+mn-ea"/>
                      <a:cs typeface="Times"/>
                    </a:rPr>
                    <a:t>1</a:t>
                  </a:r>
                </a:p>
              </p:txBody>
            </p:sp>
            <p:sp>
              <p:nvSpPr>
                <p:cNvPr id="21" name="AutoShape 17">
                  <a:extLst>
                    <a:ext uri="{FF2B5EF4-FFF2-40B4-BE49-F238E27FC236}">
                      <a16:creationId xmlns:a16="http://schemas.microsoft.com/office/drawing/2014/main" id="{48038D20-6216-254E-944B-2279D0A9B0C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09482" y="1877422"/>
                  <a:ext cx="634882" cy="43476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726056"/>
                </a:solidFill>
                <a:ln w="25400" cap="flat" cmpd="sng" algn="ctr">
                  <a:noFill/>
                  <a:prstDash val="solid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1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"/>
                      <a:ea typeface="+mn-ea"/>
                      <a:cs typeface="Times"/>
                    </a:rPr>
                    <a:t>M</a:t>
                  </a:r>
                  <a:r>
                    <a:rPr kumimoji="0" lang="en-US" sz="1400" b="0" i="1" u="none" strike="noStrike" kern="0" cap="none" spc="0" normalizeH="0" baseline="-2500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"/>
                      <a:ea typeface="+mn-ea"/>
                      <a:cs typeface="Times"/>
                    </a:rPr>
                    <a:t>2</a:t>
                  </a:r>
                </a:p>
              </p:txBody>
            </p:sp>
            <p:sp>
              <p:nvSpPr>
                <p:cNvPr id="22" name="AutoShape 17">
                  <a:extLst>
                    <a:ext uri="{FF2B5EF4-FFF2-40B4-BE49-F238E27FC236}">
                      <a16:creationId xmlns:a16="http://schemas.microsoft.com/office/drawing/2014/main" id="{AC400097-4705-034A-8C72-3A4B440AC77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07067" y="2352896"/>
                  <a:ext cx="635418" cy="435134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726056"/>
                </a:solidFill>
                <a:ln w="25400" cap="flat" cmpd="sng" algn="ctr">
                  <a:noFill/>
                  <a:prstDash val="solid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1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"/>
                      <a:ea typeface="+mn-ea"/>
                      <a:cs typeface="Times"/>
                    </a:rPr>
                    <a:t>M</a:t>
                  </a:r>
                  <a:r>
                    <a:rPr kumimoji="0" lang="en-US" sz="1200" b="0" i="1" u="none" strike="noStrike" kern="0" cap="none" spc="0" normalizeH="0" baseline="-2500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"/>
                      <a:ea typeface="+mn-ea"/>
                      <a:cs typeface="Times"/>
                    </a:rPr>
                    <a:t>3</a:t>
                  </a:r>
                  <a:endParaRPr kumimoji="0" lang="en-US" sz="4000" b="0" i="1" u="none" strike="noStrike" kern="0" cap="none" spc="0" normalizeH="0" baseline="-2500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"/>
                    <a:ea typeface="+mn-ea"/>
                    <a:cs typeface="Times"/>
                  </a:endParaRPr>
                </a:p>
              </p:txBody>
            </p:sp>
            <p:sp>
              <p:nvSpPr>
                <p:cNvPr id="23" name="AutoShape 17">
                  <a:extLst>
                    <a:ext uri="{FF2B5EF4-FFF2-40B4-BE49-F238E27FC236}">
                      <a16:creationId xmlns:a16="http://schemas.microsoft.com/office/drawing/2014/main" id="{39A79D6B-77F5-514C-8BD9-3648D9FEE8D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09482" y="2353079"/>
                  <a:ext cx="634882" cy="43476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726056"/>
                </a:solidFill>
                <a:ln w="25400" cap="flat" cmpd="sng" algn="ctr">
                  <a:noFill/>
                  <a:prstDash val="solid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1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"/>
                      <a:ea typeface="+mn-ea"/>
                      <a:cs typeface="Times"/>
                    </a:rPr>
                    <a:t>M</a:t>
                  </a:r>
                  <a:r>
                    <a:rPr kumimoji="0" lang="en-US" sz="1400" b="0" i="1" u="none" strike="noStrike" kern="0" cap="none" spc="0" normalizeH="0" baseline="-2500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"/>
                      <a:ea typeface="+mn-ea"/>
                      <a:cs typeface="Times"/>
                    </a:rPr>
                    <a:t>4</a:t>
                  </a:r>
                </a:p>
              </p:txBody>
            </p:sp>
          </p:grp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669D5BF7-1767-354E-8F47-35F03B964595}"/>
                  </a:ext>
                </a:extLst>
              </p:cNvPr>
              <p:cNvGrpSpPr/>
              <p:nvPr/>
            </p:nvGrpSpPr>
            <p:grpSpPr>
              <a:xfrm>
                <a:off x="3421659" y="3250717"/>
                <a:ext cx="1761697" cy="1194158"/>
                <a:chOff x="696262" y="3333655"/>
                <a:chExt cx="1761697" cy="1194158"/>
              </a:xfrm>
            </p:grpSpPr>
            <p:sp>
              <p:nvSpPr>
                <p:cNvPr id="25" name="AutoShape 17">
                  <a:extLst>
                    <a:ext uri="{FF2B5EF4-FFF2-40B4-BE49-F238E27FC236}">
                      <a16:creationId xmlns:a16="http://schemas.microsoft.com/office/drawing/2014/main" id="{55A4E8DF-3808-BC43-BF50-E247A0A78A2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96262" y="4092679"/>
                  <a:ext cx="635418" cy="435134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103160"/>
                </a:solidFill>
                <a:ln w="25400" cap="flat" cmpd="sng" algn="ctr">
                  <a:noFill/>
                  <a:prstDash val="solid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100" b="0" i="1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"/>
                      <a:ea typeface="+mn-ea"/>
                      <a:cs typeface="Times"/>
                    </a:rPr>
                    <a:t>N</a:t>
                  </a:r>
                  <a:r>
                    <a:rPr kumimoji="0" lang="en-US" sz="1100" b="0" i="1" u="none" strike="noStrike" kern="0" cap="none" spc="0" normalizeH="0" baseline="-2500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"/>
                      <a:ea typeface="+mn-ea"/>
                      <a:cs typeface="Times"/>
                    </a:rPr>
                    <a:t>3</a:t>
                  </a:r>
                </a:p>
              </p:txBody>
            </p:sp>
            <p:sp>
              <p:nvSpPr>
                <p:cNvPr id="26" name="AutoShape 17">
                  <a:extLst>
                    <a:ext uri="{FF2B5EF4-FFF2-40B4-BE49-F238E27FC236}">
                      <a16:creationId xmlns:a16="http://schemas.microsoft.com/office/drawing/2014/main" id="{74983DD6-3C3B-FE4D-8108-EC8FD3189A1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05636" y="3967135"/>
                  <a:ext cx="634882" cy="218305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103160"/>
                </a:solidFill>
                <a:ln w="25400" cap="flat" cmpd="sng" algn="ctr">
                  <a:noFill/>
                  <a:prstDash val="solid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100" b="0" i="1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"/>
                      <a:ea typeface="+mn-ea"/>
                      <a:cs typeface="Times"/>
                    </a:rPr>
                    <a:t>N</a:t>
                  </a:r>
                  <a:r>
                    <a:rPr kumimoji="0" lang="en-US" sz="1100" b="0" i="1" u="none" strike="noStrike" kern="0" cap="none" spc="0" normalizeH="0" baseline="-2500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"/>
                      <a:ea typeface="+mn-ea"/>
                      <a:cs typeface="Times"/>
                    </a:rPr>
                    <a:t>4</a:t>
                  </a:r>
                  <a:endParaRPr kumimoji="0" lang="en-US" sz="5400" b="0" i="1" u="none" strike="noStrike" kern="0" cap="none" spc="0" normalizeH="0" baseline="-2500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"/>
                    <a:ea typeface="+mn-ea"/>
                    <a:cs typeface="Times"/>
                  </a:endParaRPr>
                </a:p>
              </p:txBody>
            </p:sp>
            <p:sp>
              <p:nvSpPr>
                <p:cNvPr id="27" name="AutoShape 17">
                  <a:extLst>
                    <a:ext uri="{FF2B5EF4-FFF2-40B4-BE49-F238E27FC236}">
                      <a16:creationId xmlns:a16="http://schemas.microsoft.com/office/drawing/2014/main" id="{8C7F7153-8858-5547-8368-1D74F24B531E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807067" y="3333655"/>
                  <a:ext cx="314248" cy="435132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103160"/>
                </a:solidFill>
                <a:ln w="25400" cap="flat" cmpd="sng" algn="ctr">
                  <a:noFill/>
                  <a:prstDash val="solid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1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"/>
                      <a:ea typeface="+mn-ea"/>
                      <a:cs typeface="Times"/>
                    </a:rPr>
                    <a:t>N</a:t>
                  </a:r>
                  <a:r>
                    <a:rPr kumimoji="0" lang="en-US" sz="1000" b="0" i="1" u="none" strike="noStrike" kern="0" cap="none" spc="0" normalizeH="0" baseline="-2500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"/>
                      <a:ea typeface="+mn-ea"/>
                      <a:cs typeface="Times"/>
                    </a:rPr>
                    <a:t>1</a:t>
                  </a:r>
                  <a:endParaRPr kumimoji="0" lang="en-US" sz="2800" b="0" i="1" u="none" strike="noStrike" kern="0" cap="none" spc="0" normalizeH="0" baseline="-2500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"/>
                    <a:ea typeface="+mn-ea"/>
                    <a:cs typeface="Times"/>
                  </a:endParaRPr>
                </a:p>
              </p:txBody>
            </p:sp>
            <p:sp>
              <p:nvSpPr>
                <p:cNvPr id="28" name="AutoShape 17">
                  <a:extLst>
                    <a:ext uri="{FF2B5EF4-FFF2-40B4-BE49-F238E27FC236}">
                      <a16:creationId xmlns:a16="http://schemas.microsoft.com/office/drawing/2014/main" id="{20882266-9F09-1247-816B-505355F4064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84446" y="3452867"/>
                  <a:ext cx="981724" cy="43476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103160"/>
                </a:solidFill>
                <a:ln w="25400" cap="flat" cmpd="sng" algn="ctr">
                  <a:noFill/>
                  <a:prstDash val="solid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100" b="0" i="1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"/>
                      <a:ea typeface="+mn-ea"/>
                      <a:cs typeface="Times"/>
                    </a:rPr>
                    <a:t>N</a:t>
                  </a:r>
                  <a:r>
                    <a:rPr kumimoji="0" lang="en-US" sz="1100" b="0" i="1" u="none" strike="noStrike" kern="0" cap="none" spc="0" normalizeH="0" baseline="-2500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"/>
                      <a:ea typeface="+mn-ea"/>
                      <a:cs typeface="Times"/>
                    </a:rPr>
                    <a:t>2</a:t>
                  </a:r>
                  <a:endParaRPr kumimoji="0" lang="en-US" sz="3600" b="0" i="1" u="none" strike="noStrike" kern="0" cap="none" spc="0" normalizeH="0" baseline="-2500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"/>
                    <a:ea typeface="+mn-ea"/>
                    <a:cs typeface="Times"/>
                  </a:endParaRPr>
                </a:p>
              </p:txBody>
            </p:sp>
            <p:sp>
              <p:nvSpPr>
                <p:cNvPr id="29" name="AutoShape 17">
                  <a:extLst>
                    <a:ext uri="{FF2B5EF4-FFF2-40B4-BE49-F238E27FC236}">
                      <a16:creationId xmlns:a16="http://schemas.microsoft.com/office/drawing/2014/main" id="{C1762A20-8DBE-4F4F-8196-AD76535291A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23077" y="4309508"/>
                  <a:ext cx="634882" cy="218305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103160"/>
                </a:solidFill>
                <a:ln w="25400" cap="flat" cmpd="sng" algn="ctr">
                  <a:noFill/>
                  <a:prstDash val="solid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100" b="0" i="1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"/>
                      <a:ea typeface="+mn-ea"/>
                      <a:cs typeface="Times"/>
                    </a:rPr>
                    <a:t>N</a:t>
                  </a:r>
                  <a:r>
                    <a:rPr kumimoji="0" lang="en-US" sz="1100" b="0" i="1" u="none" strike="noStrike" kern="0" cap="none" spc="0" normalizeH="0" baseline="-2500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"/>
                      <a:ea typeface="+mn-ea"/>
                      <a:cs typeface="Times"/>
                    </a:rPr>
                    <a:t>5</a:t>
                  </a:r>
                </a:p>
              </p:txBody>
            </p:sp>
          </p:grp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A3A96DE4-6114-9147-B611-C1B7ABDC34E2}"/>
                  </a:ext>
                </a:extLst>
              </p:cNvPr>
              <p:cNvGrpSpPr/>
              <p:nvPr/>
            </p:nvGrpSpPr>
            <p:grpSpPr>
              <a:xfrm>
                <a:off x="6301732" y="3303881"/>
                <a:ext cx="1588534" cy="1087830"/>
                <a:chOff x="7125077" y="1982320"/>
                <a:chExt cx="1588534" cy="1087830"/>
              </a:xfrm>
            </p:grpSpPr>
            <p:sp>
              <p:nvSpPr>
                <p:cNvPr id="31" name="AutoShape 17">
                  <a:extLst>
                    <a:ext uri="{FF2B5EF4-FFF2-40B4-BE49-F238E27FC236}">
                      <a16:creationId xmlns:a16="http://schemas.microsoft.com/office/drawing/2014/main" id="{C1548C15-4814-D947-8C95-A651EFCB2637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7125077" y="1982320"/>
                  <a:ext cx="1588534" cy="1087830"/>
                </a:xfrm>
                <a:prstGeom prst="roundRect">
                  <a:avLst>
                    <a:gd name="adj" fmla="val 6700"/>
                  </a:avLst>
                </a:prstGeom>
                <a:solidFill>
                  <a:sysClr val="window" lastClr="FFFFFF"/>
                </a:solidFill>
                <a:ln w="25400" cap="flat" cmpd="sng" algn="ctr">
                  <a:solidFill>
                    <a:srgbClr val="103160"/>
                  </a:solidFill>
                  <a:prstDash val="solid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2" name="AutoShape 17">
                  <a:extLst>
                    <a:ext uri="{FF2B5EF4-FFF2-40B4-BE49-F238E27FC236}">
                      <a16:creationId xmlns:a16="http://schemas.microsoft.com/office/drawing/2014/main" id="{4ED5D731-ED99-DF48-BEFE-0411906A469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207613" y="2580820"/>
                  <a:ext cx="635418" cy="435134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103160"/>
                </a:solidFill>
                <a:ln w="25400" cap="flat" cmpd="sng" algn="ctr">
                  <a:solidFill>
                    <a:srgbClr val="103160"/>
                  </a:solidFill>
                  <a:prstDash val="solid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100" b="0" i="1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"/>
                      <a:ea typeface="+mn-ea"/>
                      <a:cs typeface="Times"/>
                    </a:rPr>
                    <a:t>N</a:t>
                  </a:r>
                  <a:r>
                    <a:rPr kumimoji="0" lang="en-US" sz="1100" b="0" i="1" u="none" strike="noStrike" kern="0" cap="none" spc="0" normalizeH="0" baseline="-2500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"/>
                      <a:ea typeface="+mn-ea"/>
                      <a:cs typeface="Times"/>
                    </a:rPr>
                    <a:t>3</a:t>
                  </a:r>
                </a:p>
              </p:txBody>
            </p:sp>
            <p:sp>
              <p:nvSpPr>
                <p:cNvPr id="33" name="AutoShape 17">
                  <a:extLst>
                    <a:ext uri="{FF2B5EF4-FFF2-40B4-BE49-F238E27FC236}">
                      <a16:creationId xmlns:a16="http://schemas.microsoft.com/office/drawing/2014/main" id="{1F68446A-7FE5-584A-A994-B635CD4079C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011160" y="2533139"/>
                  <a:ext cx="634882" cy="218305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103160"/>
                </a:solidFill>
                <a:ln w="25400" cap="flat" cmpd="sng" algn="ctr">
                  <a:solidFill>
                    <a:srgbClr val="103160"/>
                  </a:solidFill>
                  <a:prstDash val="solid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100" b="0" i="1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"/>
                      <a:ea typeface="+mn-ea"/>
                      <a:cs typeface="Times"/>
                    </a:rPr>
                    <a:t>N</a:t>
                  </a:r>
                  <a:r>
                    <a:rPr kumimoji="0" lang="en-US" sz="1100" b="0" i="1" u="none" strike="noStrike" kern="0" cap="none" spc="0" normalizeH="0" baseline="-2500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"/>
                      <a:ea typeface="+mn-ea"/>
                      <a:cs typeface="Times"/>
                    </a:rPr>
                    <a:t>4</a:t>
                  </a:r>
                  <a:endParaRPr kumimoji="0" lang="en-US" sz="5400" b="0" i="1" u="none" strike="noStrike" kern="0" cap="none" spc="0" normalizeH="0" baseline="-2500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"/>
                    <a:ea typeface="+mn-ea"/>
                    <a:cs typeface="Times"/>
                  </a:endParaRPr>
                </a:p>
              </p:txBody>
            </p:sp>
            <p:sp>
              <p:nvSpPr>
                <p:cNvPr id="34" name="AutoShape 17">
                  <a:extLst>
                    <a:ext uri="{FF2B5EF4-FFF2-40B4-BE49-F238E27FC236}">
                      <a16:creationId xmlns:a16="http://schemas.microsoft.com/office/drawing/2014/main" id="{9FB0ED0E-E336-E64B-B0CB-E99EBD5EAD7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011160" y="2797649"/>
                  <a:ext cx="634882" cy="218305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103160"/>
                </a:solidFill>
                <a:ln w="25400" cap="flat" cmpd="sng" algn="ctr">
                  <a:solidFill>
                    <a:srgbClr val="103160"/>
                  </a:solidFill>
                  <a:prstDash val="solid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100" b="0" i="1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"/>
                      <a:ea typeface="+mn-ea"/>
                      <a:cs typeface="Times"/>
                    </a:rPr>
                    <a:t>N</a:t>
                  </a:r>
                  <a:r>
                    <a:rPr kumimoji="0" lang="en-US" sz="1100" b="0" i="1" u="none" strike="noStrike" kern="0" cap="none" spc="0" normalizeH="0" baseline="-2500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"/>
                      <a:ea typeface="+mn-ea"/>
                      <a:cs typeface="Times"/>
                    </a:rPr>
                    <a:t>5</a:t>
                  </a:r>
                </a:p>
              </p:txBody>
            </p:sp>
            <p:sp>
              <p:nvSpPr>
                <p:cNvPr id="35" name="AutoShape 17">
                  <a:extLst>
                    <a:ext uri="{FF2B5EF4-FFF2-40B4-BE49-F238E27FC236}">
                      <a16:creationId xmlns:a16="http://schemas.microsoft.com/office/drawing/2014/main" id="{646843DA-ED21-4140-8E7C-260E5025905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664318" y="2055593"/>
                  <a:ext cx="981724" cy="43476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103160"/>
                </a:solidFill>
                <a:ln w="25400" cap="flat" cmpd="sng" algn="ctr">
                  <a:solidFill>
                    <a:srgbClr val="103160"/>
                  </a:solidFill>
                  <a:prstDash val="solid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100" b="0" i="1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"/>
                      <a:ea typeface="+mn-ea"/>
                      <a:cs typeface="Times"/>
                    </a:rPr>
                    <a:t>N</a:t>
                  </a:r>
                  <a:r>
                    <a:rPr kumimoji="0" lang="en-US" sz="1100" b="0" i="1" u="none" strike="noStrike" kern="0" cap="none" spc="0" normalizeH="0" baseline="-2500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"/>
                      <a:ea typeface="+mn-ea"/>
                      <a:cs typeface="Times"/>
                    </a:rPr>
                    <a:t>2</a:t>
                  </a:r>
                  <a:endParaRPr kumimoji="0" lang="en-US" sz="3600" b="0" i="1" u="none" strike="noStrike" kern="0" cap="none" spc="0" normalizeH="0" baseline="-2500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"/>
                    <a:ea typeface="+mn-ea"/>
                    <a:cs typeface="Times"/>
                  </a:endParaRPr>
                </a:p>
              </p:txBody>
            </p:sp>
            <p:sp>
              <p:nvSpPr>
                <p:cNvPr id="36" name="AutoShape 17">
                  <a:extLst>
                    <a:ext uri="{FF2B5EF4-FFF2-40B4-BE49-F238E27FC236}">
                      <a16:creationId xmlns:a16="http://schemas.microsoft.com/office/drawing/2014/main" id="{3C8D82BE-E463-6644-8865-00503E464370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7207613" y="2055593"/>
                  <a:ext cx="314248" cy="435132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103160"/>
                </a:solidFill>
                <a:ln w="25400" cap="flat" cmpd="sng" algn="ctr">
                  <a:solidFill>
                    <a:srgbClr val="103160"/>
                  </a:solidFill>
                  <a:prstDash val="solid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1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"/>
                      <a:ea typeface="+mn-ea"/>
                      <a:cs typeface="Times"/>
                    </a:rPr>
                    <a:t>N</a:t>
                  </a:r>
                  <a:r>
                    <a:rPr kumimoji="0" lang="en-US" sz="1000" b="0" i="1" u="none" strike="noStrike" kern="0" cap="none" spc="0" normalizeH="0" baseline="-2500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"/>
                      <a:ea typeface="+mn-ea"/>
                      <a:cs typeface="Times"/>
                    </a:rPr>
                    <a:t>1</a:t>
                  </a:r>
                  <a:endParaRPr kumimoji="0" lang="en-US" sz="2800" b="0" i="1" u="none" strike="noStrike" kern="0" cap="none" spc="0" normalizeH="0" baseline="-2500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"/>
                    <a:ea typeface="+mn-ea"/>
                    <a:cs typeface="Times"/>
                  </a:endParaRPr>
                </a:p>
              </p:txBody>
            </p:sp>
          </p:grp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6FAE6784-1767-B445-A555-AB6CD78B4396}"/>
                  </a:ext>
                </a:extLst>
              </p:cNvPr>
              <p:cNvSpPr/>
              <p:nvPr/>
            </p:nvSpPr>
            <p:spPr>
              <a:xfrm>
                <a:off x="3192698" y="4861814"/>
                <a:ext cx="2468613" cy="9541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dirty="0">
                    <a:solidFill>
                      <a:srgbClr val="000000"/>
                    </a:solidFill>
                  </a:rPr>
                  <a:t>Mesh-based (FE, FV, FD)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dirty="0">
                    <a:solidFill>
                      <a:srgbClr val="000000"/>
                    </a:solidFill>
                  </a:rPr>
                  <a:t>Meshless (SPH,  MLS)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dirty="0">
                    <a:solidFill>
                      <a:srgbClr val="000000"/>
                    </a:solidFill>
                  </a:rPr>
                  <a:t>Implicit, explicit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dirty="0">
                    <a:solidFill>
                      <a:srgbClr val="000000"/>
                    </a:solidFill>
                  </a:rPr>
                  <a:t>Eulerian, </a:t>
                </a:r>
                <a:r>
                  <a:rPr lang="en-US" sz="1400" dirty="0" err="1">
                    <a:solidFill>
                      <a:srgbClr val="000000"/>
                    </a:solidFill>
                  </a:rPr>
                  <a:t>Lagrangian</a:t>
                </a:r>
                <a:r>
                  <a:rPr lang="en-US" sz="1400" dirty="0">
                    <a:solidFill>
                      <a:srgbClr val="000000"/>
                    </a:solidFill>
                  </a:rPr>
                  <a:t>…</a:t>
                </a:r>
              </a:p>
            </p:txBody>
          </p:sp>
          <p:sp>
            <p:nvSpPr>
              <p:cNvPr id="39" name="Right Arrow 38">
                <a:extLst>
                  <a:ext uri="{FF2B5EF4-FFF2-40B4-BE49-F238E27FC236}">
                    <a16:creationId xmlns:a16="http://schemas.microsoft.com/office/drawing/2014/main" id="{FCD0AAA3-8FE9-7542-AB51-AABA4ACF60E3}"/>
                  </a:ext>
                </a:extLst>
              </p:cNvPr>
              <p:cNvSpPr/>
              <p:nvPr/>
            </p:nvSpPr>
            <p:spPr bwMode="auto">
              <a:xfrm>
                <a:off x="5590064" y="3771638"/>
                <a:ext cx="350477" cy="152317"/>
              </a:xfrm>
              <a:prstGeom prst="rightArrow">
                <a:avLst>
                  <a:gd name="adj1" fmla="val 43194"/>
                  <a:gd name="adj2" fmla="val 114646"/>
                </a:avLst>
              </a:prstGeom>
              <a:solidFill>
                <a:schemeClr val="tx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-108" charset="0"/>
                </a:endParaRPr>
              </a:p>
            </p:txBody>
          </p:sp>
          <p:sp>
            <p:nvSpPr>
              <p:cNvPr id="40" name="Right Arrow 39">
                <a:extLst>
                  <a:ext uri="{FF2B5EF4-FFF2-40B4-BE49-F238E27FC236}">
                    <a16:creationId xmlns:a16="http://schemas.microsoft.com/office/drawing/2014/main" id="{52F58332-8E42-2545-A91C-FE8F54089D81}"/>
                  </a:ext>
                </a:extLst>
              </p:cNvPr>
              <p:cNvSpPr/>
              <p:nvPr/>
            </p:nvSpPr>
            <p:spPr bwMode="auto">
              <a:xfrm>
                <a:off x="2684357" y="3771638"/>
                <a:ext cx="350477" cy="152317"/>
              </a:xfrm>
              <a:prstGeom prst="rightArrow">
                <a:avLst>
                  <a:gd name="adj1" fmla="val 43194"/>
                  <a:gd name="adj2" fmla="val 114646"/>
                </a:avLst>
              </a:prstGeom>
              <a:solidFill>
                <a:schemeClr val="tx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-108" charset="0"/>
                </a:endParaRP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32DEF498-C446-9242-A072-E5B5E0E075C8}"/>
                  </a:ext>
                </a:extLst>
              </p:cNvPr>
              <p:cNvSpPr txBox="1"/>
              <p:nvPr/>
            </p:nvSpPr>
            <p:spPr>
              <a:xfrm>
                <a:off x="684325" y="4545602"/>
                <a:ext cx="2242922" cy="323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500" b="1" dirty="0">
                    <a:solidFill>
                      <a:srgbClr val="0070C0"/>
                    </a:solidFill>
                  </a:rPr>
                  <a:t>Complex System Model</a:t>
                </a: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3EE36C95-545F-7D42-9007-F94A31FDCEB1}"/>
                  </a:ext>
                </a:extLst>
              </p:cNvPr>
              <p:cNvSpPr txBox="1"/>
              <p:nvPr/>
            </p:nvSpPr>
            <p:spPr>
              <a:xfrm>
                <a:off x="3447019" y="4553297"/>
                <a:ext cx="1952650" cy="323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500" b="1" dirty="0">
                    <a:solidFill>
                      <a:srgbClr val="0070C0"/>
                    </a:solidFill>
                  </a:rPr>
                  <a:t>Traditional Methods</a:t>
                </a: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D6DD0AF4-0972-264B-996A-4953C6EBA1BA}"/>
                  </a:ext>
                </a:extLst>
              </p:cNvPr>
              <p:cNvSpPr txBox="1"/>
              <p:nvPr/>
            </p:nvSpPr>
            <p:spPr>
              <a:xfrm>
                <a:off x="5944020" y="4553297"/>
                <a:ext cx="2475358" cy="323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500" b="1" dirty="0">
                    <a:solidFill>
                      <a:srgbClr val="0070C0"/>
                    </a:solidFill>
                  </a:rPr>
                  <a:t>Coupled Numerical Model</a:t>
                </a:r>
              </a:p>
            </p:txBody>
          </p:sp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7FFE6853-CECC-5344-A156-3D339E4013BB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9918039" y="722385"/>
                <a:ext cx="2061395" cy="2219973"/>
                <a:chOff x="7210286" y="1292008"/>
                <a:chExt cx="4447383" cy="4789515"/>
              </a:xfrm>
            </p:grpSpPr>
            <p:sp>
              <p:nvSpPr>
                <p:cNvPr id="49" name="Oval 48">
                  <a:extLst>
                    <a:ext uri="{FF2B5EF4-FFF2-40B4-BE49-F238E27FC236}">
                      <a16:creationId xmlns:a16="http://schemas.microsoft.com/office/drawing/2014/main" id="{0415A0C8-216A-074B-8A50-5FEBAF5463E0}"/>
                    </a:ext>
                  </a:extLst>
                </p:cNvPr>
                <p:cNvSpPr/>
                <p:nvPr/>
              </p:nvSpPr>
              <p:spPr>
                <a:xfrm>
                  <a:off x="10017753" y="2292567"/>
                  <a:ext cx="1387736" cy="726630"/>
                </a:xfrm>
                <a:prstGeom prst="ellipse">
                  <a:avLst/>
                </a:prstGeom>
                <a:solidFill>
                  <a:schemeClr val="tx2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600" dirty="0"/>
                    <a:t>Ocean</a:t>
                  </a:r>
                </a:p>
                <a:p>
                  <a:pPr algn="ctr"/>
                  <a:r>
                    <a:rPr lang="en-US" sz="600" dirty="0"/>
                    <a:t>(MPAS-O)</a:t>
                  </a:r>
                </a:p>
              </p:txBody>
            </p:sp>
            <p:sp>
              <p:nvSpPr>
                <p:cNvPr id="50" name="Oval 49">
                  <a:extLst>
                    <a:ext uri="{FF2B5EF4-FFF2-40B4-BE49-F238E27FC236}">
                      <a16:creationId xmlns:a16="http://schemas.microsoft.com/office/drawing/2014/main" id="{9BD13BC9-6E63-7649-839E-B80C9976C1C1}"/>
                    </a:ext>
                  </a:extLst>
                </p:cNvPr>
                <p:cNvSpPr/>
                <p:nvPr/>
              </p:nvSpPr>
              <p:spPr>
                <a:xfrm>
                  <a:off x="9323890" y="1292008"/>
                  <a:ext cx="1387736" cy="774694"/>
                </a:xfrm>
                <a:prstGeom prst="ellipse">
                  <a:avLst/>
                </a:prstGeom>
                <a:solidFill>
                  <a:schemeClr val="tx2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600" dirty="0"/>
                    <a:t>Atmos.</a:t>
                  </a:r>
                </a:p>
                <a:p>
                  <a:pPr algn="ctr"/>
                  <a:r>
                    <a:rPr lang="en-US" sz="600" dirty="0"/>
                    <a:t>(EAM)</a:t>
                  </a:r>
                </a:p>
              </p:txBody>
            </p:sp>
            <p:sp>
              <p:nvSpPr>
                <p:cNvPr id="51" name="Oval 50">
                  <a:extLst>
                    <a:ext uri="{FF2B5EF4-FFF2-40B4-BE49-F238E27FC236}">
                      <a16:creationId xmlns:a16="http://schemas.microsoft.com/office/drawing/2014/main" id="{8BC50C3A-9C3F-5E48-96EC-B70AC1F2CF35}"/>
                    </a:ext>
                  </a:extLst>
                </p:cNvPr>
                <p:cNvSpPr/>
                <p:nvPr/>
              </p:nvSpPr>
              <p:spPr>
                <a:xfrm>
                  <a:off x="10269933" y="3376989"/>
                  <a:ext cx="1387736" cy="694482"/>
                </a:xfrm>
                <a:prstGeom prst="ellipse">
                  <a:avLst/>
                </a:prstGeom>
                <a:solidFill>
                  <a:schemeClr val="tx2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600" dirty="0"/>
                    <a:t>Sea Ice</a:t>
                  </a:r>
                </a:p>
                <a:p>
                  <a:pPr algn="ctr"/>
                  <a:r>
                    <a:rPr lang="en-US" sz="600" dirty="0"/>
                    <a:t>(MPAS-SI)</a:t>
                  </a:r>
                </a:p>
              </p:txBody>
            </p:sp>
            <p:sp>
              <p:nvSpPr>
                <p:cNvPr id="52" name="Oval 51">
                  <a:extLst>
                    <a:ext uri="{FF2B5EF4-FFF2-40B4-BE49-F238E27FC236}">
                      <a16:creationId xmlns:a16="http://schemas.microsoft.com/office/drawing/2014/main" id="{4A691D3D-BA8A-AA46-B198-8D3D5DD52302}"/>
                    </a:ext>
                  </a:extLst>
                </p:cNvPr>
                <p:cNvSpPr/>
                <p:nvPr/>
              </p:nvSpPr>
              <p:spPr>
                <a:xfrm>
                  <a:off x="9384447" y="5372638"/>
                  <a:ext cx="1387736" cy="708885"/>
                </a:xfrm>
                <a:prstGeom prst="ellipse">
                  <a:avLst/>
                </a:prstGeom>
                <a:solidFill>
                  <a:schemeClr val="tx2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600" dirty="0"/>
                    <a:t>Land Ice</a:t>
                  </a:r>
                </a:p>
                <a:p>
                  <a:pPr algn="ctr"/>
                  <a:r>
                    <a:rPr lang="en-US" sz="600" dirty="0"/>
                    <a:t>(MALI)</a:t>
                  </a:r>
                </a:p>
              </p:txBody>
            </p:sp>
            <p:sp>
              <p:nvSpPr>
                <p:cNvPr id="53" name="Oval 52">
                  <a:extLst>
                    <a:ext uri="{FF2B5EF4-FFF2-40B4-BE49-F238E27FC236}">
                      <a16:creationId xmlns:a16="http://schemas.microsoft.com/office/drawing/2014/main" id="{5D54F681-20FA-5C42-BDFA-67E0E14AE3BD}"/>
                    </a:ext>
                  </a:extLst>
                </p:cNvPr>
                <p:cNvSpPr/>
                <p:nvPr/>
              </p:nvSpPr>
              <p:spPr>
                <a:xfrm>
                  <a:off x="10017758" y="4421571"/>
                  <a:ext cx="1387736" cy="708885"/>
                </a:xfrm>
                <a:prstGeom prst="ellipse">
                  <a:avLst/>
                </a:prstGeom>
                <a:solidFill>
                  <a:schemeClr val="tx2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600" dirty="0"/>
                    <a:t>Land</a:t>
                  </a:r>
                </a:p>
                <a:p>
                  <a:pPr algn="ctr"/>
                  <a:r>
                    <a:rPr lang="en-US" sz="600" dirty="0"/>
                    <a:t>(ELM)</a:t>
                  </a:r>
                </a:p>
              </p:txBody>
            </p:sp>
            <p:cxnSp>
              <p:nvCxnSpPr>
                <p:cNvPr id="54" name="Straight Connector 53">
                  <a:extLst>
                    <a:ext uri="{FF2B5EF4-FFF2-40B4-BE49-F238E27FC236}">
                      <a16:creationId xmlns:a16="http://schemas.microsoft.com/office/drawing/2014/main" id="{14B2B5B6-73C9-2644-BDB7-AEDFA8541727}"/>
                    </a:ext>
                  </a:extLst>
                </p:cNvPr>
                <p:cNvCxnSpPr>
                  <a:cxnSpLocks/>
                  <a:stCxn id="51" idx="2"/>
                  <a:endCxn id="59" idx="6"/>
                </p:cNvCxnSpPr>
                <p:nvPr/>
              </p:nvCxnSpPr>
              <p:spPr>
                <a:xfrm flipH="1" flipV="1">
                  <a:off x="9862719" y="3716539"/>
                  <a:ext cx="407217" cy="7692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>
                  <a:extLst>
                    <a:ext uri="{FF2B5EF4-FFF2-40B4-BE49-F238E27FC236}">
                      <a16:creationId xmlns:a16="http://schemas.microsoft.com/office/drawing/2014/main" id="{C86396AF-5468-A04D-BE23-A4CD80A452B0}"/>
                    </a:ext>
                  </a:extLst>
                </p:cNvPr>
                <p:cNvCxnSpPr>
                  <a:cxnSpLocks/>
                  <a:stCxn id="50" idx="3"/>
                </p:cNvCxnSpPr>
                <p:nvPr/>
              </p:nvCxnSpPr>
              <p:spPr>
                <a:xfrm flipH="1">
                  <a:off x="9021687" y="1953252"/>
                  <a:ext cx="505429" cy="594731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>
                  <a:extLst>
                    <a:ext uri="{FF2B5EF4-FFF2-40B4-BE49-F238E27FC236}">
                      <a16:creationId xmlns:a16="http://schemas.microsoft.com/office/drawing/2014/main" id="{4C249BA4-1F66-1148-BD0E-F2381C502141}"/>
                    </a:ext>
                  </a:extLst>
                </p:cNvPr>
                <p:cNvCxnSpPr>
                  <a:cxnSpLocks/>
                  <a:stCxn id="52" idx="1"/>
                </p:cNvCxnSpPr>
                <p:nvPr/>
              </p:nvCxnSpPr>
              <p:spPr>
                <a:xfrm flipH="1" flipV="1">
                  <a:off x="8845914" y="4938166"/>
                  <a:ext cx="741762" cy="53829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>
                  <a:extLst>
                    <a:ext uri="{FF2B5EF4-FFF2-40B4-BE49-F238E27FC236}">
                      <a16:creationId xmlns:a16="http://schemas.microsoft.com/office/drawing/2014/main" id="{6F871F2E-A791-A245-ADEA-78283722D6F1}"/>
                    </a:ext>
                  </a:extLst>
                </p:cNvPr>
                <p:cNvCxnSpPr>
                  <a:cxnSpLocks/>
                  <a:stCxn id="49" idx="2"/>
                </p:cNvCxnSpPr>
                <p:nvPr/>
              </p:nvCxnSpPr>
              <p:spPr>
                <a:xfrm flipH="1">
                  <a:off x="9527116" y="2655882"/>
                  <a:ext cx="490639" cy="28797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>
                  <a:extLst>
                    <a:ext uri="{FF2B5EF4-FFF2-40B4-BE49-F238E27FC236}">
                      <a16:creationId xmlns:a16="http://schemas.microsoft.com/office/drawing/2014/main" id="{23E173B2-5C34-634A-943D-D08786034768}"/>
                    </a:ext>
                  </a:extLst>
                </p:cNvPr>
                <p:cNvCxnSpPr>
                  <a:stCxn id="53" idx="2"/>
                  <a:endCxn id="59" idx="5"/>
                </p:cNvCxnSpPr>
                <p:nvPr/>
              </p:nvCxnSpPr>
              <p:spPr>
                <a:xfrm flipH="1" flipV="1">
                  <a:off x="9474280" y="4636602"/>
                  <a:ext cx="543478" cy="139413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59" name="Picture 58">
                  <a:extLst>
                    <a:ext uri="{FF2B5EF4-FFF2-40B4-BE49-F238E27FC236}">
                      <a16:creationId xmlns:a16="http://schemas.microsoft.com/office/drawing/2014/main" id="{FC224632-FECB-6643-81BF-D4AA92E09DF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7210286" y="2415372"/>
                  <a:ext cx="2652430" cy="2602333"/>
                </a:xfrm>
                <a:prstGeom prst="ellipse">
                  <a:avLst/>
                </a:prstGeom>
              </p:spPr>
            </p:pic>
          </p:grpSp>
          <p:pic>
            <p:nvPicPr>
              <p:cNvPr id="60" name="Picture 59">
                <a:extLst>
                  <a:ext uri="{FF2B5EF4-FFF2-40B4-BE49-F238E27FC236}">
                    <a16:creationId xmlns:a16="http://schemas.microsoft.com/office/drawing/2014/main" id="{A2B1E56D-DCDD-A445-A450-4A01163566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671760" y="2533446"/>
                <a:ext cx="763302" cy="408912"/>
              </a:xfrm>
              <a:prstGeom prst="rect">
                <a:avLst/>
              </a:prstGeom>
            </p:spPr>
          </p:pic>
          <p:cxnSp>
            <p:nvCxnSpPr>
              <p:cNvPr id="61" name="Curved Connector 60">
                <a:extLst>
                  <a:ext uri="{FF2B5EF4-FFF2-40B4-BE49-F238E27FC236}">
                    <a16:creationId xmlns:a16="http://schemas.microsoft.com/office/drawing/2014/main" id="{3E4D568C-7176-6C47-A403-020E6F2C4CE6}"/>
                  </a:ext>
                </a:extLst>
              </p:cNvPr>
              <p:cNvCxnSpPr>
                <a:cxnSpLocks/>
                <a:stCxn id="52" idx="4"/>
              </p:cNvCxnSpPr>
              <p:nvPr/>
            </p:nvCxnSpPr>
            <p:spPr>
              <a:xfrm rot="5400000">
                <a:off x="9174839" y="1590217"/>
                <a:ext cx="720412" cy="3424694"/>
              </a:xfrm>
              <a:prstGeom prst="curvedConnector2">
                <a:avLst/>
              </a:prstGeom>
              <a:ln>
                <a:prstDash val="sys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Curved Connector 61">
                <a:extLst>
                  <a:ext uri="{FF2B5EF4-FFF2-40B4-BE49-F238E27FC236}">
                    <a16:creationId xmlns:a16="http://schemas.microsoft.com/office/drawing/2014/main" id="{AD8372F9-C87B-F441-9988-FF556C165665}"/>
                  </a:ext>
                </a:extLst>
              </p:cNvPr>
              <p:cNvCxnSpPr>
                <a:cxnSpLocks/>
                <a:endCxn id="34" idx="3"/>
              </p:cNvCxnSpPr>
              <p:nvPr/>
            </p:nvCxnSpPr>
            <p:spPr>
              <a:xfrm rot="10800000" flipV="1">
                <a:off x="7822698" y="2453413"/>
                <a:ext cx="3945653" cy="1774950"/>
              </a:xfrm>
              <a:prstGeom prst="curvedConnector3">
                <a:avLst>
                  <a:gd name="adj1" fmla="val -1371"/>
                </a:avLst>
              </a:prstGeom>
              <a:ln>
                <a:prstDash val="sys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Curved Connector 62">
                <a:extLst>
                  <a:ext uri="{FF2B5EF4-FFF2-40B4-BE49-F238E27FC236}">
                    <a16:creationId xmlns:a16="http://schemas.microsoft.com/office/drawing/2014/main" id="{2EC0B91A-B1FF-004C-BB61-8519701F6B76}"/>
                  </a:ext>
                </a:extLst>
              </p:cNvPr>
              <p:cNvCxnSpPr>
                <a:cxnSpLocks/>
                <a:endCxn id="33" idx="3"/>
              </p:cNvCxnSpPr>
              <p:nvPr/>
            </p:nvCxnSpPr>
            <p:spPr>
              <a:xfrm rot="10800000" flipV="1">
                <a:off x="7822698" y="866413"/>
                <a:ext cx="3712969" cy="3097440"/>
              </a:xfrm>
              <a:prstGeom prst="curvedConnector3">
                <a:avLst>
                  <a:gd name="adj1" fmla="val -14031"/>
                </a:avLst>
              </a:prstGeom>
              <a:ln>
                <a:prstDash val="sys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Curved Connector 63">
                <a:extLst>
                  <a:ext uri="{FF2B5EF4-FFF2-40B4-BE49-F238E27FC236}">
                    <a16:creationId xmlns:a16="http://schemas.microsoft.com/office/drawing/2014/main" id="{58D98B41-7AC7-B144-A83E-1BD58A65CFA5}"/>
                  </a:ext>
                </a:extLst>
              </p:cNvPr>
              <p:cNvCxnSpPr>
                <a:cxnSpLocks/>
                <a:endCxn id="32" idx="3"/>
              </p:cNvCxnSpPr>
              <p:nvPr/>
            </p:nvCxnSpPr>
            <p:spPr>
              <a:xfrm rot="10800000" flipV="1">
                <a:off x="7019686" y="1963542"/>
                <a:ext cx="4865550" cy="2156405"/>
              </a:xfrm>
              <a:prstGeom prst="curvedConnector3">
                <a:avLst>
                  <a:gd name="adj1" fmla="val -2308"/>
                </a:avLst>
              </a:prstGeom>
              <a:ln>
                <a:prstDash val="sys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FD5723-502C-46C5-A627-0508C05AA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2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C6EE5A9-F928-4BF3-A50A-4AAEC01AD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359772"/>
            <a:ext cx="10471608" cy="570225"/>
          </a:xfrm>
        </p:spPr>
        <p:txBody>
          <a:bodyPr/>
          <a:lstStyle/>
          <a:p>
            <a:r>
              <a:rPr lang="en-US" dirty="0"/>
              <a:t>Motivation: multi-scale &amp; multi-physics coupling</a:t>
            </a:r>
          </a:p>
        </p:txBody>
      </p:sp>
      <p:cxnSp>
        <p:nvCxnSpPr>
          <p:cNvPr id="65" name="Curved Connector 60">
            <a:extLst>
              <a:ext uri="{FF2B5EF4-FFF2-40B4-BE49-F238E27FC236}">
                <a16:creationId xmlns:a16="http://schemas.microsoft.com/office/drawing/2014/main" id="{52612886-B024-424B-905C-C6C271D9913E}"/>
              </a:ext>
            </a:extLst>
          </p:cNvPr>
          <p:cNvCxnSpPr>
            <a:cxnSpLocks/>
            <a:stCxn id="49" idx="4"/>
            <a:endCxn id="36" idx="3"/>
          </p:cNvCxnSpPr>
          <p:nvPr/>
        </p:nvCxnSpPr>
        <p:spPr>
          <a:xfrm rot="5400000">
            <a:off x="7840000" y="-380535"/>
            <a:ext cx="2071771" cy="4842418"/>
          </a:xfrm>
          <a:prstGeom prst="curvedConnector2">
            <a:avLst/>
          </a:prstGeom>
          <a:ln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6" name="Picture 65">
            <a:extLst>
              <a:ext uri="{FF2B5EF4-FFF2-40B4-BE49-F238E27FC236}">
                <a16:creationId xmlns:a16="http://schemas.microsoft.com/office/drawing/2014/main" id="{60BCC2E5-83DD-4E3B-A6D0-AEF055D5E3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079" y="2542926"/>
            <a:ext cx="689227" cy="689227"/>
          </a:xfrm>
          <a:prstGeom prst="rect">
            <a:avLst/>
          </a:prstGeom>
        </p:spPr>
      </p:pic>
      <p:sp>
        <p:nvSpPr>
          <p:cNvPr id="67" name="Rectangle 66">
            <a:extLst>
              <a:ext uri="{FF2B5EF4-FFF2-40B4-BE49-F238E27FC236}">
                <a16:creationId xmlns:a16="http://schemas.microsoft.com/office/drawing/2014/main" id="{EF371F04-83E3-473F-AD20-F8E592819B6B}"/>
              </a:ext>
            </a:extLst>
          </p:cNvPr>
          <p:cNvSpPr/>
          <p:nvPr/>
        </p:nvSpPr>
        <p:spPr>
          <a:xfrm>
            <a:off x="494741" y="4343654"/>
            <a:ext cx="222447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PDEs, ODEs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Nonlocal integral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Classical DFT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Atomistic, …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6E3DCB59-A276-4CCA-9045-7913CF52D9C2}"/>
              </a:ext>
            </a:extLst>
          </p:cNvPr>
          <p:cNvSpPr txBox="1"/>
          <p:nvPr/>
        </p:nvSpPr>
        <p:spPr>
          <a:xfrm>
            <a:off x="1017669" y="1131802"/>
            <a:ext cx="7970300" cy="10156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There exist established </a:t>
            </a:r>
            <a:r>
              <a:rPr lang="en-US" sz="2000" b="1" dirty="0"/>
              <a:t>rigorous mathematical theories </a:t>
            </a:r>
            <a:r>
              <a:rPr lang="en-US" sz="2000" dirty="0"/>
              <a:t>for </a:t>
            </a:r>
            <a:r>
              <a:rPr lang="en-US" sz="2000" b="1" dirty="0"/>
              <a:t>coupling</a:t>
            </a:r>
            <a:r>
              <a:rPr lang="en-US" sz="2000" dirty="0"/>
              <a:t> multi-scale and multi-physics components based on </a:t>
            </a:r>
            <a:r>
              <a:rPr lang="en-US" sz="2000" b="1" dirty="0"/>
              <a:t>traditional discretization methods </a:t>
            </a:r>
            <a:r>
              <a:rPr lang="en-US" sz="2000" dirty="0"/>
              <a:t>(“Full Order Models” or FOMs).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9D3A08F6-C111-42D1-9883-021DA98D64BB}"/>
              </a:ext>
            </a:extLst>
          </p:cNvPr>
          <p:cNvSpPr txBox="1"/>
          <p:nvPr/>
        </p:nvSpPr>
        <p:spPr>
          <a:xfrm>
            <a:off x="340782" y="1202020"/>
            <a:ext cx="540212" cy="76944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5000" dirty="0">
                <a:solidFill>
                  <a:srgbClr val="00B050"/>
                </a:solidFill>
                <a:sym typeface="Wingdings" panose="05000000000000000000" pitchFamily="2" charset="2"/>
              </a:rPr>
              <a:t></a:t>
            </a:r>
            <a:endParaRPr lang="en-US" sz="50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816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FD5723-502C-46C5-A627-0508C05AA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20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D3285CE-75D0-4DD0-93E1-995C546CDD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D71890-983F-4BC0-9897-E703DA1B37E1}"/>
              </a:ext>
            </a:extLst>
          </p:cNvPr>
          <p:cNvSpPr txBox="1"/>
          <p:nvPr/>
        </p:nvSpPr>
        <p:spPr>
          <a:xfrm>
            <a:off x="64951" y="1180808"/>
            <a:ext cx="8082693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The Schwarz Alternating Method for Domain Decomposition-Based Coupling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Extension to FOM*-ROM</a:t>
            </a:r>
            <a:r>
              <a:rPr lang="en-US" sz="2400" b="1" baseline="30000" dirty="0"/>
              <a:t>#</a:t>
            </a:r>
            <a:r>
              <a:rPr lang="en-US" sz="2400" b="1" dirty="0"/>
              <a:t> and ROM-ROM Coupling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Numerical Examples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400" dirty="0"/>
          </a:p>
          <a:p>
            <a:pPr marL="342900" indent="-342900">
              <a:buAutoNum type="arabicPeriod"/>
            </a:pPr>
            <a:endParaRPr lang="en-US" sz="40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400" dirty="0"/>
              <a:t>2D Burgers Equation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US" sz="40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US" sz="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40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400" dirty="0"/>
              <a:t>2D Shallow Water Equations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US" sz="40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US" sz="40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US" sz="40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400" dirty="0"/>
              <a:t>Teaser: 2D Euler Equations Riemann Problem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Summary &amp; Future Work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pPr marL="342900" indent="-342900">
              <a:buAutoNum type="arabicPeriod"/>
            </a:pPr>
            <a:endParaRPr lang="en-US" sz="2400" dirty="0"/>
          </a:p>
        </p:txBody>
      </p:sp>
      <p:pic>
        <p:nvPicPr>
          <p:cNvPr id="49" name="Picture 48" descr="Diagram&#10;&#10;Description automatically generated">
            <a:extLst>
              <a:ext uri="{FF2B5EF4-FFF2-40B4-BE49-F238E27FC236}">
                <a16:creationId xmlns:a16="http://schemas.microsoft.com/office/drawing/2014/main" id="{3320CEC5-0401-46AC-9333-02C2F1C5BC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3696" y="4104025"/>
            <a:ext cx="4489590" cy="2406679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9643F741-02C1-4090-804A-21B06737D4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3764" y="2163217"/>
            <a:ext cx="2799522" cy="1434538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5018631D-DED9-4435-9FB3-28B99B4743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23764" y="768509"/>
            <a:ext cx="2739318" cy="143453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A718346-AC04-4359-9AAD-A68ECC0B5015}"/>
              </a:ext>
            </a:extLst>
          </p:cNvPr>
          <p:cNvSpPr txBox="1"/>
          <p:nvPr/>
        </p:nvSpPr>
        <p:spPr>
          <a:xfrm>
            <a:off x="64951" y="6430931"/>
            <a:ext cx="49485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*Full-Order Model.  </a:t>
            </a:r>
            <a:r>
              <a:rPr lang="en-US" sz="1600" baseline="30000" dirty="0"/>
              <a:t>#</a:t>
            </a:r>
            <a:r>
              <a:rPr lang="en-US" sz="1600" dirty="0"/>
              <a:t>Reduced Order Model.</a:t>
            </a:r>
          </a:p>
        </p:txBody>
      </p:sp>
    </p:spTree>
    <p:extLst>
      <p:ext uri="{BB962C8B-B14F-4D97-AF65-F5344CB8AC3E}">
        <p14:creationId xmlns:p14="http://schemas.microsoft.com/office/powerpoint/2010/main" val="493993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FD5723-502C-46C5-A627-0508C05AA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21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C6EE5A9-F928-4BF3-A50A-4AAEC01AD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359772"/>
            <a:ext cx="10471608" cy="570225"/>
          </a:xfrm>
        </p:spPr>
        <p:txBody>
          <a:bodyPr/>
          <a:lstStyle/>
          <a:p>
            <a:r>
              <a:rPr lang="en-US" dirty="0"/>
              <a:t>Projection-Based Model Order Reduction via the POD/LSPG* Method</a:t>
            </a:r>
          </a:p>
        </p:txBody>
      </p:sp>
      <p:sp>
        <p:nvSpPr>
          <p:cNvPr id="7" name="Slide Number Placeholder 3"/>
          <p:cNvSpPr txBox="1">
            <a:spLocks/>
          </p:cNvSpPr>
          <p:nvPr/>
        </p:nvSpPr>
        <p:spPr>
          <a:xfrm>
            <a:off x="64951" y="437652"/>
            <a:ext cx="4193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113E31D-E2AB-40D1-8B51-AFA5AFEF393A}" type="slidenum">
              <a:rPr lang="en-US" smtClean="0"/>
              <a:pPr/>
              <a:t>21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5">
                <a:extLst>
                  <a:ext uri="{FF2B5EF4-FFF2-40B4-BE49-F238E27FC236}">
                    <a16:creationId xmlns:a16="http://schemas.microsoft.com/office/drawing/2014/main" id="{CF1629D0-95ED-F74C-8DEB-0A5C2253BB5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860712" y="852410"/>
                <a:ext cx="8777609" cy="873420"/>
              </a:xfrm>
              <a:prstGeom prst="rect">
                <a:avLst/>
              </a:prstGeom>
            </p:spPr>
            <p:txBody>
              <a:bodyPr vert="horz" lIns="0" tIns="45720" rIns="0" bIns="45720" rtlCol="0">
                <a:normAutofit/>
              </a:bodyPr>
              <a:lstStyle>
                <a:lvl1pPr marL="91436" indent="-91436" algn="l" defTabSz="914354" rtl="0" eaLnBrk="1" latinLnBrk="0" hangingPunct="1">
                  <a:lnSpc>
                    <a:spcPct val="90000"/>
                  </a:lnSpc>
                  <a:spcBef>
                    <a:spcPts val="1200"/>
                  </a:spcBef>
                  <a:spcAft>
                    <a:spcPts val="200"/>
                  </a:spcAft>
                  <a:buClr>
                    <a:srgbClr val="00B0F0"/>
                  </a:buClr>
                  <a:buSzPct val="100000"/>
                  <a:buFont typeface="Calibri" panose="020F0502020204030204" pitchFamily="34" charset="0"/>
                  <a:buChar char=" "/>
                  <a:defRPr sz="2000" kern="1200">
                    <a:solidFill>
                      <a:schemeClr val="bg2">
                        <a:lumMod val="25000"/>
                      </a:schemeClr>
                    </a:solidFill>
                    <a:latin typeface="Garamond" charset="0"/>
                    <a:ea typeface="Garamond" charset="0"/>
                    <a:cs typeface="Garamond" charset="0"/>
                  </a:defRPr>
                </a:lvl1pPr>
                <a:lvl2pPr marL="384029" indent="-182870" algn="l" defTabSz="914354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rgbClr val="00B0F0"/>
                  </a:buClr>
                  <a:buFont typeface="Calibri" pitchFamily="34" charset="0"/>
                  <a:buChar char="◦"/>
                  <a:defRPr sz="1800" kern="1200">
                    <a:solidFill>
                      <a:schemeClr val="bg2">
                        <a:lumMod val="25000"/>
                      </a:schemeClr>
                    </a:solidFill>
                    <a:latin typeface="Garamond" charset="0"/>
                    <a:ea typeface="Garamond" charset="0"/>
                    <a:cs typeface="Garamond" charset="0"/>
                  </a:defRPr>
                </a:lvl2pPr>
                <a:lvl3pPr marL="566900" indent="-182870" algn="l" defTabSz="914354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rgbClr val="00B0F0"/>
                  </a:buClr>
                  <a:buFont typeface="Calibri" pitchFamily="34" charset="0"/>
                  <a:buChar char="◦"/>
                  <a:defRPr sz="1400" kern="1200">
                    <a:solidFill>
                      <a:schemeClr val="bg2">
                        <a:lumMod val="25000"/>
                      </a:schemeClr>
                    </a:solidFill>
                    <a:latin typeface="Garamond" charset="0"/>
                    <a:ea typeface="Garamond" charset="0"/>
                    <a:cs typeface="Garamond" charset="0"/>
                  </a:defRPr>
                </a:lvl3pPr>
                <a:lvl4pPr marL="749771" indent="-182870" algn="l" defTabSz="914354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rgbClr val="00B0F0"/>
                  </a:buClr>
                  <a:buFont typeface="Calibri" pitchFamily="34" charset="0"/>
                  <a:buChar char="◦"/>
                  <a:defRPr sz="1400" kern="1200">
                    <a:solidFill>
                      <a:schemeClr val="bg2">
                        <a:lumMod val="25000"/>
                      </a:schemeClr>
                    </a:solidFill>
                    <a:latin typeface="Garamond" charset="0"/>
                    <a:ea typeface="Garamond" charset="0"/>
                    <a:cs typeface="Garamond" charset="0"/>
                  </a:defRPr>
                </a:lvl4pPr>
                <a:lvl5pPr marL="932642" indent="-182870" algn="l" defTabSz="914354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rgbClr val="00B0F0"/>
                  </a:buClr>
                  <a:buFont typeface="Calibri" pitchFamily="34" charset="0"/>
                  <a:buChar char="◦"/>
                  <a:defRPr sz="1400" kern="1200">
                    <a:solidFill>
                      <a:schemeClr val="bg2">
                        <a:lumMod val="25000"/>
                      </a:schemeClr>
                    </a:solidFill>
                    <a:latin typeface="Garamond" charset="0"/>
                    <a:ea typeface="Garamond" charset="0"/>
                    <a:cs typeface="Garamond" charset="0"/>
                  </a:defRPr>
                </a:lvl5pPr>
                <a:lvl6pPr marL="1099946" indent="-228589" algn="l" defTabSz="914354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1299936" indent="-228589" algn="l" defTabSz="914354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1499925" indent="-228589" algn="l" defTabSz="914354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1699916" indent="-228589" algn="l" defTabSz="914354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dirty="0">
                    <a:latin typeface="+mn-lt"/>
                  </a:rPr>
                  <a:t>Full Order Model (FOM):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𝒖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𝒇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𝒖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;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𝝁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>
                  <a:latin typeface="+mn-lt"/>
                </a:endParaRPr>
              </a:p>
            </p:txBody>
          </p:sp>
        </mc:Choice>
        <mc:Fallback xmlns="">
          <p:sp>
            <p:nvSpPr>
              <p:cNvPr id="8" name="Content Placeholder 5">
                <a:extLst>
                  <a:ext uri="{FF2B5EF4-FFF2-40B4-BE49-F238E27FC236}">
                    <a16:creationId xmlns:a16="http://schemas.microsoft.com/office/drawing/2014/main" id="{CF1629D0-95ED-F74C-8DEB-0A5C2253BB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0712" y="852410"/>
                <a:ext cx="8777609" cy="873420"/>
              </a:xfrm>
              <a:prstGeom prst="rect">
                <a:avLst/>
              </a:prstGeom>
              <a:blipFill>
                <a:blip r:embed="rId3"/>
                <a:stretch>
                  <a:fillRect l="-1736" t="-13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ight Arrow 8">
            <a:extLst>
              <a:ext uri="{FF2B5EF4-FFF2-40B4-BE49-F238E27FC236}">
                <a16:creationId xmlns:a16="http://schemas.microsoft.com/office/drawing/2014/main" id="{D88858CE-E89A-384E-AE31-01332057A311}"/>
              </a:ext>
            </a:extLst>
          </p:cNvPr>
          <p:cNvSpPr/>
          <p:nvPr/>
        </p:nvSpPr>
        <p:spPr>
          <a:xfrm>
            <a:off x="3250113" y="2534893"/>
            <a:ext cx="306616" cy="307777"/>
          </a:xfrm>
          <a:prstGeom prst="rightArrow">
            <a:avLst>
              <a:gd name="adj1" fmla="val 50000"/>
              <a:gd name="adj2" fmla="val 48202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20809C6-0CA0-8146-85FD-DF15A43EE7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5323" y="4981574"/>
            <a:ext cx="2882900" cy="128270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4C8EC4E6-1213-A24A-9A26-21947460FC0C}"/>
              </a:ext>
            </a:extLst>
          </p:cNvPr>
          <p:cNvGrpSpPr/>
          <p:nvPr/>
        </p:nvGrpSpPr>
        <p:grpSpPr>
          <a:xfrm>
            <a:off x="969846" y="4980365"/>
            <a:ext cx="1330455" cy="1288095"/>
            <a:chOff x="773160" y="5202145"/>
            <a:chExt cx="1330455" cy="1288095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02F8CBD7-1F76-A945-9BDE-292CFB45317F}"/>
                </a:ext>
              </a:extLst>
            </p:cNvPr>
            <p:cNvGrpSpPr/>
            <p:nvPr/>
          </p:nvGrpSpPr>
          <p:grpSpPr>
            <a:xfrm>
              <a:off x="1274627" y="5202145"/>
              <a:ext cx="828988" cy="1288095"/>
              <a:chOff x="6994965" y="3205731"/>
              <a:chExt cx="828988" cy="1288095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44825E05-A84C-4D49-8C53-4B9D67897D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255734" y="3211126"/>
                <a:ext cx="292100" cy="1282700"/>
              </a:xfrm>
              <a:prstGeom prst="rect">
                <a:avLst/>
              </a:prstGeom>
            </p:spPr>
          </p:pic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CA912C53-1FC1-354F-A0EC-BC278E9239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529366" y="3205731"/>
                <a:ext cx="294587" cy="1280812"/>
              </a:xfrm>
              <a:prstGeom prst="rect">
                <a:avLst/>
              </a:prstGeom>
            </p:spPr>
          </p:pic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C6E93666-4B6E-2E4B-996A-07DCC28A7B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994965" y="3210806"/>
                <a:ext cx="292100" cy="1282700"/>
              </a:xfrm>
              <a:prstGeom prst="rect">
                <a:avLst/>
              </a:prstGeom>
            </p:spPr>
          </p:pic>
        </p:grp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9213EA9F-1EA4-E440-9E2C-0DE01FAF7FC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73160" y="5536007"/>
              <a:ext cx="435934" cy="188050"/>
            </a:xfrm>
            <a:prstGeom prst="rect">
              <a:avLst/>
            </a:prstGeom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364CD227-375D-4047-8997-3709496BD17B}"/>
              </a:ext>
            </a:extLst>
          </p:cNvPr>
          <p:cNvSpPr txBox="1"/>
          <p:nvPr/>
        </p:nvSpPr>
        <p:spPr>
          <a:xfrm>
            <a:off x="1145056" y="4492626"/>
            <a:ext cx="42146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Proper Orthogonal Decomposition (POD):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3ACDFA0-2D1D-904B-B8E3-D0C72E83E044}"/>
              </a:ext>
            </a:extLst>
          </p:cNvPr>
          <p:cNvSpPr txBox="1"/>
          <p:nvPr/>
        </p:nvSpPr>
        <p:spPr>
          <a:xfrm>
            <a:off x="709474" y="3341522"/>
            <a:ext cx="20982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Solve ODE at different design points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1427FD6-8DA0-7E49-8CDF-E3AD524D9C75}"/>
              </a:ext>
            </a:extLst>
          </p:cNvPr>
          <p:cNvGrpSpPr/>
          <p:nvPr/>
        </p:nvGrpSpPr>
        <p:grpSpPr>
          <a:xfrm>
            <a:off x="366094" y="1348523"/>
            <a:ext cx="5589135" cy="2516219"/>
            <a:chOff x="169408" y="1792427"/>
            <a:chExt cx="5589135" cy="2294095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640CA836-0835-924B-B7EF-F78C48744FB6}"/>
                </a:ext>
              </a:extLst>
            </p:cNvPr>
            <p:cNvSpPr/>
            <p:nvPr/>
          </p:nvSpPr>
          <p:spPr>
            <a:xfrm>
              <a:off x="176609" y="1834317"/>
              <a:ext cx="5581934" cy="225220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685038E-4DCC-C141-8C9B-63DDBC513958}"/>
                </a:ext>
              </a:extLst>
            </p:cNvPr>
            <p:cNvSpPr txBox="1"/>
            <p:nvPr/>
          </p:nvSpPr>
          <p:spPr>
            <a:xfrm>
              <a:off x="169408" y="1792427"/>
              <a:ext cx="2194075" cy="4209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0070C0"/>
                  </a:solidFill>
                </a:rPr>
                <a:t>1. Acquisition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024DAAF-DE05-3B43-9CB8-9FE0E6266686}"/>
              </a:ext>
            </a:extLst>
          </p:cNvPr>
          <p:cNvGrpSpPr/>
          <p:nvPr/>
        </p:nvGrpSpPr>
        <p:grpSpPr>
          <a:xfrm>
            <a:off x="366094" y="3883486"/>
            <a:ext cx="5589135" cy="2543652"/>
            <a:chOff x="169408" y="4105266"/>
            <a:chExt cx="5589135" cy="2501766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CCE2B41F-332C-D843-94DB-4D815FC50477}"/>
                </a:ext>
              </a:extLst>
            </p:cNvPr>
            <p:cNvSpPr/>
            <p:nvPr/>
          </p:nvSpPr>
          <p:spPr>
            <a:xfrm>
              <a:off x="176609" y="4130440"/>
              <a:ext cx="5581934" cy="247659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0E89F9E-85B7-764E-A577-39DC6ABB01D6}"/>
                </a:ext>
              </a:extLst>
            </p:cNvPr>
            <p:cNvSpPr txBox="1"/>
            <p:nvPr/>
          </p:nvSpPr>
          <p:spPr>
            <a:xfrm>
              <a:off x="169408" y="4105266"/>
              <a:ext cx="17419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0070C0"/>
                  </a:solidFill>
                </a:rPr>
                <a:t>2. Learning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A051604-5C13-1147-9068-E51B9BD4AC0B}"/>
              </a:ext>
            </a:extLst>
          </p:cNvPr>
          <p:cNvGrpSpPr/>
          <p:nvPr/>
        </p:nvGrpSpPr>
        <p:grpSpPr>
          <a:xfrm>
            <a:off x="6215998" y="1386792"/>
            <a:ext cx="5589135" cy="5036728"/>
            <a:chOff x="6350453" y="1843255"/>
            <a:chExt cx="5589135" cy="4781598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7F98F57E-A32B-6944-A6DB-127413F939CA}"/>
                </a:ext>
              </a:extLst>
            </p:cNvPr>
            <p:cNvSpPr/>
            <p:nvPr/>
          </p:nvSpPr>
          <p:spPr>
            <a:xfrm>
              <a:off x="6350453" y="1843255"/>
              <a:ext cx="5589135" cy="478159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5BC953A-0626-7346-A869-8DA41CA56FFE}"/>
                </a:ext>
              </a:extLst>
            </p:cNvPr>
            <p:cNvSpPr txBox="1"/>
            <p:nvPr/>
          </p:nvSpPr>
          <p:spPr>
            <a:xfrm>
              <a:off x="6373044" y="1865668"/>
              <a:ext cx="5095044" cy="4382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0070C0"/>
                  </a:solidFill>
                </a:rPr>
                <a:t>3. Projection-Based Reduction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48A6715-0104-9045-8C43-8CA9D3DF8BF7}"/>
              </a:ext>
            </a:extLst>
          </p:cNvPr>
          <p:cNvGrpSpPr/>
          <p:nvPr/>
        </p:nvGrpSpPr>
        <p:grpSpPr>
          <a:xfrm>
            <a:off x="3606861" y="1617456"/>
            <a:ext cx="1821559" cy="1773866"/>
            <a:chOff x="3431947" y="1719493"/>
            <a:chExt cx="1821559" cy="1773866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0541826E-4434-264E-8738-700982C9FA29}"/>
                </a:ext>
              </a:extLst>
            </p:cNvPr>
            <p:cNvSpPr txBox="1"/>
            <p:nvPr/>
          </p:nvSpPr>
          <p:spPr>
            <a:xfrm>
              <a:off x="3486554" y="1719493"/>
              <a:ext cx="1078731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/>
                <a:t>Number of time steps</a:t>
              </a:r>
            </a:p>
          </p:txBody>
        </p: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26030D47-CD87-5C4B-A9DF-ACAFB7C7DEC7}"/>
                </a:ext>
              </a:extLst>
            </p:cNvPr>
            <p:cNvGrpSpPr/>
            <p:nvPr/>
          </p:nvGrpSpPr>
          <p:grpSpPr>
            <a:xfrm>
              <a:off x="3431947" y="2147388"/>
              <a:ext cx="1821559" cy="1345971"/>
              <a:chOff x="3431947" y="2147388"/>
              <a:chExt cx="1821559" cy="1345971"/>
            </a:xfrm>
          </p:grpSpPr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512A3B5A-C536-2C49-B0D1-38A1B83E0C63}"/>
                  </a:ext>
                </a:extLst>
              </p:cNvPr>
              <p:cNvSpPr txBox="1"/>
              <p:nvPr/>
            </p:nvSpPr>
            <p:spPr>
              <a:xfrm rot="16200000">
                <a:off x="3016485" y="2662400"/>
                <a:ext cx="1246421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50" dirty="0"/>
                  <a:t>Number of State Variables</a:t>
                </a:r>
              </a:p>
            </p:txBody>
          </p:sp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7A4E8510-F103-154A-832F-A4EB57DFD5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878404" y="2206892"/>
                <a:ext cx="292100" cy="1282700"/>
              </a:xfrm>
              <a:prstGeom prst="rect">
                <a:avLst/>
              </a:prstGeom>
            </p:spPr>
          </p:pic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D7F521F6-9B42-0745-B6F4-665E7A7E9F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961406" y="2203079"/>
                <a:ext cx="292100" cy="1270000"/>
              </a:xfrm>
              <a:prstGeom prst="rect">
                <a:avLst/>
              </a:prstGeom>
            </p:spPr>
          </p:pic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E0A17134-13C1-394D-BABF-87FF6BD134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419235" y="2195391"/>
                <a:ext cx="292100" cy="1282700"/>
              </a:xfrm>
              <a:prstGeom prst="rect">
                <a:avLst/>
              </a:prstGeom>
            </p:spPr>
          </p:pic>
          <p:cxnSp>
            <p:nvCxnSpPr>
              <p:cNvPr id="43" name="Straight Arrow Connector 42">
                <a:extLst>
                  <a:ext uri="{FF2B5EF4-FFF2-40B4-BE49-F238E27FC236}">
                    <a16:creationId xmlns:a16="http://schemas.microsoft.com/office/drawing/2014/main" id="{03B90BE4-5584-E843-BF06-0584A856E841}"/>
                  </a:ext>
                </a:extLst>
              </p:cNvPr>
              <p:cNvCxnSpPr/>
              <p:nvPr/>
            </p:nvCxnSpPr>
            <p:spPr>
              <a:xfrm>
                <a:off x="3878404" y="2147388"/>
                <a:ext cx="292100" cy="0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Arrow Connector 43">
                <a:extLst>
                  <a:ext uri="{FF2B5EF4-FFF2-40B4-BE49-F238E27FC236}">
                    <a16:creationId xmlns:a16="http://schemas.microsoft.com/office/drawing/2014/main" id="{A3030ACD-8D3E-3446-89D1-61E8F35F27B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16482" y="2210376"/>
                <a:ext cx="0" cy="1278750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BCF4F874-DC83-1F41-A223-338EA355428E}"/>
              </a:ext>
            </a:extLst>
          </p:cNvPr>
          <p:cNvGrpSpPr/>
          <p:nvPr/>
        </p:nvGrpSpPr>
        <p:grpSpPr>
          <a:xfrm>
            <a:off x="509755" y="2013866"/>
            <a:ext cx="2654507" cy="1271187"/>
            <a:chOff x="5743106" y="1272423"/>
            <a:chExt cx="2654507" cy="1271187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7157D173-D8FD-B848-9321-BAD0AE9065D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233063" y="1445570"/>
              <a:ext cx="1651000" cy="1028700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C4B317EB-12C5-3E48-94A7-758C787274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r="87451" b="57581"/>
            <a:stretch/>
          </p:blipFill>
          <p:spPr>
            <a:xfrm>
              <a:off x="5748815" y="1272423"/>
              <a:ext cx="431961" cy="600191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684309B5-1191-A24C-B9F1-55ED45B281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35" t="52734" r="87416" b="4847"/>
            <a:stretch/>
          </p:blipFill>
          <p:spPr>
            <a:xfrm>
              <a:off x="5743106" y="1935487"/>
              <a:ext cx="437670" cy="608123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3D719F60-6119-AE4A-BE1C-7BAA7545F1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88421" t="54289" r="-970" b="3292"/>
            <a:stretch/>
          </p:blipFill>
          <p:spPr>
            <a:xfrm>
              <a:off x="7942061" y="1597065"/>
              <a:ext cx="455552" cy="632970"/>
            </a:xfrm>
            <a:prstGeom prst="rect">
              <a:avLst/>
            </a:prstGeom>
          </p:spPr>
        </p:pic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3067F3F7-5406-A149-A46B-265F310C3684}"/>
                </a:ext>
              </a:extLst>
            </p:cNvPr>
            <p:cNvCxnSpPr>
              <a:stCxn id="47" idx="3"/>
            </p:cNvCxnSpPr>
            <p:nvPr/>
          </p:nvCxnSpPr>
          <p:spPr>
            <a:xfrm>
              <a:off x="6180776" y="1572519"/>
              <a:ext cx="966098" cy="7032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9D398552-E959-4740-8A27-149F41AA76B4}"/>
                </a:ext>
              </a:extLst>
            </p:cNvPr>
            <p:cNvCxnSpPr>
              <a:stCxn id="48" idx="3"/>
            </p:cNvCxnSpPr>
            <p:nvPr/>
          </p:nvCxnSpPr>
          <p:spPr>
            <a:xfrm flipV="1">
              <a:off x="6180776" y="1958620"/>
              <a:ext cx="550501" cy="28092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0A92B4C4-6F24-B444-9B67-95403EE54954}"/>
                </a:ext>
              </a:extLst>
            </p:cNvPr>
            <p:cNvCxnSpPr>
              <a:cxnSpLocks/>
              <a:stCxn id="49" idx="1"/>
            </p:cNvCxnSpPr>
            <p:nvPr/>
          </p:nvCxnSpPr>
          <p:spPr>
            <a:xfrm flipH="1">
              <a:off x="7365075" y="1913550"/>
              <a:ext cx="576986" cy="25916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C970D9D2-543D-6C42-8BF9-0326FE08103F}"/>
              </a:ext>
            </a:extLst>
          </p:cNvPr>
          <p:cNvSpPr txBox="1"/>
          <p:nvPr/>
        </p:nvSpPr>
        <p:spPr>
          <a:xfrm>
            <a:off x="3606860" y="3448240"/>
            <a:ext cx="20982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Save solution data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6CECA9EF-B087-8646-9A1C-411C31BB6D2A}"/>
              </a:ext>
            </a:extLst>
          </p:cNvPr>
          <p:cNvSpPr/>
          <p:nvPr/>
        </p:nvSpPr>
        <p:spPr>
          <a:xfrm>
            <a:off x="6368399" y="1898248"/>
            <a:ext cx="5269922" cy="1110809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EA48AC1-C87D-4C42-B1D0-14C960404C81}"/>
              </a:ext>
            </a:extLst>
          </p:cNvPr>
          <p:cNvSpPr txBox="1"/>
          <p:nvPr/>
        </p:nvSpPr>
        <p:spPr>
          <a:xfrm>
            <a:off x="1327800" y="6454794"/>
            <a:ext cx="100047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ROM = projection-based Reduced Order Model                                HROM = Hyper-reduced ROM    </a:t>
            </a:r>
          </a:p>
        </p:txBody>
      </p:sp>
      <p:sp>
        <p:nvSpPr>
          <p:cNvPr id="75" name="Down Arrow 27">
            <a:extLst>
              <a:ext uri="{FF2B5EF4-FFF2-40B4-BE49-F238E27FC236}">
                <a16:creationId xmlns:a16="http://schemas.microsoft.com/office/drawing/2014/main" id="{1D18F95F-3CB3-4860-B8EA-FC0788F4CCAB}"/>
              </a:ext>
            </a:extLst>
          </p:cNvPr>
          <p:cNvSpPr/>
          <p:nvPr/>
        </p:nvSpPr>
        <p:spPr>
          <a:xfrm>
            <a:off x="9303192" y="2437765"/>
            <a:ext cx="116941" cy="196034"/>
          </a:xfrm>
          <a:prstGeom prst="down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593D7AC8-6F81-4C48-8568-3CDDD5FFFC73}"/>
              </a:ext>
            </a:extLst>
          </p:cNvPr>
          <p:cNvSpPr txBox="1"/>
          <p:nvPr/>
        </p:nvSpPr>
        <p:spPr>
          <a:xfrm>
            <a:off x="6519548" y="1989762"/>
            <a:ext cx="17369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Choose ODE temporal discretization</a:t>
            </a:r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F762796F-C33D-45E9-A31D-214437B1311E}"/>
              </a:ext>
            </a:extLst>
          </p:cNvPr>
          <p:cNvGrpSpPr/>
          <p:nvPr/>
        </p:nvGrpSpPr>
        <p:grpSpPr>
          <a:xfrm>
            <a:off x="9392955" y="3251896"/>
            <a:ext cx="1663700" cy="1194408"/>
            <a:chOff x="6050334" y="5224185"/>
            <a:chExt cx="1663700" cy="1194408"/>
          </a:xfrm>
        </p:grpSpPr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id="{CE961AD5-B8E6-4391-985F-BEE61E05A9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050334" y="5224185"/>
              <a:ext cx="1663700" cy="203200"/>
            </a:xfrm>
            <a:prstGeom prst="rect">
              <a:avLst/>
            </a:prstGeom>
          </p:spPr>
        </p:pic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id="{8DA5BD12-86BE-4F16-9B79-BA6414C34A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181717" y="5453393"/>
              <a:ext cx="63500" cy="965200"/>
            </a:xfrm>
            <a:prstGeom prst="rect">
              <a:avLst/>
            </a:prstGeom>
          </p:spPr>
        </p:pic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id="{4681D852-EA33-492C-AF86-ACB3BF609E3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725781" y="5453393"/>
              <a:ext cx="63500" cy="965200"/>
            </a:xfrm>
            <a:prstGeom prst="rect">
              <a:avLst/>
            </a:prstGeom>
          </p:spPr>
        </p:pic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id="{31F7828B-30AC-4008-B2F9-71377DBE30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7148962" y="5453393"/>
              <a:ext cx="254000" cy="965200"/>
            </a:xfrm>
            <a:prstGeom prst="rect">
              <a:avLst/>
            </a:prstGeom>
          </p:spPr>
        </p:pic>
        <p:pic>
          <p:nvPicPr>
            <p:cNvPr id="84" name="Picture 83">
              <a:extLst>
                <a:ext uri="{FF2B5EF4-FFF2-40B4-BE49-F238E27FC236}">
                  <a16:creationId xmlns:a16="http://schemas.microsoft.com/office/drawing/2014/main" id="{6472E159-1EF7-4933-AFE4-468A27EC5D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7475318" y="5465485"/>
              <a:ext cx="50800" cy="266700"/>
            </a:xfrm>
            <a:prstGeom prst="rect">
              <a:avLst/>
            </a:prstGeom>
          </p:spPr>
        </p:pic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03966D84-D46E-46FD-9326-BC10F04C9966}"/>
              </a:ext>
            </a:extLst>
          </p:cNvPr>
          <p:cNvGrpSpPr/>
          <p:nvPr/>
        </p:nvGrpSpPr>
        <p:grpSpPr>
          <a:xfrm>
            <a:off x="6365748" y="3126809"/>
            <a:ext cx="5269922" cy="1389610"/>
            <a:chOff x="6502854" y="3436483"/>
            <a:chExt cx="5269922" cy="1389610"/>
          </a:xfrm>
        </p:grpSpPr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62732112-A29C-408F-833B-EBA90CE93365}"/>
                </a:ext>
              </a:extLst>
            </p:cNvPr>
            <p:cNvSpPr txBox="1"/>
            <p:nvPr/>
          </p:nvSpPr>
          <p:spPr>
            <a:xfrm>
              <a:off x="6777913" y="3622898"/>
              <a:ext cx="174761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Reduce the number of unknowns</a:t>
              </a:r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4EB8B69E-D07E-4A2F-9DFD-93E8BC294AA6}"/>
                </a:ext>
              </a:extLst>
            </p:cNvPr>
            <p:cNvSpPr/>
            <p:nvPr/>
          </p:nvSpPr>
          <p:spPr>
            <a:xfrm>
              <a:off x="6502854" y="3436483"/>
              <a:ext cx="5269922" cy="1389610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27DAAD80-755F-4352-B8B7-4BA0561319A6}"/>
                  </a:ext>
                </a:extLst>
              </p:cNvPr>
              <p:cNvSpPr txBox="1"/>
              <p:nvPr/>
            </p:nvSpPr>
            <p:spPr>
              <a:xfrm>
                <a:off x="9082627" y="3145670"/>
                <a:ext cx="2159626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1" i="1" smtClean="0">
                          <a:latin typeface="Cambria Math" panose="02040503050406030204" pitchFamily="18" charset="0"/>
                        </a:rPr>
                        <m:t>𝒖</m:t>
                      </m:r>
                      <m:d>
                        <m:d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acc>
                        <m:accPr>
                          <m:chr m:val="̃"/>
                          <m:ctrlPr>
                            <a:rPr lang="en-US" sz="1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𝒖</m:t>
                          </m:r>
                        </m:e>
                      </m:acc>
                      <m:d>
                        <m:d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l-GR" sz="1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𝜱</m:t>
                      </m:r>
                      <m:acc>
                        <m:accPr>
                          <m:chr m:val="̂"/>
                          <m:ctrlPr>
                            <a:rPr lang="el-GR" sz="1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𝒖</m:t>
                          </m:r>
                        </m:e>
                      </m:acc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27DAAD80-755F-4352-B8B7-4BA0561319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82627" y="3145670"/>
                <a:ext cx="2159626" cy="338554"/>
              </a:xfrm>
              <a:prstGeom prst="rect">
                <a:avLst/>
              </a:prstGeom>
              <a:blipFill>
                <a:blip r:embed="rId16"/>
                <a:stretch>
                  <a:fillRect r="-282" b="-10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9" name="TextBox 98">
            <a:extLst>
              <a:ext uri="{FF2B5EF4-FFF2-40B4-BE49-F238E27FC236}">
                <a16:creationId xmlns:a16="http://schemas.microsoft.com/office/drawing/2014/main" id="{5DC6EDF3-5415-427E-A4E4-5E733630AA58}"/>
              </a:ext>
            </a:extLst>
          </p:cNvPr>
          <p:cNvSpPr txBox="1"/>
          <p:nvPr/>
        </p:nvSpPr>
        <p:spPr>
          <a:xfrm>
            <a:off x="6291572" y="4742520"/>
            <a:ext cx="1915888" cy="6463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Minimize residual</a:t>
            </a:r>
          </a:p>
        </p:txBody>
      </p: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913DC816-EBF4-40AB-BC4B-9E804C82AD6D}"/>
              </a:ext>
            </a:extLst>
          </p:cNvPr>
          <p:cNvGrpSpPr/>
          <p:nvPr/>
        </p:nvGrpSpPr>
        <p:grpSpPr>
          <a:xfrm>
            <a:off x="8110370" y="4803614"/>
            <a:ext cx="3333342" cy="312251"/>
            <a:chOff x="5314950" y="3143250"/>
            <a:chExt cx="6100880" cy="571500"/>
          </a:xfrm>
        </p:grpSpPr>
        <p:pic>
          <p:nvPicPr>
            <p:cNvPr id="102" name="Picture 101">
              <a:extLst>
                <a:ext uri="{FF2B5EF4-FFF2-40B4-BE49-F238E27FC236}">
                  <a16:creationId xmlns:a16="http://schemas.microsoft.com/office/drawing/2014/main" id="{ADF51529-2BFE-40AA-86DD-DE6C6C99D2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5314950" y="3143250"/>
              <a:ext cx="1562100" cy="571500"/>
            </a:xfrm>
            <a:prstGeom prst="rect">
              <a:avLst/>
            </a:prstGeom>
          </p:spPr>
        </p:pic>
        <p:pic>
          <p:nvPicPr>
            <p:cNvPr id="103" name="Picture 102">
              <a:extLst>
                <a:ext uri="{FF2B5EF4-FFF2-40B4-BE49-F238E27FC236}">
                  <a16:creationId xmlns:a16="http://schemas.microsoft.com/office/drawing/2014/main" id="{29319BA8-506C-43DD-99B1-E57F9EAFC0E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9274744" y="3143250"/>
              <a:ext cx="457200" cy="419100"/>
            </a:xfrm>
            <a:prstGeom prst="rect">
              <a:avLst/>
            </a:prstGeom>
          </p:spPr>
        </p:pic>
        <p:pic>
          <p:nvPicPr>
            <p:cNvPr id="104" name="Picture 103">
              <a:extLst>
                <a:ext uri="{FF2B5EF4-FFF2-40B4-BE49-F238E27FC236}">
                  <a16:creationId xmlns:a16="http://schemas.microsoft.com/office/drawing/2014/main" id="{C754362E-8AC0-41A3-A88E-CBC1964CF874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9773653" y="3200400"/>
              <a:ext cx="266700" cy="304800"/>
            </a:xfrm>
            <a:prstGeom prst="rect">
              <a:avLst/>
            </a:prstGeom>
          </p:spPr>
        </p:pic>
        <p:pic>
          <p:nvPicPr>
            <p:cNvPr id="105" name="Picture 104">
              <a:extLst>
                <a:ext uri="{FF2B5EF4-FFF2-40B4-BE49-F238E27FC236}">
                  <a16:creationId xmlns:a16="http://schemas.microsoft.com/office/drawing/2014/main" id="{6BAB864B-CCFC-4E89-AD29-D248F9BA9C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10247430" y="3143250"/>
              <a:ext cx="1168400" cy="419100"/>
            </a:xfrm>
            <a:prstGeom prst="rect">
              <a:avLst/>
            </a:prstGeom>
          </p:spPr>
        </p:pic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89FCD5CA-1575-4C0B-876F-E7CE85215C3B}"/>
              </a:ext>
            </a:extLst>
          </p:cNvPr>
          <p:cNvGrpSpPr/>
          <p:nvPr/>
        </p:nvGrpSpPr>
        <p:grpSpPr>
          <a:xfrm>
            <a:off x="8871366" y="5003893"/>
            <a:ext cx="2573368" cy="1192836"/>
            <a:chOff x="9039190" y="5268011"/>
            <a:chExt cx="2573368" cy="1192836"/>
          </a:xfrm>
        </p:grpSpPr>
        <p:pic>
          <p:nvPicPr>
            <p:cNvPr id="113" name="Picture 112">
              <a:extLst>
                <a:ext uri="{FF2B5EF4-FFF2-40B4-BE49-F238E27FC236}">
                  <a16:creationId xmlns:a16="http://schemas.microsoft.com/office/drawing/2014/main" id="{392DD19A-873A-4650-9C78-C53A37F5D0F6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9039190" y="5345362"/>
              <a:ext cx="83267" cy="1054715"/>
            </a:xfrm>
            <a:prstGeom prst="rect">
              <a:avLst/>
            </a:prstGeom>
          </p:spPr>
        </p:pic>
        <p:pic>
          <p:nvPicPr>
            <p:cNvPr id="114" name="Picture 113">
              <a:extLst>
                <a:ext uri="{FF2B5EF4-FFF2-40B4-BE49-F238E27FC236}">
                  <a16:creationId xmlns:a16="http://schemas.microsoft.com/office/drawing/2014/main" id="{ABFFFE06-40CA-45A1-86F6-EA57F7B4B8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0442220" y="5350292"/>
              <a:ext cx="69389" cy="1054715"/>
            </a:xfrm>
            <a:prstGeom prst="rect">
              <a:avLst/>
            </a:prstGeom>
          </p:spPr>
        </p:pic>
        <p:pic>
          <p:nvPicPr>
            <p:cNvPr id="115" name="Picture 114">
              <a:extLst>
                <a:ext uri="{FF2B5EF4-FFF2-40B4-BE49-F238E27FC236}">
                  <a16:creationId xmlns:a16="http://schemas.microsoft.com/office/drawing/2014/main" id="{ED0DF7F3-4396-4163-89BB-815817E09A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0557387" y="5329804"/>
              <a:ext cx="117961" cy="1131043"/>
            </a:xfrm>
            <a:prstGeom prst="rect">
              <a:avLst/>
            </a:prstGeom>
          </p:spPr>
        </p:pic>
        <p:pic>
          <p:nvPicPr>
            <p:cNvPr id="116" name="Picture 115">
              <a:extLst>
                <a:ext uri="{FF2B5EF4-FFF2-40B4-BE49-F238E27FC236}">
                  <a16:creationId xmlns:a16="http://schemas.microsoft.com/office/drawing/2014/main" id="{5F24B3E2-C59A-477D-9695-2B1E92BAFC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10678836" y="5345362"/>
              <a:ext cx="291434" cy="1054715"/>
            </a:xfrm>
            <a:prstGeom prst="rect">
              <a:avLst/>
            </a:prstGeom>
          </p:spPr>
        </p:pic>
        <p:pic>
          <p:nvPicPr>
            <p:cNvPr id="117" name="Picture 116">
              <a:extLst>
                <a:ext uri="{FF2B5EF4-FFF2-40B4-BE49-F238E27FC236}">
                  <a16:creationId xmlns:a16="http://schemas.microsoft.com/office/drawing/2014/main" id="{A75A3917-01D6-4406-A59E-1C39F94171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10993900" y="5345362"/>
              <a:ext cx="69389" cy="291434"/>
            </a:xfrm>
            <a:prstGeom prst="rect">
              <a:avLst/>
            </a:prstGeom>
          </p:spPr>
        </p:pic>
        <p:pic>
          <p:nvPicPr>
            <p:cNvPr id="118" name="Picture 117">
              <a:extLst>
                <a:ext uri="{FF2B5EF4-FFF2-40B4-BE49-F238E27FC236}">
                  <a16:creationId xmlns:a16="http://schemas.microsoft.com/office/drawing/2014/main" id="{0659EC43-CFA1-4D74-90C2-1958B230D3B5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11213735" y="5345362"/>
              <a:ext cx="69389" cy="222045"/>
            </a:xfrm>
            <a:prstGeom prst="rect">
              <a:avLst/>
            </a:prstGeom>
          </p:spPr>
        </p:pic>
        <p:pic>
          <p:nvPicPr>
            <p:cNvPr id="119" name="Picture 118">
              <a:extLst>
                <a:ext uri="{FF2B5EF4-FFF2-40B4-BE49-F238E27FC236}">
                  <a16:creationId xmlns:a16="http://schemas.microsoft.com/office/drawing/2014/main" id="{630443EA-CD52-4CD9-8FD9-15416039E5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11335622" y="5268011"/>
              <a:ext cx="97145" cy="1124104"/>
            </a:xfrm>
            <a:prstGeom prst="rect">
              <a:avLst/>
            </a:prstGeom>
          </p:spPr>
        </p:pic>
        <p:pic>
          <p:nvPicPr>
            <p:cNvPr id="120" name="Picture 119">
              <a:extLst>
                <a:ext uri="{FF2B5EF4-FFF2-40B4-BE49-F238E27FC236}">
                  <a16:creationId xmlns:a16="http://schemas.microsoft.com/office/drawing/2014/main" id="{CFA5342B-D37B-47DF-AC37-B80CE7087B95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11435652" y="5345362"/>
              <a:ext cx="83267" cy="1054715"/>
            </a:xfrm>
            <a:prstGeom prst="rect">
              <a:avLst/>
            </a:prstGeom>
          </p:spPr>
        </p:pic>
        <p:pic>
          <p:nvPicPr>
            <p:cNvPr id="121" name="Picture 120">
              <a:extLst>
                <a:ext uri="{FF2B5EF4-FFF2-40B4-BE49-F238E27FC236}">
                  <a16:creationId xmlns:a16="http://schemas.microsoft.com/office/drawing/2014/main" id="{715CEFA9-6FA0-413A-A12A-09D8E992C1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11515413" y="6225143"/>
              <a:ext cx="97145" cy="180412"/>
            </a:xfrm>
            <a:prstGeom prst="rect">
              <a:avLst/>
            </a:prstGeom>
          </p:spPr>
        </p:pic>
      </p:grpSp>
      <p:pic>
        <p:nvPicPr>
          <p:cNvPr id="122" name="Picture 121">
            <a:extLst>
              <a:ext uri="{FF2B5EF4-FFF2-40B4-BE49-F238E27FC236}">
                <a16:creationId xmlns:a16="http://schemas.microsoft.com/office/drawing/2014/main" id="{6D66C928-6BDC-4397-A630-283AC212F7BB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0927054" y="5071594"/>
            <a:ext cx="87622" cy="201015"/>
          </a:xfrm>
          <a:prstGeom prst="rect">
            <a:avLst/>
          </a:prstGeom>
        </p:spPr>
      </p:pic>
      <p:sp>
        <p:nvSpPr>
          <p:cNvPr id="123" name="Rectangle 122">
            <a:extLst>
              <a:ext uri="{FF2B5EF4-FFF2-40B4-BE49-F238E27FC236}">
                <a16:creationId xmlns:a16="http://schemas.microsoft.com/office/drawing/2014/main" id="{5C3F0F74-94E4-42EA-BB44-6AFBE9FADCE1}"/>
              </a:ext>
            </a:extLst>
          </p:cNvPr>
          <p:cNvSpPr/>
          <p:nvPr/>
        </p:nvSpPr>
        <p:spPr>
          <a:xfrm>
            <a:off x="9010254" y="5471208"/>
            <a:ext cx="1085373" cy="6647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4" name="Picture 123">
            <a:extLst>
              <a:ext uri="{FF2B5EF4-FFF2-40B4-BE49-F238E27FC236}">
                <a16:creationId xmlns:a16="http://schemas.microsoft.com/office/drawing/2014/main" id="{248AC617-2291-4AE6-908A-1E5848B529DC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9473975" y="4803614"/>
            <a:ext cx="145717" cy="166534"/>
          </a:xfrm>
          <a:prstGeom prst="rect">
            <a:avLst/>
          </a:prstGeom>
        </p:spPr>
      </p:pic>
      <p:grpSp>
        <p:nvGrpSpPr>
          <p:cNvPr id="125" name="Group 124">
            <a:extLst>
              <a:ext uri="{FF2B5EF4-FFF2-40B4-BE49-F238E27FC236}">
                <a16:creationId xmlns:a16="http://schemas.microsoft.com/office/drawing/2014/main" id="{2981AE09-E79C-4B0E-85AC-8D88D1053AA4}"/>
              </a:ext>
            </a:extLst>
          </p:cNvPr>
          <p:cNvGrpSpPr/>
          <p:nvPr/>
        </p:nvGrpSpPr>
        <p:grpSpPr>
          <a:xfrm>
            <a:off x="9010254" y="5081244"/>
            <a:ext cx="1330061" cy="1054715"/>
            <a:chOff x="6978851" y="3666022"/>
            <a:chExt cx="2434357" cy="1930400"/>
          </a:xfrm>
        </p:grpSpPr>
        <p:pic>
          <p:nvPicPr>
            <p:cNvPr id="126" name="Picture 125">
              <a:extLst>
                <a:ext uri="{FF2B5EF4-FFF2-40B4-BE49-F238E27FC236}">
                  <a16:creationId xmlns:a16="http://schemas.microsoft.com/office/drawing/2014/main" id="{7A11B9DE-C229-4008-AFE3-E9257F98D4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/>
            <a:stretch>
              <a:fillRect/>
            </a:stretch>
          </p:blipFill>
          <p:spPr>
            <a:xfrm>
              <a:off x="6978851" y="3666022"/>
              <a:ext cx="1930400" cy="723900"/>
            </a:xfrm>
            <a:prstGeom prst="rect">
              <a:avLst/>
            </a:prstGeom>
          </p:spPr>
        </p:pic>
        <p:pic>
          <p:nvPicPr>
            <p:cNvPr id="127" name="Picture 126">
              <a:extLst>
                <a:ext uri="{FF2B5EF4-FFF2-40B4-BE49-F238E27FC236}">
                  <a16:creationId xmlns:a16="http://schemas.microsoft.com/office/drawing/2014/main" id="{32A7A67B-91C8-4C53-A6A4-A0B4CE4A70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/>
            <a:stretch>
              <a:fillRect/>
            </a:stretch>
          </p:blipFill>
          <p:spPr>
            <a:xfrm>
              <a:off x="9298908" y="3831122"/>
              <a:ext cx="114300" cy="1765300"/>
            </a:xfrm>
            <a:prstGeom prst="rect">
              <a:avLst/>
            </a:prstGeom>
          </p:spPr>
        </p:pic>
      </p:grpSp>
      <p:sp>
        <p:nvSpPr>
          <p:cNvPr id="128" name="Rectangle 127">
            <a:extLst>
              <a:ext uri="{FF2B5EF4-FFF2-40B4-BE49-F238E27FC236}">
                <a16:creationId xmlns:a16="http://schemas.microsoft.com/office/drawing/2014/main" id="{12AEBD5D-BC8C-4D61-88B4-CFC538D8AAF9}"/>
              </a:ext>
            </a:extLst>
          </p:cNvPr>
          <p:cNvSpPr/>
          <p:nvPr/>
        </p:nvSpPr>
        <p:spPr>
          <a:xfrm>
            <a:off x="6368399" y="4622644"/>
            <a:ext cx="5269922" cy="1677605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5FE605D-7751-4524-BDEC-999A75A91CD3}"/>
                  </a:ext>
                </a:extLst>
              </p:cNvPr>
              <p:cNvSpPr txBox="1"/>
              <p:nvPr/>
            </p:nvSpPr>
            <p:spPr>
              <a:xfrm>
                <a:off x="8620496" y="1908744"/>
                <a:ext cx="1725587" cy="530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5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5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1500" b="1" i="1" smtClean="0">
                              <a:latin typeface="Cambria Math" panose="02040503050406030204" pitchFamily="18" charset="0"/>
                            </a:rPr>
                            <m:t>𝒖</m:t>
                          </m:r>
                        </m:num>
                        <m:den>
                          <m:r>
                            <a:rPr lang="en-US" sz="15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sz="15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500" b="1" i="1" smtClean="0">
                          <a:latin typeface="Cambria Math" panose="02040503050406030204" pitchFamily="18" charset="0"/>
                        </a:rPr>
                        <m:t>𝒇</m:t>
                      </m:r>
                      <m:r>
                        <a:rPr lang="en-US" sz="15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500" b="1" i="1" smtClean="0">
                          <a:latin typeface="Cambria Math" panose="02040503050406030204" pitchFamily="18" charset="0"/>
                        </a:rPr>
                        <m:t>𝒖</m:t>
                      </m:r>
                      <m:r>
                        <a:rPr lang="en-US" sz="1500" b="0" i="1" smtClean="0">
                          <a:latin typeface="Cambria Math" panose="02040503050406030204" pitchFamily="18" charset="0"/>
                        </a:rPr>
                        <m:t>;</m:t>
                      </m:r>
                      <m:r>
                        <a:rPr lang="en-US" sz="15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15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15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𝝁</m:t>
                      </m:r>
                      <m:r>
                        <a:rPr lang="en-US" sz="15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5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5FE605D-7751-4524-BDEC-999A75A91C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20496" y="1908744"/>
                <a:ext cx="1725587" cy="530658"/>
              </a:xfrm>
              <a:prstGeom prst="rect">
                <a:avLst/>
              </a:prstGeom>
              <a:blipFill>
                <a:blip r:embed="rId3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8CA4ACB-B473-4551-9D83-4F6B087497DE}"/>
                  </a:ext>
                </a:extLst>
              </p:cNvPr>
              <p:cNvSpPr txBox="1"/>
              <p:nvPr/>
            </p:nvSpPr>
            <p:spPr>
              <a:xfrm>
                <a:off x="8343051" y="2659807"/>
                <a:ext cx="3008044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5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500" b="1" i="1" smtClean="0">
                              <a:latin typeface="Cambria Math" panose="02040503050406030204" pitchFamily="18" charset="0"/>
                            </a:rPr>
                            <m:t>𝒓</m:t>
                          </m:r>
                        </m:e>
                        <m:sup>
                          <m:r>
                            <a:rPr lang="en-US" sz="15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  <m:d>
                        <m:dPr>
                          <m:ctrlPr>
                            <a:rPr lang="en-US" sz="15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15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500" b="1" i="1" smtClean="0">
                                  <a:latin typeface="Cambria Math" panose="02040503050406030204" pitchFamily="18" charset="0"/>
                                </a:rPr>
                                <m:t>𝒖</m:t>
                              </m:r>
                            </m:e>
                            <m:sup>
                              <m:r>
                                <a:rPr lang="en-US" sz="15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p>
                          <m:r>
                            <a:rPr lang="en-US" sz="1500" b="0" i="1" smtClean="0">
                              <a:latin typeface="Cambria Math" panose="02040503050406030204" pitchFamily="18" charset="0"/>
                            </a:rPr>
                            <m:t>;</m:t>
                          </m:r>
                          <m:r>
                            <a:rPr lang="en-US" sz="15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𝝁</m:t>
                          </m:r>
                        </m:e>
                      </m:d>
                      <m:r>
                        <a:rPr lang="en-US" sz="15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15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𝟎</m:t>
                      </m:r>
                      <m:r>
                        <a:rPr lang="en-US" sz="15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 </m:t>
                      </m:r>
                      <m:r>
                        <a:rPr lang="en-US" sz="15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</m:t>
                      </m:r>
                      <m:r>
                        <a:rPr lang="en-US" sz="15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=1,…,</m:t>
                      </m:r>
                      <m:r>
                        <a:rPr lang="en-US" sz="15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en-US" sz="15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8CA4ACB-B473-4551-9D83-4F6B087497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43051" y="2659807"/>
                <a:ext cx="3008044" cy="323165"/>
              </a:xfrm>
              <a:prstGeom prst="rect">
                <a:avLst/>
              </a:prstGeom>
              <a:blipFill>
                <a:blip r:embed="rId33"/>
                <a:stretch>
                  <a:fillRect b="-37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BB9EC43-0F5C-4602-B1B5-C0BB3CCBFB43}"/>
                  </a:ext>
                </a:extLst>
              </p:cNvPr>
              <p:cNvSpPr txBox="1"/>
              <p:nvPr/>
            </p:nvSpPr>
            <p:spPr>
              <a:xfrm>
                <a:off x="9361266" y="4694362"/>
                <a:ext cx="1906562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1" i="1" smtClean="0">
                          <a:latin typeface="Cambria Math" panose="02040503050406030204" pitchFamily="18" charset="0"/>
                        </a:rPr>
                        <m:t>𝑨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              </m:t>
                      </m:r>
                      <m:sSup>
                        <m:sSup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1" i="1" smtClean="0">
                              <a:latin typeface="Cambria Math" panose="02040503050406030204" pitchFamily="18" charset="0"/>
                            </a:rPr>
                            <m:t>𝒓</m:t>
                          </m:r>
                        </m:e>
                        <m:sup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6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l-GR" sz="1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𝜱</m:t>
                      </m:r>
                      <m:r>
                        <a:rPr lang="en-US" sz="1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acc>
                        <m:accPr>
                          <m:chr m:val="̂"/>
                          <m:ctrlPr>
                            <a:rPr lang="el-GR" sz="1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𝒗</m:t>
                          </m:r>
                        </m:e>
                      </m:acc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; </m:t>
                      </m:r>
                      <m:r>
                        <a:rPr lang="en-US" sz="1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𝝁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BB9EC43-0F5C-4602-B1B5-C0BB3CCBFB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61266" y="4694362"/>
                <a:ext cx="1906562" cy="338554"/>
              </a:xfrm>
              <a:prstGeom prst="rect">
                <a:avLst/>
              </a:prstGeom>
              <a:blipFill>
                <a:blip r:embed="rId34"/>
                <a:stretch>
                  <a:fillRect r="-3205" b="-10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9" name="Picture 128">
            <a:extLst>
              <a:ext uri="{FF2B5EF4-FFF2-40B4-BE49-F238E27FC236}">
                <a16:creationId xmlns:a16="http://schemas.microsoft.com/office/drawing/2014/main" id="{654C28B0-D2B7-41C1-A2E2-6085D206EEBA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6477384" y="5477453"/>
            <a:ext cx="1012486" cy="586044"/>
          </a:xfrm>
          <a:prstGeom prst="rect">
            <a:avLst/>
          </a:prstGeom>
        </p:spPr>
      </p:pic>
      <p:pic>
        <p:nvPicPr>
          <p:cNvPr id="130" name="Picture 129">
            <a:extLst>
              <a:ext uri="{FF2B5EF4-FFF2-40B4-BE49-F238E27FC236}">
                <a16:creationId xmlns:a16="http://schemas.microsoft.com/office/drawing/2014/main" id="{F3492788-187D-4D48-B53F-375D2D8ECC0B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7644630" y="5422239"/>
            <a:ext cx="1027448" cy="586044"/>
          </a:xfrm>
          <a:prstGeom prst="rect">
            <a:avLst/>
          </a:prstGeom>
        </p:spPr>
      </p:pic>
      <p:sp>
        <p:nvSpPr>
          <p:cNvPr id="131" name="TextBox 130">
            <a:extLst>
              <a:ext uri="{FF2B5EF4-FFF2-40B4-BE49-F238E27FC236}">
                <a16:creationId xmlns:a16="http://schemas.microsoft.com/office/drawing/2014/main" id="{256BB5A4-B4A5-45D2-A979-2DA6C6E7CB5A}"/>
              </a:ext>
            </a:extLst>
          </p:cNvPr>
          <p:cNvSpPr txBox="1"/>
          <p:nvPr/>
        </p:nvSpPr>
        <p:spPr>
          <a:xfrm>
            <a:off x="6443184" y="6051154"/>
            <a:ext cx="23642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Hyper-reduction/sample mesh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EC7956-C186-4A60-99D2-8718A7F20ACA}"/>
              </a:ext>
            </a:extLst>
          </p:cNvPr>
          <p:cNvSpPr txBox="1"/>
          <p:nvPr/>
        </p:nvSpPr>
        <p:spPr>
          <a:xfrm>
            <a:off x="8672078" y="1012971"/>
            <a:ext cx="30989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* Least-Squares Petrov-</a:t>
            </a:r>
            <a:r>
              <a:rPr lang="en-US" sz="1600" dirty="0" err="1"/>
              <a:t>Galerkin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07900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FD5723-502C-46C5-A627-0508C05AA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22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C6EE5A9-F928-4BF3-A50A-4AAEC01AD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232552"/>
            <a:ext cx="10471608" cy="570225"/>
          </a:xfrm>
        </p:spPr>
        <p:txBody>
          <a:bodyPr/>
          <a:lstStyle/>
          <a:p>
            <a:r>
              <a:rPr lang="en-US" dirty="0"/>
              <a:t>Schwarz Extensions to FOM-ROM and ROM-ROM Couplings</a:t>
            </a:r>
          </a:p>
        </p:txBody>
      </p:sp>
      <p:sp>
        <p:nvSpPr>
          <p:cNvPr id="7" name="Slide Number Placeholder 3"/>
          <p:cNvSpPr txBox="1">
            <a:spLocks/>
          </p:cNvSpPr>
          <p:nvPr/>
        </p:nvSpPr>
        <p:spPr>
          <a:xfrm>
            <a:off x="64951" y="437652"/>
            <a:ext cx="4193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113E31D-E2AB-40D1-8B51-AFA5AFEF393A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D52781-F021-4DA5-84BC-0E26EC4A5161}"/>
              </a:ext>
            </a:extLst>
          </p:cNvPr>
          <p:cNvSpPr txBox="1"/>
          <p:nvPr/>
        </p:nvSpPr>
        <p:spPr>
          <a:xfrm>
            <a:off x="169382" y="812182"/>
            <a:ext cx="12116797" cy="71404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1" dirty="0">
                <a:solidFill>
                  <a:srgbClr val="0070C0"/>
                </a:solidFill>
              </a:rPr>
              <a:t>Choice of domain decomposition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Overlapping</a:t>
            </a:r>
            <a:r>
              <a:rPr lang="en-US" sz="2000" dirty="0"/>
              <a:t> vs. </a:t>
            </a:r>
            <a:r>
              <a:rPr lang="en-US" sz="2000" b="1" dirty="0"/>
              <a:t>non-overlapping </a:t>
            </a:r>
            <a:r>
              <a:rPr lang="en-US" sz="2000" dirty="0"/>
              <a:t>domain decomposition?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40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000" dirty="0"/>
              <a:t>Non-overlapping more flexible but typically requires more Schwarz iterations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US" sz="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FOM</a:t>
            </a:r>
            <a:r>
              <a:rPr lang="en-US" sz="2000" dirty="0"/>
              <a:t> vs. </a:t>
            </a:r>
            <a:r>
              <a:rPr lang="en-US" sz="2000" b="1" dirty="0"/>
              <a:t>ROM</a:t>
            </a:r>
            <a:r>
              <a:rPr lang="en-US" sz="2000" dirty="0"/>
              <a:t> subdomain assignment?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40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000" dirty="0"/>
              <a:t>Do not assign ROM to subdomains where they have no hope of approximating solution</a:t>
            </a:r>
          </a:p>
          <a:p>
            <a:pPr lvl="1"/>
            <a:endParaRPr lang="en-US" sz="400" dirty="0"/>
          </a:p>
          <a:p>
            <a:r>
              <a:rPr lang="en-US" sz="2000" b="1" i="1" dirty="0">
                <a:solidFill>
                  <a:srgbClr val="0070C0"/>
                </a:solidFill>
              </a:rPr>
              <a:t>Snapshot collection and reduced basis construction</a:t>
            </a:r>
          </a:p>
          <a:p>
            <a:endParaRPr lang="en-US" sz="400" b="1" i="1" dirty="0">
              <a:solidFill>
                <a:srgbClr val="0070C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Are subdomains </a:t>
            </a:r>
            <a:r>
              <a:rPr lang="en-US" sz="2000" b="1" dirty="0"/>
              <a:t>simulated independently </a:t>
            </a:r>
            <a:r>
              <a:rPr lang="en-US" sz="2000" dirty="0"/>
              <a:t>in each subdomains or together?</a:t>
            </a:r>
          </a:p>
          <a:p>
            <a:endParaRPr lang="en-US" sz="400" b="1" dirty="0">
              <a:solidFill>
                <a:srgbClr val="0070C0"/>
              </a:solidFill>
            </a:endParaRPr>
          </a:p>
          <a:p>
            <a:endParaRPr lang="en-US" sz="400" b="1" dirty="0">
              <a:solidFill>
                <a:srgbClr val="0070C0"/>
              </a:solidFill>
            </a:endParaRPr>
          </a:p>
          <a:p>
            <a:r>
              <a:rPr lang="en-US" sz="2000" b="1" i="1" dirty="0">
                <a:solidFill>
                  <a:srgbClr val="0070C0"/>
                </a:solidFill>
              </a:rPr>
              <a:t>Enforcement of boundary conditions (BCs) in ROM at Schwarz boundaries</a:t>
            </a:r>
          </a:p>
          <a:p>
            <a:endParaRPr lang="en-US" sz="400" b="1" i="1" dirty="0">
              <a:solidFill>
                <a:srgbClr val="0070C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Strong </a:t>
            </a:r>
            <a:r>
              <a:rPr lang="en-US" sz="2000" dirty="0"/>
              <a:t>vs. </a:t>
            </a:r>
            <a:r>
              <a:rPr lang="en-US" sz="2000" b="1" dirty="0"/>
              <a:t>weak</a:t>
            </a:r>
            <a:r>
              <a:rPr lang="en-US" sz="2000" dirty="0"/>
              <a:t> BC enforcement?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40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000" dirty="0"/>
              <a:t>Strong BC enforcement difficult for some models (e.g., cell-centered finite volume, PINNs)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US" sz="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Optimizing parameters </a:t>
            </a:r>
            <a:r>
              <a:rPr lang="en-US" sz="2000" dirty="0"/>
              <a:t>in Schwarz BCs for non-overlapping Schwarz?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400" b="1" i="1" dirty="0"/>
          </a:p>
          <a:p>
            <a:r>
              <a:rPr lang="en-US" sz="2000" b="1" i="1" dirty="0">
                <a:solidFill>
                  <a:srgbClr val="0070C0"/>
                </a:solidFill>
              </a:rPr>
              <a:t>Choice of hyper-reduction</a:t>
            </a:r>
          </a:p>
          <a:p>
            <a:endParaRPr lang="en-US" sz="400" b="1" i="1" dirty="0">
              <a:solidFill>
                <a:srgbClr val="0070C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What </a:t>
            </a:r>
            <a:r>
              <a:rPr lang="en-US" sz="2000" b="1" dirty="0"/>
              <a:t>hyper-reduction </a:t>
            </a:r>
            <a:r>
              <a:rPr lang="en-US" sz="2000" dirty="0"/>
              <a:t>method to use?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40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000" dirty="0"/>
              <a:t>Application may require particular method (e.g., ECSW for solid mechanics problems)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US" sz="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How to </a:t>
            </a:r>
            <a:r>
              <a:rPr lang="en-US" sz="2000" b="1" dirty="0"/>
              <a:t>sample Schwarz boundaries </a:t>
            </a:r>
            <a:r>
              <a:rPr lang="en-US" sz="2000" dirty="0"/>
              <a:t>in applying hyper-reduction?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40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000" dirty="0"/>
              <a:t>Need to have enough sample mesh points at Schwarz boundaries to apply Schwarz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400" dirty="0"/>
          </a:p>
          <a:p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10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400" dirty="0"/>
          </a:p>
        </p:txBody>
      </p:sp>
    </p:spTree>
    <p:extLst>
      <p:ext uri="{BB962C8B-B14F-4D97-AF65-F5344CB8AC3E}">
        <p14:creationId xmlns:p14="http://schemas.microsoft.com/office/powerpoint/2010/main" val="3822044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7" end="2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9" end="2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1" end="3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FD5723-502C-46C5-A627-0508C05AA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23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D3285CE-75D0-4DD0-93E1-995C546CDD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D71890-983F-4BC0-9897-E703DA1B37E1}"/>
              </a:ext>
            </a:extLst>
          </p:cNvPr>
          <p:cNvSpPr txBox="1"/>
          <p:nvPr/>
        </p:nvSpPr>
        <p:spPr>
          <a:xfrm>
            <a:off x="64951" y="1180808"/>
            <a:ext cx="8082693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The Schwarz Alternating Method for Domain Decomposition-Based Coupling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Extension to FOM*-ROM</a:t>
            </a:r>
            <a:r>
              <a:rPr lang="en-US" sz="2400" baseline="30000" dirty="0"/>
              <a:t>#</a:t>
            </a:r>
            <a:r>
              <a:rPr lang="en-US" sz="2400" dirty="0"/>
              <a:t> and ROM-ROM Coupling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Numerical Examples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400" b="1" dirty="0"/>
          </a:p>
          <a:p>
            <a:pPr marL="342900" indent="-342900">
              <a:buAutoNum type="arabicPeriod"/>
            </a:pPr>
            <a:endParaRPr lang="en-US" sz="400" b="1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400" b="1" dirty="0"/>
              <a:t>2D Burgers Equation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US" sz="40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US" sz="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40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400" dirty="0"/>
              <a:t>2D Shallow Water Equations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US" sz="40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US" sz="40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US" sz="40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400" dirty="0"/>
              <a:t>Teaser: 2D Euler Equations Riemann Problem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Summary &amp; Future Work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pPr marL="342900" indent="-342900">
              <a:buAutoNum type="arabicPeriod"/>
            </a:pPr>
            <a:endParaRPr lang="en-US" sz="2400" dirty="0"/>
          </a:p>
        </p:txBody>
      </p:sp>
      <p:pic>
        <p:nvPicPr>
          <p:cNvPr id="49" name="Picture 48" descr="Diagram&#10;&#10;Description automatically generated">
            <a:extLst>
              <a:ext uri="{FF2B5EF4-FFF2-40B4-BE49-F238E27FC236}">
                <a16:creationId xmlns:a16="http://schemas.microsoft.com/office/drawing/2014/main" id="{3320CEC5-0401-46AC-9333-02C2F1C5BC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3696" y="4104025"/>
            <a:ext cx="4489590" cy="2406679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9643F741-02C1-4090-804A-21B06737D4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3764" y="2163217"/>
            <a:ext cx="2799522" cy="1434538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5018631D-DED9-4435-9FB3-28B99B4743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23764" y="768509"/>
            <a:ext cx="2739318" cy="143453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A718346-AC04-4359-9AAD-A68ECC0B5015}"/>
              </a:ext>
            </a:extLst>
          </p:cNvPr>
          <p:cNvSpPr txBox="1"/>
          <p:nvPr/>
        </p:nvSpPr>
        <p:spPr>
          <a:xfrm>
            <a:off x="64951" y="6430931"/>
            <a:ext cx="49485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*Full-Order Model.  </a:t>
            </a:r>
            <a:r>
              <a:rPr lang="en-US" sz="1600" baseline="30000" dirty="0"/>
              <a:t>#</a:t>
            </a:r>
            <a:r>
              <a:rPr lang="en-US" sz="1600" dirty="0"/>
              <a:t>Reduced Order Model.</a:t>
            </a:r>
          </a:p>
        </p:txBody>
      </p:sp>
    </p:spTree>
    <p:extLst>
      <p:ext uri="{BB962C8B-B14F-4D97-AF65-F5344CB8AC3E}">
        <p14:creationId xmlns:p14="http://schemas.microsoft.com/office/powerpoint/2010/main" val="714217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83CCE3-9A8E-6021-58EB-36EFA79E3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24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BB2D8BA-4E91-4CFF-E8E6-33E7858A38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57" r="11899"/>
          <a:stretch/>
        </p:blipFill>
        <p:spPr>
          <a:xfrm>
            <a:off x="7015523" y="1595396"/>
            <a:ext cx="4890837" cy="45260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DC14B1A-88F9-60EC-783E-BC35931459B0}"/>
                  </a:ext>
                </a:extLst>
              </p:cNvPr>
              <p:cNvSpPr txBox="1"/>
              <p:nvPr/>
            </p:nvSpPr>
            <p:spPr>
              <a:xfrm>
                <a:off x="7479014" y="5934670"/>
                <a:ext cx="4015628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i="1" dirty="0"/>
                  <a:t>Figure above: </a:t>
                </a:r>
                <a:r>
                  <a:rPr lang="en-US" dirty="0"/>
                  <a:t>solution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𝑢</m:t>
                    </m:r>
                  </m:oMath>
                </a14:m>
                <a:r>
                  <a:rPr lang="en-US" dirty="0"/>
                  <a:t> component at various times</a:t>
                </a:r>
              </a:p>
              <a:p>
                <a:pPr algn="ctr"/>
                <a:endParaRPr 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DC14B1A-88F9-60EC-783E-BC35931459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79014" y="5934670"/>
                <a:ext cx="4015628" cy="923330"/>
              </a:xfrm>
              <a:prstGeom prst="rect">
                <a:avLst/>
              </a:prstGeom>
              <a:blipFill>
                <a:blip r:embed="rId4"/>
                <a:stretch>
                  <a:fillRect t="-4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B1C3619-ED66-4FD0-9E0F-1BE5840A0AC5}"/>
                  </a:ext>
                </a:extLst>
              </p:cNvPr>
              <p:cNvSpPr txBox="1"/>
              <p:nvPr/>
            </p:nvSpPr>
            <p:spPr>
              <a:xfrm>
                <a:off x="122011" y="5434165"/>
                <a:ext cx="7246552" cy="15696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b="1" dirty="0">
                    <a:solidFill>
                      <a:srgbClr val="0070C0"/>
                    </a:solidFill>
                  </a:rPr>
                  <a:t>FOM discretization: </a:t>
                </a:r>
              </a:p>
              <a:p>
                <a:endParaRPr lang="en-US" sz="200" b="1" dirty="0">
                  <a:solidFill>
                    <a:srgbClr val="0070C0"/>
                  </a:solidFill>
                </a:endParaRPr>
              </a:p>
              <a:p>
                <a:endParaRPr lang="en-US" sz="2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Spatial discretization given by a </a:t>
                </a:r>
                <a:r>
                  <a:rPr lang="en-US" b="1" dirty="0"/>
                  <a:t>Godunov-type scheme </a:t>
                </a:r>
                <a:r>
                  <a:rPr lang="en-US" dirty="0"/>
                  <a:t>with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 = 250 </m:t>
                    </m:r>
                  </m:oMath>
                </a14:m>
                <a:r>
                  <a:rPr lang="en-US" dirty="0"/>
                  <a:t>elements in each dimension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Implicit </a:t>
                </a:r>
                <a:r>
                  <a:rPr lang="en-US" b="1" dirty="0"/>
                  <a:t>trapezoidal method </a:t>
                </a:r>
                <a:r>
                  <a:rPr lang="en-US" dirty="0"/>
                  <a:t>with fixed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∆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 = 0.05</m:t>
                    </m:r>
                  </m:oMath>
                </a14:m>
                <a:r>
                  <a:rPr lang="en-US" dirty="0"/>
                  <a:t> </a:t>
                </a:r>
              </a:p>
              <a:p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B1C3619-ED66-4FD0-9E0F-1BE5840A0A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011" y="5434165"/>
                <a:ext cx="7246552" cy="1569660"/>
              </a:xfrm>
              <a:prstGeom prst="rect">
                <a:avLst/>
              </a:prstGeom>
              <a:blipFill>
                <a:blip r:embed="rId5"/>
                <a:stretch>
                  <a:fillRect l="-673" t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7" name="Group 36">
            <a:extLst>
              <a:ext uri="{FF2B5EF4-FFF2-40B4-BE49-F238E27FC236}">
                <a16:creationId xmlns:a16="http://schemas.microsoft.com/office/drawing/2014/main" id="{34D6EFC2-ADCA-0363-6447-08E4E711B2B4}"/>
              </a:ext>
            </a:extLst>
          </p:cNvPr>
          <p:cNvGrpSpPr/>
          <p:nvPr/>
        </p:nvGrpSpPr>
        <p:grpSpPr>
          <a:xfrm>
            <a:off x="4993017" y="2034937"/>
            <a:ext cx="1881434" cy="1692993"/>
            <a:chOff x="10014856" y="4760035"/>
            <a:chExt cx="1989948" cy="194985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78AEBEE0-777D-6A08-F070-BCFE9310A561}"/>
                    </a:ext>
                  </a:extLst>
                </p:cNvPr>
                <p:cNvSpPr/>
                <p:nvPr/>
              </p:nvSpPr>
              <p:spPr>
                <a:xfrm>
                  <a:off x="10439613" y="5134776"/>
                  <a:ext cx="1243004" cy="1256819"/>
                </a:xfrm>
                <a:prstGeom prst="rect">
                  <a:avLst/>
                </a:prstGeom>
                <a:solidFill>
                  <a:schemeClr val="accent6"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sz="18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Ω</m:t>
                            </m:r>
                          </m:e>
                          <m:sub>
                            <m: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78AEBEE0-777D-6A08-F070-BCFE9310A56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39613" y="5134776"/>
                  <a:ext cx="1243004" cy="1256819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C9959F98-6306-FDC1-70EF-B7113EBF18A7}"/>
                </a:ext>
              </a:extLst>
            </p:cNvPr>
            <p:cNvCxnSpPr/>
            <p:nvPr/>
          </p:nvCxnSpPr>
          <p:spPr>
            <a:xfrm>
              <a:off x="10442890" y="5144021"/>
              <a:ext cx="1248273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C2DA77E3-82E7-F502-C689-64211D4664C8}"/>
                    </a:ext>
                  </a:extLst>
                </p:cNvPr>
                <p:cNvSpPr txBox="1"/>
                <p:nvPr/>
              </p:nvSpPr>
              <p:spPr>
                <a:xfrm>
                  <a:off x="10999972" y="4904909"/>
                  <a:ext cx="156132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en-US" sz="1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C2DA77E3-82E7-F502-C689-64211D4664C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99972" y="4904909"/>
                  <a:ext cx="156132" cy="215444"/>
                </a:xfrm>
                <a:prstGeom prst="rect">
                  <a:avLst/>
                </a:prstGeom>
                <a:blipFill>
                  <a:blip r:embed="rId7"/>
                  <a:stretch>
                    <a:fillRect l="-7143" r="-7143" b="-55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43C78E8-4D4C-D6FE-9064-CB19CB63625C}"/>
                </a:ext>
              </a:extLst>
            </p:cNvPr>
            <p:cNvSpPr txBox="1"/>
            <p:nvPr/>
          </p:nvSpPr>
          <p:spPr>
            <a:xfrm>
              <a:off x="10303503" y="4838875"/>
              <a:ext cx="2722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0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DEEC725-1FC7-B6FA-9DE1-18261AD3A260}"/>
                </a:ext>
              </a:extLst>
            </p:cNvPr>
            <p:cNvSpPr txBox="1"/>
            <p:nvPr/>
          </p:nvSpPr>
          <p:spPr>
            <a:xfrm>
              <a:off x="11454152" y="4838874"/>
              <a:ext cx="55065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100</a:t>
              </a: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6640804-86DB-FE92-EE33-45791EB6AF64}"/>
                </a:ext>
              </a:extLst>
            </p:cNvPr>
            <p:cNvCxnSpPr/>
            <p:nvPr/>
          </p:nvCxnSpPr>
          <p:spPr>
            <a:xfrm>
              <a:off x="10434344" y="5086382"/>
              <a:ext cx="0" cy="9679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3D1C6293-3172-64E4-C1A9-EBF02B1FD5B3}"/>
                </a:ext>
              </a:extLst>
            </p:cNvPr>
            <p:cNvCxnSpPr/>
            <p:nvPr/>
          </p:nvCxnSpPr>
          <p:spPr>
            <a:xfrm>
              <a:off x="11682617" y="5086382"/>
              <a:ext cx="0" cy="9679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587A6EE-E8B1-2923-60C8-BB316FEE1747}"/>
                </a:ext>
              </a:extLst>
            </p:cNvPr>
            <p:cNvSpPr/>
            <p:nvPr/>
          </p:nvSpPr>
          <p:spPr>
            <a:xfrm>
              <a:off x="10014856" y="4760035"/>
              <a:ext cx="1905514" cy="194985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8EFB68AC-03D0-50E6-407C-CCD382B9A0C1}"/>
                </a:ext>
              </a:extLst>
            </p:cNvPr>
            <p:cNvGrpSpPr/>
            <p:nvPr/>
          </p:nvGrpSpPr>
          <p:grpSpPr>
            <a:xfrm rot="16200000">
              <a:off x="9702727" y="5624054"/>
              <a:ext cx="1256819" cy="278264"/>
              <a:chOff x="9574372" y="5612483"/>
              <a:chExt cx="1256819" cy="278264"/>
            </a:xfrm>
          </p:grpSpPr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E4A960C2-04FA-A16C-F63D-FDF8492984F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582918" y="5851595"/>
                <a:ext cx="1248273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550F2172-AE1E-AEDD-01C4-1556D538B49B}"/>
                      </a:ext>
                    </a:extLst>
                  </p:cNvPr>
                  <p:cNvSpPr txBox="1"/>
                  <p:nvPr/>
                </p:nvSpPr>
                <p:spPr>
                  <a:xfrm>
                    <a:off x="10148880" y="5612483"/>
                    <a:ext cx="158570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oMath>
                      </m:oMathPara>
                    </a14:m>
                    <a:endParaRPr lang="en-US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550F2172-AE1E-AEDD-01C4-1556D538B49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148880" y="5612483"/>
                    <a:ext cx="158570" cy="215444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t="-23077" r="-27778" b="-30769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DEC5708A-B6FF-7031-7F3B-A761E6D09A4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574372" y="5793956"/>
                <a:ext cx="0" cy="96791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DA5E2800-A6E2-9AAC-8855-395231D975F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822645" y="5793956"/>
                <a:ext cx="0" cy="96791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441E7C97-C57E-9657-AFC5-C2CC873C9C9A}"/>
                </a:ext>
              </a:extLst>
            </p:cNvPr>
            <p:cNvSpPr txBox="1"/>
            <p:nvPr/>
          </p:nvSpPr>
          <p:spPr>
            <a:xfrm rot="16200000">
              <a:off x="10001934" y="6187022"/>
              <a:ext cx="55065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100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261D736-6491-54F5-27E8-29BC7BE7929C}"/>
                </a:ext>
              </a:extLst>
            </p:cNvPr>
            <p:cNvSpPr txBox="1"/>
            <p:nvPr/>
          </p:nvSpPr>
          <p:spPr>
            <a:xfrm rot="16200000">
              <a:off x="10140507" y="4999122"/>
              <a:ext cx="2722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0</a:t>
              </a:r>
            </a:p>
          </p:txBody>
        </p:sp>
      </p:grpSp>
      <p:sp>
        <p:nvSpPr>
          <p:cNvPr id="29" name="Title 1">
            <a:extLst>
              <a:ext uri="{FF2B5EF4-FFF2-40B4-BE49-F238E27FC236}">
                <a16:creationId xmlns:a16="http://schemas.microsoft.com/office/drawing/2014/main" id="{83863BC4-F263-42E1-AC02-86C3AA872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359772"/>
            <a:ext cx="10471608" cy="570225"/>
          </a:xfrm>
        </p:spPr>
        <p:txBody>
          <a:bodyPr/>
          <a:lstStyle/>
          <a:p>
            <a:r>
              <a:rPr lang="en-US" dirty="0"/>
              <a:t>2D Inviscid Burgers Equation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78AD2BE-40ED-BC13-6B5B-AA84D073770D}"/>
                  </a:ext>
                </a:extLst>
              </p:cNvPr>
              <p:cNvSpPr txBox="1"/>
              <p:nvPr/>
            </p:nvSpPr>
            <p:spPr>
              <a:xfrm>
                <a:off x="102878" y="3796927"/>
                <a:ext cx="6511261" cy="18774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rgbClr val="0070C0"/>
                    </a:solidFill>
                    <a:ea typeface="Cambria Math" panose="02040503050406030204" pitchFamily="18" charset="0"/>
                  </a:rPr>
                  <a:t>Problem setup: </a:t>
                </a:r>
              </a:p>
              <a:p>
                <a:endParaRPr lang="en-US" sz="200" b="1" dirty="0">
                  <a:solidFill>
                    <a:srgbClr val="0070C0"/>
                  </a:solidFill>
                  <a:ea typeface="Cambria Math" panose="02040503050406030204" pitchFamily="18" charset="0"/>
                </a:endParaRPr>
              </a:p>
              <a:p>
                <a:endParaRPr lang="en-US" sz="200" b="1" dirty="0">
                  <a:solidFill>
                    <a:srgbClr val="0070C0"/>
                  </a:solidFill>
                  <a:ea typeface="Cambria Math" panose="020405030504060302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Ω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(0,100)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d>
                      <m:dPr>
                        <m:begChr m:val="["/>
                        <m:endChr m:val="]"/>
                        <m:ctrlP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0, 25</m:t>
                        </m:r>
                      </m:e>
                    </m:d>
                  </m:oMath>
                </a14:m>
                <a:endParaRPr lang="en-US" b="0" dirty="0">
                  <a:ea typeface="Cambria Math" panose="020405030504060302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" b="0" dirty="0">
                  <a:ea typeface="Cambria Math" panose="020405030504060302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Two </a:t>
                </a:r>
                <a:r>
                  <a:rPr lang="en-US" b="1" dirty="0"/>
                  <a:t>parameters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𝝁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=(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.  </a:t>
                </a:r>
                <a:r>
                  <a:rPr lang="en-US" b="1" dirty="0"/>
                  <a:t>Training</a:t>
                </a:r>
                <a:r>
                  <a:rPr lang="en-US" dirty="0"/>
                  <a:t>: uniform sampling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4.25, 5.50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×[0.015, 0.03]</m:t>
                    </m:r>
                  </m:oMath>
                </a14:m>
                <a:r>
                  <a:rPr lang="en-US" dirty="0"/>
                  <a:t> by a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×3 </m:t>
                    </m:r>
                  </m:oMath>
                </a14:m>
                <a:r>
                  <a:rPr lang="en-US" dirty="0"/>
                  <a:t>grid.  </a:t>
                </a:r>
                <a:r>
                  <a:rPr lang="en-US" b="1" dirty="0"/>
                  <a:t>Testing</a:t>
                </a:r>
                <a:r>
                  <a:rPr lang="en-US" dirty="0"/>
                  <a:t>: query unsampled point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𝝁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=[4.75, 0.02]</m:t>
                    </m:r>
                  </m:oMath>
                </a14:m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78AD2BE-40ED-BC13-6B5B-AA84D07377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878" y="3796927"/>
                <a:ext cx="6511261" cy="1877437"/>
              </a:xfrm>
              <a:prstGeom prst="rect">
                <a:avLst/>
              </a:prstGeom>
              <a:blipFill>
                <a:blip r:embed="rId9"/>
                <a:stretch>
                  <a:fillRect l="-843" t="-2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86659CEC-B709-47C7-922E-2A9EE48452E0}"/>
              </a:ext>
            </a:extLst>
          </p:cNvPr>
          <p:cNvSpPr txBox="1"/>
          <p:nvPr/>
        </p:nvSpPr>
        <p:spPr>
          <a:xfrm>
            <a:off x="2208068" y="904585"/>
            <a:ext cx="8148356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cs typeface="Calibri" panose="020F0502020204030204" pitchFamily="34" charset="0"/>
              </a:rPr>
              <a:t>Popular analog for fluid problems where </a:t>
            </a:r>
            <a:r>
              <a:rPr lang="en-US" sz="2000" b="1" dirty="0">
                <a:cs typeface="Calibri" panose="020F0502020204030204" pitchFamily="34" charset="0"/>
              </a:rPr>
              <a:t>shocks</a:t>
            </a:r>
            <a:r>
              <a:rPr lang="en-US" sz="2000" dirty="0">
                <a:cs typeface="Calibri" panose="020F0502020204030204" pitchFamily="34" charset="0"/>
              </a:rPr>
              <a:t> are possible, and particularly </a:t>
            </a:r>
            <a:r>
              <a:rPr lang="en-US" sz="2000" b="1" dirty="0">
                <a:cs typeface="Calibri" panose="020F0502020204030204" pitchFamily="34" charset="0"/>
              </a:rPr>
              <a:t>difficult</a:t>
            </a:r>
            <a:r>
              <a:rPr lang="en-US" sz="2000" dirty="0">
                <a:cs typeface="Calibri" panose="020F0502020204030204" pitchFamily="34" charset="0"/>
              </a:rPr>
              <a:t> for conventional projection-based ROMs</a:t>
            </a:r>
            <a:endParaRPr lang="en-US" sz="2000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C2F536D-224C-D332-7AA2-53DF53B0E92E}"/>
              </a:ext>
            </a:extLst>
          </p:cNvPr>
          <p:cNvGrpSpPr/>
          <p:nvPr/>
        </p:nvGrpSpPr>
        <p:grpSpPr>
          <a:xfrm>
            <a:off x="220200" y="1783143"/>
            <a:ext cx="4332407" cy="1989470"/>
            <a:chOff x="162916" y="1800394"/>
            <a:chExt cx="4332407" cy="198947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5A1ABD40-FD3E-F365-AEA5-3EBDFD68B208}"/>
                    </a:ext>
                  </a:extLst>
                </p:cNvPr>
                <p:cNvSpPr txBox="1"/>
                <p:nvPr/>
              </p:nvSpPr>
              <p:spPr>
                <a:xfrm>
                  <a:off x="249161" y="1884810"/>
                  <a:ext cx="4246162" cy="1809983"/>
                </a:xfrm>
                <a:prstGeom prst="rect">
                  <a:avLst/>
                </a:prstGeom>
                <a:noFill/>
                <a:ln w="28575"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num>
                          <m:den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den>
                        </m:f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p>
                                  <m:sSup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num>
                              <m:den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den>
                            </m:f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𝑢𝑣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num>
                              <m:den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den>
                            </m:f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=0.02</m:t>
                        </m:r>
                        <m:func>
                          <m:func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exp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𝜇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</m:func>
                      </m:oMath>
                    </m:oMathPara>
                  </a14:m>
                  <a:endParaRPr lang="en-US" b="0" dirty="0"/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num>
                          <m:den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den>
                        </m:f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𝑣𝑢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num>
                              <m:den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den>
                            </m:f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p>
                                  <m:sSup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num>
                              <m:den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den>
                            </m:f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=0</m:t>
                        </m:r>
                      </m:oMath>
                    </m:oMathPara>
                  </a14:m>
                  <a:endParaRPr lang="en-US" b="0" dirty="0"/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0,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;</m:t>
                            </m:r>
                            <m:r>
                              <a:rPr lang="en-US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𝝁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,0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,0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5A1ABD40-FD3E-F365-AEA5-3EBDFD68B20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9161" y="1884810"/>
                  <a:ext cx="4246162" cy="1809983"/>
                </a:xfrm>
                <a:prstGeom prst="rect">
                  <a:avLst/>
                </a:prstGeom>
                <a:blipFill>
                  <a:blip r:embed="rId10"/>
                  <a:stretch>
                    <a:fillRect b="-3367"/>
                  </a:stretch>
                </a:blipFill>
                <a:ln w="28575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F748918-83CB-CD45-3A11-C420AC1E8A27}"/>
                </a:ext>
              </a:extLst>
            </p:cNvPr>
            <p:cNvSpPr/>
            <p:nvPr/>
          </p:nvSpPr>
          <p:spPr>
            <a:xfrm>
              <a:off x="162916" y="1800394"/>
              <a:ext cx="4332407" cy="1989470"/>
            </a:xfrm>
            <a:prstGeom prst="rect">
              <a:avLst/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28164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FD5723-502C-46C5-A627-0508C05AA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25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C6EE5A9-F928-4BF3-A50A-4AAEC01AD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232552"/>
            <a:ext cx="10471608" cy="570225"/>
          </a:xfrm>
        </p:spPr>
        <p:txBody>
          <a:bodyPr/>
          <a:lstStyle/>
          <a:p>
            <a:r>
              <a:rPr lang="en-US" dirty="0"/>
              <a:t>Schwarz Coupling Details</a:t>
            </a:r>
          </a:p>
        </p:txBody>
      </p:sp>
      <p:sp>
        <p:nvSpPr>
          <p:cNvPr id="7" name="Slide Number Placeholder 3"/>
          <p:cNvSpPr txBox="1">
            <a:spLocks/>
          </p:cNvSpPr>
          <p:nvPr/>
        </p:nvSpPr>
        <p:spPr>
          <a:xfrm>
            <a:off x="64951" y="437652"/>
            <a:ext cx="4193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113E31D-E2AB-40D1-8B51-AFA5AFEF393A}" type="slidenum">
              <a:rPr lang="en-US" smtClean="0"/>
              <a:pPr/>
              <a:t>25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8D52781-F021-4DA5-84BC-0E26EC4A5161}"/>
                  </a:ext>
                </a:extLst>
              </p:cNvPr>
              <p:cNvSpPr txBox="1"/>
              <p:nvPr/>
            </p:nvSpPr>
            <p:spPr>
              <a:xfrm>
                <a:off x="175169" y="802777"/>
                <a:ext cx="12116797" cy="662944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000" b="1" i="1" dirty="0">
                    <a:solidFill>
                      <a:srgbClr val="0070C0"/>
                    </a:solidFill>
                  </a:rPr>
                  <a:t>Choice of domain decomposition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b="1" dirty="0"/>
                  <a:t>Overlapping </a:t>
                </a:r>
                <a:r>
                  <a:rPr lang="en-US" sz="2000" dirty="0"/>
                  <a:t>DD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Ω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/>
                  <a:t>into </a:t>
                </a:r>
                <a:r>
                  <a:rPr lang="en-US" sz="2000" b="1" dirty="0"/>
                  <a:t>4 subdomains </a:t>
                </a:r>
                <a:r>
                  <a:rPr lang="en-US" sz="2000" dirty="0"/>
                  <a:t>coupled via </a:t>
                </a:r>
                <a:r>
                  <a:rPr lang="en-US" sz="2000" b="1" dirty="0"/>
                  <a:t>multiplicative Schwarz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400" b="1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Solution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/>
                  <a:t>is </a:t>
                </a:r>
                <a:r>
                  <a:rPr lang="en-US" sz="2000" b="1" dirty="0"/>
                  <a:t>most difficult </a:t>
                </a:r>
                <a:r>
                  <a:rPr lang="en-US" sz="2000" dirty="0"/>
                  <a:t>to capture by ROM</a:t>
                </a:r>
              </a:p>
              <a:p>
                <a:pPr marL="800100" lvl="1" indent="-342900">
                  <a:buFont typeface="Wingdings" panose="05000000000000000000" pitchFamily="2" charset="2"/>
                  <a:buChar char="Ø"/>
                </a:pPr>
                <a:endParaRPr lang="en-US" sz="400" dirty="0"/>
              </a:p>
              <a:p>
                <a:pPr lvl="1"/>
                <a:endParaRPr lang="en-US" sz="400" dirty="0"/>
              </a:p>
              <a:p>
                <a:pPr lvl="1"/>
                <a:endParaRPr lang="en-US" sz="400" dirty="0"/>
              </a:p>
              <a:p>
                <a:pPr lvl="1"/>
                <a:endParaRPr lang="en-US" sz="400" dirty="0"/>
              </a:p>
              <a:p>
                <a:r>
                  <a:rPr lang="en-US" sz="2000" b="1" i="1" dirty="0">
                    <a:solidFill>
                      <a:srgbClr val="0070C0"/>
                    </a:solidFill>
                  </a:rPr>
                  <a:t>Snapshot collection and reduced basis construction</a:t>
                </a:r>
              </a:p>
              <a:p>
                <a:endParaRPr lang="en-US" sz="400" b="1" i="1" dirty="0">
                  <a:solidFill>
                    <a:srgbClr val="0070C0"/>
                  </a:solidFill>
                </a:endParaRPr>
              </a:p>
              <a:p>
                <a:endParaRPr lang="en-US" sz="400" b="1" i="1" dirty="0">
                  <a:solidFill>
                    <a:srgbClr val="0070C0"/>
                  </a:solidFill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b="1" dirty="0"/>
                  <a:t>Single-domain FOM </a:t>
                </a:r>
                <a:r>
                  <a:rPr lang="en-US" sz="2000" dirty="0"/>
                  <a:t>on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Ω</m:t>
                    </m:r>
                  </m:oMath>
                </a14:m>
                <a:r>
                  <a:rPr lang="en-US" sz="2000" dirty="0"/>
                  <a:t> used to generate snapshots/POD modes</a:t>
                </a:r>
              </a:p>
              <a:p>
                <a:endParaRPr lang="en-US" sz="400" b="1" dirty="0">
                  <a:solidFill>
                    <a:srgbClr val="0070C0"/>
                  </a:solidFill>
                </a:endParaRPr>
              </a:p>
              <a:p>
                <a:endParaRPr lang="en-US" sz="400" b="1" dirty="0">
                  <a:solidFill>
                    <a:srgbClr val="0070C0"/>
                  </a:solidFill>
                </a:endParaRPr>
              </a:p>
              <a:p>
                <a:endParaRPr lang="en-US" sz="400" b="1" dirty="0">
                  <a:solidFill>
                    <a:srgbClr val="0070C0"/>
                  </a:solidFill>
                </a:endParaRPr>
              </a:p>
              <a:p>
                <a:endParaRPr lang="en-US" sz="400" b="1" dirty="0">
                  <a:solidFill>
                    <a:srgbClr val="0070C0"/>
                  </a:solidFill>
                </a:endParaRPr>
              </a:p>
              <a:p>
                <a:r>
                  <a:rPr lang="en-US" sz="2000" b="1" i="1" dirty="0">
                    <a:solidFill>
                      <a:srgbClr val="0070C0"/>
                    </a:solidFill>
                  </a:rPr>
                  <a:t>Enforcement of boundary conditions (BCs) in ROM at Schwarz boundaries</a:t>
                </a:r>
              </a:p>
              <a:p>
                <a:endParaRPr lang="en-US" sz="400" b="1" i="1" dirty="0">
                  <a:solidFill>
                    <a:srgbClr val="0070C0"/>
                  </a:solidFill>
                </a:endParaRPr>
              </a:p>
              <a:p>
                <a:endParaRPr lang="en-US" sz="400" b="1" i="1" dirty="0">
                  <a:solidFill>
                    <a:srgbClr val="0070C0"/>
                  </a:solidFill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BCs imposed </a:t>
                </a:r>
                <a:r>
                  <a:rPr lang="en-US" sz="2000" b="1" dirty="0"/>
                  <a:t>strongly</a:t>
                </a:r>
                <a:r>
                  <a:rPr lang="en-US" sz="2000" dirty="0"/>
                  <a:t> via Method 1 of [Gunzburger </a:t>
                </a:r>
                <a:r>
                  <a:rPr lang="en-US" sz="2000" i="1" dirty="0"/>
                  <a:t>et al., </a:t>
                </a:r>
                <a:r>
                  <a:rPr lang="en-US" sz="2000" dirty="0"/>
                  <a:t>2007] </a:t>
                </a:r>
                <a:r>
                  <a:rPr lang="en-US" sz="2000" dirty="0">
                    <a:solidFill>
                      <a:schemeClr val="tx1"/>
                    </a:solidFill>
                  </a:rPr>
                  <a:t>at indices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Dir</m:t>
                        </m:r>
                      </m:sub>
                    </m:sSub>
                  </m:oMath>
                </a14:m>
                <a:endParaRPr lang="en-US" sz="2000" dirty="0">
                  <a:solidFill>
                    <a:schemeClr val="tx1"/>
                  </a:solidFill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𝒒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acc>
                        <m:accPr>
                          <m:chr m:val="̅"/>
                          <m:ctrlPr>
                            <a:rPr lang="en-US" sz="2000" b="1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𝒒</m:t>
                          </m:r>
                        </m:e>
                      </m:acc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l-GR" sz="2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𝜱</m:t>
                      </m:r>
                      <m:acc>
                        <m:accPr>
                          <m:chr m:val="̂"/>
                          <m:ctrlPr>
                            <a:rPr lang="el-GR" sz="20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0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𝒒</m:t>
                          </m:r>
                        </m:e>
                      </m:acc>
                      <m:r>
                        <a:rPr lang="en-US" sz="2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 dirty="0"/>
              </a:p>
              <a:p>
                <a:endParaRPr lang="en-US" sz="400" dirty="0"/>
              </a:p>
              <a:p>
                <a:endParaRPr lang="en-US" sz="400" dirty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US" sz="2000" dirty="0"/>
                  <a:t>POD modes made to satisfy homogeneous DBCs:  </a:t>
                </a:r>
                <a14:m>
                  <m:oMath xmlns:m="http://schemas.openxmlformats.org/officeDocument/2006/math">
                    <m:r>
                      <a:rPr lang="el-GR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𝜱</m:t>
                    </m:r>
                    <m:d>
                      <m:dPr>
                        <m:ctrlPr>
                          <a:rPr lang="en-US" sz="2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1" i="1">
                                <a:latin typeface="Cambria Math" panose="02040503050406030204" pitchFamily="18" charset="0"/>
                              </a:rPr>
                              <m:t>𝒊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000">
                                <a:latin typeface="Cambria Math" panose="02040503050406030204" pitchFamily="18" charset="0"/>
                              </a:rPr>
                              <m:t>Dir</m:t>
                            </m:r>
                          </m:sub>
                        </m:sSub>
                        <m:r>
                          <a:rPr lang="en-US" sz="2000" b="0" i="0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:</m:t>
                        </m:r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endParaRPr lang="en-US" sz="2000" b="1" dirty="0"/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endParaRPr lang="en-US" sz="500" b="1" dirty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US" sz="2000" dirty="0"/>
                  <a:t>BCs imposed by modifying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2000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𝒒</m:t>
                        </m:r>
                      </m:e>
                    </m:acc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/>
                  <a:t>: 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2000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𝒒</m:t>
                        </m:r>
                      </m:e>
                    </m:acc>
                    <m:d>
                      <m:dPr>
                        <m:ctrlPr>
                          <a:rPr lang="en-US" sz="20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1" i="1">
                                <a:latin typeface="Cambria Math" panose="02040503050406030204" pitchFamily="18" charset="0"/>
                              </a:rPr>
                              <m:t>𝒊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000">
                                <a:latin typeface="Cambria Math" panose="02040503050406030204" pitchFamily="18" charset="0"/>
                              </a:rPr>
                              <m:t>Dir</m:t>
                            </m:r>
                          </m:sub>
                        </m:sSub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𝝌</m:t>
                        </m:r>
                      </m:e>
                      <m:sub>
                        <m:r>
                          <a:rPr lang="en-US" sz="2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𝒒</m:t>
                        </m:r>
                      </m:sub>
                    </m:sSub>
                  </m:oMath>
                </a14:m>
                <a:endParaRPr lang="en-US" sz="20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400" b="1" i="1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400" b="1" i="1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400" b="1" i="1" dirty="0"/>
              </a:p>
              <a:p>
                <a:r>
                  <a:rPr lang="en-US" sz="2000" b="1" i="1" dirty="0">
                    <a:solidFill>
                      <a:srgbClr val="0070C0"/>
                    </a:solidFill>
                  </a:rPr>
                  <a:t>Choice of hyper-reduction</a:t>
                </a:r>
              </a:p>
              <a:p>
                <a:endParaRPr lang="en-US" sz="400" b="1" i="1" dirty="0">
                  <a:solidFill>
                    <a:srgbClr val="0070C0"/>
                  </a:solidFill>
                </a:endParaRPr>
              </a:p>
              <a:p>
                <a:endParaRPr lang="en-US" sz="400" b="1" i="1" dirty="0">
                  <a:solidFill>
                    <a:srgbClr val="0070C0"/>
                  </a:solidFill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b="1" dirty="0"/>
                  <a:t>Energy Conserving Sampling &amp; Weighting</a:t>
                </a:r>
                <a:r>
                  <a:rPr lang="en-US" sz="2000" dirty="0"/>
                  <a:t> (ECSW) method for hyper-reduction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b="1" dirty="0"/>
                  <a:t>All points </a:t>
                </a:r>
                <a:r>
                  <a:rPr lang="en-US" sz="2000" dirty="0"/>
                  <a:t>on Schwarz boundaries are included in the sample mesh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endParaRPr lang="en-US" sz="20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000" dirty="0"/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endParaRPr lang="en-US" sz="1000" dirty="0"/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endParaRPr lang="en-US" sz="4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8D52781-F021-4DA5-84BC-0E26EC4A51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169" y="802777"/>
                <a:ext cx="12116797" cy="6629444"/>
              </a:xfrm>
              <a:prstGeom prst="rect">
                <a:avLst/>
              </a:prstGeom>
              <a:blipFill>
                <a:blip r:embed="rId3"/>
                <a:stretch>
                  <a:fillRect l="-554" t="-6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9" name="Group 58">
            <a:extLst>
              <a:ext uri="{FF2B5EF4-FFF2-40B4-BE49-F238E27FC236}">
                <a16:creationId xmlns:a16="http://schemas.microsoft.com/office/drawing/2014/main" id="{EF881987-2859-6DDF-5B72-C227CC613A9F}"/>
              </a:ext>
            </a:extLst>
          </p:cNvPr>
          <p:cNvGrpSpPr/>
          <p:nvPr/>
        </p:nvGrpSpPr>
        <p:grpSpPr>
          <a:xfrm>
            <a:off x="9856140" y="898010"/>
            <a:ext cx="1989947" cy="1949858"/>
            <a:chOff x="9412475" y="802777"/>
            <a:chExt cx="1989947" cy="1949858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98666D98-B1D6-9B42-F87F-C59D5044086A}"/>
                </a:ext>
              </a:extLst>
            </p:cNvPr>
            <p:cNvGrpSpPr/>
            <p:nvPr/>
          </p:nvGrpSpPr>
          <p:grpSpPr>
            <a:xfrm>
              <a:off x="9412475" y="802777"/>
              <a:ext cx="1989947" cy="1949858"/>
              <a:chOff x="10014857" y="4760035"/>
              <a:chExt cx="1989947" cy="194985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1" name="Rectangle 40">
                    <a:extLst>
                      <a:ext uri="{FF2B5EF4-FFF2-40B4-BE49-F238E27FC236}">
                        <a16:creationId xmlns:a16="http://schemas.microsoft.com/office/drawing/2014/main" id="{2A5AE8CC-A2BD-3CCC-087F-4755FA2B19D4}"/>
                      </a:ext>
                    </a:extLst>
                  </p:cNvPr>
                  <p:cNvSpPr/>
                  <p:nvPr/>
                </p:nvSpPr>
                <p:spPr>
                  <a:xfrm>
                    <a:off x="10426361" y="5147656"/>
                    <a:ext cx="785330" cy="740856"/>
                  </a:xfrm>
                  <a:prstGeom prst="rect">
                    <a:avLst/>
                  </a:prstGeom>
                  <a:solidFill>
                    <a:srgbClr val="126FB0">
                      <a:alpha val="5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sz="18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Ω</m:t>
                              </m:r>
                            </m:e>
                            <m:sub>
                              <m:r>
                                <a:rPr lang="en-US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6" name="Rectangle 35">
                    <a:extLst>
                      <a:ext uri="{FF2B5EF4-FFF2-40B4-BE49-F238E27FC236}">
                        <a16:creationId xmlns:a16="http://schemas.microsoft.com/office/drawing/2014/main" id="{632A491E-1E4D-604D-8597-DE86E5A45FC7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426361" y="5147656"/>
                    <a:ext cx="785330" cy="740856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C671A7CE-F0EC-EAAB-31FD-803A2F3F121A}"/>
                  </a:ext>
                </a:extLst>
              </p:cNvPr>
              <p:cNvCxnSpPr/>
              <p:nvPr/>
            </p:nvCxnSpPr>
            <p:spPr>
              <a:xfrm>
                <a:off x="10442890" y="5144021"/>
                <a:ext cx="1248273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3" name="TextBox 42">
                    <a:extLst>
                      <a:ext uri="{FF2B5EF4-FFF2-40B4-BE49-F238E27FC236}">
                        <a16:creationId xmlns:a16="http://schemas.microsoft.com/office/drawing/2014/main" id="{5836080A-F9EB-D7B4-7A85-48F86F4E4E69}"/>
                      </a:ext>
                    </a:extLst>
                  </p:cNvPr>
                  <p:cNvSpPr txBox="1"/>
                  <p:nvPr/>
                </p:nvSpPr>
                <p:spPr>
                  <a:xfrm>
                    <a:off x="10999972" y="4904909"/>
                    <a:ext cx="156132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oMath>
                      </m:oMathPara>
                    </a14:m>
                    <a:endParaRPr lang="en-US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8" name="TextBox 37">
                    <a:extLst>
                      <a:ext uri="{FF2B5EF4-FFF2-40B4-BE49-F238E27FC236}">
                        <a16:creationId xmlns:a16="http://schemas.microsoft.com/office/drawing/2014/main" id="{A71DC68B-5E8B-A873-6CEC-18079F07877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999972" y="4904909"/>
                    <a:ext cx="156132" cy="215444"/>
                  </a:xfrm>
                  <a:prstGeom prst="rect">
                    <a:avLst/>
                  </a:prstGeom>
                  <a:blipFill>
                    <a:blip r:embed="rId14"/>
                    <a:stretch>
                      <a:fillRect l="-7143" r="-7143" b="-5556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4C987271-3B93-A734-FCDA-831627FFBAC8}"/>
                  </a:ext>
                </a:extLst>
              </p:cNvPr>
              <p:cNvSpPr txBox="1"/>
              <p:nvPr/>
            </p:nvSpPr>
            <p:spPr>
              <a:xfrm>
                <a:off x="10303503" y="4838875"/>
                <a:ext cx="27222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0</a:t>
                </a: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2E33C51F-A964-DE96-41A8-48D751659111}"/>
                  </a:ext>
                </a:extLst>
              </p:cNvPr>
              <p:cNvSpPr txBox="1"/>
              <p:nvPr/>
            </p:nvSpPr>
            <p:spPr>
              <a:xfrm>
                <a:off x="11454152" y="4838874"/>
                <a:ext cx="55065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100</a:t>
                </a:r>
              </a:p>
            </p:txBody>
          </p: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FA73FC6A-A364-D13F-61CC-5BAC148401B2}"/>
                  </a:ext>
                </a:extLst>
              </p:cNvPr>
              <p:cNvCxnSpPr/>
              <p:nvPr/>
            </p:nvCxnSpPr>
            <p:spPr>
              <a:xfrm>
                <a:off x="10434344" y="5086382"/>
                <a:ext cx="0" cy="9679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6E1875A9-06DD-55F0-90DB-6F5C45D981E9}"/>
                  </a:ext>
                </a:extLst>
              </p:cNvPr>
              <p:cNvCxnSpPr/>
              <p:nvPr/>
            </p:nvCxnSpPr>
            <p:spPr>
              <a:xfrm>
                <a:off x="11682617" y="5086382"/>
                <a:ext cx="0" cy="9679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23F0D35A-0EB4-7C47-45CD-87A53E3C9AFD}"/>
                  </a:ext>
                </a:extLst>
              </p:cNvPr>
              <p:cNvSpPr/>
              <p:nvPr/>
            </p:nvSpPr>
            <p:spPr>
              <a:xfrm>
                <a:off x="10014857" y="4760035"/>
                <a:ext cx="1905514" cy="1949858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33592967-5489-FE0E-A695-11AF875B067F}"/>
                  </a:ext>
                </a:extLst>
              </p:cNvPr>
              <p:cNvGrpSpPr/>
              <p:nvPr/>
            </p:nvGrpSpPr>
            <p:grpSpPr>
              <a:xfrm rot="16200000">
                <a:off x="9702727" y="5624054"/>
                <a:ext cx="1256819" cy="278264"/>
                <a:chOff x="9574372" y="5612483"/>
                <a:chExt cx="1256819" cy="278264"/>
              </a:xfrm>
            </p:grpSpPr>
            <p:cxnSp>
              <p:nvCxnSpPr>
                <p:cNvPr id="53" name="Straight Connector 52">
                  <a:extLst>
                    <a:ext uri="{FF2B5EF4-FFF2-40B4-BE49-F238E27FC236}">
                      <a16:creationId xmlns:a16="http://schemas.microsoft.com/office/drawing/2014/main" id="{24E809A5-938C-657B-FF65-C2367B3FBD2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582918" y="5851595"/>
                  <a:ext cx="1248273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4" name="TextBox 53">
                      <a:extLst>
                        <a:ext uri="{FF2B5EF4-FFF2-40B4-BE49-F238E27FC236}">
                          <a16:creationId xmlns:a16="http://schemas.microsoft.com/office/drawing/2014/main" id="{C3065AB2-E4C9-717A-3BA3-D7059822C4F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0160894" y="5612483"/>
                      <a:ext cx="160300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oMath>
                        </m:oMathPara>
                      </a14:m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49" name="TextBox 48">
                      <a:extLst>
                        <a:ext uri="{FF2B5EF4-FFF2-40B4-BE49-F238E27FC236}">
                          <a16:creationId xmlns:a16="http://schemas.microsoft.com/office/drawing/2014/main" id="{435D0564-074D-B149-CAF8-B22A5D142F23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0160894" y="5612483"/>
                      <a:ext cx="160300" cy="215444"/>
                    </a:xfrm>
                    <a:prstGeom prst="rect">
                      <a:avLst/>
                    </a:prstGeom>
                    <a:blipFill>
                      <a:blip r:embed="rId15"/>
                      <a:stretch>
                        <a:fillRect t="-23077" r="-27778" b="-30769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55" name="Straight Connector 54">
                  <a:extLst>
                    <a:ext uri="{FF2B5EF4-FFF2-40B4-BE49-F238E27FC236}">
                      <a16:creationId xmlns:a16="http://schemas.microsoft.com/office/drawing/2014/main" id="{6A6DF3DE-19DC-35EB-E380-CB0DB205EE3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574372" y="5793956"/>
                  <a:ext cx="0" cy="96791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>
                  <a:extLst>
                    <a:ext uri="{FF2B5EF4-FFF2-40B4-BE49-F238E27FC236}">
                      <a16:creationId xmlns:a16="http://schemas.microsoft.com/office/drawing/2014/main" id="{7856695D-CE95-7B6C-BCA0-38851EADD17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822645" y="5793956"/>
                  <a:ext cx="0" cy="96791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C0E6BB00-4AA3-B5C5-312C-9523EA7ADD59}"/>
                  </a:ext>
                </a:extLst>
              </p:cNvPr>
              <p:cNvSpPr txBox="1"/>
              <p:nvPr/>
            </p:nvSpPr>
            <p:spPr>
              <a:xfrm rot="16200000">
                <a:off x="10001934" y="6187022"/>
                <a:ext cx="55065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100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2AD494AB-074F-BE80-4E56-560CDBAFE999}"/>
                  </a:ext>
                </a:extLst>
              </p:cNvPr>
              <p:cNvSpPr txBox="1"/>
              <p:nvPr/>
            </p:nvSpPr>
            <p:spPr>
              <a:xfrm rot="16200000">
                <a:off x="10140507" y="4999122"/>
                <a:ext cx="27222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0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2" name="Rectangle 51">
                    <a:extLst>
                      <a:ext uri="{FF2B5EF4-FFF2-40B4-BE49-F238E27FC236}">
                        <a16:creationId xmlns:a16="http://schemas.microsoft.com/office/drawing/2014/main" id="{F648E24B-306C-E868-3431-33DEF0A556B5}"/>
                      </a:ext>
                    </a:extLst>
                  </p:cNvPr>
                  <p:cNvSpPr/>
                  <p:nvPr/>
                </p:nvSpPr>
                <p:spPr>
                  <a:xfrm>
                    <a:off x="10888230" y="5145508"/>
                    <a:ext cx="785330" cy="740856"/>
                  </a:xfrm>
                  <a:prstGeom prst="rect">
                    <a:avLst/>
                  </a:prstGeom>
                  <a:solidFill>
                    <a:srgbClr val="FF800E">
                      <a:alpha val="5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sz="18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Ω</m:t>
                              </m:r>
                            </m:e>
                            <m:sub>
                              <m:r>
                                <a:rPr lang="en-US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47" name="Rectangle 46">
                    <a:extLst>
                      <a:ext uri="{FF2B5EF4-FFF2-40B4-BE49-F238E27FC236}">
                        <a16:creationId xmlns:a16="http://schemas.microsoft.com/office/drawing/2014/main" id="{ACE37EF9-D834-D301-C8A3-D968736C1BEE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888230" y="5145508"/>
                    <a:ext cx="785330" cy="740856"/>
                  </a:xfrm>
                  <a:prstGeom prst="rect">
                    <a:avLst/>
                  </a:prstGeom>
                  <a:blipFill>
                    <a:blip r:embed="rId16"/>
                    <a:stretch>
                      <a:fillRect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0C534B22-92A4-9381-083D-3C562E24E87F}"/>
                    </a:ext>
                  </a:extLst>
                </p:cNvPr>
                <p:cNvSpPr/>
                <p:nvPr/>
              </p:nvSpPr>
              <p:spPr>
                <a:xfrm>
                  <a:off x="10282498" y="1698480"/>
                  <a:ext cx="785330" cy="740856"/>
                </a:xfrm>
                <a:prstGeom prst="rect">
                  <a:avLst/>
                </a:prstGeom>
                <a:solidFill>
                  <a:schemeClr val="accent1"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sz="18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Ω</m:t>
                            </m:r>
                          </m:e>
                          <m:sub>
                            <m: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0C534B22-92A4-9381-083D-3C562E24E87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82498" y="1698480"/>
                  <a:ext cx="785330" cy="740856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652A8948-337F-D429-130E-0D68A57BD59D}"/>
                    </a:ext>
                  </a:extLst>
                </p:cNvPr>
                <p:cNvSpPr/>
                <p:nvPr/>
              </p:nvSpPr>
              <p:spPr>
                <a:xfrm>
                  <a:off x="9827013" y="1691333"/>
                  <a:ext cx="785330" cy="740856"/>
                </a:xfrm>
                <a:prstGeom prst="rect">
                  <a:avLst/>
                </a:prstGeom>
                <a:solidFill>
                  <a:schemeClr val="accent4"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sz="18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Ω</m:t>
                            </m:r>
                          </m:e>
                          <m:sub>
                            <m: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652A8948-337F-D429-130E-0D68A57BD59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27013" y="1691333"/>
                  <a:ext cx="785330" cy="740856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5A52AE36-1528-169A-82F4-19F1ADD43ECD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704499" y="3827848"/>
            <a:ext cx="2242432" cy="233458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2E67E2B-693D-20E3-D745-0BEECEF1ED41}"/>
              </a:ext>
            </a:extLst>
          </p:cNvPr>
          <p:cNvSpPr txBox="1"/>
          <p:nvPr/>
        </p:nvSpPr>
        <p:spPr>
          <a:xfrm>
            <a:off x="10026854" y="5984409"/>
            <a:ext cx="15677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/>
              <a:t>Figure above: </a:t>
            </a:r>
            <a:r>
              <a:rPr lang="en-US" sz="1400" dirty="0"/>
              <a:t>ECSW augmented reduced mesh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80918F2-A3DC-759C-8BA5-39EB5B623D34}"/>
              </a:ext>
            </a:extLst>
          </p:cNvPr>
          <p:cNvSpPr txBox="1"/>
          <p:nvPr/>
        </p:nvSpPr>
        <p:spPr>
          <a:xfrm>
            <a:off x="9642299" y="2926707"/>
            <a:ext cx="23745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/>
              <a:t>Figure above: </a:t>
            </a:r>
            <a:r>
              <a:rPr lang="en-US" sz="1400" dirty="0"/>
              <a:t>4 subdomain overlapping DD</a:t>
            </a:r>
          </a:p>
        </p:txBody>
      </p:sp>
    </p:spTree>
    <p:extLst>
      <p:ext uri="{BB962C8B-B14F-4D97-AF65-F5344CB8AC3E}">
        <p14:creationId xmlns:p14="http://schemas.microsoft.com/office/powerpoint/2010/main" val="2512492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fom_hrom_hrom_hrom_99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3304" y="279597"/>
            <a:ext cx="5438875" cy="407915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1B73F2-1AE5-8585-D5E3-841215455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26</a:t>
            </a:fld>
            <a:endParaRPr lang="en-US" dirty="0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C00B76EF-1A0D-3BEA-F980-6C6F1B4B7967}"/>
              </a:ext>
            </a:extLst>
          </p:cNvPr>
          <p:cNvGrpSpPr/>
          <p:nvPr/>
        </p:nvGrpSpPr>
        <p:grpSpPr>
          <a:xfrm>
            <a:off x="9930424" y="4284957"/>
            <a:ext cx="1989947" cy="1949858"/>
            <a:chOff x="10014857" y="4760035"/>
            <a:chExt cx="1989947" cy="194985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632A491E-1E4D-604D-8597-DE86E5A45FC7}"/>
                    </a:ext>
                  </a:extLst>
                </p:cNvPr>
                <p:cNvSpPr/>
                <p:nvPr/>
              </p:nvSpPr>
              <p:spPr>
                <a:xfrm>
                  <a:off x="10426361" y="5147656"/>
                  <a:ext cx="785330" cy="740856"/>
                </a:xfrm>
                <a:prstGeom prst="rect">
                  <a:avLst/>
                </a:prstGeom>
                <a:solidFill>
                  <a:srgbClr val="126FB0">
                    <a:alpha val="5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sz="18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Ω</m:t>
                            </m:r>
                          </m:e>
                          <m:sub>
                            <m: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632A491E-1E4D-604D-8597-DE86E5A45FC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26361" y="5147656"/>
                  <a:ext cx="785330" cy="740856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87F45BF4-D69A-9C71-5588-181C74D9438D}"/>
                </a:ext>
              </a:extLst>
            </p:cNvPr>
            <p:cNvCxnSpPr/>
            <p:nvPr/>
          </p:nvCxnSpPr>
          <p:spPr>
            <a:xfrm>
              <a:off x="10442890" y="5144021"/>
              <a:ext cx="124827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A71DC68B-5E8B-A873-6CEC-18079F078778}"/>
                    </a:ext>
                  </a:extLst>
                </p:cNvPr>
                <p:cNvSpPr txBox="1"/>
                <p:nvPr/>
              </p:nvSpPr>
              <p:spPr>
                <a:xfrm>
                  <a:off x="10999972" y="4904909"/>
                  <a:ext cx="156132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en-US" sz="1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A71DC68B-5E8B-A873-6CEC-18079F07877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99972" y="4904909"/>
                  <a:ext cx="156132" cy="215444"/>
                </a:xfrm>
                <a:prstGeom prst="rect">
                  <a:avLst/>
                </a:prstGeom>
                <a:blipFill>
                  <a:blip r:embed="rId14"/>
                  <a:stretch>
                    <a:fillRect l="-7143" r="-7143" b="-55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60556CDC-7930-27DE-BC98-AE3AA334BD94}"/>
                </a:ext>
              </a:extLst>
            </p:cNvPr>
            <p:cNvSpPr txBox="1"/>
            <p:nvPr/>
          </p:nvSpPr>
          <p:spPr>
            <a:xfrm>
              <a:off x="10303503" y="4838875"/>
              <a:ext cx="2722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0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A79E0853-74FE-0935-0546-18330C13FF24}"/>
                </a:ext>
              </a:extLst>
            </p:cNvPr>
            <p:cNvSpPr txBox="1"/>
            <p:nvPr/>
          </p:nvSpPr>
          <p:spPr>
            <a:xfrm>
              <a:off x="11454152" y="4838874"/>
              <a:ext cx="55065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100</a:t>
              </a: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376B07C9-C8DC-A216-1BDD-A38D2D33238D}"/>
                </a:ext>
              </a:extLst>
            </p:cNvPr>
            <p:cNvCxnSpPr/>
            <p:nvPr/>
          </p:nvCxnSpPr>
          <p:spPr>
            <a:xfrm>
              <a:off x="10434344" y="5086382"/>
              <a:ext cx="0" cy="9679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F13B7976-CA78-F1B6-4C19-7AB0026A1660}"/>
                </a:ext>
              </a:extLst>
            </p:cNvPr>
            <p:cNvCxnSpPr/>
            <p:nvPr/>
          </p:nvCxnSpPr>
          <p:spPr>
            <a:xfrm>
              <a:off x="11682617" y="5086382"/>
              <a:ext cx="0" cy="9679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5A1CC89A-B321-5D48-AB26-74F3B361EEDB}"/>
                </a:ext>
              </a:extLst>
            </p:cNvPr>
            <p:cNvSpPr/>
            <p:nvPr/>
          </p:nvSpPr>
          <p:spPr>
            <a:xfrm>
              <a:off x="10014857" y="4760035"/>
              <a:ext cx="1905514" cy="194985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6374B862-0AA3-F356-8607-8C89174AE9B3}"/>
                </a:ext>
              </a:extLst>
            </p:cNvPr>
            <p:cNvGrpSpPr/>
            <p:nvPr/>
          </p:nvGrpSpPr>
          <p:grpSpPr>
            <a:xfrm rot="16200000">
              <a:off x="9702727" y="5624054"/>
              <a:ext cx="1256819" cy="278264"/>
              <a:chOff x="9574372" y="5612483"/>
              <a:chExt cx="1256819" cy="278264"/>
            </a:xfrm>
          </p:grpSpPr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4D80D0C6-6E85-72F7-D824-3A984FA46DF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582918" y="5851595"/>
                <a:ext cx="1248273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9" name="TextBox 48">
                    <a:extLst>
                      <a:ext uri="{FF2B5EF4-FFF2-40B4-BE49-F238E27FC236}">
                        <a16:creationId xmlns:a16="http://schemas.microsoft.com/office/drawing/2014/main" id="{435D0564-074D-B149-CAF8-B22A5D142F23}"/>
                      </a:ext>
                    </a:extLst>
                  </p:cNvPr>
                  <p:cNvSpPr txBox="1"/>
                  <p:nvPr/>
                </p:nvSpPr>
                <p:spPr>
                  <a:xfrm>
                    <a:off x="10160894" y="5612483"/>
                    <a:ext cx="160300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oMath>
                      </m:oMathPara>
                    </a14:m>
                    <a:endParaRPr lang="en-US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49" name="TextBox 48">
                    <a:extLst>
                      <a:ext uri="{FF2B5EF4-FFF2-40B4-BE49-F238E27FC236}">
                        <a16:creationId xmlns:a16="http://schemas.microsoft.com/office/drawing/2014/main" id="{435D0564-074D-B149-CAF8-B22A5D142F2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160894" y="5612483"/>
                    <a:ext cx="160300" cy="215444"/>
                  </a:xfrm>
                  <a:prstGeom prst="rect">
                    <a:avLst/>
                  </a:prstGeom>
                  <a:blipFill>
                    <a:blip r:embed="rId15"/>
                    <a:stretch>
                      <a:fillRect t="-23077" r="-27778" b="-30769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C37F425E-1AA0-B422-7126-B7AB51B13E1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574372" y="5793956"/>
                <a:ext cx="0" cy="9679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719B0A0D-73C9-89FE-E9C7-FC2E16D10B8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822645" y="5793956"/>
                <a:ext cx="0" cy="9679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19CD6F09-74F6-A2BB-59B7-ACE2431780D2}"/>
                </a:ext>
              </a:extLst>
            </p:cNvPr>
            <p:cNvSpPr txBox="1"/>
            <p:nvPr/>
          </p:nvSpPr>
          <p:spPr>
            <a:xfrm rot="16200000">
              <a:off x="10001934" y="6187022"/>
              <a:ext cx="55065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100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2B79E4E-32A9-0968-4FDD-E5D48CDE84ED}"/>
                </a:ext>
              </a:extLst>
            </p:cNvPr>
            <p:cNvSpPr txBox="1"/>
            <p:nvPr/>
          </p:nvSpPr>
          <p:spPr>
            <a:xfrm rot="16200000">
              <a:off x="10140507" y="4999122"/>
              <a:ext cx="2722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0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ACE37EF9-D834-D301-C8A3-D968736C1BEE}"/>
                    </a:ext>
                  </a:extLst>
                </p:cNvPr>
                <p:cNvSpPr/>
                <p:nvPr/>
              </p:nvSpPr>
              <p:spPr>
                <a:xfrm>
                  <a:off x="10888230" y="5145508"/>
                  <a:ext cx="785330" cy="740856"/>
                </a:xfrm>
                <a:prstGeom prst="rect">
                  <a:avLst/>
                </a:prstGeom>
                <a:solidFill>
                  <a:srgbClr val="FF800E">
                    <a:alpha val="5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sz="18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Ω</m:t>
                            </m:r>
                          </m:e>
                          <m:sub>
                            <m: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ACE37EF9-D834-D301-C8A3-D968736C1BE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888230" y="5145508"/>
                  <a:ext cx="785330" cy="740856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946CDFCB-0101-2EC0-05C1-F98E282E7C5A}"/>
                  </a:ext>
                </a:extLst>
              </p:cNvPr>
              <p:cNvSpPr/>
              <p:nvPr/>
            </p:nvSpPr>
            <p:spPr>
              <a:xfrm>
                <a:off x="10800447" y="5180660"/>
                <a:ext cx="785330" cy="740856"/>
              </a:xfrm>
              <a:prstGeom prst="rect">
                <a:avLst/>
              </a:prstGeom>
              <a:solidFill>
                <a:schemeClr val="accent1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e>
                        <m:sub>
                          <m: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946CDFCB-0101-2EC0-05C1-F98E282E7C5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00447" y="5180660"/>
                <a:ext cx="785330" cy="740856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424D3488-C5A7-7F32-9A39-D1AB3687AD00}"/>
                  </a:ext>
                </a:extLst>
              </p:cNvPr>
              <p:cNvSpPr/>
              <p:nvPr/>
            </p:nvSpPr>
            <p:spPr>
              <a:xfrm>
                <a:off x="10344962" y="5173513"/>
                <a:ext cx="785330" cy="740856"/>
              </a:xfrm>
              <a:prstGeom prst="rect">
                <a:avLst/>
              </a:prstGeom>
              <a:solidFill>
                <a:schemeClr val="accent4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e>
                        <m:sub>
                          <m: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424D3488-C5A7-7F32-9A39-D1AB3687AD0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44962" y="5173513"/>
                <a:ext cx="785330" cy="740856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E55EA818-F022-46BC-3C50-F586828BBC51}"/>
                  </a:ext>
                </a:extLst>
              </p:cNvPr>
              <p:cNvSpPr txBox="1"/>
              <p:nvPr/>
            </p:nvSpPr>
            <p:spPr>
              <a:xfrm>
                <a:off x="114744" y="4071899"/>
                <a:ext cx="7425969" cy="21544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dirty="0"/>
                  <a:t>FOM</a:t>
                </a:r>
                <a:r>
                  <a:rPr lang="en-US" dirty="0"/>
                  <a:t>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b="1" dirty="0"/>
                  <a:t> </a:t>
                </a:r>
                <a:r>
                  <a:rPr lang="en-US" dirty="0"/>
                  <a:t>as this is </a:t>
                </a:r>
                <a:r>
                  <a:rPr lang="en-US" b="1" dirty="0"/>
                  <a:t>“hardest” subdomain </a:t>
                </a:r>
                <a:r>
                  <a:rPr lang="en-US" dirty="0"/>
                  <a:t>for ROM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b="1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dirty="0"/>
                  <a:t>HROMs</a:t>
                </a:r>
                <a:r>
                  <a:rPr lang="en-US" dirty="0"/>
                  <a:t>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en-US" b="1" dirty="0"/>
                  <a:t> </a:t>
                </a:r>
                <a:r>
                  <a:rPr lang="en-US" dirty="0"/>
                  <a:t>capture</a:t>
                </a:r>
                <a:r>
                  <a:rPr lang="en-US" b="1" dirty="0"/>
                  <a:t> 99% snapshot energy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Method converges in </a:t>
                </a:r>
                <a:r>
                  <a:rPr lang="en-US" b="1" dirty="0"/>
                  <a:t>3 Schwarz iterations </a:t>
                </a:r>
                <a:r>
                  <a:rPr lang="en-US" dirty="0"/>
                  <a:t>per controller time-step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dirty="0"/>
                  <a:t>Errors </a:t>
                </a:r>
                <a:r>
                  <a:rPr lang="en-US" b="1" i="1" dirty="0"/>
                  <a:t>O</a:t>
                </a:r>
                <a:r>
                  <a:rPr lang="en-US" b="1" dirty="0"/>
                  <a:t>(0.1%) </a:t>
                </a:r>
                <a:r>
                  <a:rPr lang="en-US" dirty="0"/>
                  <a:t>with 0 error in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b="1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b="1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dirty="0"/>
                  <a:t>2.26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b="1" dirty="0"/>
                  <a:t> speedup </a:t>
                </a:r>
                <a:r>
                  <a:rPr lang="en-US" dirty="0"/>
                  <a:t>achieved over all-FOM coupling</a:t>
                </a:r>
                <a:endParaRPr lang="en-US" b="1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0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E55EA818-F022-46BC-3C50-F586828BBC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744" y="4071899"/>
                <a:ext cx="7425969" cy="2154436"/>
              </a:xfrm>
              <a:prstGeom prst="rect">
                <a:avLst/>
              </a:prstGeom>
              <a:blipFill>
                <a:blip r:embed="rId19"/>
                <a:stretch>
                  <a:fillRect l="-575" r="-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3" name="Group 52">
            <a:extLst>
              <a:ext uri="{FF2B5EF4-FFF2-40B4-BE49-F238E27FC236}">
                <a16:creationId xmlns:a16="http://schemas.microsoft.com/office/drawing/2014/main" id="{62E47874-745D-49B3-8858-58851BCBB078}"/>
              </a:ext>
            </a:extLst>
          </p:cNvPr>
          <p:cNvGrpSpPr/>
          <p:nvPr/>
        </p:nvGrpSpPr>
        <p:grpSpPr>
          <a:xfrm>
            <a:off x="6189741" y="1500623"/>
            <a:ext cx="1252502" cy="1727427"/>
            <a:chOff x="9275810" y="1215881"/>
            <a:chExt cx="1252502" cy="1727427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DAAA78CF-BDE7-47B2-807A-A35DE466AE6D}"/>
                </a:ext>
              </a:extLst>
            </p:cNvPr>
            <p:cNvGrpSpPr/>
            <p:nvPr/>
          </p:nvGrpSpPr>
          <p:grpSpPr>
            <a:xfrm>
              <a:off x="9275810" y="1215881"/>
              <a:ext cx="1252502" cy="1727427"/>
              <a:chOff x="10667869" y="1558343"/>
              <a:chExt cx="1252502" cy="1727427"/>
            </a:xfrm>
          </p:grpSpPr>
          <p:grpSp>
            <p:nvGrpSpPr>
              <p:cNvPr id="59" name="Group 58">
                <a:extLst>
                  <a:ext uri="{FF2B5EF4-FFF2-40B4-BE49-F238E27FC236}">
                    <a16:creationId xmlns:a16="http://schemas.microsoft.com/office/drawing/2014/main" id="{1E094707-9086-44E1-8437-CB252E076C0A}"/>
                  </a:ext>
                </a:extLst>
              </p:cNvPr>
              <p:cNvGrpSpPr/>
              <p:nvPr/>
            </p:nvGrpSpPr>
            <p:grpSpPr>
              <a:xfrm>
                <a:off x="11220182" y="1558343"/>
                <a:ext cx="468367" cy="1358054"/>
                <a:chOff x="11220182" y="1558343"/>
                <a:chExt cx="468367" cy="1358054"/>
              </a:xfrm>
            </p:grpSpPr>
            <p:grpSp>
              <p:nvGrpSpPr>
                <p:cNvPr id="62" name="Group 61">
                  <a:extLst>
                    <a:ext uri="{FF2B5EF4-FFF2-40B4-BE49-F238E27FC236}">
                      <a16:creationId xmlns:a16="http://schemas.microsoft.com/office/drawing/2014/main" id="{B626BD54-03F2-4614-BC1D-E8018304832E}"/>
                    </a:ext>
                  </a:extLst>
                </p:cNvPr>
                <p:cNvGrpSpPr/>
                <p:nvPr/>
              </p:nvGrpSpPr>
              <p:grpSpPr>
                <a:xfrm>
                  <a:off x="11220182" y="1558343"/>
                  <a:ext cx="468367" cy="676280"/>
                  <a:chOff x="11220182" y="1558343"/>
                  <a:chExt cx="468367" cy="676280"/>
                </a:xfrm>
              </p:grpSpPr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66" name="TextBox 65">
                        <a:extLst>
                          <a:ext uri="{FF2B5EF4-FFF2-40B4-BE49-F238E27FC236}">
                            <a16:creationId xmlns:a16="http://schemas.microsoft.com/office/drawing/2014/main" id="{BC830297-8022-4B78-B456-80E84E3E4FD6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1222330" y="1558343"/>
                        <a:ext cx="466219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Ω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oMath>
                          </m:oMathPara>
                        </a14:m>
                        <a:endParaRPr lang="en-US" dirty="0"/>
                      </a:p>
                    </p:txBody>
                  </p:sp>
                </mc:Choice>
                <mc:Fallback xmlns="">
                  <p:sp>
                    <p:nvSpPr>
                      <p:cNvPr id="32" name="TextBox 31">
                        <a:extLst>
                          <a:ext uri="{FF2B5EF4-FFF2-40B4-BE49-F238E27FC236}">
                            <a16:creationId xmlns:a16="http://schemas.microsoft.com/office/drawing/2014/main" id="{33FABD2D-F94A-A372-C623-5F3B1D8C60A7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11222330" y="1558343"/>
                        <a:ext cx="466219" cy="369332"/>
                      </a:xfrm>
                      <a:prstGeom prst="rect">
                        <a:avLst/>
                      </a:prstGeom>
                      <a:blipFill>
                        <a:blip r:embed="rId11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67" name="TextBox 66">
                        <a:extLst>
                          <a:ext uri="{FF2B5EF4-FFF2-40B4-BE49-F238E27FC236}">
                            <a16:creationId xmlns:a16="http://schemas.microsoft.com/office/drawing/2014/main" id="{B434C9C5-2AF2-4217-9421-CBB4C5BC02ED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1220182" y="1865291"/>
                        <a:ext cx="466219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Ω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oMath>
                          </m:oMathPara>
                        </a14:m>
                        <a:endParaRPr lang="en-US" dirty="0"/>
                      </a:p>
                    </p:txBody>
                  </p:sp>
                </mc:Choice>
                <mc:Fallback xmlns="">
                  <p:sp>
                    <p:nvSpPr>
                      <p:cNvPr id="33" name="TextBox 32">
                        <a:extLst>
                          <a:ext uri="{FF2B5EF4-FFF2-40B4-BE49-F238E27FC236}">
                            <a16:creationId xmlns:a16="http://schemas.microsoft.com/office/drawing/2014/main" id="{A6FC0189-4DEB-5A78-0C75-26CEFF11F45E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11220182" y="1865291"/>
                        <a:ext cx="466219" cy="369332"/>
                      </a:xfrm>
                      <a:prstGeom prst="rect">
                        <a:avLst/>
                      </a:prstGeom>
                      <a:blipFill>
                        <a:blip r:embed="rId12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grpSp>
              <p:nvGrpSpPr>
                <p:cNvPr id="63" name="Group 62">
                  <a:extLst>
                    <a:ext uri="{FF2B5EF4-FFF2-40B4-BE49-F238E27FC236}">
                      <a16:creationId xmlns:a16="http://schemas.microsoft.com/office/drawing/2014/main" id="{1B7B59E8-A2CB-443E-BF54-7E24EA952DEB}"/>
                    </a:ext>
                  </a:extLst>
                </p:cNvPr>
                <p:cNvGrpSpPr/>
                <p:nvPr/>
              </p:nvGrpSpPr>
              <p:grpSpPr>
                <a:xfrm>
                  <a:off x="11220182" y="2240117"/>
                  <a:ext cx="468367" cy="676280"/>
                  <a:chOff x="11220182" y="1558343"/>
                  <a:chExt cx="468367" cy="676280"/>
                </a:xfrm>
              </p:grpSpPr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64" name="TextBox 63">
                        <a:extLst>
                          <a:ext uri="{FF2B5EF4-FFF2-40B4-BE49-F238E27FC236}">
                            <a16:creationId xmlns:a16="http://schemas.microsoft.com/office/drawing/2014/main" id="{15009B58-73E9-4AC5-842B-AD4300034216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1222330" y="1558343"/>
                        <a:ext cx="466219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Ω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</m:oMath>
                          </m:oMathPara>
                        </a14:m>
                        <a:endParaRPr lang="en-US" dirty="0"/>
                      </a:p>
                    </p:txBody>
                  </p:sp>
                </mc:Choice>
                <mc:Fallback xmlns="">
                  <p:sp>
                    <p:nvSpPr>
                      <p:cNvPr id="55" name="TextBox 54">
                        <a:extLst>
                          <a:ext uri="{FF2B5EF4-FFF2-40B4-BE49-F238E27FC236}">
                            <a16:creationId xmlns:a16="http://schemas.microsoft.com/office/drawing/2014/main" id="{CCFDF87B-FF64-48E8-B8CE-E98C25E4C804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11222330" y="1558343"/>
                        <a:ext cx="466219" cy="369332"/>
                      </a:xfrm>
                      <a:prstGeom prst="rect">
                        <a:avLst/>
                      </a:prstGeom>
                      <a:blipFill>
                        <a:blip r:embed="rId24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65" name="TextBox 64">
                        <a:extLst>
                          <a:ext uri="{FF2B5EF4-FFF2-40B4-BE49-F238E27FC236}">
                            <a16:creationId xmlns:a16="http://schemas.microsoft.com/office/drawing/2014/main" id="{751030E3-4D48-4022-8D92-32F56CD5EDE9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1220182" y="1865291"/>
                        <a:ext cx="466219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Ω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b>
                              </m:sSub>
                            </m:oMath>
                          </m:oMathPara>
                        </a14:m>
                        <a:endParaRPr lang="en-US" dirty="0"/>
                      </a:p>
                    </p:txBody>
                  </p:sp>
                </mc:Choice>
                <mc:Fallback xmlns="">
                  <p:sp>
                    <p:nvSpPr>
                      <p:cNvPr id="56" name="TextBox 55">
                        <a:extLst>
                          <a:ext uri="{FF2B5EF4-FFF2-40B4-BE49-F238E27FC236}">
                            <a16:creationId xmlns:a16="http://schemas.microsoft.com/office/drawing/2014/main" id="{EAF98C70-8CAD-4997-A71F-53B6F223EDFD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11220182" y="1865291"/>
                        <a:ext cx="466219" cy="369332"/>
                      </a:xfrm>
                      <a:prstGeom prst="rect">
                        <a:avLst/>
                      </a:prstGeom>
                      <a:blipFill>
                        <a:blip r:embed="rId25"/>
                        <a:stretch>
                          <a:fillRect b="-1667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</p:grp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9172EE23-AA7D-41D8-A210-E1EC420D08D3}"/>
                  </a:ext>
                </a:extLst>
              </p:cNvPr>
              <p:cNvCxnSpPr/>
              <p:nvPr/>
            </p:nvCxnSpPr>
            <p:spPr>
              <a:xfrm>
                <a:off x="10667869" y="3089454"/>
                <a:ext cx="565922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8EC65269-2043-4CB9-A304-86595506D90C}"/>
                  </a:ext>
                </a:extLst>
              </p:cNvPr>
              <p:cNvSpPr txBox="1"/>
              <p:nvPr/>
            </p:nvSpPr>
            <p:spPr>
              <a:xfrm>
                <a:off x="11233100" y="2916438"/>
                <a:ext cx="6872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1 SD</a:t>
                </a:r>
              </a:p>
            </p:txBody>
          </p:sp>
        </p:grp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E0921970-DB69-4DB5-B37F-2D3B97639B81}"/>
                </a:ext>
              </a:extLst>
            </p:cNvPr>
            <p:cNvSpPr/>
            <p:nvPr/>
          </p:nvSpPr>
          <p:spPr>
            <a:xfrm>
              <a:off x="9503590" y="1364038"/>
              <a:ext cx="90054" cy="90054"/>
            </a:xfrm>
            <a:prstGeom prst="ellipse">
              <a:avLst/>
            </a:prstGeom>
            <a:solidFill>
              <a:srgbClr val="126F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BFA46EA2-4C21-4B5E-95F3-3C67C1ABC7BC}"/>
                </a:ext>
              </a:extLst>
            </p:cNvPr>
            <p:cNvSpPr/>
            <p:nvPr/>
          </p:nvSpPr>
          <p:spPr>
            <a:xfrm>
              <a:off x="9503590" y="1668218"/>
              <a:ext cx="90054" cy="90054"/>
            </a:xfrm>
            <a:prstGeom prst="ellipse">
              <a:avLst/>
            </a:prstGeom>
            <a:solidFill>
              <a:srgbClr val="FF80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432BB931-BE75-49BC-ABCB-EEF1F4F815AF}"/>
                </a:ext>
              </a:extLst>
            </p:cNvPr>
            <p:cNvSpPr/>
            <p:nvPr/>
          </p:nvSpPr>
          <p:spPr>
            <a:xfrm>
              <a:off x="9503590" y="2044156"/>
              <a:ext cx="90054" cy="90054"/>
            </a:xfrm>
            <a:prstGeom prst="ellipse">
              <a:avLst/>
            </a:prstGeom>
            <a:solidFill>
              <a:srgbClr val="63A7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872D45C7-E0AA-4E39-B393-03DDBC449F6D}"/>
                </a:ext>
              </a:extLst>
            </p:cNvPr>
            <p:cNvSpPr/>
            <p:nvPr/>
          </p:nvSpPr>
          <p:spPr>
            <a:xfrm>
              <a:off x="9506425" y="2373530"/>
              <a:ext cx="90054" cy="90054"/>
            </a:xfrm>
            <a:prstGeom prst="ellipse">
              <a:avLst/>
            </a:prstGeom>
            <a:solidFill>
              <a:srgbClr val="BE4E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8" name="Title 1">
            <a:extLst>
              <a:ext uri="{FF2B5EF4-FFF2-40B4-BE49-F238E27FC236}">
                <a16:creationId xmlns:a16="http://schemas.microsoft.com/office/drawing/2014/main" id="{400CD911-1C0B-444A-B984-09C079CBAD99}"/>
              </a:ext>
            </a:extLst>
          </p:cNvPr>
          <p:cNvSpPr txBox="1">
            <a:spLocks/>
          </p:cNvSpPr>
          <p:nvPr/>
        </p:nvSpPr>
        <p:spPr>
          <a:xfrm>
            <a:off x="843059" y="155819"/>
            <a:ext cx="6907039" cy="61975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Autofit/>
          </a:bodyPr>
          <a:lstStyle>
            <a:lvl1pPr marL="0" algn="l" defTabSz="914354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2800" b="0" i="0" kern="1200" spc="100" baseline="0">
                <a:solidFill>
                  <a:schemeClr val="bg2">
                    <a:lumMod val="25000"/>
                  </a:schemeClr>
                </a:solidFill>
                <a:latin typeface="Gill Sans MT" charset="0"/>
                <a:ea typeface="Gill Sans MT" charset="0"/>
                <a:cs typeface="Gill Sans MT" charset="0"/>
              </a:defRPr>
            </a:lvl1pPr>
          </a:lstStyle>
          <a:p>
            <a:r>
              <a:rPr lang="en-US" dirty="0"/>
              <a:t>FOM-HROM-HROM-HROM Coupling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9" name="Table 7">
                <a:extLst>
                  <a:ext uri="{FF2B5EF4-FFF2-40B4-BE49-F238E27FC236}">
                    <a16:creationId xmlns:a16="http://schemas.microsoft.com/office/drawing/2014/main" id="{5C56D2F0-5528-4120-8A78-03A02ACA7261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7696936" y="490665"/>
              <a:ext cx="3749358" cy="21336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19518">
                      <a:extLst>
                        <a:ext uri="{9D8B030D-6E8A-4147-A177-3AD203B41FA5}">
                          <a16:colId xmlns:a16="http://schemas.microsoft.com/office/drawing/2014/main" val="4184981928"/>
                        </a:ext>
                      </a:extLst>
                    </a:gridCol>
                    <a:gridCol w="517842">
                      <a:extLst>
                        <a:ext uri="{9D8B030D-6E8A-4147-A177-3AD203B41FA5}">
                          <a16:colId xmlns:a16="http://schemas.microsoft.com/office/drawing/2014/main" val="32633393"/>
                        </a:ext>
                      </a:extLst>
                    </a:gridCol>
                    <a:gridCol w="779780">
                      <a:extLst>
                        <a:ext uri="{9D8B030D-6E8A-4147-A177-3AD203B41FA5}">
                          <a16:colId xmlns:a16="http://schemas.microsoft.com/office/drawing/2014/main" val="201237497"/>
                        </a:ext>
                      </a:extLst>
                    </a:gridCol>
                    <a:gridCol w="1232218">
                      <a:extLst>
                        <a:ext uri="{9D8B030D-6E8A-4147-A177-3AD203B41FA5}">
                          <a16:colId xmlns:a16="http://schemas.microsoft.com/office/drawing/2014/main" val="2331536176"/>
                        </a:ext>
                      </a:extLst>
                    </a:gridCol>
                  </a:tblGrid>
                  <a:tr h="282131">
                    <a:tc rowSpan="2">
                      <a:txBody>
                        <a:bodyPr/>
                        <a:lstStyle/>
                        <a:p>
                          <a:pPr algn="ctr"/>
                          <a:endParaRPr lang="en-US" sz="1400" i="0" dirty="0">
                            <a:latin typeface="+mn-lt"/>
                          </a:endParaRPr>
                        </a:p>
                        <a:p>
                          <a:pPr algn="ctr"/>
                          <a:r>
                            <a:rPr lang="en-US" sz="1400" i="0" dirty="0">
                              <a:latin typeface="+mn-lt"/>
                            </a:rPr>
                            <a:t>Subdomains</a:t>
                          </a:r>
                        </a:p>
                      </a:txBody>
                      <a:tcPr/>
                    </a:tc>
                    <a:tc gridSpan="3"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99% SV Energy</a:t>
                          </a:r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667421606"/>
                      </a:ext>
                    </a:extLst>
                  </a:tr>
                  <a:tr h="0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b="0" i="1" dirty="0" smtClean="0"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</m:oMath>
                            </m:oMathPara>
                          </a14:m>
                          <a:endParaRPr lang="en-US" sz="1400" b="0" i="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35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0" i="0" dirty="0">
                              <a:latin typeface="+mn-lt"/>
                            </a:rPr>
                            <a:t>MSE (%)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i="0" dirty="0">
                              <a:latin typeface="+mn-lt"/>
                            </a:rPr>
                            <a:t>CPU</a:t>
                          </a:r>
                          <a:r>
                            <a:rPr lang="en-US" sz="1400" b="0" i="0" baseline="0" dirty="0">
                              <a:latin typeface="+mn-lt"/>
                            </a:rPr>
                            <a:t> time (s)</a:t>
                          </a:r>
                          <a:endParaRPr lang="en-US" sz="1400" b="0" i="0" dirty="0">
                            <a:latin typeface="+mn-lt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771279892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1400" b="0" i="0" smtClean="0">
                                        <a:latin typeface="Cambria Math" panose="02040503050406030204" pitchFamily="18" charset="0"/>
                                      </a:rPr>
                                      <m:t>Ω</m:t>
                                    </m:r>
                                  </m:e>
                                  <m:sub>
                                    <m:r>
                                      <a:rPr lang="en-US" sz="1400" b="0" i="0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400" i="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latin typeface="+mn-lt"/>
                            </a:rPr>
                            <a:t>0.0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latin typeface="+mn-lt"/>
                            </a:rPr>
                            <a:t>95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84344374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1400" b="0" i="0" smtClean="0">
                                        <a:latin typeface="Cambria Math" panose="02040503050406030204" pitchFamily="18" charset="0"/>
                                      </a:rPr>
                                      <m:t>Ω</m:t>
                                    </m:r>
                                  </m:e>
                                  <m:sub>
                                    <m:r>
                                      <a:rPr lang="en-US" sz="1400" b="0" i="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400" i="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120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latin typeface="+mn-lt"/>
                            </a:rPr>
                            <a:t>0.26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latin typeface="+mn-lt"/>
                            </a:rPr>
                            <a:t>26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7006200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1400" b="0" i="0" smtClean="0">
                                        <a:latin typeface="Cambria Math" panose="02040503050406030204" pitchFamily="18" charset="0"/>
                                      </a:rPr>
                                      <m:t>Ω</m:t>
                                    </m:r>
                                  </m:e>
                                  <m:sub>
                                    <m:r>
                                      <a:rPr lang="en-US" sz="1400" b="0" i="0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400" i="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60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latin typeface="+mn-lt"/>
                            </a:rPr>
                            <a:t>0.43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latin typeface="+mn-lt"/>
                            </a:rPr>
                            <a:t>17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279596091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1400" b="0" i="0" smtClean="0">
                                        <a:latin typeface="Cambria Math" panose="02040503050406030204" pitchFamily="18" charset="0"/>
                                      </a:rPr>
                                      <m:t>Ω</m:t>
                                    </m:r>
                                  </m:e>
                                  <m:sub>
                                    <m:r>
                                      <a:rPr lang="en-US" sz="1400" b="0" i="0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400" i="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66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latin typeface="+mn-lt"/>
                            </a:rPr>
                            <a:t>0.34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latin typeface="+mn-lt"/>
                            </a:rPr>
                            <a:t>21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276872879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i="0" dirty="0">
                              <a:latin typeface="+mn-lt"/>
                            </a:rPr>
                            <a:t>Total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400" i="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400" i="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dirty="0">
                              <a:latin typeface="+mn-lt"/>
                            </a:rPr>
                            <a:t>159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57741372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9" name="Table 7">
                <a:extLst>
                  <a:ext uri="{FF2B5EF4-FFF2-40B4-BE49-F238E27FC236}">
                    <a16:creationId xmlns:a16="http://schemas.microsoft.com/office/drawing/2014/main" id="{5C56D2F0-5528-4120-8A78-03A02ACA726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99532784"/>
                  </p:ext>
                </p:extLst>
              </p:nvPr>
            </p:nvGraphicFramePr>
            <p:xfrm>
              <a:off x="7696936" y="490665"/>
              <a:ext cx="3749358" cy="21336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19518">
                      <a:extLst>
                        <a:ext uri="{9D8B030D-6E8A-4147-A177-3AD203B41FA5}">
                          <a16:colId xmlns:a16="http://schemas.microsoft.com/office/drawing/2014/main" val="4184981928"/>
                        </a:ext>
                      </a:extLst>
                    </a:gridCol>
                    <a:gridCol w="517842">
                      <a:extLst>
                        <a:ext uri="{9D8B030D-6E8A-4147-A177-3AD203B41FA5}">
                          <a16:colId xmlns:a16="http://schemas.microsoft.com/office/drawing/2014/main" val="32633393"/>
                        </a:ext>
                      </a:extLst>
                    </a:gridCol>
                    <a:gridCol w="779780">
                      <a:extLst>
                        <a:ext uri="{9D8B030D-6E8A-4147-A177-3AD203B41FA5}">
                          <a16:colId xmlns:a16="http://schemas.microsoft.com/office/drawing/2014/main" val="201237497"/>
                        </a:ext>
                      </a:extLst>
                    </a:gridCol>
                    <a:gridCol w="1232218">
                      <a:extLst>
                        <a:ext uri="{9D8B030D-6E8A-4147-A177-3AD203B41FA5}">
                          <a16:colId xmlns:a16="http://schemas.microsoft.com/office/drawing/2014/main" val="2331536176"/>
                        </a:ext>
                      </a:extLst>
                    </a:gridCol>
                  </a:tblGrid>
                  <a:tr h="304800">
                    <a:tc rowSpan="2">
                      <a:txBody>
                        <a:bodyPr/>
                        <a:lstStyle/>
                        <a:p>
                          <a:pPr algn="ctr"/>
                          <a:endParaRPr lang="en-US" sz="1400" i="0" dirty="0">
                            <a:latin typeface="+mn-lt"/>
                          </a:endParaRPr>
                        </a:p>
                        <a:p>
                          <a:pPr algn="ctr"/>
                          <a:r>
                            <a:rPr lang="en-US" sz="1400" i="0" dirty="0">
                              <a:latin typeface="+mn-lt"/>
                            </a:rPr>
                            <a:t>Subdomains</a:t>
                          </a:r>
                        </a:p>
                      </a:txBody>
                      <a:tcPr/>
                    </a:tc>
                    <a:tc gridSpan="3"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99% </a:t>
                          </a:r>
                          <a:r>
                            <a:rPr lang="en-US" sz="1400" dirty="0" smtClean="0"/>
                            <a:t>SV Energy</a:t>
                          </a:r>
                          <a:endParaRPr lang="en-US" sz="1400" dirty="0"/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667421606"/>
                      </a:ext>
                    </a:extLst>
                  </a:tr>
                  <a:tr h="304800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6"/>
                          <a:stretch>
                            <a:fillRect l="-236471" t="-104000" r="-394118" b="-52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35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0" i="0" dirty="0" smtClean="0">
                              <a:latin typeface="+mn-lt"/>
                            </a:rPr>
                            <a:t>MSE (%)</a:t>
                          </a:r>
                          <a:endParaRPr lang="en-US" sz="1400" b="0" i="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i="0" dirty="0" smtClean="0">
                              <a:latin typeface="+mn-lt"/>
                            </a:rPr>
                            <a:t>CPU</a:t>
                          </a:r>
                          <a:r>
                            <a:rPr lang="en-US" sz="1400" b="0" i="0" baseline="0" dirty="0" smtClean="0">
                              <a:latin typeface="+mn-lt"/>
                            </a:rPr>
                            <a:t> time (s)</a:t>
                          </a:r>
                          <a:endParaRPr lang="en-US" sz="1400" b="0" i="0" dirty="0">
                            <a:latin typeface="+mn-lt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771279892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6"/>
                          <a:stretch>
                            <a:fillRect l="-500" t="-204000" r="-210000" b="-42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6"/>
                          <a:stretch>
                            <a:fillRect l="-236471" t="-204000" r="-394118" b="-42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latin typeface="+mn-lt"/>
                            </a:rPr>
                            <a:t>0.0</a:t>
                          </a:r>
                          <a:endParaRPr lang="en-US" sz="140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latin typeface="+mn-lt"/>
                            </a:rPr>
                            <a:t>95</a:t>
                          </a:r>
                          <a:endParaRPr lang="en-US" sz="1400" dirty="0">
                            <a:latin typeface="+mn-lt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84344374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6"/>
                          <a:stretch>
                            <a:fillRect l="-500" t="-298039" r="-210000" b="-31176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120</a:t>
                          </a:r>
                          <a:endParaRPr lang="en-US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latin typeface="+mn-lt"/>
                            </a:rPr>
                            <a:t>0.26</a:t>
                          </a:r>
                          <a:endParaRPr lang="en-US" sz="140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latin typeface="+mn-lt"/>
                            </a:rPr>
                            <a:t>26</a:t>
                          </a:r>
                          <a:endParaRPr lang="en-US" sz="1400" dirty="0">
                            <a:latin typeface="+mn-lt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7006200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6"/>
                          <a:stretch>
                            <a:fillRect l="-500" t="-406000" r="-210000" b="-218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60</a:t>
                          </a:r>
                          <a:endParaRPr lang="en-US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latin typeface="+mn-lt"/>
                            </a:rPr>
                            <a:t>0.43</a:t>
                          </a:r>
                          <a:endParaRPr lang="en-US" sz="140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latin typeface="+mn-lt"/>
                            </a:rPr>
                            <a:t>17</a:t>
                          </a:r>
                          <a:endParaRPr lang="en-US" sz="1400" dirty="0">
                            <a:latin typeface="+mn-lt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279596091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6"/>
                          <a:stretch>
                            <a:fillRect l="-500" t="-506000" r="-210000" b="-118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66</a:t>
                          </a:r>
                          <a:endParaRPr lang="en-US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latin typeface="+mn-lt"/>
                            </a:rPr>
                            <a:t>0.34</a:t>
                          </a:r>
                          <a:endParaRPr lang="en-US" sz="140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latin typeface="+mn-lt"/>
                            </a:rPr>
                            <a:t>21</a:t>
                          </a:r>
                          <a:endParaRPr lang="en-US" sz="1400" dirty="0">
                            <a:latin typeface="+mn-lt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276872879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i="0" dirty="0">
                              <a:latin typeface="+mn-lt"/>
                            </a:rPr>
                            <a:t>Total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400" i="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400" i="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dirty="0" smtClean="0">
                              <a:latin typeface="+mn-lt"/>
                            </a:rPr>
                            <a:t>159</a:t>
                          </a:r>
                          <a:endParaRPr lang="en-US" sz="1400" b="1" dirty="0">
                            <a:latin typeface="+mn-lt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577413723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6229" y="3927471"/>
            <a:ext cx="1914143" cy="143560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5294" y="2758237"/>
            <a:ext cx="1909836" cy="143237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7577" y="5291536"/>
            <a:ext cx="1914144" cy="1435608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 flipH="1" flipV="1">
            <a:off x="10652438" y="4034738"/>
            <a:ext cx="148011" cy="6249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 flipV="1">
            <a:off x="11551423" y="4001715"/>
            <a:ext cx="137325" cy="6685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 flipH="1">
            <a:off x="9361154" y="5160633"/>
            <a:ext cx="1402187" cy="373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 flipH="1" flipV="1">
            <a:off x="9337202" y="4168461"/>
            <a:ext cx="2260982" cy="10121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 flipH="1">
            <a:off x="9397207" y="5217405"/>
            <a:ext cx="940233" cy="3265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 flipH="1">
            <a:off x="9355618" y="5897796"/>
            <a:ext cx="1771640" cy="6413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634462" y="5996556"/>
            <a:ext cx="7036303" cy="7078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Further </a:t>
            </a:r>
            <a:r>
              <a:rPr lang="en-US" sz="2000" b="1" dirty="0"/>
              <a:t>speedups</a:t>
            </a:r>
            <a:r>
              <a:rPr lang="en-US" sz="2000" dirty="0"/>
              <a:t> possible via </a:t>
            </a:r>
            <a:r>
              <a:rPr lang="en-US" sz="2000" b="1" dirty="0"/>
              <a:t>code optimizations</a:t>
            </a:r>
            <a:r>
              <a:rPr lang="en-US" sz="2000" dirty="0"/>
              <a:t>, </a:t>
            </a:r>
            <a:r>
              <a:rPr lang="en-US" sz="2000" b="1" dirty="0"/>
              <a:t>additive Schwarz</a:t>
            </a:r>
            <a:r>
              <a:rPr lang="en-US" sz="2000" dirty="0"/>
              <a:t> and </a:t>
            </a:r>
            <a:r>
              <a:rPr lang="en-US" sz="2000" b="1" dirty="0"/>
              <a:t>reduction</a:t>
            </a:r>
            <a:r>
              <a:rPr lang="en-US" sz="2000" dirty="0"/>
              <a:t> of # </a:t>
            </a:r>
            <a:r>
              <a:rPr lang="en-US" sz="2000" b="1" dirty="0"/>
              <a:t>sample mesh points</a:t>
            </a:r>
            <a:r>
              <a:rPr lang="en-US" sz="2000" dirty="0"/>
              <a:t>.</a:t>
            </a:r>
          </a:p>
        </p:txBody>
      </p:sp>
      <p:sp>
        <p:nvSpPr>
          <p:cNvPr id="77" name="Oval 76"/>
          <p:cNvSpPr/>
          <p:nvPr/>
        </p:nvSpPr>
        <p:spPr>
          <a:xfrm>
            <a:off x="10646483" y="2330087"/>
            <a:ext cx="420811" cy="283027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ounded Rectangle 77"/>
          <p:cNvSpPr/>
          <p:nvPr/>
        </p:nvSpPr>
        <p:spPr>
          <a:xfrm>
            <a:off x="9556174" y="1137143"/>
            <a:ext cx="535258" cy="1191755"/>
          </a:xfrm>
          <a:prstGeom prst="round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821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30" grpId="0" animBg="1"/>
      <p:bldP spid="77" grpId="0" animBg="1"/>
      <p:bldP spid="7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FD5723-502C-46C5-A627-0508C05AA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27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D3285CE-75D0-4DD0-93E1-995C546CDD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D71890-983F-4BC0-9897-E703DA1B37E1}"/>
              </a:ext>
            </a:extLst>
          </p:cNvPr>
          <p:cNvSpPr txBox="1"/>
          <p:nvPr/>
        </p:nvSpPr>
        <p:spPr>
          <a:xfrm>
            <a:off x="64951" y="1180808"/>
            <a:ext cx="8082693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The Schwarz Alternating Method for Domain Decomposition-Based Coupling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Extension to FOM*-ROM</a:t>
            </a:r>
            <a:r>
              <a:rPr lang="en-US" sz="2400" baseline="30000" dirty="0"/>
              <a:t>#</a:t>
            </a:r>
            <a:r>
              <a:rPr lang="en-US" sz="2400" dirty="0"/>
              <a:t> and ROM-ROM Coupling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Numerical Examples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400" dirty="0"/>
          </a:p>
          <a:p>
            <a:pPr marL="342900" indent="-342900">
              <a:buAutoNum type="arabicPeriod"/>
            </a:pPr>
            <a:endParaRPr lang="en-US" sz="40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400" dirty="0"/>
              <a:t>2D Burgers Equation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US" sz="40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US" sz="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40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400" b="1" dirty="0"/>
              <a:t>2D Shallow Water Equations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US" sz="40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US" sz="40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US" sz="40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400" dirty="0"/>
              <a:t>Teaser: 2D Euler Equations Riemann Problem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Summary &amp; Future Work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pPr marL="342900" indent="-342900">
              <a:buAutoNum type="arabicPeriod"/>
            </a:pPr>
            <a:endParaRPr lang="en-US" sz="2400" dirty="0"/>
          </a:p>
        </p:txBody>
      </p:sp>
      <p:pic>
        <p:nvPicPr>
          <p:cNvPr id="49" name="Picture 48" descr="Diagram&#10;&#10;Description automatically generated">
            <a:extLst>
              <a:ext uri="{FF2B5EF4-FFF2-40B4-BE49-F238E27FC236}">
                <a16:creationId xmlns:a16="http://schemas.microsoft.com/office/drawing/2014/main" id="{3320CEC5-0401-46AC-9333-02C2F1C5BC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3696" y="4104025"/>
            <a:ext cx="4489590" cy="2406679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9643F741-02C1-4090-804A-21B06737D4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3764" y="2163217"/>
            <a:ext cx="2799522" cy="1434538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5018631D-DED9-4435-9FB3-28B99B4743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23764" y="768509"/>
            <a:ext cx="2739318" cy="143453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A718346-AC04-4359-9AAD-A68ECC0B5015}"/>
              </a:ext>
            </a:extLst>
          </p:cNvPr>
          <p:cNvSpPr txBox="1"/>
          <p:nvPr/>
        </p:nvSpPr>
        <p:spPr>
          <a:xfrm>
            <a:off x="64951" y="6430931"/>
            <a:ext cx="49485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*Full-Order Model.  </a:t>
            </a:r>
            <a:r>
              <a:rPr lang="en-US" sz="1600" baseline="30000" dirty="0"/>
              <a:t>#</a:t>
            </a:r>
            <a:r>
              <a:rPr lang="en-US" sz="1600" dirty="0"/>
              <a:t>Reduced Order Model.</a:t>
            </a:r>
          </a:p>
        </p:txBody>
      </p:sp>
    </p:spTree>
    <p:extLst>
      <p:ext uri="{BB962C8B-B14F-4D97-AF65-F5344CB8AC3E}">
        <p14:creationId xmlns:p14="http://schemas.microsoft.com/office/powerpoint/2010/main" val="2423262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83CCE3-9A8E-6021-58EB-36EFA79E3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28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B1C3619-ED66-4FD0-9E0F-1BE5840A0AC5}"/>
                  </a:ext>
                </a:extLst>
              </p:cNvPr>
              <p:cNvSpPr txBox="1"/>
              <p:nvPr/>
            </p:nvSpPr>
            <p:spPr>
              <a:xfrm>
                <a:off x="133058" y="5151790"/>
                <a:ext cx="12058942" cy="19082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b="1" dirty="0">
                    <a:solidFill>
                      <a:srgbClr val="0070C0"/>
                    </a:solidFill>
                  </a:rPr>
                  <a:t>FOM discretization: </a:t>
                </a:r>
              </a:p>
              <a:p>
                <a:endParaRPr lang="en-US" sz="200" b="1" dirty="0">
                  <a:solidFill>
                    <a:srgbClr val="0070C0"/>
                  </a:solidFill>
                </a:endParaRPr>
              </a:p>
              <a:p>
                <a:endParaRPr lang="en-US" sz="2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Spatial discretization given by a first-order </a:t>
                </a:r>
                <a:r>
                  <a:rPr lang="en-US" b="1" dirty="0"/>
                  <a:t>cell-centered finite volume </a:t>
                </a:r>
                <a:r>
                  <a:rPr lang="en-US" dirty="0"/>
                  <a:t>discretization</a:t>
                </a:r>
                <a:r>
                  <a:rPr lang="en-US" b="1" dirty="0"/>
                  <a:t> </a:t>
                </a:r>
                <a:r>
                  <a:rPr lang="en-US" dirty="0"/>
                  <a:t>with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 =300 </m:t>
                    </m:r>
                  </m:oMath>
                </a14:m>
                <a:r>
                  <a:rPr lang="en-US" dirty="0"/>
                  <a:t>elements in each dimension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Implicit first order temporal discretization: </a:t>
                </a:r>
                <a:r>
                  <a:rPr lang="en-US" b="1" dirty="0"/>
                  <a:t>backward Euler </a:t>
                </a:r>
                <a:r>
                  <a:rPr lang="en-US" dirty="0"/>
                  <a:t>with fixed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∆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 = 0.0</m:t>
                    </m:r>
                    <m:r>
                      <a:rPr lang="en-US" b="0" i="0" dirty="0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3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Implemented in </a:t>
                </a:r>
                <a:r>
                  <a:rPr lang="en-US" b="1" dirty="0" err="1"/>
                  <a:t>Pressio-demoapps</a:t>
                </a:r>
                <a:r>
                  <a:rPr lang="en-US" dirty="0"/>
                  <a:t> (</a:t>
                </a:r>
                <a:r>
                  <a:rPr lang="en-US" sz="1800" dirty="0">
                    <a:hlinkClick r:id="rId7"/>
                  </a:rPr>
                  <a:t>https://github.com/Pressio/pressio-demoapps</a:t>
                </a:r>
                <a:r>
                  <a:rPr lang="en-US" sz="1800" dirty="0"/>
                  <a:t>)</a:t>
                </a:r>
                <a:endParaRPr lang="en-US" dirty="0"/>
              </a:p>
              <a:p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B1C3619-ED66-4FD0-9E0F-1BE5840A0A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058" y="5151790"/>
                <a:ext cx="12058942" cy="1908215"/>
              </a:xfrm>
              <a:prstGeom prst="rect">
                <a:avLst/>
              </a:prstGeom>
              <a:blipFill>
                <a:blip r:embed="rId8"/>
                <a:stretch>
                  <a:fillRect l="-455" t="-1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itle 1">
            <a:extLst>
              <a:ext uri="{FF2B5EF4-FFF2-40B4-BE49-F238E27FC236}">
                <a16:creationId xmlns:a16="http://schemas.microsoft.com/office/drawing/2014/main" id="{83863BC4-F263-42E1-AC02-86C3AA872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359772"/>
            <a:ext cx="10471608" cy="570225"/>
          </a:xfrm>
        </p:spPr>
        <p:txBody>
          <a:bodyPr/>
          <a:lstStyle/>
          <a:p>
            <a:r>
              <a:rPr lang="en-US" dirty="0"/>
              <a:t>2D Shallow Water Equations (SWE)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78AD2BE-40ED-BC13-6B5B-AA84D073770D}"/>
                  </a:ext>
                </a:extLst>
              </p:cNvPr>
              <p:cNvSpPr txBox="1"/>
              <p:nvPr/>
            </p:nvSpPr>
            <p:spPr>
              <a:xfrm>
                <a:off x="154159" y="3828351"/>
                <a:ext cx="5933084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rgbClr val="0070C0"/>
                    </a:solidFill>
                    <a:ea typeface="Cambria Math" panose="02040503050406030204" pitchFamily="18" charset="0"/>
                  </a:rPr>
                  <a:t>Problem setup: </a:t>
                </a:r>
              </a:p>
              <a:p>
                <a:endParaRPr lang="en-US" sz="200" b="1" dirty="0">
                  <a:solidFill>
                    <a:srgbClr val="0070C0"/>
                  </a:solidFill>
                  <a:ea typeface="Cambria Math" panose="02040503050406030204" pitchFamily="18" charset="0"/>
                </a:endParaRPr>
              </a:p>
              <a:p>
                <a:endParaRPr lang="en-US" sz="200" b="1" dirty="0">
                  <a:solidFill>
                    <a:srgbClr val="0070C0"/>
                  </a:solidFill>
                  <a:ea typeface="Cambria Math" panose="020405030504060302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Ω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(−5,5)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d>
                      <m:dPr>
                        <m:begChr m:val="["/>
                        <m:endChr m:val="]"/>
                        <m:ctrlP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0, 10</m:t>
                        </m:r>
                      </m:e>
                    </m:d>
                  </m:oMath>
                </a14:m>
                <a:r>
                  <a:rPr lang="en-US" b="0" dirty="0">
                    <a:ea typeface="Cambria Math" panose="02040503050406030204" pitchFamily="18" charset="0"/>
                  </a:rPr>
                  <a:t>, Gaussian initial condition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" b="0" dirty="0">
                  <a:ea typeface="Cambria Math" panose="020405030504060302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" b="0" dirty="0">
                  <a:ea typeface="Cambria Math" panose="020405030504060302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dirty="0"/>
                  <a:t>Coriolis parameter</a:t>
                </a:r>
                <a14:m>
                  <m:oMath xmlns:m="http://schemas.openxmlformats.org/officeDocument/2006/math">
                    <m:r>
                      <a:rPr lang="en-US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d>
                      <m:dPr>
                        <m:begChr m:val="{"/>
                        <m:endChr m:val="}"/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−4,−3,−2,−1,0</m:t>
                        </m:r>
                      </m:e>
                    </m:d>
                  </m:oMath>
                </a14:m>
                <a:r>
                  <a:rPr lang="en-US" dirty="0"/>
                  <a:t> for training, and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d>
                      <m:dPr>
                        <m:begChr m:val="{"/>
                        <m:endChr m:val="}"/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−3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.5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,−2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.5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,−1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.5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−0.5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for testing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78AD2BE-40ED-BC13-6B5B-AA84D07377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159" y="3828351"/>
                <a:ext cx="5933084" cy="1323439"/>
              </a:xfrm>
              <a:prstGeom prst="rect">
                <a:avLst/>
              </a:prstGeom>
              <a:blipFill>
                <a:blip r:embed="rId9"/>
                <a:stretch>
                  <a:fillRect l="-821" t="-2765" b="-59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86659CEC-B709-47C7-922E-2A9EE48452E0}"/>
              </a:ext>
            </a:extLst>
          </p:cNvPr>
          <p:cNvSpPr txBox="1"/>
          <p:nvPr/>
        </p:nvSpPr>
        <p:spPr>
          <a:xfrm>
            <a:off x="1847983" y="916753"/>
            <a:ext cx="7990332" cy="707886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cs typeface="Calibri" panose="020F0502020204030204" pitchFamily="34" charset="0"/>
              </a:rPr>
              <a:t>Hyperbolic PDEs modeling </a:t>
            </a:r>
            <a:r>
              <a:rPr lang="en-US" sz="2000" b="1" dirty="0">
                <a:cs typeface="Calibri" panose="020F0502020204030204" pitchFamily="34" charset="0"/>
              </a:rPr>
              <a:t>wave propagation </a:t>
            </a:r>
            <a:r>
              <a:rPr lang="en-US" sz="2000" dirty="0">
                <a:cs typeface="Calibri" panose="020F0502020204030204" pitchFamily="34" charset="0"/>
              </a:rPr>
              <a:t>below a pressure surface in a fluid (e.g., atmosphere, ocean).</a:t>
            </a:r>
            <a:endParaRPr lang="en-US" sz="2000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C2F536D-224C-D332-7AA2-53DF53B0E92E}"/>
              </a:ext>
            </a:extLst>
          </p:cNvPr>
          <p:cNvGrpSpPr/>
          <p:nvPr/>
        </p:nvGrpSpPr>
        <p:grpSpPr>
          <a:xfrm>
            <a:off x="392690" y="1758742"/>
            <a:ext cx="5019312" cy="2458014"/>
            <a:chOff x="162916" y="1800394"/>
            <a:chExt cx="5019312" cy="245801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5A1ABD40-FD3E-F365-AEA5-3EBDFD68B208}"/>
                    </a:ext>
                  </a:extLst>
                </p:cNvPr>
                <p:cNvSpPr txBox="1"/>
                <p:nvPr/>
              </p:nvSpPr>
              <p:spPr>
                <a:xfrm>
                  <a:off x="249161" y="1884810"/>
                  <a:ext cx="4710585" cy="2373598"/>
                </a:xfrm>
                <a:prstGeom prst="rect">
                  <a:avLst/>
                </a:prstGeom>
                <a:noFill/>
                <a:ln w="28575"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h</m:t>
                            </m:r>
                          </m:num>
                          <m:den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den>
                        </m:f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h𝑢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den>
                        </m:f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h𝑣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den>
                        </m:f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=0</m:t>
                        </m:r>
                      </m:oMath>
                    </m:oMathPara>
                  </a14:m>
                  <a:endParaRPr lang="en-US" b="0" dirty="0"/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h𝑢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den>
                        </m:f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𝜕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den>
                        </m:f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h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𝜕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den>
                        </m:f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h𝑢𝑣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oMath>
                    </m:oMathPara>
                  </a14:m>
                  <a:endParaRPr lang="en-US" b="0" dirty="0">
                    <a:ea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h𝑣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den>
                        </m:f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𝜕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den>
                        </m:f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h𝑢𝑣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𝜕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den>
                        </m:f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h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</m:oMath>
                    </m:oMathPara>
                  </a14:m>
                  <a:endParaRPr lang="en-US" b="0" dirty="0"/>
                </a:p>
                <a:p>
                  <a:endParaRPr lang="en-US" b="0" dirty="0"/>
                </a:p>
                <a:p>
                  <a:endParaRPr lang="en-US" dirty="0"/>
                </a:p>
              </p:txBody>
            </p:sp>
          </mc:Choice>
          <mc:Fallback xmlns=""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5A1ABD40-FD3E-F365-AEA5-3EBDFD68B20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9161" y="1884810"/>
                  <a:ext cx="4710585" cy="2373598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 w="28575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F748918-83CB-CD45-3A11-C420AC1E8A27}"/>
                </a:ext>
              </a:extLst>
            </p:cNvPr>
            <p:cNvSpPr/>
            <p:nvPr/>
          </p:nvSpPr>
          <p:spPr>
            <a:xfrm>
              <a:off x="162916" y="1800394"/>
              <a:ext cx="5019312" cy="1989470"/>
            </a:xfrm>
            <a:prstGeom prst="rect">
              <a:avLst/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B2316DBE-50EA-32DB-D382-E4695E4280E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625879" y="6048724"/>
            <a:ext cx="1566377" cy="551132"/>
          </a:xfrm>
          <a:prstGeom prst="rect">
            <a:avLst/>
          </a:prstGeom>
        </p:spPr>
      </p:pic>
      <p:pic>
        <p:nvPicPr>
          <p:cNvPr id="5" name="fom_contours_coriolis-0.5">
            <a:hlinkClick r:id="" action="ppaction://media"/>
            <a:extLst>
              <a:ext uri="{FF2B5EF4-FFF2-40B4-BE49-F238E27FC236}">
                <a16:creationId xmlns:a16="http://schemas.microsoft.com/office/drawing/2014/main" id="{FF83A340-BB64-0229-5E85-4E05A3CEEFC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168576" y="2012334"/>
            <a:ext cx="2698334" cy="2396546"/>
          </a:xfrm>
          <a:prstGeom prst="rect">
            <a:avLst/>
          </a:prstGeom>
        </p:spPr>
      </p:pic>
      <p:pic>
        <p:nvPicPr>
          <p:cNvPr id="6" name="fom_contours_coriolis-3.5">
            <a:hlinkClick r:id="" action="ppaction://media"/>
            <a:extLst>
              <a:ext uri="{FF2B5EF4-FFF2-40B4-BE49-F238E27FC236}">
                <a16:creationId xmlns:a16="http://schemas.microsoft.com/office/drawing/2014/main" id="{46402F1B-AB4E-A33A-BCD7-60BDBBCBB96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045823" y="2031163"/>
            <a:ext cx="2697412" cy="239572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1C3574D-7234-76AD-5829-81A494640904}"/>
                  </a:ext>
                </a:extLst>
              </p:cNvPr>
              <p:cNvSpPr txBox="1"/>
              <p:nvPr/>
            </p:nvSpPr>
            <p:spPr>
              <a:xfrm>
                <a:off x="6853382" y="4691642"/>
                <a:ext cx="488985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i="1" dirty="0"/>
                  <a:t>Figure above: </a:t>
                </a:r>
                <a:r>
                  <a:rPr lang="en-US" sz="1600" dirty="0"/>
                  <a:t>FOM solutions to SWE for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=−0.5</m:t>
                    </m:r>
                  </m:oMath>
                </a14:m>
                <a:r>
                  <a:rPr lang="en-US" sz="1600" dirty="0"/>
                  <a:t> (left) and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=−3.5</m:t>
                    </m:r>
                  </m:oMath>
                </a14:m>
                <a:r>
                  <a:rPr lang="en-US" sz="1600" dirty="0"/>
                  <a:t> (right).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1C3574D-7234-76AD-5829-81A4946409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3382" y="4691642"/>
                <a:ext cx="4889853" cy="584775"/>
              </a:xfrm>
              <a:prstGeom prst="rect">
                <a:avLst/>
              </a:prstGeom>
              <a:blipFill>
                <a:blip r:embed="rId14"/>
                <a:stretch>
                  <a:fillRect t="-4167" b="-114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2988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0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FD5723-502C-46C5-A627-0508C05AA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29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C6EE5A9-F928-4BF3-A50A-4AAEC01AD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232552"/>
            <a:ext cx="10471608" cy="570225"/>
          </a:xfrm>
        </p:spPr>
        <p:txBody>
          <a:bodyPr/>
          <a:lstStyle/>
          <a:p>
            <a:r>
              <a:rPr lang="en-US" dirty="0"/>
              <a:t>Schwarz Coupling Details </a:t>
            </a:r>
          </a:p>
        </p:txBody>
      </p:sp>
      <p:sp>
        <p:nvSpPr>
          <p:cNvPr id="7" name="Slide Number Placeholder 3"/>
          <p:cNvSpPr txBox="1">
            <a:spLocks/>
          </p:cNvSpPr>
          <p:nvPr/>
        </p:nvSpPr>
        <p:spPr>
          <a:xfrm>
            <a:off x="64951" y="437652"/>
            <a:ext cx="4193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113E31D-E2AB-40D1-8B51-AFA5AFEF393A}" type="slidenum">
              <a:rPr lang="en-US" smtClean="0"/>
              <a:pPr/>
              <a:t>29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8D52781-F021-4DA5-84BC-0E26EC4A5161}"/>
                  </a:ext>
                </a:extLst>
              </p:cNvPr>
              <p:cNvSpPr txBox="1"/>
              <p:nvPr/>
            </p:nvSpPr>
            <p:spPr>
              <a:xfrm>
                <a:off x="167651" y="701009"/>
                <a:ext cx="11024605" cy="67095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000" b="1" i="1" dirty="0">
                    <a:solidFill>
                      <a:srgbClr val="0070C0"/>
                    </a:solidFill>
                  </a:rPr>
                  <a:t>Choice of domain decomposition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342900" indent="-342900"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sz="2000" b="1" dirty="0">
                    <a:solidFill>
                      <a:srgbClr val="00B050"/>
                    </a:solidFill>
                  </a:rPr>
                  <a:t>Non-overlapping</a:t>
                </a:r>
                <a:r>
                  <a:rPr lang="en-US" sz="2000" b="1" dirty="0"/>
                  <a:t> </a:t>
                </a:r>
                <a:r>
                  <a:rPr lang="en-US" sz="2000" dirty="0"/>
                  <a:t>DD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Ω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/>
                  <a:t>into </a:t>
                </a:r>
                <a:r>
                  <a:rPr lang="en-US" sz="2000" b="1" dirty="0"/>
                  <a:t>4 subdomains </a:t>
                </a:r>
                <a:r>
                  <a:rPr lang="en-US" sz="2000" dirty="0"/>
                  <a:t>coupled via </a:t>
                </a:r>
                <a:r>
                  <a:rPr lang="en-US" sz="2000" b="1" dirty="0">
                    <a:solidFill>
                      <a:srgbClr val="00B050"/>
                    </a:solidFill>
                  </a:rPr>
                  <a:t>additive Schwarz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400" b="1" dirty="0"/>
              </a:p>
              <a:p>
                <a:pPr marL="800100" lvl="1" indent="-342900">
                  <a:buClr>
                    <a:schemeClr val="tx1"/>
                  </a:buClr>
                  <a:buFont typeface="Wingdings" panose="05000000000000000000" pitchFamily="2" charset="2"/>
                  <a:buChar char="Ø"/>
                </a:pPr>
                <a:r>
                  <a:rPr lang="en-US" sz="2000" b="1" dirty="0">
                    <a:solidFill>
                      <a:srgbClr val="00B050"/>
                    </a:solidFill>
                  </a:rPr>
                  <a:t>OpenMP parallelism </a:t>
                </a:r>
                <a:r>
                  <a:rPr lang="en-US" sz="2000" dirty="0"/>
                  <a:t>with 1 thread/subdomain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400" b="1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b="1" dirty="0"/>
                  <a:t>All-ROM </a:t>
                </a:r>
                <a:r>
                  <a:rPr lang="en-US" sz="2000" dirty="0"/>
                  <a:t>or </a:t>
                </a:r>
                <a:r>
                  <a:rPr lang="en-US" sz="2000" b="1" dirty="0"/>
                  <a:t>All-HROM </a:t>
                </a:r>
                <a:r>
                  <a:rPr lang="en-US" sz="2000" dirty="0"/>
                  <a:t>coupling via </a:t>
                </a:r>
                <a:r>
                  <a:rPr lang="en-US" sz="2000" dirty="0" err="1"/>
                  <a:t>Pressio</a:t>
                </a:r>
                <a:r>
                  <a:rPr lang="en-US" sz="2000" dirty="0"/>
                  <a:t>*</a:t>
                </a:r>
              </a:p>
              <a:p>
                <a:pPr marL="800100" lvl="1" indent="-342900">
                  <a:buFont typeface="Wingdings" panose="05000000000000000000" pitchFamily="2" charset="2"/>
                  <a:buChar char="Ø"/>
                </a:pPr>
                <a:endParaRPr lang="en-US" sz="400" dirty="0"/>
              </a:p>
              <a:p>
                <a:pPr lvl="1"/>
                <a:endParaRPr lang="en-US" sz="400" dirty="0"/>
              </a:p>
              <a:p>
                <a:pPr lvl="1"/>
                <a:endParaRPr lang="en-US" sz="400" dirty="0"/>
              </a:p>
              <a:p>
                <a:r>
                  <a:rPr lang="en-US" sz="2000" b="1" i="1" dirty="0">
                    <a:solidFill>
                      <a:srgbClr val="0070C0"/>
                    </a:solidFill>
                  </a:rPr>
                  <a:t>Snapshot collection and reduced basis construction</a:t>
                </a:r>
              </a:p>
              <a:p>
                <a:endParaRPr lang="en-US" sz="400" b="1" i="1" dirty="0">
                  <a:solidFill>
                    <a:srgbClr val="0070C0"/>
                  </a:solidFill>
                </a:endParaRPr>
              </a:p>
              <a:p>
                <a:endParaRPr lang="en-US" sz="400" b="1" i="1" dirty="0">
                  <a:solidFill>
                    <a:srgbClr val="0070C0"/>
                  </a:solidFill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b="1" dirty="0"/>
                  <a:t>Single-domain FOM </a:t>
                </a:r>
                <a:r>
                  <a:rPr lang="en-US" sz="2000" dirty="0"/>
                  <a:t>on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Ω</m:t>
                    </m:r>
                  </m:oMath>
                </a14:m>
                <a:r>
                  <a:rPr lang="en-US" sz="2000" dirty="0"/>
                  <a:t> used to generate snapshots/POD modes</a:t>
                </a:r>
              </a:p>
              <a:p>
                <a:endParaRPr lang="en-US" sz="400" b="1" dirty="0">
                  <a:solidFill>
                    <a:srgbClr val="0070C0"/>
                  </a:solidFill>
                </a:endParaRPr>
              </a:p>
              <a:p>
                <a:endParaRPr lang="en-US" sz="400" b="1" dirty="0">
                  <a:solidFill>
                    <a:srgbClr val="0070C0"/>
                  </a:solidFill>
                </a:endParaRPr>
              </a:p>
              <a:p>
                <a:endParaRPr lang="en-US" sz="400" b="1" dirty="0">
                  <a:solidFill>
                    <a:srgbClr val="0070C0"/>
                  </a:solidFill>
                </a:endParaRPr>
              </a:p>
              <a:p>
                <a:r>
                  <a:rPr lang="en-US" sz="2000" b="1" i="1" dirty="0">
                    <a:solidFill>
                      <a:srgbClr val="0070C0"/>
                    </a:solidFill>
                  </a:rPr>
                  <a:t>Enforcement of boundary conditions (BCs) in ROM at Schwarz boundaries</a:t>
                </a:r>
              </a:p>
              <a:p>
                <a:endParaRPr lang="en-US" sz="400" b="1" i="1" dirty="0">
                  <a:solidFill>
                    <a:srgbClr val="0070C0"/>
                  </a:solidFill>
                </a:endParaRPr>
              </a:p>
              <a:p>
                <a:endParaRPr lang="en-US" sz="400" b="1" i="1" dirty="0">
                  <a:solidFill>
                    <a:srgbClr val="0070C0"/>
                  </a:solidFill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BCs are imposed </a:t>
                </a:r>
                <a:r>
                  <a:rPr lang="en-US" sz="2000" b="1" dirty="0">
                    <a:solidFill>
                      <a:srgbClr val="00B050"/>
                    </a:solidFill>
                  </a:rPr>
                  <a:t>approximately</a:t>
                </a:r>
                <a:r>
                  <a:rPr lang="en-US" sz="2000" dirty="0"/>
                  <a:t> by fictitious ghost cell states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800100" lvl="1" indent="-342900">
                  <a:buFont typeface="Wingdings" panose="05000000000000000000" pitchFamily="2" charset="2"/>
                  <a:buChar char="Ø"/>
                </a:pPr>
                <a:r>
                  <a:rPr lang="en-US" sz="2000" dirty="0"/>
                  <a:t>Implementing Neumann and Robin BCs is </a:t>
                </a:r>
                <a:r>
                  <a:rPr lang="en-US" sz="2000" b="1" dirty="0"/>
                  <a:t>challenging</a:t>
                </a:r>
                <a:r>
                  <a:rPr lang="en-US" sz="2000" dirty="0"/>
                  <a:t> </a:t>
                </a:r>
              </a:p>
              <a:p>
                <a:pPr marL="800100" lvl="1" indent="-342900">
                  <a:buFont typeface="Wingdings" panose="05000000000000000000" pitchFamily="2" charset="2"/>
                  <a:buChar char="Ø"/>
                </a:pPr>
                <a:endParaRPr lang="en-US" sz="400" dirty="0"/>
              </a:p>
              <a:p>
                <a:pPr marL="342900" indent="-342900"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sz="2000" b="1" dirty="0">
                    <a:solidFill>
                      <a:srgbClr val="00B050"/>
                    </a:solidFill>
                  </a:rPr>
                  <a:t>Ghost cells </a:t>
                </a:r>
                <a:r>
                  <a:rPr lang="en-US" sz="2000" dirty="0">
                    <a:solidFill>
                      <a:srgbClr val="00B050"/>
                    </a:solidFill>
                  </a:rPr>
                  <a:t>introduce some overlap even with non-overlapping DD  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400" dirty="0">
                  <a:solidFill>
                    <a:srgbClr val="00B050"/>
                  </a:solidFill>
                </a:endParaRPr>
              </a:p>
              <a:p>
                <a:pPr marL="800100" lvl="1" indent="-342900">
                  <a:buClr>
                    <a:schemeClr val="tx1"/>
                  </a:buClr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sz="2000" dirty="0">
                    <a:solidFill>
                      <a:srgbClr val="00B050"/>
                    </a:solidFill>
                  </a:rPr>
                  <a:t> </a:t>
                </a:r>
                <a:r>
                  <a:rPr lang="en-US" sz="2000" b="1" dirty="0">
                    <a:solidFill>
                      <a:srgbClr val="00B050"/>
                    </a:solidFill>
                  </a:rPr>
                  <a:t>Dirichlet-Dirichlet non-overlapping Schwarz </a:t>
                </a:r>
                <a:r>
                  <a:rPr lang="en-US" sz="2000" dirty="0">
                    <a:solidFill>
                      <a:srgbClr val="00B050"/>
                    </a:solidFill>
                  </a:rPr>
                  <a:t>is stable/convergent!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400" b="1" i="1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400" b="1" i="1" dirty="0"/>
              </a:p>
              <a:p>
                <a:r>
                  <a:rPr lang="en-US" sz="2000" b="1" i="1" dirty="0">
                    <a:solidFill>
                      <a:srgbClr val="0070C0"/>
                    </a:solidFill>
                  </a:rPr>
                  <a:t>Choice of hyper-reduction</a:t>
                </a:r>
              </a:p>
              <a:p>
                <a:endParaRPr lang="en-US" sz="400" b="1" i="1" dirty="0">
                  <a:solidFill>
                    <a:srgbClr val="0070C0"/>
                  </a:solidFill>
                </a:endParaRPr>
              </a:p>
              <a:p>
                <a:endParaRPr lang="en-US" sz="400" b="1" i="1" dirty="0">
                  <a:solidFill>
                    <a:srgbClr val="0070C0"/>
                  </a:solidFill>
                </a:endParaRPr>
              </a:p>
              <a:p>
                <a:pPr marL="342900" indent="-342900"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sz="2000" b="1" dirty="0">
                    <a:solidFill>
                      <a:srgbClr val="00B050"/>
                    </a:solidFill>
                  </a:rPr>
                  <a:t>Collocation </a:t>
                </a:r>
                <a:r>
                  <a:rPr lang="en-US" sz="2000" dirty="0"/>
                  <a:t>for hyper-reduction: min residual at small subset DOFs 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400" dirty="0">
                  <a:solidFill>
                    <a:srgbClr val="00B050"/>
                  </a:solidFill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Assume </a:t>
                </a:r>
                <a:r>
                  <a:rPr lang="en-US" sz="2000" b="1" dirty="0">
                    <a:solidFill>
                      <a:srgbClr val="00B050"/>
                    </a:solidFill>
                  </a:rPr>
                  <a:t>fixed budget </a:t>
                </a:r>
                <a:r>
                  <a:rPr lang="en-US" sz="2000" dirty="0">
                    <a:solidFill>
                      <a:srgbClr val="00B050"/>
                    </a:solidFill>
                  </a:rPr>
                  <a:t>of </a:t>
                </a:r>
                <a:r>
                  <a:rPr lang="en-US" sz="2000" b="1" dirty="0">
                    <a:solidFill>
                      <a:srgbClr val="00B050"/>
                    </a:solidFill>
                  </a:rPr>
                  <a:t>sample mesh points </a:t>
                </a:r>
                <a:r>
                  <a:rPr lang="en-US" sz="2000" dirty="0"/>
                  <a:t>at Schwarz boundaries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endParaRPr lang="en-US" sz="20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000" dirty="0"/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endParaRPr lang="en-US" sz="1000" dirty="0"/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endParaRPr lang="en-US" sz="4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8D52781-F021-4DA5-84BC-0E26EC4A51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651" y="701009"/>
                <a:ext cx="11024605" cy="6709529"/>
              </a:xfrm>
              <a:prstGeom prst="rect">
                <a:avLst/>
              </a:prstGeom>
              <a:blipFill>
                <a:blip r:embed="rId3"/>
                <a:stretch>
                  <a:fillRect l="-608" t="-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BCA68386-BA62-B5A5-8796-19354100C987}"/>
              </a:ext>
            </a:extLst>
          </p:cNvPr>
          <p:cNvGrpSpPr/>
          <p:nvPr/>
        </p:nvGrpSpPr>
        <p:grpSpPr>
          <a:xfrm>
            <a:off x="9877112" y="692282"/>
            <a:ext cx="2331593" cy="2929956"/>
            <a:chOff x="9592056" y="689084"/>
            <a:chExt cx="2331593" cy="292995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F1BC229-991A-F00F-947C-8E8BD9AE43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8855084" y="1426056"/>
              <a:ext cx="2929956" cy="1456012"/>
            </a:xfrm>
            <a:prstGeom prst="rect">
              <a:avLst/>
            </a:prstGeom>
          </p:spPr>
        </p:pic>
        <p:sp>
          <p:nvSpPr>
            <p:cNvPr id="6" name="Right Brace 5">
              <a:extLst>
                <a:ext uri="{FF2B5EF4-FFF2-40B4-BE49-F238E27FC236}">
                  <a16:creationId xmlns:a16="http://schemas.microsoft.com/office/drawing/2014/main" id="{B1F12001-1DA6-E145-8DAE-9DA99603A603}"/>
                </a:ext>
              </a:extLst>
            </p:cNvPr>
            <p:cNvSpPr/>
            <p:nvPr/>
          </p:nvSpPr>
          <p:spPr>
            <a:xfrm>
              <a:off x="11048068" y="1847088"/>
              <a:ext cx="144188" cy="570225"/>
            </a:xfrm>
            <a:prstGeom prst="rightBrac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940F3D6-6004-E719-CFE2-EAB43BC47608}"/>
                </a:ext>
              </a:extLst>
            </p:cNvPr>
            <p:cNvSpPr txBox="1"/>
            <p:nvPr/>
          </p:nvSpPr>
          <p:spPr>
            <a:xfrm>
              <a:off x="11212660" y="1894093"/>
              <a:ext cx="71098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Ghost cells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2F9F33A7-8926-E0DB-E300-FD04C3BFE205}"/>
              </a:ext>
            </a:extLst>
          </p:cNvPr>
          <p:cNvSpPr txBox="1"/>
          <p:nvPr/>
        </p:nvSpPr>
        <p:spPr>
          <a:xfrm>
            <a:off x="7176836" y="1702298"/>
            <a:ext cx="27776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Figure right: </a:t>
            </a:r>
            <a:r>
              <a:rPr lang="en-US" dirty="0"/>
              <a:t>non-overlapping DD w/ ghost cells creating overlap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B239CB8-0ABE-AE64-8369-D58B353173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3870" y="3762634"/>
            <a:ext cx="2454818" cy="234808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6FFB957-A582-762D-B5E1-6695FA30C032}"/>
              </a:ext>
            </a:extLst>
          </p:cNvPr>
          <p:cNvSpPr txBox="1"/>
          <p:nvPr/>
        </p:nvSpPr>
        <p:spPr>
          <a:xfrm>
            <a:off x="8565666" y="6138405"/>
            <a:ext cx="3655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Figure above: </a:t>
            </a:r>
            <a:r>
              <a:rPr lang="en-US" dirty="0"/>
              <a:t>sample mesh (yellow) and stencil (white) cells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A325870-63A8-486D-0139-422876555F85}"/>
              </a:ext>
            </a:extLst>
          </p:cNvPr>
          <p:cNvSpPr txBox="1"/>
          <p:nvPr/>
        </p:nvSpPr>
        <p:spPr>
          <a:xfrm>
            <a:off x="5409782" y="493020"/>
            <a:ext cx="432143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Green: </a:t>
            </a:r>
            <a:r>
              <a:rPr lang="en-US" dirty="0"/>
              <a:t>different from Burgers’ problem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7958D3B-774A-639D-0788-CCE1D10CEEC3}"/>
              </a:ext>
            </a:extLst>
          </p:cNvPr>
          <p:cNvSpPr txBox="1"/>
          <p:nvPr/>
        </p:nvSpPr>
        <p:spPr>
          <a:xfrm>
            <a:off x="274649" y="6550223"/>
            <a:ext cx="610985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*</a:t>
            </a:r>
            <a:r>
              <a:rPr lang="en-US" sz="1400" dirty="0">
                <a:hlinkClick r:id="rId6"/>
              </a:rPr>
              <a:t>https://github.com/Pressio/pressio-demoapps</a:t>
            </a:r>
            <a:endParaRPr lang="en-US" sz="14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7E1A211-A30F-0B5F-86E6-736E5377CD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77112" y="114541"/>
            <a:ext cx="1425509" cy="501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207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7" name="Curved Connector 76">
            <a:extLst>
              <a:ext uri="{FF2B5EF4-FFF2-40B4-BE49-F238E27FC236}">
                <a16:creationId xmlns:a16="http://schemas.microsoft.com/office/drawing/2014/main" id="{3E4D568C-7176-6C47-A403-020E6F2C4CE6}"/>
              </a:ext>
            </a:extLst>
          </p:cNvPr>
          <p:cNvCxnSpPr>
            <a:cxnSpLocks/>
          </p:cNvCxnSpPr>
          <p:nvPr/>
        </p:nvCxnSpPr>
        <p:spPr>
          <a:xfrm rot="5400000">
            <a:off x="10105910" y="2182727"/>
            <a:ext cx="549491" cy="788593"/>
          </a:xfrm>
          <a:prstGeom prst="curvedConnector3">
            <a:avLst/>
          </a:prstGeom>
          <a:ln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FD5723-502C-46C5-A627-0508C05AA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3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C6EE5A9-F928-4BF3-A50A-4AAEC01AD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359772"/>
            <a:ext cx="10471608" cy="570225"/>
          </a:xfrm>
        </p:spPr>
        <p:txBody>
          <a:bodyPr/>
          <a:lstStyle/>
          <a:p>
            <a:r>
              <a:rPr lang="en-US" dirty="0"/>
              <a:t>Motivation: multi-scale &amp; multi-physics coupling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3E78A8F-85A5-8948-94A5-C230761C2842}"/>
              </a:ext>
            </a:extLst>
          </p:cNvPr>
          <p:cNvSpPr txBox="1"/>
          <p:nvPr/>
        </p:nvSpPr>
        <p:spPr>
          <a:xfrm>
            <a:off x="5456568" y="4358556"/>
            <a:ext cx="395971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cs typeface="Calibri"/>
              </a:rPr>
              <a:t>Monolithic (Lagrange multipliers)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cs typeface="Calibri"/>
              </a:rPr>
              <a:t>Partitioned (loose) coupling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cs typeface="Calibri"/>
              </a:rPr>
              <a:t>Iterative (Schwarz, optimization)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FDA63DF-7C3E-E443-B84A-388E253F20B6}"/>
              </a:ext>
            </a:extLst>
          </p:cNvPr>
          <p:cNvGrpSpPr/>
          <p:nvPr/>
        </p:nvGrpSpPr>
        <p:grpSpPr>
          <a:xfrm>
            <a:off x="712899" y="2785721"/>
            <a:ext cx="1588534" cy="1087830"/>
            <a:chOff x="681448" y="1788720"/>
            <a:chExt cx="1588534" cy="1087830"/>
          </a:xfrm>
        </p:grpSpPr>
        <p:sp>
          <p:nvSpPr>
            <p:cNvPr id="19" name="AutoShape 17">
              <a:extLst>
                <a:ext uri="{FF2B5EF4-FFF2-40B4-BE49-F238E27FC236}">
                  <a16:creationId xmlns:a16="http://schemas.microsoft.com/office/drawing/2014/main" id="{FA4E105A-BEBF-8F4B-BDBB-063AD9002F1F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681448" y="1788720"/>
              <a:ext cx="1588534" cy="1087830"/>
            </a:xfrm>
            <a:prstGeom prst="roundRect">
              <a:avLst>
                <a:gd name="adj" fmla="val 10260"/>
              </a:avLst>
            </a:prstGeom>
            <a:solidFill>
              <a:sysClr val="window" lastClr="FFFFFF"/>
            </a:solidFill>
            <a:ln w="25400" cap="flat" cmpd="sng" algn="ctr">
              <a:solidFill>
                <a:srgbClr val="726056"/>
              </a:solidFill>
              <a:prstDash val="solid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AutoShape 17">
              <a:extLst>
                <a:ext uri="{FF2B5EF4-FFF2-40B4-BE49-F238E27FC236}">
                  <a16:creationId xmlns:a16="http://schemas.microsoft.com/office/drawing/2014/main" id="{197BBF4D-2602-B645-96B5-305427141C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7067" y="1877239"/>
              <a:ext cx="635418" cy="435134"/>
            </a:xfrm>
            <a:prstGeom prst="roundRect">
              <a:avLst>
                <a:gd name="adj" fmla="val 16667"/>
              </a:avLst>
            </a:prstGeom>
            <a:solidFill>
              <a:srgbClr val="726056"/>
            </a:solidFill>
            <a:ln w="25400" cap="flat" cmpd="sng" algn="ctr">
              <a:noFill/>
              <a:prstDash val="solid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1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"/>
                  <a:ea typeface="+mn-ea"/>
                  <a:cs typeface="Times"/>
                </a:rPr>
                <a:t>M</a:t>
              </a:r>
              <a:r>
                <a:rPr kumimoji="0" lang="en-US" sz="1400" b="0" i="1" u="none" strike="noStrike" kern="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"/>
                  <a:ea typeface="+mn-ea"/>
                  <a:cs typeface="Times"/>
                </a:rPr>
                <a:t>1</a:t>
              </a:r>
            </a:p>
          </p:txBody>
        </p:sp>
        <p:sp>
          <p:nvSpPr>
            <p:cNvPr id="21" name="AutoShape 17">
              <a:extLst>
                <a:ext uri="{FF2B5EF4-FFF2-40B4-BE49-F238E27FC236}">
                  <a16:creationId xmlns:a16="http://schemas.microsoft.com/office/drawing/2014/main" id="{48038D20-6216-254E-944B-2279D0A9B0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09482" y="1877422"/>
              <a:ext cx="634882" cy="434769"/>
            </a:xfrm>
            <a:prstGeom prst="roundRect">
              <a:avLst>
                <a:gd name="adj" fmla="val 16667"/>
              </a:avLst>
            </a:prstGeom>
            <a:solidFill>
              <a:srgbClr val="726056"/>
            </a:solidFill>
            <a:ln w="25400" cap="flat" cmpd="sng" algn="ctr">
              <a:noFill/>
              <a:prstDash val="solid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1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"/>
                  <a:ea typeface="+mn-ea"/>
                  <a:cs typeface="Times"/>
                </a:rPr>
                <a:t>M</a:t>
              </a:r>
              <a:r>
                <a:rPr kumimoji="0" lang="en-US" sz="1400" b="0" i="1" u="none" strike="noStrike" kern="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"/>
                  <a:ea typeface="+mn-ea"/>
                  <a:cs typeface="Times"/>
                </a:rPr>
                <a:t>2</a:t>
              </a:r>
            </a:p>
          </p:txBody>
        </p:sp>
        <p:sp>
          <p:nvSpPr>
            <p:cNvPr id="22" name="AutoShape 17">
              <a:extLst>
                <a:ext uri="{FF2B5EF4-FFF2-40B4-BE49-F238E27FC236}">
                  <a16:creationId xmlns:a16="http://schemas.microsoft.com/office/drawing/2014/main" id="{AC400097-4705-034A-8C72-3A4B440AC7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7067" y="2352896"/>
              <a:ext cx="635418" cy="435134"/>
            </a:xfrm>
            <a:prstGeom prst="roundRect">
              <a:avLst>
                <a:gd name="adj" fmla="val 16667"/>
              </a:avLst>
            </a:prstGeom>
            <a:solidFill>
              <a:srgbClr val="726056"/>
            </a:solidFill>
            <a:ln w="25400" cap="flat" cmpd="sng" algn="ctr">
              <a:noFill/>
              <a:prstDash val="solid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"/>
                  <a:ea typeface="+mn-ea"/>
                  <a:cs typeface="Times"/>
                </a:rPr>
                <a:t>M</a:t>
              </a:r>
              <a:r>
                <a:rPr kumimoji="0" lang="en-US" sz="1200" b="0" i="1" u="none" strike="noStrike" kern="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"/>
                  <a:ea typeface="+mn-ea"/>
                  <a:cs typeface="Times"/>
                </a:rPr>
                <a:t>3</a:t>
              </a:r>
              <a:endParaRPr kumimoji="0" lang="en-US" sz="4000" b="0" i="1" u="none" strike="noStrike" kern="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"/>
                <a:ea typeface="+mn-ea"/>
                <a:cs typeface="Times"/>
              </a:endParaRPr>
            </a:p>
          </p:txBody>
        </p:sp>
        <p:sp>
          <p:nvSpPr>
            <p:cNvPr id="23" name="AutoShape 17">
              <a:extLst>
                <a:ext uri="{FF2B5EF4-FFF2-40B4-BE49-F238E27FC236}">
                  <a16:creationId xmlns:a16="http://schemas.microsoft.com/office/drawing/2014/main" id="{39A79D6B-77F5-514C-8BD9-3648D9FEE8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09482" y="2353079"/>
              <a:ext cx="634882" cy="434769"/>
            </a:xfrm>
            <a:prstGeom prst="roundRect">
              <a:avLst>
                <a:gd name="adj" fmla="val 16667"/>
              </a:avLst>
            </a:prstGeom>
            <a:solidFill>
              <a:srgbClr val="726056"/>
            </a:solidFill>
            <a:ln w="25400" cap="flat" cmpd="sng" algn="ctr">
              <a:noFill/>
              <a:prstDash val="solid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1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"/>
                  <a:ea typeface="+mn-ea"/>
                  <a:cs typeface="Times"/>
                </a:rPr>
                <a:t>M</a:t>
              </a:r>
              <a:r>
                <a:rPr kumimoji="0" lang="en-US" sz="1400" b="0" i="1" u="none" strike="noStrike" kern="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"/>
                  <a:ea typeface="+mn-ea"/>
                  <a:cs typeface="Times"/>
                </a:rPr>
                <a:t>4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69D5BF7-1767-354E-8F47-35F03B964595}"/>
              </a:ext>
            </a:extLst>
          </p:cNvPr>
          <p:cNvGrpSpPr/>
          <p:nvPr/>
        </p:nvGrpSpPr>
        <p:grpSpPr>
          <a:xfrm>
            <a:off x="3181359" y="2732557"/>
            <a:ext cx="1761697" cy="1194158"/>
            <a:chOff x="696262" y="3333655"/>
            <a:chExt cx="1761697" cy="1194158"/>
          </a:xfrm>
        </p:grpSpPr>
        <p:sp>
          <p:nvSpPr>
            <p:cNvPr id="25" name="AutoShape 17">
              <a:extLst>
                <a:ext uri="{FF2B5EF4-FFF2-40B4-BE49-F238E27FC236}">
                  <a16:creationId xmlns:a16="http://schemas.microsoft.com/office/drawing/2014/main" id="{55A4E8DF-3808-BC43-BF50-E247A0A78A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6262" y="4092679"/>
              <a:ext cx="635418" cy="435134"/>
            </a:xfrm>
            <a:prstGeom prst="roundRect">
              <a:avLst>
                <a:gd name="adj" fmla="val 16667"/>
              </a:avLst>
            </a:prstGeom>
            <a:solidFill>
              <a:srgbClr val="103160"/>
            </a:solidFill>
            <a:ln w="25400" cap="flat" cmpd="sng" algn="ctr">
              <a:noFill/>
              <a:prstDash val="solid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1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"/>
                  <a:ea typeface="+mn-ea"/>
                  <a:cs typeface="Times"/>
                </a:rPr>
                <a:t>N</a:t>
              </a:r>
              <a:r>
                <a:rPr kumimoji="0" lang="en-US" sz="1100" b="0" i="1" u="none" strike="noStrike" kern="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"/>
                  <a:ea typeface="+mn-ea"/>
                  <a:cs typeface="Times"/>
                </a:rPr>
                <a:t>3</a:t>
              </a:r>
            </a:p>
          </p:txBody>
        </p:sp>
        <p:sp>
          <p:nvSpPr>
            <p:cNvPr id="26" name="AutoShape 17">
              <a:extLst>
                <a:ext uri="{FF2B5EF4-FFF2-40B4-BE49-F238E27FC236}">
                  <a16:creationId xmlns:a16="http://schemas.microsoft.com/office/drawing/2014/main" id="{74983DD6-3C3B-FE4D-8108-EC8FD3189A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05636" y="3967135"/>
              <a:ext cx="634882" cy="218305"/>
            </a:xfrm>
            <a:prstGeom prst="roundRect">
              <a:avLst>
                <a:gd name="adj" fmla="val 16667"/>
              </a:avLst>
            </a:prstGeom>
            <a:solidFill>
              <a:srgbClr val="103160"/>
            </a:solidFill>
            <a:ln w="25400" cap="flat" cmpd="sng" algn="ctr">
              <a:noFill/>
              <a:prstDash val="solid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1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"/>
                  <a:ea typeface="+mn-ea"/>
                  <a:cs typeface="Times"/>
                </a:rPr>
                <a:t>N</a:t>
              </a:r>
              <a:r>
                <a:rPr kumimoji="0" lang="en-US" sz="1100" b="0" i="1" u="none" strike="noStrike" kern="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"/>
                  <a:ea typeface="+mn-ea"/>
                  <a:cs typeface="Times"/>
                </a:rPr>
                <a:t>4</a:t>
              </a:r>
              <a:endParaRPr kumimoji="0" lang="en-US" sz="5400" b="0" i="1" u="none" strike="noStrike" kern="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"/>
                <a:ea typeface="+mn-ea"/>
                <a:cs typeface="Times"/>
              </a:endParaRPr>
            </a:p>
          </p:txBody>
        </p:sp>
        <p:sp>
          <p:nvSpPr>
            <p:cNvPr id="27" name="AutoShape 17">
              <a:extLst>
                <a:ext uri="{FF2B5EF4-FFF2-40B4-BE49-F238E27FC236}">
                  <a16:creationId xmlns:a16="http://schemas.microsoft.com/office/drawing/2014/main" id="{8C7F7153-8858-5547-8368-1D74F24B531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07067" y="3333655"/>
              <a:ext cx="314248" cy="435132"/>
            </a:xfrm>
            <a:prstGeom prst="roundRect">
              <a:avLst>
                <a:gd name="adj" fmla="val 16667"/>
              </a:avLst>
            </a:prstGeom>
            <a:solidFill>
              <a:srgbClr val="103160"/>
            </a:solidFill>
            <a:ln w="25400" cap="flat" cmpd="sng" algn="ctr">
              <a:noFill/>
              <a:prstDash val="solid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1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"/>
                  <a:ea typeface="+mn-ea"/>
                  <a:cs typeface="Times"/>
                </a:rPr>
                <a:t>N</a:t>
              </a:r>
              <a:r>
                <a:rPr kumimoji="0" lang="en-US" sz="1000" b="0" i="1" u="none" strike="noStrike" kern="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"/>
                  <a:ea typeface="+mn-ea"/>
                  <a:cs typeface="Times"/>
                </a:rPr>
                <a:t>1</a:t>
              </a:r>
              <a:endParaRPr kumimoji="0" lang="en-US" sz="2800" b="0" i="1" u="none" strike="noStrike" kern="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"/>
                <a:ea typeface="+mn-ea"/>
                <a:cs typeface="Times"/>
              </a:endParaRPr>
            </a:p>
          </p:txBody>
        </p:sp>
        <p:sp>
          <p:nvSpPr>
            <p:cNvPr id="28" name="AutoShape 17">
              <a:extLst>
                <a:ext uri="{FF2B5EF4-FFF2-40B4-BE49-F238E27FC236}">
                  <a16:creationId xmlns:a16="http://schemas.microsoft.com/office/drawing/2014/main" id="{20882266-9F09-1247-816B-505355F406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4446" y="3452867"/>
              <a:ext cx="981724" cy="434769"/>
            </a:xfrm>
            <a:prstGeom prst="roundRect">
              <a:avLst>
                <a:gd name="adj" fmla="val 16667"/>
              </a:avLst>
            </a:prstGeom>
            <a:solidFill>
              <a:srgbClr val="103160"/>
            </a:solidFill>
            <a:ln w="25400" cap="flat" cmpd="sng" algn="ctr">
              <a:noFill/>
              <a:prstDash val="solid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1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"/>
                  <a:ea typeface="+mn-ea"/>
                  <a:cs typeface="Times"/>
                </a:rPr>
                <a:t>N</a:t>
              </a:r>
              <a:r>
                <a:rPr kumimoji="0" lang="en-US" sz="1100" b="0" i="1" u="none" strike="noStrike" kern="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"/>
                  <a:ea typeface="+mn-ea"/>
                  <a:cs typeface="Times"/>
                </a:rPr>
                <a:t>2</a:t>
              </a:r>
              <a:endParaRPr kumimoji="0" lang="en-US" sz="3600" b="0" i="1" u="none" strike="noStrike" kern="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"/>
                <a:ea typeface="+mn-ea"/>
                <a:cs typeface="Times"/>
              </a:endParaRPr>
            </a:p>
          </p:txBody>
        </p:sp>
        <p:sp>
          <p:nvSpPr>
            <p:cNvPr id="29" name="AutoShape 17">
              <a:extLst>
                <a:ext uri="{FF2B5EF4-FFF2-40B4-BE49-F238E27FC236}">
                  <a16:creationId xmlns:a16="http://schemas.microsoft.com/office/drawing/2014/main" id="{C1762A20-8DBE-4F4F-8196-AD76535291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3077" y="4309508"/>
              <a:ext cx="634882" cy="218305"/>
            </a:xfrm>
            <a:prstGeom prst="roundRect">
              <a:avLst>
                <a:gd name="adj" fmla="val 16667"/>
              </a:avLst>
            </a:prstGeom>
            <a:solidFill>
              <a:srgbClr val="103160"/>
            </a:solidFill>
            <a:ln w="25400" cap="flat" cmpd="sng" algn="ctr">
              <a:noFill/>
              <a:prstDash val="solid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1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"/>
                  <a:ea typeface="+mn-ea"/>
                  <a:cs typeface="Times"/>
                </a:rPr>
                <a:t>N</a:t>
              </a:r>
              <a:r>
                <a:rPr kumimoji="0" lang="en-US" sz="1100" b="0" i="1" u="none" strike="noStrike" kern="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"/>
                  <a:ea typeface="+mn-ea"/>
                  <a:cs typeface="Times"/>
                </a:rPr>
                <a:t>5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3A96DE4-6114-9147-B611-C1B7ABDC34E2}"/>
              </a:ext>
            </a:extLst>
          </p:cNvPr>
          <p:cNvGrpSpPr/>
          <p:nvPr/>
        </p:nvGrpSpPr>
        <p:grpSpPr>
          <a:xfrm>
            <a:off x="6061432" y="2785721"/>
            <a:ext cx="1588534" cy="1087830"/>
            <a:chOff x="7125077" y="1982320"/>
            <a:chExt cx="1588534" cy="1087830"/>
          </a:xfrm>
        </p:grpSpPr>
        <p:sp>
          <p:nvSpPr>
            <p:cNvPr id="31" name="AutoShape 17">
              <a:extLst>
                <a:ext uri="{FF2B5EF4-FFF2-40B4-BE49-F238E27FC236}">
                  <a16:creationId xmlns:a16="http://schemas.microsoft.com/office/drawing/2014/main" id="{C1548C15-4814-D947-8C95-A651EFCB2637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7125077" y="1982320"/>
              <a:ext cx="1588534" cy="1087830"/>
            </a:xfrm>
            <a:prstGeom prst="roundRect">
              <a:avLst>
                <a:gd name="adj" fmla="val 6700"/>
              </a:avLst>
            </a:prstGeom>
            <a:solidFill>
              <a:sysClr val="window" lastClr="FFFFFF"/>
            </a:solidFill>
            <a:ln w="25400" cap="flat" cmpd="sng" algn="ctr">
              <a:solidFill>
                <a:srgbClr val="103160"/>
              </a:solidFill>
              <a:prstDash val="solid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AutoShape 17">
              <a:extLst>
                <a:ext uri="{FF2B5EF4-FFF2-40B4-BE49-F238E27FC236}">
                  <a16:creationId xmlns:a16="http://schemas.microsoft.com/office/drawing/2014/main" id="{4ED5D731-ED99-DF48-BEFE-0411906A46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07613" y="2580820"/>
              <a:ext cx="635418" cy="435134"/>
            </a:xfrm>
            <a:prstGeom prst="roundRect">
              <a:avLst>
                <a:gd name="adj" fmla="val 16667"/>
              </a:avLst>
            </a:prstGeom>
            <a:solidFill>
              <a:srgbClr val="103160"/>
            </a:solidFill>
            <a:ln w="25400" cap="flat" cmpd="sng" algn="ctr">
              <a:solidFill>
                <a:srgbClr val="103160"/>
              </a:solidFill>
              <a:prstDash val="solid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1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"/>
                  <a:ea typeface="+mn-ea"/>
                  <a:cs typeface="Times"/>
                </a:rPr>
                <a:t>N</a:t>
              </a:r>
              <a:r>
                <a:rPr kumimoji="0" lang="en-US" sz="1100" b="0" i="1" u="none" strike="noStrike" kern="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"/>
                  <a:ea typeface="+mn-ea"/>
                  <a:cs typeface="Times"/>
                </a:rPr>
                <a:t>3</a:t>
              </a:r>
            </a:p>
          </p:txBody>
        </p:sp>
        <p:sp>
          <p:nvSpPr>
            <p:cNvPr id="33" name="AutoShape 17">
              <a:extLst>
                <a:ext uri="{FF2B5EF4-FFF2-40B4-BE49-F238E27FC236}">
                  <a16:creationId xmlns:a16="http://schemas.microsoft.com/office/drawing/2014/main" id="{1F68446A-7FE5-584A-A994-B635CD4079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11160" y="2533139"/>
              <a:ext cx="634882" cy="218305"/>
            </a:xfrm>
            <a:prstGeom prst="roundRect">
              <a:avLst>
                <a:gd name="adj" fmla="val 16667"/>
              </a:avLst>
            </a:prstGeom>
            <a:solidFill>
              <a:srgbClr val="103160"/>
            </a:solidFill>
            <a:ln w="25400" cap="flat" cmpd="sng" algn="ctr">
              <a:solidFill>
                <a:srgbClr val="103160"/>
              </a:solidFill>
              <a:prstDash val="solid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1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"/>
                  <a:ea typeface="+mn-ea"/>
                  <a:cs typeface="Times"/>
                </a:rPr>
                <a:t>N</a:t>
              </a:r>
              <a:r>
                <a:rPr kumimoji="0" lang="en-US" sz="1100" b="0" i="1" u="none" strike="noStrike" kern="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"/>
                  <a:ea typeface="+mn-ea"/>
                  <a:cs typeface="Times"/>
                </a:rPr>
                <a:t>4</a:t>
              </a:r>
              <a:endParaRPr kumimoji="0" lang="en-US" sz="5400" b="0" i="1" u="none" strike="noStrike" kern="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"/>
                <a:ea typeface="+mn-ea"/>
                <a:cs typeface="Times"/>
              </a:endParaRPr>
            </a:p>
          </p:txBody>
        </p:sp>
        <p:sp>
          <p:nvSpPr>
            <p:cNvPr id="34" name="AutoShape 17">
              <a:extLst>
                <a:ext uri="{FF2B5EF4-FFF2-40B4-BE49-F238E27FC236}">
                  <a16:creationId xmlns:a16="http://schemas.microsoft.com/office/drawing/2014/main" id="{9FB0ED0E-E336-E64B-B0CB-E99EBD5EAD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11160" y="2797649"/>
              <a:ext cx="634882" cy="218305"/>
            </a:xfrm>
            <a:prstGeom prst="roundRect">
              <a:avLst>
                <a:gd name="adj" fmla="val 16667"/>
              </a:avLst>
            </a:prstGeom>
            <a:solidFill>
              <a:srgbClr val="103160"/>
            </a:solidFill>
            <a:ln w="25400" cap="flat" cmpd="sng" algn="ctr">
              <a:solidFill>
                <a:srgbClr val="103160"/>
              </a:solidFill>
              <a:prstDash val="solid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1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"/>
                  <a:ea typeface="+mn-ea"/>
                  <a:cs typeface="Times"/>
                </a:rPr>
                <a:t>N</a:t>
              </a:r>
              <a:r>
                <a:rPr kumimoji="0" lang="en-US" sz="1100" b="0" i="1" u="none" strike="noStrike" kern="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"/>
                  <a:ea typeface="+mn-ea"/>
                  <a:cs typeface="Times"/>
                </a:rPr>
                <a:t>5</a:t>
              </a:r>
            </a:p>
          </p:txBody>
        </p:sp>
        <p:sp>
          <p:nvSpPr>
            <p:cNvPr id="35" name="AutoShape 17">
              <a:extLst>
                <a:ext uri="{FF2B5EF4-FFF2-40B4-BE49-F238E27FC236}">
                  <a16:creationId xmlns:a16="http://schemas.microsoft.com/office/drawing/2014/main" id="{646843DA-ED21-4140-8E7C-260E502590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64318" y="2055593"/>
              <a:ext cx="981724" cy="434769"/>
            </a:xfrm>
            <a:prstGeom prst="roundRect">
              <a:avLst>
                <a:gd name="adj" fmla="val 16667"/>
              </a:avLst>
            </a:prstGeom>
            <a:solidFill>
              <a:srgbClr val="103160"/>
            </a:solidFill>
            <a:ln w="25400" cap="flat" cmpd="sng" algn="ctr">
              <a:solidFill>
                <a:srgbClr val="103160"/>
              </a:solidFill>
              <a:prstDash val="solid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1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"/>
                  <a:ea typeface="+mn-ea"/>
                  <a:cs typeface="Times"/>
                </a:rPr>
                <a:t>N</a:t>
              </a:r>
              <a:r>
                <a:rPr kumimoji="0" lang="en-US" sz="1100" b="0" i="1" u="none" strike="noStrike" kern="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"/>
                  <a:ea typeface="+mn-ea"/>
                  <a:cs typeface="Times"/>
                </a:rPr>
                <a:t>2</a:t>
              </a:r>
              <a:endParaRPr kumimoji="0" lang="en-US" sz="3600" b="0" i="1" u="none" strike="noStrike" kern="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"/>
                <a:ea typeface="+mn-ea"/>
                <a:cs typeface="Times"/>
              </a:endParaRPr>
            </a:p>
          </p:txBody>
        </p:sp>
        <p:sp>
          <p:nvSpPr>
            <p:cNvPr id="36" name="AutoShape 17">
              <a:extLst>
                <a:ext uri="{FF2B5EF4-FFF2-40B4-BE49-F238E27FC236}">
                  <a16:creationId xmlns:a16="http://schemas.microsoft.com/office/drawing/2014/main" id="{3C8D82BE-E463-6644-8865-00503E464370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7207613" y="2055593"/>
              <a:ext cx="314248" cy="435132"/>
            </a:xfrm>
            <a:prstGeom prst="roundRect">
              <a:avLst>
                <a:gd name="adj" fmla="val 16667"/>
              </a:avLst>
            </a:prstGeom>
            <a:solidFill>
              <a:srgbClr val="103160"/>
            </a:solidFill>
            <a:ln w="25400" cap="flat" cmpd="sng" algn="ctr">
              <a:solidFill>
                <a:srgbClr val="103160"/>
              </a:solidFill>
              <a:prstDash val="solid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1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"/>
                  <a:ea typeface="+mn-ea"/>
                  <a:cs typeface="Times"/>
                </a:rPr>
                <a:t>N</a:t>
              </a:r>
              <a:r>
                <a:rPr kumimoji="0" lang="en-US" sz="1000" b="0" i="1" u="none" strike="noStrike" kern="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"/>
                  <a:ea typeface="+mn-ea"/>
                  <a:cs typeface="Times"/>
                </a:rPr>
                <a:t>1</a:t>
              </a:r>
              <a:endParaRPr kumimoji="0" lang="en-US" sz="2800" b="0" i="1" u="none" strike="noStrike" kern="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"/>
                <a:ea typeface="+mn-ea"/>
                <a:cs typeface="Times"/>
              </a:endParaRPr>
            </a:p>
          </p:txBody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3F3194C8-2676-FF4C-8DBE-FD6445571AA8}"/>
              </a:ext>
            </a:extLst>
          </p:cNvPr>
          <p:cNvSpPr/>
          <p:nvPr/>
        </p:nvSpPr>
        <p:spPr>
          <a:xfrm>
            <a:off x="494741" y="4343654"/>
            <a:ext cx="222447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PDEs, ODEs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Nonlocal integral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Classical DFT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Atomistic, …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FAE6784-1767-B445-A555-AB6CD78B4396}"/>
              </a:ext>
            </a:extLst>
          </p:cNvPr>
          <p:cNvSpPr/>
          <p:nvPr/>
        </p:nvSpPr>
        <p:spPr>
          <a:xfrm>
            <a:off x="2962023" y="4343654"/>
            <a:ext cx="246861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</a:rPr>
              <a:t>Mesh-based (FE, FV, FD)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</a:rPr>
              <a:t>Meshless (SPH,  MLS)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</a:rPr>
              <a:t>Implicit, explicit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</a:rPr>
              <a:t>Eulerian, </a:t>
            </a:r>
            <a:r>
              <a:rPr lang="en-US" sz="1400" dirty="0" err="1">
                <a:solidFill>
                  <a:srgbClr val="000000"/>
                </a:solidFill>
              </a:rPr>
              <a:t>Lagrangian</a:t>
            </a:r>
            <a:r>
              <a:rPr lang="en-US" sz="1400" dirty="0">
                <a:solidFill>
                  <a:srgbClr val="000000"/>
                </a:solidFill>
              </a:rPr>
              <a:t>, …</a:t>
            </a:r>
          </a:p>
        </p:txBody>
      </p:sp>
      <p:sp>
        <p:nvSpPr>
          <p:cNvPr id="39" name="Right Arrow 38">
            <a:extLst>
              <a:ext uri="{FF2B5EF4-FFF2-40B4-BE49-F238E27FC236}">
                <a16:creationId xmlns:a16="http://schemas.microsoft.com/office/drawing/2014/main" id="{FCD0AAA3-8FE9-7542-AB51-AABA4ACF60E3}"/>
              </a:ext>
            </a:extLst>
          </p:cNvPr>
          <p:cNvSpPr/>
          <p:nvPr/>
        </p:nvSpPr>
        <p:spPr bwMode="auto">
          <a:xfrm>
            <a:off x="5349764" y="3253478"/>
            <a:ext cx="350477" cy="152317"/>
          </a:xfrm>
          <a:prstGeom prst="rightArrow">
            <a:avLst>
              <a:gd name="adj1" fmla="val 43194"/>
              <a:gd name="adj2" fmla="val 114646"/>
            </a:avLst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-108" charset="0"/>
            </a:endParaRPr>
          </a:p>
        </p:txBody>
      </p:sp>
      <p:sp>
        <p:nvSpPr>
          <p:cNvPr id="40" name="Right Arrow 39">
            <a:extLst>
              <a:ext uri="{FF2B5EF4-FFF2-40B4-BE49-F238E27FC236}">
                <a16:creationId xmlns:a16="http://schemas.microsoft.com/office/drawing/2014/main" id="{52F58332-8E42-2545-A91C-FE8F54089D81}"/>
              </a:ext>
            </a:extLst>
          </p:cNvPr>
          <p:cNvSpPr/>
          <p:nvPr/>
        </p:nvSpPr>
        <p:spPr bwMode="auto">
          <a:xfrm>
            <a:off x="2444057" y="3253478"/>
            <a:ext cx="350477" cy="152317"/>
          </a:xfrm>
          <a:prstGeom prst="rightArrow">
            <a:avLst>
              <a:gd name="adj1" fmla="val 43194"/>
              <a:gd name="adj2" fmla="val 114646"/>
            </a:avLst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-10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2DEF498-C446-9242-A072-E5B5E0E075C8}"/>
              </a:ext>
            </a:extLst>
          </p:cNvPr>
          <p:cNvSpPr txBox="1"/>
          <p:nvPr/>
        </p:nvSpPr>
        <p:spPr>
          <a:xfrm>
            <a:off x="444025" y="4027442"/>
            <a:ext cx="224292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>
                <a:solidFill>
                  <a:srgbClr val="0070C0"/>
                </a:solidFill>
              </a:rPr>
              <a:t>Complex System Model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EE36C95-545F-7D42-9007-F94A31FDCEB1}"/>
              </a:ext>
            </a:extLst>
          </p:cNvPr>
          <p:cNvSpPr txBox="1"/>
          <p:nvPr/>
        </p:nvSpPr>
        <p:spPr>
          <a:xfrm>
            <a:off x="3206719" y="4035137"/>
            <a:ext cx="195265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>
                <a:solidFill>
                  <a:srgbClr val="0070C0"/>
                </a:solidFill>
              </a:rPr>
              <a:t>Traditional Methods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6DD0AF4-0972-264B-996A-4953C6EBA1BA}"/>
              </a:ext>
            </a:extLst>
          </p:cNvPr>
          <p:cNvSpPr txBox="1"/>
          <p:nvPr/>
        </p:nvSpPr>
        <p:spPr>
          <a:xfrm>
            <a:off x="5703720" y="4035137"/>
            <a:ext cx="247535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>
                <a:solidFill>
                  <a:srgbClr val="0070C0"/>
                </a:solidFill>
              </a:rPr>
              <a:t>Coupled Numerical Model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A27397ED-C2E0-BA44-BD8A-A4145D451C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079" y="2542926"/>
            <a:ext cx="689227" cy="689227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7FFE6853-CECC-5344-A156-3D339E4013BB}"/>
              </a:ext>
            </a:extLst>
          </p:cNvPr>
          <p:cNvGrpSpPr>
            <a:grpSpLocks noChangeAspect="1"/>
          </p:cNvGrpSpPr>
          <p:nvPr/>
        </p:nvGrpSpPr>
        <p:grpSpPr>
          <a:xfrm>
            <a:off x="9648864" y="204225"/>
            <a:ext cx="2061395" cy="2219973"/>
            <a:chOff x="7210288" y="1292008"/>
            <a:chExt cx="4447384" cy="4789516"/>
          </a:xfrm>
        </p:grpSpPr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0415A0C8-216A-074B-8A50-5FEBAF5463E0}"/>
                </a:ext>
              </a:extLst>
            </p:cNvPr>
            <p:cNvSpPr/>
            <p:nvPr/>
          </p:nvSpPr>
          <p:spPr>
            <a:xfrm>
              <a:off x="10017756" y="2292567"/>
              <a:ext cx="1387736" cy="726630"/>
            </a:xfrm>
            <a:prstGeom prst="ellipse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dirty="0"/>
                <a:t>Ocean</a:t>
              </a:r>
            </a:p>
            <a:p>
              <a:pPr algn="ctr"/>
              <a:r>
                <a:rPr lang="en-US" sz="600" dirty="0"/>
                <a:t>(MPAS-O)</a:t>
              </a: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9BD13BC9-6E63-7649-839E-B80C9976C1C1}"/>
                </a:ext>
              </a:extLst>
            </p:cNvPr>
            <p:cNvSpPr/>
            <p:nvPr/>
          </p:nvSpPr>
          <p:spPr>
            <a:xfrm>
              <a:off x="9323889" y="1292008"/>
              <a:ext cx="1387736" cy="774694"/>
            </a:xfrm>
            <a:prstGeom prst="ellipse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dirty="0"/>
                <a:t>Atmos.</a:t>
              </a:r>
            </a:p>
            <a:p>
              <a:pPr algn="ctr"/>
              <a:r>
                <a:rPr lang="en-US" sz="600" dirty="0"/>
                <a:t>(EAM)</a:t>
              </a: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8BC50C3A-9C3F-5E48-96EC-B70AC1F2CF35}"/>
                </a:ext>
              </a:extLst>
            </p:cNvPr>
            <p:cNvSpPr/>
            <p:nvPr/>
          </p:nvSpPr>
          <p:spPr>
            <a:xfrm>
              <a:off x="10269936" y="3376990"/>
              <a:ext cx="1387736" cy="694482"/>
            </a:xfrm>
            <a:prstGeom prst="ellipse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dirty="0"/>
                <a:t>Sea Ice</a:t>
              </a:r>
            </a:p>
            <a:p>
              <a:pPr algn="ctr"/>
              <a:r>
                <a:rPr lang="en-US" sz="600" dirty="0"/>
                <a:t>(MPAS-SI)</a:t>
              </a:r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4A691D3D-BA8A-AA46-B198-8D3D5DD52302}"/>
                </a:ext>
              </a:extLst>
            </p:cNvPr>
            <p:cNvSpPr/>
            <p:nvPr/>
          </p:nvSpPr>
          <p:spPr>
            <a:xfrm>
              <a:off x="9384447" y="5372639"/>
              <a:ext cx="1387736" cy="708885"/>
            </a:xfrm>
            <a:prstGeom prst="ellipse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dirty="0"/>
                <a:t>Land Ice</a:t>
              </a:r>
            </a:p>
            <a:p>
              <a:pPr algn="ctr"/>
              <a:r>
                <a:rPr lang="en-US" sz="600" dirty="0"/>
                <a:t>(MALI)</a:t>
              </a: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5D54F681-20FA-5C42-BDFA-67E0E14AE3BD}"/>
                </a:ext>
              </a:extLst>
            </p:cNvPr>
            <p:cNvSpPr/>
            <p:nvPr/>
          </p:nvSpPr>
          <p:spPr>
            <a:xfrm>
              <a:off x="10017757" y="4421572"/>
              <a:ext cx="1387736" cy="708885"/>
            </a:xfrm>
            <a:prstGeom prst="ellipse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dirty="0"/>
                <a:t>Land</a:t>
              </a:r>
            </a:p>
            <a:p>
              <a:pPr algn="ctr"/>
              <a:r>
                <a:rPr lang="en-US" sz="600" dirty="0"/>
                <a:t>(ELM)</a:t>
              </a:r>
            </a:p>
          </p:txBody>
        </p: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14B2B5B6-73C9-2644-BDB7-AEDFA8541727}"/>
                </a:ext>
              </a:extLst>
            </p:cNvPr>
            <p:cNvCxnSpPr>
              <a:cxnSpLocks/>
              <a:stCxn id="51" idx="2"/>
              <a:endCxn id="59" idx="6"/>
            </p:cNvCxnSpPr>
            <p:nvPr/>
          </p:nvCxnSpPr>
          <p:spPr>
            <a:xfrm flipH="1" flipV="1">
              <a:off x="9862719" y="3716539"/>
              <a:ext cx="407217" cy="769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C86396AF-5468-A04D-BE23-A4CD80A452B0}"/>
                </a:ext>
              </a:extLst>
            </p:cNvPr>
            <p:cNvCxnSpPr>
              <a:cxnSpLocks/>
              <a:stCxn id="50" idx="3"/>
            </p:cNvCxnSpPr>
            <p:nvPr/>
          </p:nvCxnSpPr>
          <p:spPr>
            <a:xfrm flipH="1">
              <a:off x="9021690" y="1953251"/>
              <a:ext cx="505428" cy="59473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4C249BA4-1F66-1148-BD0E-F2381C502141}"/>
                </a:ext>
              </a:extLst>
            </p:cNvPr>
            <p:cNvCxnSpPr>
              <a:cxnSpLocks/>
              <a:stCxn id="52" idx="1"/>
            </p:cNvCxnSpPr>
            <p:nvPr/>
          </p:nvCxnSpPr>
          <p:spPr>
            <a:xfrm flipH="1" flipV="1">
              <a:off x="8845915" y="4938164"/>
              <a:ext cx="741761" cy="53828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6F871F2E-A791-A245-ADEA-78283722D6F1}"/>
                </a:ext>
              </a:extLst>
            </p:cNvPr>
            <p:cNvCxnSpPr>
              <a:cxnSpLocks/>
              <a:stCxn id="49" idx="2"/>
            </p:cNvCxnSpPr>
            <p:nvPr/>
          </p:nvCxnSpPr>
          <p:spPr>
            <a:xfrm flipH="1">
              <a:off x="9527118" y="2655883"/>
              <a:ext cx="490639" cy="28796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23E173B2-5C34-634A-943D-D08786034768}"/>
                </a:ext>
              </a:extLst>
            </p:cNvPr>
            <p:cNvCxnSpPr>
              <a:stCxn id="53" idx="2"/>
              <a:endCxn id="59" idx="5"/>
            </p:cNvCxnSpPr>
            <p:nvPr/>
          </p:nvCxnSpPr>
          <p:spPr>
            <a:xfrm flipH="1" flipV="1">
              <a:off x="9474279" y="4636602"/>
              <a:ext cx="543478" cy="13941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FC224632-FECB-6643-81BF-D4AA92E09DF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10288" y="2415372"/>
              <a:ext cx="2652431" cy="2602333"/>
            </a:xfrm>
            <a:prstGeom prst="ellipse">
              <a:avLst/>
            </a:prstGeom>
          </p:spPr>
        </p:pic>
      </p:grpSp>
      <p:pic>
        <p:nvPicPr>
          <p:cNvPr id="60" name="Picture 59">
            <a:extLst>
              <a:ext uri="{FF2B5EF4-FFF2-40B4-BE49-F238E27FC236}">
                <a16:creationId xmlns:a16="http://schemas.microsoft.com/office/drawing/2014/main" id="{A2B1E56D-DCDD-A445-A450-4A01163566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02585" y="2015286"/>
            <a:ext cx="763302" cy="408912"/>
          </a:xfrm>
          <a:prstGeom prst="rect">
            <a:avLst/>
          </a:prstGeom>
        </p:spPr>
      </p:pic>
      <p:grpSp>
        <p:nvGrpSpPr>
          <p:cNvPr id="65" name="Group 64">
            <a:extLst>
              <a:ext uri="{FF2B5EF4-FFF2-40B4-BE49-F238E27FC236}">
                <a16:creationId xmlns:a16="http://schemas.microsoft.com/office/drawing/2014/main" id="{E369A0C0-28D5-A942-8085-0E60A9FEC4AB}"/>
              </a:ext>
            </a:extLst>
          </p:cNvPr>
          <p:cNvGrpSpPr/>
          <p:nvPr/>
        </p:nvGrpSpPr>
        <p:grpSpPr>
          <a:xfrm>
            <a:off x="9135912" y="2747797"/>
            <a:ext cx="1761697" cy="1194158"/>
            <a:chOff x="696262" y="3333655"/>
            <a:chExt cx="1761697" cy="1194158"/>
          </a:xfrm>
        </p:grpSpPr>
        <p:sp>
          <p:nvSpPr>
            <p:cNvPr id="66" name="AutoShape 17">
              <a:extLst>
                <a:ext uri="{FF2B5EF4-FFF2-40B4-BE49-F238E27FC236}">
                  <a16:creationId xmlns:a16="http://schemas.microsoft.com/office/drawing/2014/main" id="{C399EB7E-F000-3645-81D6-ED2FD800C5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6262" y="4092679"/>
              <a:ext cx="635418" cy="435134"/>
            </a:xfrm>
            <a:prstGeom prst="roundRect">
              <a:avLst>
                <a:gd name="adj" fmla="val 16667"/>
              </a:avLst>
            </a:prstGeom>
            <a:solidFill>
              <a:schemeClr val="accent3"/>
            </a:solidFill>
            <a:ln w="25400" cap="flat" cmpd="sng" algn="ctr">
              <a:noFill/>
              <a:prstDash val="solid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i="1" kern="0" dirty="0">
                  <a:latin typeface="Times"/>
                  <a:cs typeface="Times"/>
                </a:rPr>
                <a:t>DMD</a:t>
              </a:r>
              <a:r>
                <a:rPr kumimoji="0" lang="en-US" sz="1100" b="0" i="1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"/>
                  <a:ea typeface="+mn-ea"/>
                  <a:cs typeface="Times"/>
                </a:rPr>
                <a:t>=N</a:t>
              </a:r>
              <a:r>
                <a:rPr kumimoji="0" lang="en-US" sz="1100" b="0" i="1" u="none" strike="noStrike" kern="0" cap="none" spc="0" normalizeH="0" baseline="-25000" noProof="0" dirty="0">
                  <a:ln>
                    <a:noFill/>
                  </a:ln>
                  <a:effectLst/>
                  <a:uLnTx/>
                  <a:uFillTx/>
                  <a:latin typeface="Times"/>
                  <a:ea typeface="+mn-ea"/>
                  <a:cs typeface="Times"/>
                </a:rPr>
                <a:t>3</a:t>
              </a:r>
            </a:p>
          </p:txBody>
        </p:sp>
        <p:sp>
          <p:nvSpPr>
            <p:cNvPr id="67" name="AutoShape 17">
              <a:extLst>
                <a:ext uri="{FF2B5EF4-FFF2-40B4-BE49-F238E27FC236}">
                  <a16:creationId xmlns:a16="http://schemas.microsoft.com/office/drawing/2014/main" id="{4280E07C-A27D-1D40-8B54-569224095A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05636" y="3967135"/>
              <a:ext cx="634882" cy="218305"/>
            </a:xfrm>
            <a:prstGeom prst="roundRect">
              <a:avLst>
                <a:gd name="adj" fmla="val 16667"/>
              </a:avLst>
            </a:prstGeom>
            <a:solidFill>
              <a:schemeClr val="accent3"/>
            </a:solidFill>
            <a:ln w="25400" cap="flat" cmpd="sng" algn="ctr">
              <a:noFill/>
              <a:prstDash val="solid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1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"/>
                  <a:ea typeface="+mn-ea"/>
                  <a:cs typeface="Times"/>
                </a:rPr>
                <a:t>ROM=N</a:t>
              </a:r>
              <a:r>
                <a:rPr kumimoji="0" lang="en-US" sz="1100" b="0" i="1" u="none" strike="noStrike" kern="0" cap="none" spc="0" normalizeH="0" baseline="-25000" noProof="0" dirty="0">
                  <a:ln>
                    <a:noFill/>
                  </a:ln>
                  <a:effectLst/>
                  <a:uLnTx/>
                  <a:uFillTx/>
                  <a:latin typeface="Times"/>
                  <a:ea typeface="+mn-ea"/>
                  <a:cs typeface="Times"/>
                </a:rPr>
                <a:t>4</a:t>
              </a:r>
              <a:endParaRPr kumimoji="0" lang="en-US" sz="5400" b="0" i="1" u="none" strike="noStrike" kern="0" cap="none" spc="0" normalizeH="0" baseline="-25000" noProof="0" dirty="0">
                <a:ln>
                  <a:noFill/>
                </a:ln>
                <a:effectLst/>
                <a:uLnTx/>
                <a:uFillTx/>
                <a:latin typeface="Times"/>
                <a:ea typeface="+mn-ea"/>
                <a:cs typeface="Times"/>
              </a:endParaRPr>
            </a:p>
          </p:txBody>
        </p:sp>
        <p:sp>
          <p:nvSpPr>
            <p:cNvPr id="68" name="AutoShape 17">
              <a:extLst>
                <a:ext uri="{FF2B5EF4-FFF2-40B4-BE49-F238E27FC236}">
                  <a16:creationId xmlns:a16="http://schemas.microsoft.com/office/drawing/2014/main" id="{7B278625-4582-724E-A8ED-9ED6E5F37DBD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07067" y="3333655"/>
              <a:ext cx="314248" cy="435132"/>
            </a:xfrm>
            <a:prstGeom prst="roundRect">
              <a:avLst>
                <a:gd name="adj" fmla="val 16667"/>
              </a:avLst>
            </a:prstGeom>
            <a:solidFill>
              <a:srgbClr val="103160"/>
            </a:solidFill>
            <a:ln w="25400" cap="flat" cmpd="sng" algn="ctr">
              <a:noFill/>
              <a:prstDash val="solid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1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"/>
                  <a:ea typeface="+mn-ea"/>
                  <a:cs typeface="Times"/>
                </a:rPr>
                <a:t>N</a:t>
              </a:r>
              <a:r>
                <a:rPr kumimoji="0" lang="en-US" sz="1000" b="0" i="1" u="none" strike="noStrike" kern="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"/>
                  <a:ea typeface="+mn-ea"/>
                  <a:cs typeface="Times"/>
                </a:rPr>
                <a:t>1</a:t>
              </a:r>
              <a:endParaRPr kumimoji="0" lang="en-US" sz="2800" b="0" i="1" u="none" strike="noStrike" kern="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"/>
                <a:ea typeface="+mn-ea"/>
                <a:cs typeface="Times"/>
              </a:endParaRPr>
            </a:p>
          </p:txBody>
        </p:sp>
        <p:sp>
          <p:nvSpPr>
            <p:cNvPr id="69" name="AutoShape 17">
              <a:extLst>
                <a:ext uri="{FF2B5EF4-FFF2-40B4-BE49-F238E27FC236}">
                  <a16:creationId xmlns:a16="http://schemas.microsoft.com/office/drawing/2014/main" id="{17480500-B7EA-5440-94C2-A88FEB66BA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4446" y="3452867"/>
              <a:ext cx="981724" cy="434769"/>
            </a:xfrm>
            <a:prstGeom prst="roundRect">
              <a:avLst>
                <a:gd name="adj" fmla="val 16667"/>
              </a:avLst>
            </a:prstGeom>
            <a:solidFill>
              <a:schemeClr val="accent3"/>
            </a:solidFill>
            <a:ln w="25400" cap="flat" cmpd="sng" algn="ctr">
              <a:noFill/>
              <a:prstDash val="solid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i="1" kern="0" dirty="0">
                  <a:latin typeface="Times"/>
                  <a:cs typeface="Times"/>
                </a:rPr>
                <a:t>PINN</a:t>
              </a:r>
              <a:r>
                <a:rPr kumimoji="0" lang="en-US" sz="1100" b="0" i="1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"/>
                  <a:ea typeface="+mn-ea"/>
                  <a:cs typeface="Times"/>
                </a:rPr>
                <a:t>=N</a:t>
              </a:r>
              <a:r>
                <a:rPr kumimoji="0" lang="en-US" sz="1100" b="0" i="1" u="none" strike="noStrike" kern="0" cap="none" spc="0" normalizeH="0" baseline="-25000" noProof="0" dirty="0">
                  <a:ln>
                    <a:noFill/>
                  </a:ln>
                  <a:effectLst/>
                  <a:uLnTx/>
                  <a:uFillTx/>
                  <a:latin typeface="Times"/>
                  <a:ea typeface="+mn-ea"/>
                  <a:cs typeface="Times"/>
                </a:rPr>
                <a:t>2</a:t>
              </a:r>
              <a:endParaRPr kumimoji="0" lang="en-US" sz="3600" b="0" i="1" u="none" strike="noStrike" kern="0" cap="none" spc="0" normalizeH="0" baseline="-25000" noProof="0" dirty="0">
                <a:ln>
                  <a:noFill/>
                </a:ln>
                <a:effectLst/>
                <a:uLnTx/>
                <a:uFillTx/>
                <a:latin typeface="Times"/>
                <a:ea typeface="+mn-ea"/>
                <a:cs typeface="Times"/>
              </a:endParaRPr>
            </a:p>
          </p:txBody>
        </p:sp>
        <p:sp>
          <p:nvSpPr>
            <p:cNvPr id="70" name="AutoShape 17">
              <a:extLst>
                <a:ext uri="{FF2B5EF4-FFF2-40B4-BE49-F238E27FC236}">
                  <a16:creationId xmlns:a16="http://schemas.microsoft.com/office/drawing/2014/main" id="{AF0C1E71-C41E-B343-BDEF-F3035E9273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3077" y="4309508"/>
              <a:ext cx="634882" cy="218305"/>
            </a:xfrm>
            <a:prstGeom prst="roundRect">
              <a:avLst>
                <a:gd name="adj" fmla="val 16667"/>
              </a:avLst>
            </a:prstGeom>
            <a:solidFill>
              <a:schemeClr val="accent3"/>
            </a:solidFill>
            <a:ln w="25400" cap="flat" cmpd="sng" algn="ctr">
              <a:noFill/>
              <a:prstDash val="solid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1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"/>
                  <a:ea typeface="+mn-ea"/>
                  <a:cs typeface="Times"/>
                </a:rPr>
                <a:t>UDE=N</a:t>
              </a:r>
              <a:r>
                <a:rPr kumimoji="0" lang="en-US" sz="1100" b="0" i="1" u="none" strike="noStrike" kern="0" cap="none" spc="0" normalizeH="0" baseline="-25000" noProof="0" dirty="0">
                  <a:ln>
                    <a:noFill/>
                  </a:ln>
                  <a:effectLst/>
                  <a:uLnTx/>
                  <a:uFillTx/>
                  <a:latin typeface="Times"/>
                  <a:ea typeface="+mn-ea"/>
                  <a:cs typeface="Times"/>
                </a:rPr>
                <a:t>5</a:t>
              </a:r>
            </a:p>
          </p:txBody>
        </p:sp>
      </p:grpSp>
      <p:sp>
        <p:nvSpPr>
          <p:cNvPr id="71" name="Right Arrow 70">
            <a:extLst>
              <a:ext uri="{FF2B5EF4-FFF2-40B4-BE49-F238E27FC236}">
                <a16:creationId xmlns:a16="http://schemas.microsoft.com/office/drawing/2014/main" id="{6F2429FD-1E57-B94E-8E8F-111D872B28A7}"/>
              </a:ext>
            </a:extLst>
          </p:cNvPr>
          <p:cNvSpPr/>
          <p:nvPr/>
        </p:nvSpPr>
        <p:spPr bwMode="auto">
          <a:xfrm rot="10800000">
            <a:off x="8219897" y="3268718"/>
            <a:ext cx="350477" cy="152317"/>
          </a:xfrm>
          <a:prstGeom prst="rightArrow">
            <a:avLst>
              <a:gd name="adj1" fmla="val 43194"/>
              <a:gd name="adj2" fmla="val 114646"/>
            </a:avLst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-108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3E01C51F-CA50-8849-8B98-C27F497A9B0C}"/>
              </a:ext>
            </a:extLst>
          </p:cNvPr>
          <p:cNvSpPr txBox="1"/>
          <p:nvPr/>
        </p:nvSpPr>
        <p:spPr>
          <a:xfrm>
            <a:off x="8778008" y="4035716"/>
            <a:ext cx="324467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>
                <a:solidFill>
                  <a:srgbClr val="0070C0"/>
                </a:solidFill>
              </a:rPr>
              <a:t>Traditional + Data-Driven Methods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1E40DEB7-A1A9-4242-A06B-563E66176CD5}"/>
              </a:ext>
            </a:extLst>
          </p:cNvPr>
          <p:cNvSpPr/>
          <p:nvPr/>
        </p:nvSpPr>
        <p:spPr>
          <a:xfrm>
            <a:off x="8903281" y="4358894"/>
            <a:ext cx="280697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</a:rPr>
              <a:t>PINNs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</a:rPr>
              <a:t>Neural ODEs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</a:rPr>
              <a:t>Projection-based ROMs, …</a:t>
            </a:r>
          </a:p>
        </p:txBody>
      </p:sp>
      <p:cxnSp>
        <p:nvCxnSpPr>
          <p:cNvPr id="75" name="Curved Connector 74">
            <a:extLst>
              <a:ext uri="{FF2B5EF4-FFF2-40B4-BE49-F238E27FC236}">
                <a16:creationId xmlns:a16="http://schemas.microsoft.com/office/drawing/2014/main" id="{AD8372F9-C87B-F441-9988-FF556C165665}"/>
              </a:ext>
            </a:extLst>
          </p:cNvPr>
          <p:cNvCxnSpPr>
            <a:cxnSpLocks/>
            <a:stCxn id="49" idx="4"/>
            <a:endCxn id="67" idx="3"/>
          </p:cNvCxnSpPr>
          <p:nvPr/>
        </p:nvCxnSpPr>
        <p:spPr>
          <a:xfrm rot="5400000">
            <a:off x="9683144" y="1901814"/>
            <a:ext cx="2485641" cy="691591"/>
          </a:xfrm>
          <a:prstGeom prst="curvedConnector2">
            <a:avLst/>
          </a:prstGeom>
          <a:ln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Curved Connector 75">
            <a:extLst>
              <a:ext uri="{FF2B5EF4-FFF2-40B4-BE49-F238E27FC236}">
                <a16:creationId xmlns:a16="http://schemas.microsoft.com/office/drawing/2014/main" id="{58D98B41-7AC7-B144-A83E-1BD58A65CFA5}"/>
              </a:ext>
            </a:extLst>
          </p:cNvPr>
          <p:cNvCxnSpPr>
            <a:cxnSpLocks/>
            <a:stCxn id="51" idx="5"/>
            <a:endCxn id="66" idx="2"/>
          </p:cNvCxnSpPr>
          <p:nvPr/>
        </p:nvCxnSpPr>
        <p:spPr>
          <a:xfrm rot="5400000">
            <a:off x="9286556" y="1612449"/>
            <a:ext cx="2496571" cy="2162440"/>
          </a:xfrm>
          <a:prstGeom prst="curvedConnector3">
            <a:avLst>
              <a:gd name="adj1" fmla="val 105245"/>
            </a:avLst>
          </a:prstGeom>
          <a:ln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Curved Connector 77">
            <a:extLst>
              <a:ext uri="{FF2B5EF4-FFF2-40B4-BE49-F238E27FC236}">
                <a16:creationId xmlns:a16="http://schemas.microsoft.com/office/drawing/2014/main" id="{2EC0B91A-B1FF-004C-BB61-8519701F6B76}"/>
              </a:ext>
            </a:extLst>
          </p:cNvPr>
          <p:cNvCxnSpPr>
            <a:cxnSpLocks/>
            <a:stCxn id="50" idx="7"/>
          </p:cNvCxnSpPr>
          <p:nvPr/>
        </p:nvCxnSpPr>
        <p:spPr>
          <a:xfrm rot="16200000" flipH="1" flipV="1">
            <a:off x="9246348" y="1895150"/>
            <a:ext cx="3569555" cy="292873"/>
          </a:xfrm>
          <a:prstGeom prst="curvedConnector5">
            <a:avLst>
              <a:gd name="adj1" fmla="val -1281"/>
              <a:gd name="adj2" fmla="val -265517"/>
              <a:gd name="adj3" fmla="val 99314"/>
            </a:avLst>
          </a:prstGeom>
          <a:ln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0" name="Picture 79">
            <a:extLst>
              <a:ext uri="{FF2B5EF4-FFF2-40B4-BE49-F238E27FC236}">
                <a16:creationId xmlns:a16="http://schemas.microsoft.com/office/drawing/2014/main" id="{9EB4FDA2-A43A-FE43-BC70-4175AD9E14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51295" y="2776807"/>
            <a:ext cx="457200" cy="431800"/>
          </a:xfrm>
          <a:prstGeom prst="rect">
            <a:avLst/>
          </a:prstGeom>
        </p:spPr>
      </p:pic>
      <p:cxnSp>
        <p:nvCxnSpPr>
          <p:cNvPr id="63" name="Curved Connector 60">
            <a:extLst>
              <a:ext uri="{FF2B5EF4-FFF2-40B4-BE49-F238E27FC236}">
                <a16:creationId xmlns:a16="http://schemas.microsoft.com/office/drawing/2014/main" id="{148A2859-BD09-47AF-B165-EC6815CB1A71}"/>
              </a:ext>
            </a:extLst>
          </p:cNvPr>
          <p:cNvCxnSpPr>
            <a:cxnSpLocks/>
            <a:stCxn id="53" idx="6"/>
            <a:endCxn id="68" idx="3"/>
          </p:cNvCxnSpPr>
          <p:nvPr/>
        </p:nvCxnSpPr>
        <p:spPr>
          <a:xfrm flipH="1">
            <a:off x="9560965" y="1819086"/>
            <a:ext cx="2032407" cy="1146277"/>
          </a:xfrm>
          <a:prstGeom prst="curvedConnector3">
            <a:avLst>
              <a:gd name="adj1" fmla="val -11248"/>
            </a:avLst>
          </a:prstGeom>
          <a:ln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FDC87EE8-3A09-4C23-B0CD-0ED21FBC6E7A}"/>
              </a:ext>
            </a:extLst>
          </p:cNvPr>
          <p:cNvSpPr txBox="1"/>
          <p:nvPr/>
        </p:nvSpPr>
        <p:spPr>
          <a:xfrm>
            <a:off x="1017669" y="1131802"/>
            <a:ext cx="7970300" cy="10156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There exist established </a:t>
            </a:r>
            <a:r>
              <a:rPr lang="en-US" sz="2000" b="1" dirty="0"/>
              <a:t>rigorous mathematical theories </a:t>
            </a:r>
            <a:r>
              <a:rPr lang="en-US" sz="2000" dirty="0"/>
              <a:t>for </a:t>
            </a:r>
            <a:r>
              <a:rPr lang="en-US" sz="2000" b="1" dirty="0"/>
              <a:t>coupling</a:t>
            </a:r>
            <a:r>
              <a:rPr lang="en-US" sz="2000" dirty="0"/>
              <a:t> multi-scale and multi-physics components based on </a:t>
            </a:r>
            <a:r>
              <a:rPr lang="en-US" sz="2000" b="1" dirty="0"/>
              <a:t>traditional discretization methods </a:t>
            </a:r>
            <a:r>
              <a:rPr lang="en-US" sz="2000" dirty="0"/>
              <a:t>(“Full Order Models” or FOMs).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B7AFC4-B577-496C-8049-983AF6728653}"/>
              </a:ext>
            </a:extLst>
          </p:cNvPr>
          <p:cNvSpPr txBox="1"/>
          <p:nvPr/>
        </p:nvSpPr>
        <p:spPr>
          <a:xfrm>
            <a:off x="340782" y="1202020"/>
            <a:ext cx="540212" cy="76944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5000" dirty="0">
                <a:solidFill>
                  <a:srgbClr val="00B050"/>
                </a:solidFill>
                <a:sym typeface="Wingdings" panose="05000000000000000000" pitchFamily="2" charset="2"/>
              </a:rPr>
              <a:t></a:t>
            </a:r>
            <a:endParaRPr lang="en-US" sz="5000" dirty="0">
              <a:solidFill>
                <a:srgbClr val="00B05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C9FC6F1-91BD-4C60-A5F3-2DE087E37A13}"/>
              </a:ext>
            </a:extLst>
          </p:cNvPr>
          <p:cNvSpPr txBox="1"/>
          <p:nvPr/>
        </p:nvSpPr>
        <p:spPr>
          <a:xfrm>
            <a:off x="11031125" y="5550762"/>
            <a:ext cx="62652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solidFill>
                  <a:srgbClr val="FF0000"/>
                </a:solidFill>
                <a:sym typeface="Wingdings" panose="05000000000000000000" pitchFamily="2" charset="2"/>
              </a:rPr>
              <a:t></a:t>
            </a:r>
            <a:endParaRPr lang="en-US" sz="5000" dirty="0">
              <a:solidFill>
                <a:srgbClr val="FF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B06BD71-0BB9-8773-FD8A-06C912EC0F7C}"/>
              </a:ext>
            </a:extLst>
          </p:cNvPr>
          <p:cNvSpPr/>
          <p:nvPr/>
        </p:nvSpPr>
        <p:spPr>
          <a:xfrm>
            <a:off x="880994" y="5664826"/>
            <a:ext cx="9607468" cy="70788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000" dirty="0"/>
              <a:t>Unfortunately, existing algorithmic and software infrastructures are </a:t>
            </a:r>
            <a:r>
              <a:rPr lang="en-US" sz="2000" b="1" dirty="0"/>
              <a:t>ill-equipped</a:t>
            </a:r>
            <a:r>
              <a:rPr lang="en-US" sz="2000" dirty="0"/>
              <a:t> to handle plug-and-play integration of </a:t>
            </a:r>
            <a:r>
              <a:rPr lang="en-US" sz="2000" b="1" dirty="0"/>
              <a:t>non-traditional, data-driven models</a:t>
            </a:r>
            <a:r>
              <a:rPr lang="en-US" sz="20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678640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75AC8DB-F3A6-0477-E764-05BEAEC37E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2573" y="3879742"/>
            <a:ext cx="2966047" cy="210083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FD5723-502C-46C5-A627-0508C05AA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30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C6EE5A9-F928-4BF3-A50A-4AAEC01AD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232552"/>
            <a:ext cx="10471608" cy="570225"/>
          </a:xfrm>
        </p:spPr>
        <p:txBody>
          <a:bodyPr/>
          <a:lstStyle/>
          <a:p>
            <a:r>
              <a:rPr lang="en-US" dirty="0"/>
              <a:t>Schwarz All-ROM Domain Overlap Study</a:t>
            </a:r>
          </a:p>
        </p:txBody>
      </p:sp>
      <p:sp>
        <p:nvSpPr>
          <p:cNvPr id="7" name="Slide Number Placeholder 3"/>
          <p:cNvSpPr txBox="1">
            <a:spLocks/>
          </p:cNvSpPr>
          <p:nvPr/>
        </p:nvSpPr>
        <p:spPr>
          <a:xfrm>
            <a:off x="64951" y="437652"/>
            <a:ext cx="4193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113E31D-E2AB-40D1-8B51-AFA5AFEF393A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2" name="rom_decomp_contours">
            <a:hlinkClick r:id="" action="ppaction://media"/>
            <a:extLst>
              <a:ext uri="{FF2B5EF4-FFF2-40B4-BE49-F238E27FC236}">
                <a16:creationId xmlns:a16="http://schemas.microsoft.com/office/drawing/2014/main" id="{9090D8FE-3E6E-CD8C-3F08-9F028EC8FE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1560401"/>
            <a:ext cx="6311515" cy="23668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F8752D8-D390-5A54-8060-8E903DA12D95}"/>
                  </a:ext>
                </a:extLst>
              </p:cNvPr>
              <p:cNvSpPr txBox="1"/>
              <p:nvPr/>
            </p:nvSpPr>
            <p:spPr>
              <a:xfrm>
                <a:off x="2196278" y="822325"/>
                <a:ext cx="8201319" cy="646331"/>
              </a:xfrm>
              <a:prstGeom prst="rect">
                <a:avLst/>
              </a:prstGeom>
              <a:solidFill>
                <a:srgbClr val="D8F3FC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Study of </a:t>
                </a:r>
                <a:r>
                  <a:rPr lang="en-US" b="1" dirty="0"/>
                  <a:t>Schwarz convergence </a:t>
                </a:r>
                <a:r>
                  <a:rPr lang="en-US" dirty="0"/>
                  <a:t>for </a:t>
                </a:r>
                <a:r>
                  <a:rPr lang="en-US" b="1" dirty="0"/>
                  <a:t>all-ROM coupling </a:t>
                </a:r>
                <a:r>
                  <a:rPr lang="en-US" dirty="0"/>
                  <a:t>as a function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𝑵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𝑜</m:t>
                        </m:r>
                      </m:sub>
                    </m:sSub>
                  </m:oMath>
                </a14:m>
                <a:r>
                  <a:rPr lang="en-US" b="1" dirty="0"/>
                  <a:t> := cell width of overlap region </a:t>
                </a:r>
                <a:r>
                  <a:rPr lang="en-US" dirty="0"/>
                  <a:t>(not including ghost cells).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F8752D8-D390-5A54-8060-8E903DA12D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6278" y="822325"/>
                <a:ext cx="8201319" cy="646331"/>
              </a:xfrm>
              <a:prstGeom prst="rect">
                <a:avLst/>
              </a:prstGeom>
              <a:blipFill>
                <a:blip r:embed="rId7"/>
                <a:stretch>
                  <a:fillRect t="-6604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201829D-21E7-F7C8-EF3A-2D602498A2FB}"/>
                  </a:ext>
                </a:extLst>
              </p:cNvPr>
              <p:cNvSpPr txBox="1"/>
              <p:nvPr/>
            </p:nvSpPr>
            <p:spPr>
              <a:xfrm>
                <a:off x="6598512" y="1955610"/>
                <a:ext cx="5329381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Dirichlet-Dirichlet coupling with </a:t>
                </a:r>
                <a:r>
                  <a:rPr lang="en-US" b="1" dirty="0"/>
                  <a:t>no-overlap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𝑜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=0)</m:t>
                    </m:r>
                  </m:oMath>
                </a14:m>
                <a:r>
                  <a:rPr lang="en-US" dirty="0"/>
                  <a:t> performs well with </a:t>
                </a:r>
                <a:r>
                  <a:rPr lang="en-US" b="1" dirty="0"/>
                  <a:t>no convergence issues </a:t>
                </a:r>
                <a:r>
                  <a:rPr lang="en-US" dirty="0"/>
                  <a:t>(movie, left) and </a:t>
                </a:r>
                <a:r>
                  <a:rPr lang="en-US" b="1" dirty="0"/>
                  <a:t>errors comparable </a:t>
                </a:r>
                <a:r>
                  <a:rPr lang="en-US" dirty="0"/>
                  <a:t>to Dirichlet-Dirichlet coupling with overlap (figure below, left)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201829D-21E7-F7C8-EF3A-2D602498A2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8512" y="1955610"/>
                <a:ext cx="5329381" cy="1754326"/>
              </a:xfrm>
              <a:prstGeom prst="rect">
                <a:avLst/>
              </a:prstGeom>
              <a:blipFill>
                <a:blip r:embed="rId8"/>
                <a:stretch>
                  <a:fillRect l="-686" t="-2431" r="-3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5642300-3694-550C-1AAE-ADCF386FC025}"/>
                  </a:ext>
                </a:extLst>
              </p:cNvPr>
              <p:cNvSpPr txBox="1"/>
              <p:nvPr/>
            </p:nvSpPr>
            <p:spPr>
              <a:xfrm>
                <a:off x="71019" y="3946767"/>
                <a:ext cx="624049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i="1" dirty="0"/>
                  <a:t>Movie above: </a:t>
                </a:r>
                <a:r>
                  <a:rPr lang="en-US" sz="1400" dirty="0"/>
                  <a:t>FOM (left), 4 subdomain ROM coupled via non-overlapping Schwarz (middle), and 4 subdomain ROM coupled via overlapping Schwarz (right) for predictive SWE problem with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n-US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=−0.5</m:t>
                    </m:r>
                  </m:oMath>
                </a14:m>
                <a:r>
                  <a:rPr lang="en-US" sz="1400" dirty="0"/>
                  <a:t>.  All ROMs have </a:t>
                </a:r>
                <a14:m>
                  <m:oMath xmlns:m="http://schemas.openxmlformats.org/officeDocument/2006/math">
                    <m:r>
                      <a:rPr lang="en-US" sz="1400" i="1" dirty="0" smtClean="0"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sz="1400" i="1" dirty="0" smtClean="0">
                        <a:latin typeface="Cambria Math" panose="02040503050406030204" pitchFamily="18" charset="0"/>
                      </a:rPr>
                      <m:t>=80 </m:t>
                    </m:r>
                  </m:oMath>
                </a14:m>
                <a:r>
                  <a:rPr lang="en-US" sz="1400" dirty="0"/>
                  <a:t>POD modes.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5642300-3694-550C-1AAE-ADCF386FC0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019" y="3946767"/>
                <a:ext cx="6240496" cy="954107"/>
              </a:xfrm>
              <a:prstGeom prst="rect">
                <a:avLst/>
              </a:prstGeom>
              <a:blipFill>
                <a:blip r:embed="rId9"/>
                <a:stretch>
                  <a:fillRect t="-1274" b="-50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2B4FA8D-DB71-2A8B-4FAB-46F10D7B1E5F}"/>
                  </a:ext>
                </a:extLst>
              </p:cNvPr>
              <p:cNvSpPr txBox="1"/>
              <p:nvPr/>
            </p:nvSpPr>
            <p:spPr>
              <a:xfrm>
                <a:off x="64950" y="5076241"/>
                <a:ext cx="5805977" cy="15492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dirty="0"/>
                  <a:t>Schwarz iterations </a:t>
                </a:r>
                <a:r>
                  <a:rPr lang="en-US" dirty="0"/>
                  <a:t>decrease (very roughly) with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𝑜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0.25</m:t>
                        </m:r>
                      </m:sup>
                    </m:sSubSup>
                  </m:oMath>
                </a14:m>
                <a:r>
                  <a:rPr lang="en-US" b="1" dirty="0"/>
                  <a:t> </a:t>
                </a:r>
                <a:r>
                  <a:rPr lang="en-US" dirty="0"/>
                  <a:t>(figure, right) whereas evaluating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scales with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𝑜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endParaRPr lang="en-US" b="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dirty="0"/>
                  <a:t> there is no reason not to do </a:t>
                </a:r>
                <a:r>
                  <a:rPr lang="en-US" b="1" dirty="0"/>
                  <a:t>non-overlapping coupling</a:t>
                </a:r>
                <a:r>
                  <a:rPr lang="en-US" dirty="0"/>
                  <a:t> for this problem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2B4FA8D-DB71-2A8B-4FAB-46F10D7B1E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50" y="5076241"/>
                <a:ext cx="5805977" cy="1549207"/>
              </a:xfrm>
              <a:prstGeom prst="rect">
                <a:avLst/>
              </a:prstGeom>
              <a:blipFill>
                <a:blip r:embed="rId10"/>
                <a:stretch>
                  <a:fillRect l="-735" t="-2756" r="-315" b="-47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>
            <a:extLst>
              <a:ext uri="{FF2B5EF4-FFF2-40B4-BE49-F238E27FC236}">
                <a16:creationId xmlns:a16="http://schemas.microsoft.com/office/drawing/2014/main" id="{1F05CC8B-D38A-1192-3018-13F4D1A2037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84702" y="3946767"/>
            <a:ext cx="2820327" cy="203381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0A01FD2-A080-0EAC-AF33-243E63F29304}"/>
                  </a:ext>
                </a:extLst>
              </p:cNvPr>
              <p:cNvSpPr txBox="1"/>
              <p:nvPr/>
            </p:nvSpPr>
            <p:spPr>
              <a:xfrm>
                <a:off x="6218438" y="6000128"/>
                <a:ext cx="586509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i="1" dirty="0"/>
                  <a:t>Figures above: </a:t>
                </a:r>
                <a:r>
                  <a:rPr lang="en-US" sz="1400" dirty="0"/>
                  <a:t>relative error and average # Schwarz iterations as a function of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sz="140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1400" b="0" i="1">
                            <a:latin typeface="Cambria Math" panose="02040503050406030204" pitchFamily="18" charset="0"/>
                          </a:rPr>
                          <m:t>𝑜</m:t>
                        </m:r>
                      </m:sub>
                    </m:sSub>
                    <m:r>
                      <a:rPr lang="en-US" sz="1400" b="1" i="0" smtClean="0">
                        <a:latin typeface="Cambria Math" panose="02040503050406030204" pitchFamily="18" charset="0"/>
                      </a:rPr>
                      <m:t>.  </m:t>
                    </m:r>
                  </m:oMath>
                </a14:m>
                <a:r>
                  <a:rPr lang="en-US" sz="1400" dirty="0"/>
                  <a:t> Black </a:t>
                </a:r>
                <a14:m>
                  <m:oMath xmlns:m="http://schemas.openxmlformats.org/officeDocument/2006/math">
                    <m:r>
                      <a:rPr lang="en-US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sz="1400" dirty="0"/>
                  <a:t>: training, red </a:t>
                </a:r>
                <a14:m>
                  <m:oMath xmlns:m="http://schemas.openxmlformats.org/officeDocument/2006/math">
                    <m:r>
                      <a:rPr lang="en-US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sz="1400" dirty="0"/>
                  <a:t>: testing.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0A01FD2-A080-0EAC-AF33-243E63F293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8438" y="6000128"/>
                <a:ext cx="5865091" cy="523220"/>
              </a:xfrm>
              <a:prstGeom prst="rect">
                <a:avLst/>
              </a:prstGeom>
              <a:blipFill>
                <a:blip r:embed="rId12"/>
                <a:stretch>
                  <a:fillRect t="-2326" b="-104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00326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FD5723-502C-46C5-A627-0508C05AA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31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C6EE5A9-F928-4BF3-A50A-4AAEC01AD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232552"/>
            <a:ext cx="10471608" cy="570225"/>
          </a:xfrm>
        </p:spPr>
        <p:txBody>
          <a:bodyPr/>
          <a:lstStyle/>
          <a:p>
            <a:r>
              <a:rPr lang="en-US" dirty="0"/>
              <a:t>Schwarz Boundary Sampling for All-HROM Coupling</a:t>
            </a:r>
          </a:p>
        </p:txBody>
      </p:sp>
      <p:sp>
        <p:nvSpPr>
          <p:cNvPr id="7" name="Slide Number Placeholder 3"/>
          <p:cNvSpPr txBox="1">
            <a:spLocks/>
          </p:cNvSpPr>
          <p:nvPr/>
        </p:nvSpPr>
        <p:spPr>
          <a:xfrm>
            <a:off x="64951" y="437652"/>
            <a:ext cx="4193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113E31D-E2AB-40D1-8B51-AFA5AFEF393A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2445420-7CE3-2EEC-02A8-AD9FECB029AE}"/>
              </a:ext>
            </a:extLst>
          </p:cNvPr>
          <p:cNvSpPr/>
          <p:nvPr/>
        </p:nvSpPr>
        <p:spPr>
          <a:xfrm>
            <a:off x="5929745" y="2336800"/>
            <a:ext cx="2854036" cy="23829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94F545B-D743-DC01-536D-067275037A03}"/>
                  </a:ext>
                </a:extLst>
              </p:cNvPr>
              <p:cNvSpPr txBox="1"/>
              <p:nvPr/>
            </p:nvSpPr>
            <p:spPr>
              <a:xfrm>
                <a:off x="64951" y="5558847"/>
                <a:ext cx="11566589" cy="104644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Including </a:t>
                </a:r>
                <a:r>
                  <a:rPr lang="en-US" b="1" dirty="0"/>
                  <a:t>too many Schwarz boundary points </a:t>
                </a:r>
                <a:r>
                  <a:rPr lang="en-US" dirty="0"/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</m:oMath>
                </a14:m>
                <a:r>
                  <a:rPr lang="en-US" dirty="0"/>
                  <a:t>) in sample mesh given </a:t>
                </a:r>
                <a:r>
                  <a:rPr lang="en-US" b="1" dirty="0"/>
                  <a:t>fixed budget </a:t>
                </a:r>
                <a:r>
                  <a:rPr lang="en-US" dirty="0"/>
                  <a:t>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dirty="0"/>
                  <a:t> sample mesh points may lead to </a:t>
                </a:r>
                <a:r>
                  <a:rPr lang="en-US" b="1" dirty="0"/>
                  <a:t>too few sample mesh points </a:t>
                </a:r>
                <a:r>
                  <a:rPr lang="en-US" dirty="0"/>
                  <a:t>in </a:t>
                </a:r>
                <a:r>
                  <a:rPr lang="en-US" b="1" dirty="0"/>
                  <a:t>interior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b="1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b="1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For SWE problem, we can get away with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b="1" dirty="0"/>
                  <a:t>10% boundary sampling </a:t>
                </a:r>
                <a:r>
                  <a:rPr lang="en-US" dirty="0"/>
                  <a:t>(movie above, right-most frame)</a:t>
                </a:r>
                <a:endParaRPr lang="en-US" b="1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94F545B-D743-DC01-536D-067275037A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51" y="5558847"/>
                <a:ext cx="11566589" cy="1046440"/>
              </a:xfrm>
              <a:prstGeom prst="rect">
                <a:avLst/>
              </a:prstGeom>
              <a:blipFill>
                <a:blip r:embed="rId5"/>
                <a:stretch>
                  <a:fillRect l="-369" t="-4070" b="-7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>
            <a:extLst>
              <a:ext uri="{FF2B5EF4-FFF2-40B4-BE49-F238E27FC236}">
                <a16:creationId xmlns:a16="http://schemas.microsoft.com/office/drawing/2014/main" id="{0EFC1109-0D77-2C65-B603-DCB9828792B5}"/>
              </a:ext>
            </a:extLst>
          </p:cNvPr>
          <p:cNvSpPr/>
          <p:nvPr/>
        </p:nvSpPr>
        <p:spPr>
          <a:xfrm>
            <a:off x="5943605" y="2267531"/>
            <a:ext cx="2854036" cy="23829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537F941-F460-510A-E2B5-91DEFC3162C3}"/>
              </a:ext>
            </a:extLst>
          </p:cNvPr>
          <p:cNvSpPr txBox="1"/>
          <p:nvPr/>
        </p:nvSpPr>
        <p:spPr>
          <a:xfrm>
            <a:off x="71667" y="1558083"/>
            <a:ext cx="1176957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Naïve/sparsely-sampled </a:t>
            </a:r>
            <a:r>
              <a:rPr lang="en-US" dirty="0"/>
              <a:t>Schwarz boundary results in </a:t>
            </a:r>
            <a:r>
              <a:rPr lang="en-US" b="1" dirty="0"/>
              <a:t>failure</a:t>
            </a:r>
            <a:r>
              <a:rPr lang="en-US" dirty="0"/>
              <a:t> to transmit coupling information during Schwarz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6" name="hyper_decomp_contours_compare_domrate_new">
            <a:hlinkClick r:id="" action="ppaction://media"/>
            <a:extLst>
              <a:ext uri="{FF2B5EF4-FFF2-40B4-BE49-F238E27FC236}">
                <a16:creationId xmlns:a16="http://schemas.microsoft.com/office/drawing/2014/main" id="{47467E94-6D06-1A0D-0828-F818A57A784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4866" y="1883063"/>
            <a:ext cx="7878618" cy="295448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C5FFF7B-AEB7-E441-B81B-24F18ECEDD37}"/>
                  </a:ext>
                </a:extLst>
              </p:cNvPr>
              <p:cNvSpPr txBox="1"/>
              <p:nvPr/>
            </p:nvSpPr>
            <p:spPr>
              <a:xfrm>
                <a:off x="782647" y="4837544"/>
                <a:ext cx="7730837" cy="5637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500" i="1" dirty="0"/>
                  <a:t>Movie above: </a:t>
                </a:r>
                <a:r>
                  <a:rPr lang="en-US" sz="1500" dirty="0"/>
                  <a:t>FOM (left), all HROM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5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5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15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en-US" sz="1500" b="0" i="1" smtClean="0">
                        <a:latin typeface="Cambria Math" panose="02040503050406030204" pitchFamily="18" charset="0"/>
                      </a:rPr>
                      <m:t>=5%</m:t>
                    </m:r>
                  </m:oMath>
                </a14:m>
                <a:r>
                  <a:rPr lang="en-US" sz="1500" dirty="0"/>
                  <a:t> (middle) and all HROM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5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500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1500" i="1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en-US" sz="1500" b="0" i="1" smtClean="0">
                        <a:latin typeface="Cambria Math" panose="02040503050406030204" pitchFamily="18" charset="0"/>
                      </a:rPr>
                      <m:t>=10%</m:t>
                    </m:r>
                  </m:oMath>
                </a14:m>
                <a:r>
                  <a:rPr lang="en-US" sz="1500" dirty="0"/>
                  <a:t> (left).  ROMs have </a:t>
                </a:r>
                <a14:m>
                  <m:oMath xmlns:m="http://schemas.openxmlformats.org/officeDocument/2006/math">
                    <m:r>
                      <a:rPr lang="en-US" sz="1500" i="1" dirty="0" smtClean="0"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sz="1500" i="1" dirty="0" smtClean="0">
                        <a:latin typeface="Cambria Math" panose="02040503050406030204" pitchFamily="18" charset="0"/>
                      </a:rPr>
                      <m:t>=100 </m:t>
                    </m:r>
                  </m:oMath>
                </a14:m>
                <a:r>
                  <a:rPr lang="en-US" sz="1500" dirty="0"/>
                  <a:t>modes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=0.5%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sz="1500" dirty="0"/>
                  <a:t> sample mesh points.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C5FFF7B-AEB7-E441-B81B-24F18ECEDD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2647" y="4837544"/>
                <a:ext cx="7730837" cy="563744"/>
              </a:xfrm>
              <a:prstGeom prst="rect">
                <a:avLst/>
              </a:prstGeom>
              <a:blipFill>
                <a:blip r:embed="rId7"/>
                <a:stretch>
                  <a:fillRect t="-3261" b="-108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EAAD1451-67BA-D05B-1E8E-C1D981595A9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41060" y="1957874"/>
            <a:ext cx="2926080" cy="29260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6913D41-D2C9-3079-121E-545633707B3C}"/>
                  </a:ext>
                </a:extLst>
              </p:cNvPr>
              <p:cNvSpPr txBox="1"/>
              <p:nvPr/>
            </p:nvSpPr>
            <p:spPr>
              <a:xfrm>
                <a:off x="8783781" y="4719782"/>
                <a:ext cx="304063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i="1" dirty="0"/>
                  <a:t>Figure above</a:t>
                </a:r>
                <a:r>
                  <a:rPr lang="en-US" sz="1400" dirty="0"/>
                  <a:t>: example sample mesh with sampling rate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=10%</m:t>
                    </m:r>
                  </m:oMath>
                </a14:m>
                <a:r>
                  <a:rPr lang="en-US" sz="1400" dirty="0"/>
                  <a:t> 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6913D41-D2C9-3079-121E-545633707B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83781" y="4719782"/>
                <a:ext cx="3040638" cy="523220"/>
              </a:xfrm>
              <a:prstGeom prst="rect">
                <a:avLst/>
              </a:prstGeom>
              <a:blipFill>
                <a:blip r:embed="rId9"/>
                <a:stretch>
                  <a:fillRect t="-3488" b="-104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E5E0E434-1D14-83C9-453B-7A7C30CD1F20}"/>
              </a:ext>
            </a:extLst>
          </p:cNvPr>
          <p:cNvSpPr txBox="1"/>
          <p:nvPr/>
        </p:nvSpPr>
        <p:spPr>
          <a:xfrm>
            <a:off x="2344629" y="802777"/>
            <a:ext cx="7502742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i="1" u="sng" dirty="0"/>
              <a:t>Key question</a:t>
            </a:r>
            <a:r>
              <a:rPr lang="en-US" b="1" dirty="0"/>
              <a:t>:</a:t>
            </a:r>
            <a:r>
              <a:rPr lang="en-US" b="1" i="1" dirty="0"/>
              <a:t> </a:t>
            </a:r>
            <a:r>
              <a:rPr lang="en-US" dirty="0"/>
              <a:t>how many </a:t>
            </a:r>
            <a:r>
              <a:rPr lang="en-US" b="1" dirty="0"/>
              <a:t>Schwarz boundary points </a:t>
            </a:r>
            <a:r>
              <a:rPr lang="en-US" dirty="0"/>
              <a:t>need to be included in </a:t>
            </a:r>
            <a:r>
              <a:rPr lang="en-US" b="1" dirty="0"/>
              <a:t>sample mesh</a:t>
            </a:r>
            <a:r>
              <a:rPr lang="en-US" dirty="0"/>
              <a:t> when performing HROM coupling?</a:t>
            </a:r>
          </a:p>
        </p:txBody>
      </p:sp>
    </p:spTree>
    <p:extLst>
      <p:ext uri="{BB962C8B-B14F-4D97-AF65-F5344CB8AC3E}">
        <p14:creationId xmlns:p14="http://schemas.microsoft.com/office/powerpoint/2010/main" val="2282818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FD5723-502C-46C5-A627-0508C05AA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32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C6EE5A9-F928-4BF3-A50A-4AAEC01AD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232552"/>
            <a:ext cx="10471608" cy="570225"/>
          </a:xfrm>
        </p:spPr>
        <p:txBody>
          <a:bodyPr/>
          <a:lstStyle/>
          <a:p>
            <a:r>
              <a:rPr lang="en-US" dirty="0"/>
              <a:t>Coupled HROM Performance</a:t>
            </a:r>
          </a:p>
        </p:txBody>
      </p:sp>
      <p:sp>
        <p:nvSpPr>
          <p:cNvPr id="7" name="Slide Number Placeholder 3"/>
          <p:cNvSpPr txBox="1">
            <a:spLocks/>
          </p:cNvSpPr>
          <p:nvPr/>
        </p:nvSpPr>
        <p:spPr>
          <a:xfrm>
            <a:off x="64951" y="437652"/>
            <a:ext cx="4193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113E31D-E2AB-40D1-8B51-AFA5AFEF393A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2445420-7CE3-2EEC-02A8-AD9FECB029AE}"/>
              </a:ext>
            </a:extLst>
          </p:cNvPr>
          <p:cNvSpPr/>
          <p:nvPr/>
        </p:nvSpPr>
        <p:spPr>
          <a:xfrm>
            <a:off x="5929745" y="2336800"/>
            <a:ext cx="2854036" cy="23829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EFC1109-0D77-2C65-B603-DCB9828792B5}"/>
              </a:ext>
            </a:extLst>
          </p:cNvPr>
          <p:cNvSpPr/>
          <p:nvPr/>
        </p:nvSpPr>
        <p:spPr>
          <a:xfrm>
            <a:off x="5943605" y="2267531"/>
            <a:ext cx="2854036" cy="23829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CE760DF-37C9-CE81-60EF-EAD1C3605E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74" y="956333"/>
            <a:ext cx="5544101" cy="386544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9EE8A69-53B3-1361-8924-9306F1170B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1636" y="802777"/>
            <a:ext cx="5444289" cy="40197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73B5F8D-D4D6-5154-DB6B-D959E69AFED4}"/>
                  </a:ext>
                </a:extLst>
              </p:cNvPr>
              <p:cNvSpPr txBox="1"/>
              <p:nvPr/>
            </p:nvSpPr>
            <p:spPr>
              <a:xfrm>
                <a:off x="415637" y="5159714"/>
                <a:ext cx="10976851" cy="13542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200" dirty="0"/>
                  <a:t>For a fixed ROM dimension, Schwarz delivers </a:t>
                </a:r>
                <a:r>
                  <a:rPr lang="en-US" sz="2200" b="1" dirty="0"/>
                  <a:t>lower error </a:t>
                </a:r>
                <a:r>
                  <a:rPr lang="en-US" sz="2200" dirty="0"/>
                  <a:t>and </a:t>
                </a:r>
                <a:r>
                  <a:rPr lang="en-US" sz="2200" b="1" dirty="0"/>
                  <a:t>comparable cost</a:t>
                </a:r>
                <a:r>
                  <a:rPr lang="en-US" sz="2200" dirty="0"/>
                  <a:t>!</a:t>
                </a:r>
              </a:p>
              <a:p>
                <a:endParaRPr lang="en-US" sz="400" dirty="0"/>
              </a:p>
              <a:p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200" dirty="0"/>
                  <a:t>There are noticeable </a:t>
                </a:r>
                <a:r>
                  <a:rPr lang="en-US" sz="2200" b="1" dirty="0"/>
                  <a:t>cost savings </a:t>
                </a:r>
                <a:r>
                  <a:rPr lang="en-US" sz="2200" dirty="0"/>
                  <a:t>relative to </a:t>
                </a:r>
                <a:r>
                  <a:rPr lang="en-US" sz="2200" b="1" dirty="0"/>
                  <a:t>monolithic FOM</a:t>
                </a:r>
                <a:r>
                  <a:rPr lang="en-US" sz="2200" dirty="0"/>
                  <a:t>!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200" dirty="0"/>
                  <a:t>Accuracy similar for </a:t>
                </a:r>
                <a:r>
                  <a:rPr lang="en-US" sz="2200" b="1" dirty="0"/>
                  <a:t>predictive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sz="2200" dirty="0"/>
                  <a:t> (red) and </a:t>
                </a:r>
                <a:r>
                  <a:rPr lang="en-US" sz="2200" b="1" dirty="0"/>
                  <a:t>non-predictive </a:t>
                </a:r>
                <a14:m>
                  <m:oMath xmlns:m="http://schemas.openxmlformats.org/officeDocument/2006/math">
                    <m:r>
                      <a:rPr lang="en-US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sz="2200" dirty="0"/>
                  <a:t> (black) cases.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73B5F8D-D4D6-5154-DB6B-D959E69AFE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637" y="5159714"/>
                <a:ext cx="10976851" cy="1354217"/>
              </a:xfrm>
              <a:prstGeom prst="rect">
                <a:avLst/>
              </a:prstGeom>
              <a:blipFill>
                <a:blip r:embed="rId5"/>
                <a:stretch>
                  <a:fillRect l="-611" t="-3139" b="-76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E663BD9-56CA-F065-EEE0-9655F7EEF8FD}"/>
                  </a:ext>
                </a:extLst>
              </p:cNvPr>
              <p:cNvSpPr txBox="1"/>
              <p:nvPr/>
            </p:nvSpPr>
            <p:spPr>
              <a:xfrm>
                <a:off x="1385455" y="2520239"/>
                <a:ext cx="2026965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Solid: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     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=0.5%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endParaRPr lang="en-US" sz="1600" dirty="0"/>
              </a:p>
              <a:p>
                <a:r>
                  <a:rPr lang="en-US" sz="1600" dirty="0"/>
                  <a:t>Dashed: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=1%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sz="1600" dirty="0"/>
                  <a:t> 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E663BD9-56CA-F065-EEE0-9655F7EEF8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5455" y="2520239"/>
                <a:ext cx="2026965" cy="584775"/>
              </a:xfrm>
              <a:prstGeom prst="rect">
                <a:avLst/>
              </a:prstGeom>
              <a:blipFill>
                <a:blip r:embed="rId6"/>
                <a:stretch>
                  <a:fillRect l="-1502" t="-4167" b="-114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03252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 descr="Diagram&#10;&#10;Description automatically generated">
            <a:extLst>
              <a:ext uri="{FF2B5EF4-FFF2-40B4-BE49-F238E27FC236}">
                <a16:creationId xmlns:a16="http://schemas.microsoft.com/office/drawing/2014/main" id="{3320CEC5-0401-46AC-9333-02C2F1C5BC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3696" y="4104025"/>
            <a:ext cx="4489590" cy="240667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CD71890-983F-4BC0-9897-E703DA1B37E1}"/>
              </a:ext>
            </a:extLst>
          </p:cNvPr>
          <p:cNvSpPr txBox="1"/>
          <p:nvPr/>
        </p:nvSpPr>
        <p:spPr>
          <a:xfrm>
            <a:off x="64951" y="1180808"/>
            <a:ext cx="8082693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The Schwarz Alternating Method for Domain Decomposition-Based Coupling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Extension to FOM*-ROM</a:t>
            </a:r>
            <a:r>
              <a:rPr lang="en-US" sz="2400" baseline="30000" dirty="0"/>
              <a:t>#</a:t>
            </a:r>
            <a:r>
              <a:rPr lang="en-US" sz="2400" dirty="0"/>
              <a:t> and ROM-ROM Coupling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Numerical Examples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400" dirty="0"/>
          </a:p>
          <a:p>
            <a:pPr marL="342900" indent="-342900">
              <a:buAutoNum type="arabicPeriod"/>
            </a:pPr>
            <a:endParaRPr lang="en-US" sz="40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400" dirty="0"/>
              <a:t>2D Burgers Equation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US" sz="40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US" sz="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40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400" dirty="0"/>
              <a:t>2D Shallow Water Equations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US" sz="40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US" sz="40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US" sz="40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400" b="1" dirty="0"/>
              <a:t>Teaser: 2D Euler Equations Riemann Problem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Summary &amp; Future Work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pPr marL="342900" indent="-342900">
              <a:buAutoNum type="arabicPeriod"/>
            </a:pPr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FD5723-502C-46C5-A627-0508C05AA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33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D3285CE-75D0-4DD0-93E1-995C546CDD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9643F741-02C1-4090-804A-21B06737D4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3764" y="2163217"/>
            <a:ext cx="2799522" cy="1434538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5018631D-DED9-4435-9FB3-28B99B4743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23764" y="768509"/>
            <a:ext cx="2739318" cy="143453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A718346-AC04-4359-9AAD-A68ECC0B5015}"/>
              </a:ext>
            </a:extLst>
          </p:cNvPr>
          <p:cNvSpPr txBox="1"/>
          <p:nvPr/>
        </p:nvSpPr>
        <p:spPr>
          <a:xfrm>
            <a:off x="64951" y="6430931"/>
            <a:ext cx="49485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*Full-Order Model.  </a:t>
            </a:r>
            <a:r>
              <a:rPr lang="en-US" sz="1600" baseline="30000" dirty="0"/>
              <a:t>#</a:t>
            </a:r>
            <a:r>
              <a:rPr lang="en-US" sz="1600" dirty="0"/>
              <a:t>Reduced Order Model.</a:t>
            </a:r>
          </a:p>
        </p:txBody>
      </p:sp>
    </p:spTree>
    <p:extLst>
      <p:ext uri="{BB962C8B-B14F-4D97-AF65-F5344CB8AC3E}">
        <p14:creationId xmlns:p14="http://schemas.microsoft.com/office/powerpoint/2010/main" val="53077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83CCE3-9A8E-6021-58EB-36EFA79E3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34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B1C3619-ED66-4FD0-9E0F-1BE5840A0AC5}"/>
                  </a:ext>
                </a:extLst>
              </p:cNvPr>
              <p:cNvSpPr txBox="1"/>
              <p:nvPr/>
            </p:nvSpPr>
            <p:spPr>
              <a:xfrm>
                <a:off x="133058" y="5151790"/>
                <a:ext cx="12058942" cy="19082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b="1" dirty="0">
                    <a:solidFill>
                      <a:srgbClr val="0070C0"/>
                    </a:solidFill>
                  </a:rPr>
                  <a:t>FOM discretization: </a:t>
                </a:r>
              </a:p>
              <a:p>
                <a:endParaRPr lang="en-US" sz="200" b="1" dirty="0">
                  <a:solidFill>
                    <a:srgbClr val="0070C0"/>
                  </a:solidFill>
                </a:endParaRPr>
              </a:p>
              <a:p>
                <a:endParaRPr lang="en-US" sz="2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Spatial discretization given by a first-order </a:t>
                </a:r>
                <a:r>
                  <a:rPr lang="en-US" b="1" dirty="0"/>
                  <a:t>cell-centered finite volume </a:t>
                </a:r>
                <a:r>
                  <a:rPr lang="en-US" dirty="0"/>
                  <a:t>discretization</a:t>
                </a:r>
                <a:r>
                  <a:rPr lang="en-US" b="1" dirty="0"/>
                  <a:t> </a:t>
                </a:r>
                <a:r>
                  <a:rPr lang="en-US" dirty="0"/>
                  <a:t>with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 = 300 </m:t>
                    </m:r>
                  </m:oMath>
                </a14:m>
                <a:r>
                  <a:rPr lang="en-US" dirty="0"/>
                  <a:t>or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 =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 =100 </m:t>
                    </m:r>
                  </m:oMath>
                </a14:m>
                <a:r>
                  <a:rPr lang="en-US" dirty="0"/>
                  <a:t>elements in each dimension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Implicit first order temporal discretization: </a:t>
                </a:r>
                <a:r>
                  <a:rPr lang="en-US" b="1" dirty="0"/>
                  <a:t>backward Euler </a:t>
                </a:r>
                <a:r>
                  <a:rPr lang="en-US" dirty="0"/>
                  <a:t>with fixed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∆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 = 0.0</m:t>
                    </m:r>
                    <m:r>
                      <a:rPr lang="en-US" b="0" i="0" dirty="0" smtClean="0">
                        <a:latin typeface="Cambria Math" panose="02040503050406030204" pitchFamily="18" charset="0"/>
                      </a:rPr>
                      <m:t>05</m:t>
                    </m:r>
                  </m:oMath>
                </a14:m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3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Implemented in </a:t>
                </a:r>
                <a:r>
                  <a:rPr lang="en-US" b="1" dirty="0" err="1"/>
                  <a:t>Pressio-demoapps</a:t>
                </a:r>
                <a:r>
                  <a:rPr lang="en-US" dirty="0"/>
                  <a:t> (</a:t>
                </a:r>
                <a:r>
                  <a:rPr lang="en-US" sz="1800" dirty="0">
                    <a:hlinkClick r:id="rId5"/>
                  </a:rPr>
                  <a:t>https://github.com/Pressio/pressio-demoapps</a:t>
                </a:r>
                <a:r>
                  <a:rPr lang="en-US" sz="1800" dirty="0"/>
                  <a:t>)</a:t>
                </a:r>
                <a:endParaRPr lang="en-US" dirty="0"/>
              </a:p>
              <a:p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B1C3619-ED66-4FD0-9E0F-1BE5840A0A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058" y="5151790"/>
                <a:ext cx="12058942" cy="1908215"/>
              </a:xfrm>
              <a:prstGeom prst="rect">
                <a:avLst/>
              </a:prstGeom>
              <a:blipFill>
                <a:blip r:embed="rId6"/>
                <a:stretch>
                  <a:fillRect l="-455" t="-1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itle 1">
            <a:extLst>
              <a:ext uri="{FF2B5EF4-FFF2-40B4-BE49-F238E27FC236}">
                <a16:creationId xmlns:a16="http://schemas.microsoft.com/office/drawing/2014/main" id="{83863BC4-F263-42E1-AC02-86C3AA872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359772"/>
            <a:ext cx="10471608" cy="570225"/>
          </a:xfrm>
        </p:spPr>
        <p:txBody>
          <a:bodyPr/>
          <a:lstStyle/>
          <a:p>
            <a:r>
              <a:rPr lang="en-US" dirty="0"/>
              <a:t>Teaser: 2D Euler Equations Riemann Problem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78AD2BE-40ED-BC13-6B5B-AA84D073770D}"/>
                  </a:ext>
                </a:extLst>
              </p:cNvPr>
              <p:cNvSpPr txBox="1"/>
              <p:nvPr/>
            </p:nvSpPr>
            <p:spPr>
              <a:xfrm>
                <a:off x="133058" y="3125818"/>
                <a:ext cx="5933084" cy="18774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rgbClr val="0070C0"/>
                    </a:solidFill>
                    <a:ea typeface="Cambria Math" panose="02040503050406030204" pitchFamily="18" charset="0"/>
                  </a:rPr>
                  <a:t>Problem setup: </a:t>
                </a:r>
              </a:p>
              <a:p>
                <a:endParaRPr lang="en-US" sz="200" b="1" dirty="0">
                  <a:solidFill>
                    <a:srgbClr val="0070C0"/>
                  </a:solidFill>
                  <a:ea typeface="Cambria Math" panose="02040503050406030204" pitchFamily="18" charset="0"/>
                </a:endParaRPr>
              </a:p>
              <a:p>
                <a:endParaRPr lang="en-US" sz="200" b="1" dirty="0">
                  <a:solidFill>
                    <a:srgbClr val="0070C0"/>
                  </a:solidFill>
                  <a:ea typeface="Cambria Math" panose="020405030504060302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Ω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(0,1)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d>
                      <m:dPr>
                        <m:begChr m:val="["/>
                        <m:endChr m:val="]"/>
                        <m:ctrlP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0, 0.8</m:t>
                        </m:r>
                      </m:e>
                    </m:d>
                  </m:oMath>
                </a14:m>
                <a:r>
                  <a:rPr lang="en-US" b="0" dirty="0">
                    <a:ea typeface="Cambria Math" panose="02040503050406030204" pitchFamily="18" charset="0"/>
                  </a:rPr>
                  <a:t>, </a:t>
                </a:r>
                <a:r>
                  <a:rPr lang="en-US" dirty="0">
                    <a:ea typeface="Cambria Math" panose="02040503050406030204" pitchFamily="18" charset="0"/>
                  </a:rPr>
                  <a:t>homogeneous Neumann BCs</a:t>
                </a:r>
                <a:endParaRPr lang="en-US" b="0" dirty="0">
                  <a:ea typeface="Cambria Math" panose="020405030504060302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" b="0" dirty="0">
                  <a:ea typeface="Cambria Math" panose="020405030504060302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" b="0" dirty="0">
                  <a:ea typeface="Cambria Math" panose="020405030504060302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Fix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=1.5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=0.029</m:t>
                    </m:r>
                  </m:oMath>
                </a14:m>
                <a:endParaRPr lang="en-US" b="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Vary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; IC from compatibility conditions*</a:t>
                </a: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US" dirty="0"/>
                  <a:t>Training: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1.0, 1.25,1.5,1.75,2.0</m:t>
                        </m:r>
                      </m:e>
                    </m:d>
                  </m:oMath>
                </a14:m>
                <a:endParaRPr lang="en-US" b="0" dirty="0">
                  <a:ea typeface="Cambria Math" panose="02040503050406030204" pitchFamily="18" charset="0"/>
                </a:endParaRP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US" dirty="0"/>
                  <a:t>Testing: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1.125, 1.375,1.625,1.875</m:t>
                        </m:r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78AD2BE-40ED-BC13-6B5B-AA84D07377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058" y="3125818"/>
                <a:ext cx="5933084" cy="1877437"/>
              </a:xfrm>
              <a:prstGeom prst="rect">
                <a:avLst/>
              </a:prstGeom>
              <a:blipFill>
                <a:blip r:embed="rId9"/>
                <a:stretch>
                  <a:fillRect l="-925" t="-2273" b="-38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>
            <a:extLst>
              <a:ext uri="{FF2B5EF4-FFF2-40B4-BE49-F238E27FC236}">
                <a16:creationId xmlns:a16="http://schemas.microsoft.com/office/drawing/2014/main" id="{B2316DBE-50EA-32DB-D382-E4695E4280E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02098" y="341419"/>
            <a:ext cx="1566377" cy="551132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AF1CEC3-BB25-7116-88EE-7ED40CC6CBC1}"/>
              </a:ext>
            </a:extLst>
          </p:cNvPr>
          <p:cNvGrpSpPr/>
          <p:nvPr/>
        </p:nvGrpSpPr>
        <p:grpSpPr>
          <a:xfrm>
            <a:off x="274649" y="987813"/>
            <a:ext cx="5019312" cy="1989470"/>
            <a:chOff x="392690" y="1758742"/>
            <a:chExt cx="5019312" cy="198947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F748918-83CB-CD45-3A11-C420AC1E8A27}"/>
                </a:ext>
              </a:extLst>
            </p:cNvPr>
            <p:cNvSpPr/>
            <p:nvPr/>
          </p:nvSpPr>
          <p:spPr>
            <a:xfrm>
              <a:off x="392690" y="1758742"/>
              <a:ext cx="5019312" cy="1989470"/>
            </a:xfrm>
            <a:prstGeom prst="rect">
              <a:avLst/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97ADAC68-8B6F-3582-DA97-42762DA8BEFC}"/>
                    </a:ext>
                  </a:extLst>
                </p:cNvPr>
                <p:cNvSpPr txBox="1"/>
                <p:nvPr/>
              </p:nvSpPr>
              <p:spPr>
                <a:xfrm>
                  <a:off x="557088" y="1920136"/>
                  <a:ext cx="4700133" cy="175535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𝜌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𝜌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</m:mr>
                            <m:mr>
                              <m:e>
                                <m:eqArr>
                                  <m:eqArr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eqArrPr>
                                  <m:e>
                                    <m:r>
                                      <a:rPr lang="en-US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𝜌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e>
                                    <m:r>
                                      <a:rPr lang="en-US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𝜌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</m:eqArr>
                              </m:e>
                            </m:mr>
                          </m:m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𝜌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𝜌</m:t>
                                </m:r>
                                <m:sSup>
                                  <m:sSup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</m:mr>
                            <m:mr>
                              <m:e>
                                <m:eqArr>
                                  <m:eqArr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eqArrPr>
                                  <m:e>
                                    <m:r>
                                      <a:rPr lang="en-US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𝜌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𝑢𝑣</m:t>
                                    </m:r>
                                  </m:e>
                                  <m:e>
                                    <m:d>
                                      <m:d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𝐸</m:t>
                                        </m:r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+</m:t>
                                        </m:r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𝑝</m:t>
                                        </m:r>
                                      </m:e>
                                    </m:d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</m:eqArr>
                              </m:e>
                            </m:mr>
                          </m:m>
                        </m:e>
                      </m:d>
                    </m:oMath>
                  </a14:m>
                  <a:r>
                    <a:rPr lang="en-US" dirty="0"/>
                    <a:t>+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den>
                      </m:f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𝜌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𝜌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𝑢𝑣</m:t>
                                </m:r>
                              </m:e>
                            </m:mr>
                            <m:mr>
                              <m:e>
                                <m:eqArr>
                                  <m:eqArr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eqArrPr>
                                  <m:e>
                                    <m:r>
                                      <a:rPr lang="en-US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𝜌</m:t>
                                    </m:r>
                                    <m:sSup>
                                      <m:sSupPr>
                                        <m:ctrlPr>
                                          <a:rPr lang="en-US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𝑣</m:t>
                                        </m:r>
                                      </m:e>
                                      <m:sup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e>
                                    <m:d>
                                      <m:d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𝐸</m:t>
                                        </m:r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+</m:t>
                                        </m:r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𝑝</m:t>
                                        </m:r>
                                      </m:e>
                                    </m:d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</m:eqArr>
                              </m:e>
                            </m:mr>
                          </m:m>
                        </m:e>
                      </m:d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𝟎</m:t>
                      </m:r>
                    </m:oMath>
                  </a14:m>
                  <a:endParaRPr lang="en-US" b="1" dirty="0"/>
                </a:p>
                <a:p>
                  <a:endParaRPr lang="en-US" sz="400" b="1" dirty="0"/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−1)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𝜌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𝐸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𝜌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</m:e>
                        </m:d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97ADAC68-8B6F-3582-DA97-42762DA8BEF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7088" y="1920136"/>
                  <a:ext cx="4700133" cy="175535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590C771C-E611-B938-1733-200B3B8D53EE}"/>
              </a:ext>
            </a:extLst>
          </p:cNvPr>
          <p:cNvSpPr txBox="1"/>
          <p:nvPr/>
        </p:nvSpPr>
        <p:spPr>
          <a:xfrm>
            <a:off x="9694821" y="6408106"/>
            <a:ext cx="20778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*</a:t>
            </a:r>
            <a:r>
              <a:rPr lang="en-US" sz="1600" b="0" i="0" u="none" strike="noStrike" baseline="0" dirty="0"/>
              <a:t>Schulz-Rinne, 1993.</a:t>
            </a:r>
            <a:endParaRPr lang="en-U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D92E59F9-C769-3081-90E2-3660E09ABAB1}"/>
                  </a:ext>
                </a:extLst>
              </p:cNvPr>
              <p:cNvSpPr txBox="1"/>
              <p:nvPr/>
            </p:nvSpPr>
            <p:spPr>
              <a:xfrm>
                <a:off x="5809491" y="3429000"/>
                <a:ext cx="5829034" cy="1754326"/>
              </a:xfrm>
              <a:prstGeom prst="rect">
                <a:avLst/>
              </a:prstGeom>
              <a:noFill/>
              <a:ln w="28575">
                <a:solidFill>
                  <a:srgbClr val="0070C0"/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US" sz="400" b="1" i="1" dirty="0"/>
              </a:p>
              <a:p>
                <a:pPr algn="ctr"/>
                <a:r>
                  <a:rPr lang="en-US" sz="2000" b="1" i="1" dirty="0">
                    <a:solidFill>
                      <a:srgbClr val="0070C0"/>
                    </a:solidFill>
                  </a:rPr>
                  <a:t>Preliminary results:</a:t>
                </a:r>
              </a:p>
              <a:p>
                <a:pPr algn="ctr"/>
                <a:endParaRPr lang="en-US" sz="400" b="1" i="1" dirty="0">
                  <a:solidFill>
                    <a:srgbClr val="0070C0"/>
                  </a:solidFill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Schwarz can </a:t>
                </a:r>
                <a:r>
                  <a:rPr lang="en-US" b="1" dirty="0"/>
                  <a:t>stabilize </a:t>
                </a:r>
                <a:r>
                  <a:rPr lang="en-US" dirty="0"/>
                  <a:t>unstable monolithic ROM for fixed dimension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US" dirty="0"/>
                  <a:t> (above)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Since shock traverses all parts of domain, achieving </a:t>
                </a:r>
                <a:r>
                  <a:rPr lang="en-US" b="1" dirty="0"/>
                  <a:t>speedups </a:t>
                </a:r>
                <a:r>
                  <a:rPr lang="en-US" dirty="0"/>
                  <a:t>with Schwarz is </a:t>
                </a:r>
                <a:r>
                  <a:rPr lang="en-US" b="1" dirty="0"/>
                  <a:t>more difficult</a:t>
                </a:r>
              </a:p>
              <a:p>
                <a:endParaRPr lang="en-US" sz="400" b="1" i="1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D92E59F9-C769-3081-90E2-3660E09ABA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9491" y="3429000"/>
                <a:ext cx="5829034" cy="1754326"/>
              </a:xfrm>
              <a:prstGeom prst="rect">
                <a:avLst/>
              </a:prstGeom>
              <a:blipFill>
                <a:blip r:embed="rId13"/>
                <a:stretch>
                  <a:fillRect l="-416" r="-520"/>
                </a:stretch>
              </a:blipFill>
              <a:ln w="28575"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ressure_1p875">
            <a:hlinkClick r:id="" action="ppaction://media"/>
            <a:extLst>
              <a:ext uri="{FF2B5EF4-FFF2-40B4-BE49-F238E27FC236}">
                <a16:creationId xmlns:a16="http://schemas.microsoft.com/office/drawing/2014/main" id="{7DBFD869-DA87-C8BD-82B5-F3C9FE1E212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571118" y="1041086"/>
            <a:ext cx="6067407" cy="2276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205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FD5723-502C-46C5-A627-0508C05AA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35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D3285CE-75D0-4DD0-93E1-995C546CDD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D71890-983F-4BC0-9897-E703DA1B37E1}"/>
              </a:ext>
            </a:extLst>
          </p:cNvPr>
          <p:cNvSpPr txBox="1"/>
          <p:nvPr/>
        </p:nvSpPr>
        <p:spPr>
          <a:xfrm>
            <a:off x="64951" y="1180808"/>
            <a:ext cx="8082693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The Schwarz Alternating Method for Domain Decomposition-Based Coupling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Extension to FOM*-ROM</a:t>
            </a:r>
            <a:r>
              <a:rPr lang="en-US" sz="2400" baseline="30000" dirty="0"/>
              <a:t>#</a:t>
            </a:r>
            <a:r>
              <a:rPr lang="en-US" sz="2400" dirty="0"/>
              <a:t> and ROM-ROM Coupling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Numerical Examples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400" dirty="0"/>
          </a:p>
          <a:p>
            <a:pPr marL="342900" indent="-342900">
              <a:buAutoNum type="arabicPeriod"/>
            </a:pPr>
            <a:endParaRPr lang="en-US" sz="40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400" dirty="0"/>
              <a:t>2D Burgers Equation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US" sz="40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US" sz="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40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400" dirty="0"/>
              <a:t>2D Shallow Water Equations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US" sz="40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US" sz="40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US" sz="40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400" dirty="0"/>
              <a:t>Teaser: 2D Euler Equations Riemann Problem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Summary &amp; Future Work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 dirty="0"/>
          </a:p>
          <a:p>
            <a:endParaRPr lang="en-US" sz="2400" dirty="0"/>
          </a:p>
          <a:p>
            <a:endParaRPr lang="en-US" sz="2400" dirty="0"/>
          </a:p>
          <a:p>
            <a:pPr marL="342900" indent="-342900">
              <a:buAutoNum type="arabicPeriod"/>
            </a:pPr>
            <a:endParaRPr lang="en-US" sz="2400" dirty="0"/>
          </a:p>
        </p:txBody>
      </p:sp>
      <p:pic>
        <p:nvPicPr>
          <p:cNvPr id="49" name="Picture 48" descr="Diagram&#10;&#10;Description automatically generated">
            <a:extLst>
              <a:ext uri="{FF2B5EF4-FFF2-40B4-BE49-F238E27FC236}">
                <a16:creationId xmlns:a16="http://schemas.microsoft.com/office/drawing/2014/main" id="{3320CEC5-0401-46AC-9333-02C2F1C5BC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3696" y="4104025"/>
            <a:ext cx="4489590" cy="2406679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9643F741-02C1-4090-804A-21B06737D4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3764" y="2163217"/>
            <a:ext cx="2799522" cy="1434538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5018631D-DED9-4435-9FB3-28B99B4743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23764" y="768509"/>
            <a:ext cx="2739318" cy="143453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A718346-AC04-4359-9AAD-A68ECC0B5015}"/>
              </a:ext>
            </a:extLst>
          </p:cNvPr>
          <p:cNvSpPr txBox="1"/>
          <p:nvPr/>
        </p:nvSpPr>
        <p:spPr>
          <a:xfrm>
            <a:off x="64951" y="6430931"/>
            <a:ext cx="49485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*Full-Order Model.  </a:t>
            </a:r>
            <a:r>
              <a:rPr lang="en-US" sz="1600" baseline="30000" dirty="0"/>
              <a:t>#</a:t>
            </a:r>
            <a:r>
              <a:rPr lang="en-US" sz="1600" dirty="0"/>
              <a:t>Reduced Order Model.</a:t>
            </a:r>
          </a:p>
        </p:txBody>
      </p:sp>
    </p:spTree>
    <p:extLst>
      <p:ext uri="{BB962C8B-B14F-4D97-AF65-F5344CB8AC3E}">
        <p14:creationId xmlns:p14="http://schemas.microsoft.com/office/powerpoint/2010/main" val="1933628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FD5723-502C-46C5-A627-0508C05AA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36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C6EE5A9-F928-4BF3-A50A-4AAEC01AD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359772"/>
            <a:ext cx="10471608" cy="570225"/>
          </a:xfrm>
        </p:spPr>
        <p:txBody>
          <a:bodyPr/>
          <a:lstStyle/>
          <a:p>
            <a:r>
              <a:rPr lang="en-US" dirty="0"/>
              <a:t>Summary and Future Work</a:t>
            </a:r>
          </a:p>
        </p:txBody>
      </p:sp>
      <p:sp>
        <p:nvSpPr>
          <p:cNvPr id="7" name="Slide Number Placeholder 3"/>
          <p:cNvSpPr txBox="1">
            <a:spLocks/>
          </p:cNvSpPr>
          <p:nvPr/>
        </p:nvSpPr>
        <p:spPr>
          <a:xfrm>
            <a:off x="64951" y="437652"/>
            <a:ext cx="4193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113E31D-E2AB-40D1-8B51-AFA5AFEF393A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87D449-5266-4C34-8910-5A468DFA57C2}"/>
              </a:ext>
            </a:extLst>
          </p:cNvPr>
          <p:cNvSpPr txBox="1"/>
          <p:nvPr/>
        </p:nvSpPr>
        <p:spPr>
          <a:xfrm>
            <a:off x="123503" y="860612"/>
            <a:ext cx="12132964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200" b="1" dirty="0">
                <a:solidFill>
                  <a:srgbClr val="0070C0"/>
                </a:solidFill>
                <a:cs typeface="Calibri" panose="020F0502020204030204" pitchFamily="34" charset="0"/>
              </a:rPr>
              <a:t>Summary: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Schwarz has been </a:t>
            </a:r>
            <a:r>
              <a:rPr lang="en-US" sz="2000" b="1" dirty="0"/>
              <a:t>demonstrated </a:t>
            </a:r>
            <a:r>
              <a:rPr lang="en-US" sz="2000" dirty="0"/>
              <a:t>for </a:t>
            </a:r>
            <a:r>
              <a:rPr lang="en-US" sz="2000" b="1" dirty="0"/>
              <a:t>coupling</a:t>
            </a:r>
            <a:r>
              <a:rPr lang="en-US" sz="2000" dirty="0"/>
              <a:t> of FOMs and (H)ROMs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b="1" dirty="0"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cs typeface="Calibri" panose="020F0502020204030204" pitchFamily="34" charset="0"/>
              </a:rPr>
              <a:t>Computational gains </a:t>
            </a:r>
            <a:r>
              <a:rPr lang="en-US" sz="2000" dirty="0">
                <a:cs typeface="Calibri" panose="020F0502020204030204" pitchFamily="34" charset="0"/>
              </a:rPr>
              <a:t>can be achieved by coupling HROMs and using the additive Schwarz variant</a:t>
            </a:r>
          </a:p>
        </p:txBody>
      </p:sp>
      <p:sp>
        <p:nvSpPr>
          <p:cNvPr id="3" name="Rectangle 2"/>
          <p:cNvSpPr/>
          <p:nvPr/>
        </p:nvSpPr>
        <p:spPr>
          <a:xfrm>
            <a:off x="86746" y="2070004"/>
            <a:ext cx="7241098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200" b="1" dirty="0">
                <a:solidFill>
                  <a:srgbClr val="0070C0"/>
                </a:solidFill>
                <a:cs typeface="Calibri" panose="020F0502020204030204" pitchFamily="34" charset="0"/>
              </a:rPr>
              <a:t>Ongoing &amp; future work</a:t>
            </a:r>
            <a:r>
              <a:rPr lang="en-US" sz="2200" dirty="0">
                <a:solidFill>
                  <a:srgbClr val="0070C0"/>
                </a:solidFill>
                <a:cs typeface="Calibri" panose="020F0502020204030204" pitchFamily="34" charset="0"/>
              </a:rPr>
              <a:t>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cs typeface="Calibri" panose="020F0502020204030204" pitchFamily="34" charset="0"/>
              </a:rPr>
              <a:t>Extension to </a:t>
            </a:r>
            <a:r>
              <a:rPr lang="en-US" sz="2000" b="1" dirty="0">
                <a:cs typeface="Calibri" panose="020F0502020204030204" pitchFamily="34" charset="0"/>
              </a:rPr>
              <a:t>other applications</a:t>
            </a:r>
            <a:r>
              <a:rPr lang="en-US" sz="2000" dirty="0">
                <a:cs typeface="Calibri" panose="020F0502020204030204" pitchFamily="34" charset="0"/>
              </a:rPr>
              <a:t> (fasteners, laser welds)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Rigorous analysis </a:t>
            </a:r>
            <a:r>
              <a:rPr lang="en-US" sz="2000" dirty="0"/>
              <a:t>of why Dirichlet-Dirichlet BC “work” when employing non-overlapping Schwarz with </a:t>
            </a:r>
            <a:r>
              <a:rPr lang="en-US" sz="2000" dirty="0" err="1"/>
              <a:t>discretizations</a:t>
            </a:r>
            <a:r>
              <a:rPr lang="en-US" sz="2000" dirty="0"/>
              <a:t> that employ ghost cells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>
              <a:cs typeface="Calibri" panose="020F0502020204030204" pitchFamily="34" charset="0"/>
            </a:endParaRPr>
          </a:p>
          <a:p>
            <a:endParaRPr lang="en-US" sz="2000" dirty="0"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>
              <a:cs typeface="Calibri" panose="020F050202020403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>
              <a:cs typeface="Calibri" panose="020F050202020403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en-US" sz="2200" dirty="0">
              <a:cs typeface="Calibri" panose="020F050202020403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en-US" sz="2200" dirty="0"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>
              <a:cs typeface="Calibri" panose="020F050202020403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56AEA78-9E1B-4031-9199-D2C3EC42D3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4213" y="743865"/>
            <a:ext cx="2049616" cy="475511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5D6C7C3A-2FAE-4541-A9BC-163DA8C0C09F}"/>
              </a:ext>
            </a:extLst>
          </p:cNvPr>
          <p:cNvSpPr txBox="1"/>
          <p:nvPr/>
        </p:nvSpPr>
        <p:spPr>
          <a:xfrm>
            <a:off x="8598605" y="6377389"/>
            <a:ext cx="623365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* </a:t>
            </a:r>
            <a:r>
              <a:rPr lang="en-US" sz="1600" dirty="0">
                <a:hlinkClick r:id="rId4"/>
              </a:rPr>
              <a:t>https://pressio.github.io</a:t>
            </a:r>
            <a:endParaRPr lang="en-US" sz="16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E6FDD2B-35EE-FCC8-E1DF-D7BE9637B5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24578" y="4688637"/>
            <a:ext cx="4680676" cy="1308751"/>
          </a:xfrm>
          <a:prstGeom prst="rect">
            <a:avLst/>
          </a:prstGeom>
        </p:spPr>
      </p:pic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39C8F2A9-14C9-0E78-95D9-FE0B61D92B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21434" y="2070004"/>
            <a:ext cx="4523387" cy="242479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2EF60BE-7D2C-27EC-D963-07F7B80D9292}"/>
              </a:ext>
            </a:extLst>
          </p:cNvPr>
          <p:cNvSpPr txBox="1"/>
          <p:nvPr/>
        </p:nvSpPr>
        <p:spPr>
          <a:xfrm>
            <a:off x="46411" y="3869010"/>
            <a:ext cx="7414591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Learning</a:t>
            </a:r>
            <a:r>
              <a:rPr lang="en-US" sz="2000" dirty="0"/>
              <a:t> of </a:t>
            </a:r>
            <a:r>
              <a:rPr lang="en-US" sz="2000" b="1" dirty="0"/>
              <a:t>“optimal” transmission conditions </a:t>
            </a:r>
            <a:r>
              <a:rPr lang="en-US" sz="2000" dirty="0"/>
              <a:t>to ensure </a:t>
            </a:r>
            <a:r>
              <a:rPr lang="en-US" sz="2000" b="1" dirty="0"/>
              <a:t>structure preservation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Extension of Schwarz to enabling coupling of </a:t>
            </a:r>
            <a:r>
              <a:rPr lang="en-US" sz="2000" b="1" dirty="0"/>
              <a:t>non-intrusive ROMs </a:t>
            </a:r>
            <a:r>
              <a:rPr lang="en-US" sz="2000" dirty="0"/>
              <a:t>(e.g., DMD, </a:t>
            </a:r>
            <a:r>
              <a:rPr lang="en-US" sz="2000" dirty="0" err="1"/>
              <a:t>OpInf</a:t>
            </a:r>
            <a:r>
              <a:rPr lang="en-US" sz="2000" dirty="0"/>
              <a:t>, Neural Networks)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ea typeface="Calibri" panose="020F0502020204030204" pitchFamily="34" charset="0"/>
                <a:cs typeface="Calibri Light" panose="020F0302020204030204" pitchFamily="34" charset="0"/>
              </a:rPr>
              <a:t>Development of </a:t>
            </a:r>
            <a:r>
              <a:rPr lang="en-US" sz="2000" b="1" dirty="0">
                <a:effectLst/>
                <a:ea typeface="Calibri" panose="020F0502020204030204" pitchFamily="34" charset="0"/>
                <a:cs typeface="Calibri Light" panose="020F0302020204030204" pitchFamily="34" charset="0"/>
              </a:rPr>
              <a:t>automated criteria </a:t>
            </a:r>
            <a:r>
              <a:rPr lang="en-US" sz="2000" dirty="0">
                <a:effectLst/>
                <a:ea typeface="Calibri" panose="020F0502020204030204" pitchFamily="34" charset="0"/>
                <a:cs typeface="Calibri Light" panose="020F0302020204030204" pitchFamily="34" charset="0"/>
              </a:rPr>
              <a:t>to determine appropriate use of less refined or reduced-order models without sacrificing accuracy, enabling </a:t>
            </a:r>
            <a:r>
              <a:rPr lang="en-US" sz="2000" b="1" dirty="0">
                <a:effectLst/>
                <a:ea typeface="Calibri" panose="020F0502020204030204" pitchFamily="34" charset="0"/>
                <a:cs typeface="Calibri Light" panose="020F0302020204030204" pitchFamily="34" charset="0"/>
              </a:rPr>
              <a:t>real-time transitions </a:t>
            </a:r>
            <a:r>
              <a:rPr lang="en-US" sz="2000" dirty="0">
                <a:effectLst/>
                <a:ea typeface="Calibri" panose="020F0502020204030204" pitchFamily="34" charset="0"/>
                <a:cs typeface="Calibri Light" panose="020F0302020204030204" pitchFamily="34" charset="0"/>
              </a:rPr>
              <a:t>between different model fidelities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27EDCE9-B163-21B1-E993-4565BE8BF1DE}"/>
                  </a:ext>
                </a:extLst>
              </p:cNvPr>
              <p:cNvSpPr txBox="1"/>
              <p:nvPr/>
            </p:nvSpPr>
            <p:spPr>
              <a:xfrm>
                <a:off x="4405202" y="6128896"/>
                <a:ext cx="31791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 </m:t>
                    </m:r>
                  </m:oMath>
                </a14:m>
                <a:r>
                  <a:rPr lang="en-US" b="1" i="1" dirty="0">
                    <a:solidFill>
                      <a:srgbClr val="FF0000"/>
                    </a:solidFill>
                  </a:rPr>
                  <a:t>New project</a:t>
                </a:r>
                <a:r>
                  <a:rPr lang="en-US" dirty="0">
                    <a:solidFill>
                      <a:srgbClr val="FF0000"/>
                    </a:solidFill>
                  </a:rPr>
                  <a:t>: </a:t>
                </a:r>
                <a:r>
                  <a:rPr lang="en-US" dirty="0" err="1">
                    <a:solidFill>
                      <a:srgbClr val="FF0000"/>
                    </a:solidFill>
                  </a:rPr>
                  <a:t>AHeaD</a:t>
                </a:r>
                <a:r>
                  <a:rPr lang="en-US" dirty="0">
                    <a:solidFill>
                      <a:srgbClr val="FF0000"/>
                    </a:solidFill>
                  </a:rPr>
                  <a:t> LDRD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27EDCE9-B163-21B1-E993-4565BE8BF1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5202" y="6128896"/>
                <a:ext cx="3179140" cy="369332"/>
              </a:xfrm>
              <a:prstGeom prst="rect">
                <a:avLst/>
              </a:prstGeom>
              <a:blipFill>
                <a:blip r:embed="rId7"/>
                <a:stretch>
                  <a:fillRect t="-9836" r="-768" b="-229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53B5D470-A148-8F39-61DE-2CC58F83721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36890" y="605801"/>
            <a:ext cx="1018748" cy="764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824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FD5723-502C-46C5-A627-0508C05AA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37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C6EE5A9-F928-4BF3-A50A-4AAEC01AD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359772"/>
            <a:ext cx="10471608" cy="570225"/>
          </a:xfrm>
        </p:spPr>
        <p:txBody>
          <a:bodyPr/>
          <a:lstStyle/>
          <a:p>
            <a:r>
              <a:rPr lang="en-US" dirty="0"/>
              <a:t>Team &amp; Acknowledgments</a:t>
            </a:r>
            <a:endParaRPr lang="en-US" sz="2400" dirty="0"/>
          </a:p>
        </p:txBody>
      </p:sp>
      <p:sp>
        <p:nvSpPr>
          <p:cNvPr id="7" name="Slide Number Placeholder 3"/>
          <p:cNvSpPr txBox="1">
            <a:spLocks/>
          </p:cNvSpPr>
          <p:nvPr/>
        </p:nvSpPr>
        <p:spPr>
          <a:xfrm>
            <a:off x="64951" y="437652"/>
            <a:ext cx="4193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113E31D-E2AB-40D1-8B51-AFA5AFEF393A}" type="slidenum">
              <a:rPr lang="en-US" smtClean="0"/>
              <a:pPr/>
              <a:t>37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B1C1F07-532E-430E-9389-8D2FA54F7A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898" y="1302112"/>
            <a:ext cx="1411986" cy="174558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CBEFB71-3B15-48D5-ABFC-A4226F1CB290}"/>
              </a:ext>
            </a:extLst>
          </p:cNvPr>
          <p:cNvSpPr txBox="1"/>
          <p:nvPr/>
        </p:nvSpPr>
        <p:spPr>
          <a:xfrm>
            <a:off x="621814" y="3095836"/>
            <a:ext cx="25274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Irina Tezaur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BA5E44E-C2CF-4967-A2BB-775AC3B2DE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7387" y="1271335"/>
            <a:ext cx="1745587" cy="174558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948BA9E-7482-4D2F-BA38-1D2937B76C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30858" y="4050482"/>
            <a:ext cx="1633532" cy="122515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A3482B7-438B-4428-AEFA-CF2038121C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622" y="4226619"/>
            <a:ext cx="1993821" cy="874138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61B34A19-62EA-44BE-8716-08E2E2872AF8}"/>
              </a:ext>
            </a:extLst>
          </p:cNvPr>
          <p:cNvSpPr txBox="1"/>
          <p:nvPr/>
        </p:nvSpPr>
        <p:spPr>
          <a:xfrm>
            <a:off x="6797617" y="3057638"/>
            <a:ext cx="25274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Joshua Barnett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65902C-EA2A-4152-8827-A78A5B703C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87828" y="1302112"/>
            <a:ext cx="1723777" cy="1723777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375B710-8DFF-4050-B5CD-AE22CB79B85D}"/>
              </a:ext>
            </a:extLst>
          </p:cNvPr>
          <p:cNvSpPr txBox="1"/>
          <p:nvPr/>
        </p:nvSpPr>
        <p:spPr>
          <a:xfrm>
            <a:off x="2533996" y="3093776"/>
            <a:ext cx="25274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Chris Wentland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6BA535F-8CC1-92BA-A2E7-5EABBA4FE66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07916" y="1277914"/>
            <a:ext cx="1682836" cy="170188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7D86A47-3F7D-3DFE-8B81-D5FA0F1FD3C3}"/>
              </a:ext>
            </a:extLst>
          </p:cNvPr>
          <p:cNvSpPr txBox="1"/>
          <p:nvPr/>
        </p:nvSpPr>
        <p:spPr>
          <a:xfrm>
            <a:off x="4581721" y="3071638"/>
            <a:ext cx="25274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Francesco Rizzi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227386-CB90-D012-2401-47334947BFE3}"/>
              </a:ext>
            </a:extLst>
          </p:cNvPr>
          <p:cNvSpPr txBox="1"/>
          <p:nvPr/>
        </p:nvSpPr>
        <p:spPr>
          <a:xfrm>
            <a:off x="3340346" y="5580086"/>
            <a:ext cx="26800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Will Snyder</a:t>
            </a:r>
          </a:p>
          <a:p>
            <a:pPr algn="ctr"/>
            <a:r>
              <a:rPr lang="en-US" i="1" dirty="0"/>
              <a:t>Former Intern from Virginia Tech           [Schwarz + PINNs]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226A69D-E80C-7E2F-1EFB-B87E51BB2B0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87420" y="3662165"/>
            <a:ext cx="1785938" cy="178593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80A6515-554F-687C-CFDF-963205CB213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09505" y="3646079"/>
            <a:ext cx="1675764" cy="175632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F8CFF6B-70EA-F9E1-22AC-0CE9125F51EB}"/>
              </a:ext>
            </a:extLst>
          </p:cNvPr>
          <p:cNvSpPr txBox="1"/>
          <p:nvPr/>
        </p:nvSpPr>
        <p:spPr>
          <a:xfrm>
            <a:off x="5845442" y="5527348"/>
            <a:ext cx="26800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Ian Moore</a:t>
            </a:r>
          </a:p>
          <a:p>
            <a:pPr algn="ctr"/>
            <a:r>
              <a:rPr lang="en-US" i="1" dirty="0"/>
              <a:t>Intern from        Virginia Tech</a:t>
            </a:r>
          </a:p>
          <a:p>
            <a:pPr algn="ctr"/>
            <a:r>
              <a:rPr lang="en-US" i="1" dirty="0"/>
              <a:t>[Schwarz + </a:t>
            </a:r>
            <a:r>
              <a:rPr lang="en-US" i="1" dirty="0" err="1"/>
              <a:t>OpInf</a:t>
            </a:r>
            <a:r>
              <a:rPr lang="en-US" i="1" dirty="0"/>
              <a:t>]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AC28870-A61E-065E-B162-7A38B628CD0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218398" y="1316311"/>
            <a:ext cx="1629691" cy="170957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5D9C132-CEB3-BDD1-C65F-765ED114C7B3}"/>
              </a:ext>
            </a:extLst>
          </p:cNvPr>
          <p:cNvSpPr txBox="1"/>
          <p:nvPr/>
        </p:nvSpPr>
        <p:spPr>
          <a:xfrm>
            <a:off x="8845342" y="3096512"/>
            <a:ext cx="25274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Alejandro Mota</a:t>
            </a:r>
          </a:p>
        </p:txBody>
      </p:sp>
    </p:spTree>
    <p:extLst>
      <p:ext uri="{BB962C8B-B14F-4D97-AF65-F5344CB8AC3E}">
        <p14:creationId xmlns:p14="http://schemas.microsoft.com/office/powerpoint/2010/main" val="2154972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60F3AE-3E7B-9D66-0D5F-37E17718AF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83CCE3-9A8E-6021-58EB-36EFA79E3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38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8D83BB-97DB-4992-A8EC-D27546B8EF5B}"/>
              </a:ext>
            </a:extLst>
          </p:cNvPr>
          <p:cNvSpPr txBox="1"/>
          <p:nvPr/>
        </p:nvSpPr>
        <p:spPr>
          <a:xfrm>
            <a:off x="173420" y="989028"/>
            <a:ext cx="11845159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cs typeface="Calibri" panose="020F0502020204030204" pitchFamily="34" charset="0"/>
              </a:rPr>
              <a:t>[1] A. Mota, </a:t>
            </a:r>
            <a:r>
              <a:rPr lang="en-US" sz="2000" b="1" dirty="0">
                <a:cs typeface="Calibri" panose="020F0502020204030204" pitchFamily="34" charset="0"/>
              </a:rPr>
              <a:t>I. Tezaur</a:t>
            </a:r>
            <a:r>
              <a:rPr lang="en-US" sz="2000" dirty="0">
                <a:cs typeface="Calibri" panose="020F0502020204030204" pitchFamily="34" charset="0"/>
              </a:rPr>
              <a:t>, C. Alleman. “The Schwarz Alternating Method in Solid Mechanics", </a:t>
            </a:r>
            <a:r>
              <a:rPr lang="en-US" sz="2000" i="1" dirty="0" err="1">
                <a:cs typeface="Calibri" panose="020F0502020204030204" pitchFamily="34" charset="0"/>
              </a:rPr>
              <a:t>Comput</a:t>
            </a:r>
            <a:r>
              <a:rPr lang="en-US" sz="2000" i="1" dirty="0">
                <a:cs typeface="Calibri" panose="020F0502020204030204" pitchFamily="34" charset="0"/>
              </a:rPr>
              <a:t>. Meth. Appl. Mech. </a:t>
            </a:r>
            <a:r>
              <a:rPr lang="en-US" sz="2000" i="1" dirty="0" err="1">
                <a:cs typeface="Calibri" panose="020F0502020204030204" pitchFamily="34" charset="0"/>
              </a:rPr>
              <a:t>Engng</a:t>
            </a:r>
            <a:r>
              <a:rPr lang="en-US" sz="2000" i="1" dirty="0">
                <a:cs typeface="Calibri" panose="020F0502020204030204" pitchFamily="34" charset="0"/>
              </a:rPr>
              <a:t>. </a:t>
            </a:r>
            <a:r>
              <a:rPr lang="en-US" sz="2000" dirty="0">
                <a:cs typeface="Calibri" panose="020F0502020204030204" pitchFamily="34" charset="0"/>
              </a:rPr>
              <a:t>319 (2017), 19-51. </a:t>
            </a:r>
          </a:p>
          <a:p>
            <a:endParaRPr lang="en-US" sz="400" dirty="0">
              <a:cs typeface="Calibri" panose="020F0502020204030204" pitchFamily="34" charset="0"/>
            </a:endParaRPr>
          </a:p>
          <a:p>
            <a:endParaRPr lang="en-US" sz="400" dirty="0">
              <a:cs typeface="Calibri" panose="020F0502020204030204" pitchFamily="34" charset="0"/>
            </a:endParaRPr>
          </a:p>
          <a:p>
            <a:r>
              <a:rPr lang="en-US" sz="2000" dirty="0">
                <a:cs typeface="Calibri" panose="020F0502020204030204" pitchFamily="34" charset="0"/>
              </a:rPr>
              <a:t>[2] A. Mota, </a:t>
            </a:r>
            <a:r>
              <a:rPr lang="en-US" sz="2000" b="1" dirty="0">
                <a:cs typeface="Calibri" panose="020F0502020204030204" pitchFamily="34" charset="0"/>
              </a:rPr>
              <a:t>I. Tezaur</a:t>
            </a:r>
            <a:r>
              <a:rPr lang="en-US" sz="2000" dirty="0">
                <a:cs typeface="Calibri" panose="020F0502020204030204" pitchFamily="34" charset="0"/>
              </a:rPr>
              <a:t>, G. Phlipot. “The Schwarz Alternating Method for Dynamic Solid Mechanics”, </a:t>
            </a:r>
            <a:r>
              <a:rPr lang="en-US" sz="2000" i="1" dirty="0" err="1">
                <a:cs typeface="Calibri" panose="020F0502020204030204" pitchFamily="34" charset="0"/>
              </a:rPr>
              <a:t>Comput</a:t>
            </a:r>
            <a:r>
              <a:rPr lang="en-US" sz="2000" i="1" dirty="0">
                <a:cs typeface="Calibri" panose="020F0502020204030204" pitchFamily="34" charset="0"/>
              </a:rPr>
              <a:t>. Meth. Appl. Mech. </a:t>
            </a:r>
            <a:r>
              <a:rPr lang="en-US" sz="2000" i="1" dirty="0" err="1">
                <a:cs typeface="Calibri" panose="020F0502020204030204" pitchFamily="34" charset="0"/>
              </a:rPr>
              <a:t>Engng</a:t>
            </a:r>
            <a:r>
              <a:rPr lang="en-US" sz="2000" i="1" dirty="0">
                <a:cs typeface="Calibri" panose="020F0502020204030204" pitchFamily="34" charset="0"/>
              </a:rPr>
              <a:t>. </a:t>
            </a:r>
            <a:r>
              <a:rPr lang="en-US" sz="2000" dirty="0">
                <a:cs typeface="Calibri" panose="020F0502020204030204" pitchFamily="34" charset="0"/>
              </a:rPr>
              <a:t>121 (21) (2022) 5036-5071. </a:t>
            </a:r>
          </a:p>
          <a:p>
            <a:endParaRPr lang="en-US" sz="400" dirty="0">
              <a:cs typeface="Calibri" panose="020F0502020204030204" pitchFamily="34" charset="0"/>
            </a:endParaRPr>
          </a:p>
          <a:p>
            <a:endParaRPr lang="en-US" sz="400" dirty="0">
              <a:cs typeface="Calibri" panose="020F0502020204030204" pitchFamily="34" charset="0"/>
            </a:endParaRPr>
          </a:p>
          <a:p>
            <a:r>
              <a:rPr lang="en-US" sz="2000" dirty="0">
                <a:cs typeface="Calibri" panose="020F0502020204030204" pitchFamily="34" charset="0"/>
              </a:rPr>
              <a:t>[3] </a:t>
            </a:r>
            <a:r>
              <a:rPr lang="en-US" sz="2000" b="0" i="0" dirty="0">
                <a:effectLst/>
                <a:cs typeface="Calibri" panose="020F0502020204030204" pitchFamily="34" charset="0"/>
              </a:rPr>
              <a:t>J. Barnett, </a:t>
            </a:r>
            <a:r>
              <a:rPr lang="en-US" sz="2000" b="1" i="0" dirty="0">
                <a:effectLst/>
                <a:cs typeface="Calibri" panose="020F0502020204030204" pitchFamily="34" charset="0"/>
              </a:rPr>
              <a:t>I. Tezaur</a:t>
            </a:r>
            <a:r>
              <a:rPr lang="en-US" sz="2000" b="0" i="0" dirty="0">
                <a:effectLst/>
                <a:cs typeface="Calibri" panose="020F0502020204030204" pitchFamily="34" charset="0"/>
              </a:rPr>
              <a:t>, A. Mota. “The Schwarz alternating method for the seamless coupling of nonlinear reduced order models and full order models”, </a:t>
            </a:r>
            <a:r>
              <a:rPr lang="en-US" sz="2000" b="0" i="0" dirty="0" err="1">
                <a:effectLst/>
                <a:cs typeface="Calibri" panose="020F0502020204030204" pitchFamily="34" charset="0"/>
              </a:rPr>
              <a:t>ArXiv</a:t>
            </a:r>
            <a:r>
              <a:rPr lang="en-US" sz="2000" b="0" i="0" dirty="0">
                <a:effectLst/>
                <a:cs typeface="Calibri" panose="020F0502020204030204" pitchFamily="34" charset="0"/>
              </a:rPr>
              <a:t> pre-print, 2022. </a:t>
            </a:r>
            <a:r>
              <a:rPr lang="en-US" sz="2000" b="0" i="0" dirty="0">
                <a:solidFill>
                  <a:srgbClr val="0070C0"/>
                </a:solidFill>
                <a:effectLst/>
                <a:cs typeface="Calibri" panose="020F0502020204030204" pitchFamily="34" charset="0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https://arxiv.org/abs/2210.12551</a:t>
            </a:r>
            <a:r>
              <a:rPr lang="en-US" sz="2000" b="0" i="0" dirty="0">
                <a:solidFill>
                  <a:srgbClr val="0070C0"/>
                </a:solidFill>
                <a:effectLst/>
                <a:cs typeface="Calibri" panose="020F0502020204030204" pitchFamily="34" charset="0"/>
              </a:rPr>
              <a:t>   </a:t>
            </a:r>
          </a:p>
          <a:p>
            <a:endParaRPr lang="en-US" sz="400" b="0" i="0" dirty="0">
              <a:effectLst/>
              <a:cs typeface="Calibri" panose="020F0502020204030204" pitchFamily="34" charset="0"/>
            </a:endParaRPr>
          </a:p>
          <a:p>
            <a:endParaRPr lang="en-US" sz="400" b="0" i="0" dirty="0">
              <a:effectLst/>
              <a:cs typeface="Calibri" panose="020F0502020204030204" pitchFamily="34" charset="0"/>
            </a:endParaRPr>
          </a:p>
          <a:p>
            <a:r>
              <a:rPr lang="en-US" sz="2000" dirty="0"/>
              <a:t>[4] W. Snyder, </a:t>
            </a:r>
            <a:r>
              <a:rPr lang="en-US" sz="2000" b="1" dirty="0"/>
              <a:t>I. Tezaur</a:t>
            </a:r>
            <a:r>
              <a:rPr lang="en-US" sz="2000" dirty="0"/>
              <a:t>, C. Wentland.  “Domain decomposition-based coupling of physics-informed neural networks via the Schwarz alternating method”, </a:t>
            </a:r>
            <a:r>
              <a:rPr lang="en-US" sz="2000" dirty="0" err="1"/>
              <a:t>ArXiv</a:t>
            </a:r>
            <a:r>
              <a:rPr lang="en-US" sz="2000" dirty="0"/>
              <a:t> pre-print, 2023. </a:t>
            </a:r>
            <a:r>
              <a:rPr lang="en-US" sz="2000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https://arxiv.org/abs/2311.00224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</a:p>
          <a:p>
            <a:endParaRPr lang="en-US" sz="400" dirty="0"/>
          </a:p>
          <a:p>
            <a:endParaRPr lang="en-US" sz="400" dirty="0"/>
          </a:p>
          <a:p>
            <a:r>
              <a:rPr lang="en-US" sz="2000" dirty="0"/>
              <a:t>[5] A. Mota, D. Koliesnikova, </a:t>
            </a:r>
            <a:r>
              <a:rPr lang="en-US" sz="2000" b="1" dirty="0"/>
              <a:t>I. Tezaur</a:t>
            </a:r>
            <a:r>
              <a:rPr lang="en-US" sz="2000" dirty="0"/>
              <a:t>.  “</a:t>
            </a:r>
            <a:r>
              <a:rPr lang="en-US" sz="2000" b="0" i="0" dirty="0">
                <a:solidFill>
                  <a:srgbClr val="212529"/>
                </a:solidFill>
                <a:effectLst/>
              </a:rPr>
              <a:t>A Fundamentally New Coupled Approach to Contact Mechanics via the Dirichlet-Neumann Schwarz Alternating Method”, </a:t>
            </a:r>
            <a:r>
              <a:rPr lang="en-US" sz="2000" b="0" i="0" dirty="0" err="1">
                <a:solidFill>
                  <a:srgbClr val="212529"/>
                </a:solidFill>
                <a:effectLst/>
              </a:rPr>
              <a:t>ArXiv</a:t>
            </a:r>
            <a:r>
              <a:rPr lang="en-US" sz="2000" b="0" i="0" dirty="0">
                <a:solidFill>
                  <a:srgbClr val="212529"/>
                </a:solidFill>
                <a:effectLst/>
              </a:rPr>
              <a:t> pre-print, 2023. </a:t>
            </a:r>
            <a:r>
              <a:rPr lang="en-US" sz="2000" b="0" i="0" dirty="0">
                <a:solidFill>
                  <a:srgbClr val="212529"/>
                </a:solidFill>
                <a:effectLst/>
                <a:hlinkClick r:id="rId4"/>
              </a:rPr>
              <a:t>https://arxiv.org/abs/2311.05643</a:t>
            </a:r>
            <a:r>
              <a:rPr lang="en-US" sz="2000" b="0" i="0" dirty="0">
                <a:solidFill>
                  <a:srgbClr val="212529"/>
                </a:solidFill>
                <a:effectLst/>
              </a:rPr>
              <a:t> </a:t>
            </a:r>
            <a:endParaRPr lang="en-US" sz="2000" dirty="0"/>
          </a:p>
          <a:p>
            <a:endParaRPr lang="en-US" sz="2000" b="0" i="1" dirty="0">
              <a:effectLst/>
            </a:endParaRPr>
          </a:p>
          <a:p>
            <a:endParaRPr lang="en-US" sz="2000" b="0" i="1" dirty="0">
              <a:effectLst/>
            </a:endParaRPr>
          </a:p>
          <a:p>
            <a:r>
              <a:rPr lang="en-US" sz="2000" dirty="0"/>
              <a:t> </a:t>
            </a:r>
            <a:endParaRPr lang="en-US" sz="2000" dirty="0">
              <a:cs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24072" y="5667231"/>
            <a:ext cx="5919928" cy="83099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/>
              <a:t>Email: </a:t>
            </a:r>
            <a:r>
              <a:rPr lang="en-US" sz="2400" dirty="0">
                <a:hlinkClick r:id="rId5"/>
              </a:rPr>
              <a:t>ikalash@sandia.gov</a:t>
            </a:r>
            <a:r>
              <a:rPr lang="en-US" sz="2400" dirty="0"/>
              <a:t> </a:t>
            </a:r>
          </a:p>
          <a:p>
            <a:pPr algn="ctr"/>
            <a:r>
              <a:rPr lang="en-US" sz="2400" b="1" i="1" dirty="0"/>
              <a:t>URL: </a:t>
            </a:r>
            <a:r>
              <a:rPr lang="en-US" sz="2400" dirty="0">
                <a:hlinkClick r:id="rId6"/>
              </a:rPr>
              <a:t>www.sandia.gov/~ikalash</a:t>
            </a:r>
            <a:r>
              <a:rPr lang="en-US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30774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49EE8-C502-4CFF-ACF8-45BE1106A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857" y="3226262"/>
            <a:ext cx="10058400" cy="570225"/>
          </a:xfrm>
        </p:spPr>
        <p:txBody>
          <a:bodyPr/>
          <a:lstStyle/>
          <a:p>
            <a:pPr algn="ctr"/>
            <a:r>
              <a:rPr lang="en-US" dirty="0"/>
              <a:t>Start of Backup Slides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907B47-4C62-465C-93E2-7C321D0060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745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Picture 92" descr="Diagram&#10;&#10;Description automatically generated">
            <a:extLst>
              <a:ext uri="{FF2B5EF4-FFF2-40B4-BE49-F238E27FC236}">
                <a16:creationId xmlns:a16="http://schemas.microsoft.com/office/drawing/2014/main" id="{B5326C38-B2B1-4691-9435-82BAFF6A5D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2264" y="4205684"/>
            <a:ext cx="4715087" cy="252755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74649" y="5420487"/>
            <a:ext cx="5578376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2000" dirty="0">
                <a:cs typeface="Calibri" panose="020F0502020204030204" pitchFamily="34" charset="0"/>
              </a:rPr>
              <a:t>Alternating Schwarz-based coupling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endParaRPr lang="en-US" sz="200" dirty="0">
              <a:cs typeface="Calibri" panose="020F0502020204030204" pitchFamily="34" charset="0"/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endParaRPr lang="en-US" sz="200" dirty="0">
              <a:cs typeface="Calibri" panose="020F0502020204030204" pitchFamily="34" charset="0"/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2000" dirty="0">
                <a:cs typeface="Calibri" panose="020F0502020204030204" pitchFamily="34" charset="0"/>
              </a:rPr>
              <a:t>Optimization-based coupling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endParaRPr lang="en-US" sz="200" dirty="0">
              <a:cs typeface="Calibri" panose="020F0502020204030204" pitchFamily="34" charset="0"/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endParaRPr lang="en-US" sz="200" dirty="0">
              <a:cs typeface="Calibri" panose="020F0502020204030204" pitchFamily="34" charset="0"/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2000" dirty="0">
                <a:cs typeface="Calibri" panose="020F0502020204030204" pitchFamily="34" charset="0"/>
              </a:rPr>
              <a:t>Coupling via generalized mortar methods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FD5723-502C-46C5-A627-0508C05AA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4</a:t>
            </a:fld>
            <a:endParaRPr lang="en-US" dirty="0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40CBA041-E763-344D-B691-38DEDB8D1A6A}"/>
              </a:ext>
            </a:extLst>
          </p:cNvPr>
          <p:cNvSpPr txBox="1"/>
          <p:nvPr/>
        </p:nvSpPr>
        <p:spPr>
          <a:xfrm>
            <a:off x="99702" y="788341"/>
            <a:ext cx="409919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rgbClr val="0070C0"/>
                </a:solidFill>
                <a:cs typeface="Calibri" panose="020F0502020204030204" pitchFamily="34" charset="0"/>
              </a:rPr>
              <a:t>Principal research objective: 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D8BE168B-3003-EA4A-A318-51059FF7C6EA}"/>
              </a:ext>
            </a:extLst>
          </p:cNvPr>
          <p:cNvSpPr/>
          <p:nvPr/>
        </p:nvSpPr>
        <p:spPr>
          <a:xfrm>
            <a:off x="199873" y="1214519"/>
            <a:ext cx="11992127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214313" indent="-214313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cs typeface="Calibri" panose="020F0502020204030204" pitchFamily="34" charset="0"/>
              </a:rPr>
              <a:t>Discover mathematical principles </a:t>
            </a:r>
            <a:r>
              <a:rPr lang="en-US" sz="2000" dirty="0">
                <a:cs typeface="Calibri" panose="020F0502020204030204" pitchFamily="34" charset="0"/>
              </a:rPr>
              <a:t>guiding the assembly of </a:t>
            </a:r>
            <a:r>
              <a:rPr lang="en-US" sz="2000" b="1" dirty="0">
                <a:cs typeface="Calibri" panose="020F0502020204030204" pitchFamily="34" charset="0"/>
              </a:rPr>
              <a:t>standard</a:t>
            </a:r>
            <a:r>
              <a:rPr lang="en-US" sz="2000" dirty="0">
                <a:cs typeface="Calibri" panose="020F0502020204030204" pitchFamily="34" charset="0"/>
              </a:rPr>
              <a:t> and </a:t>
            </a:r>
            <a:r>
              <a:rPr lang="en-US" sz="2000" b="1" dirty="0">
                <a:cs typeface="Calibri" panose="020F0502020204030204" pitchFamily="34" charset="0"/>
              </a:rPr>
              <a:t>data-driven</a:t>
            </a:r>
            <a:r>
              <a:rPr lang="en-US" sz="2000" dirty="0">
                <a:cs typeface="Calibri" panose="020F0502020204030204" pitchFamily="34" charset="0"/>
              </a:rPr>
              <a:t> numerical models in stable, accurate and physically consistent ways.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0EDF2515-DD75-8644-978B-97B54CAAC6C7}"/>
              </a:ext>
            </a:extLst>
          </p:cNvPr>
          <p:cNvSpPr txBox="1"/>
          <p:nvPr/>
        </p:nvSpPr>
        <p:spPr>
          <a:xfrm>
            <a:off x="99702" y="1987700"/>
            <a:ext cx="342914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rgbClr val="0070C0"/>
                </a:solidFill>
                <a:cs typeface="Calibri" panose="020F0502020204030204" pitchFamily="34" charset="0"/>
              </a:rPr>
              <a:t>Principal research goals:</a:t>
            </a:r>
            <a:endParaRPr lang="en-US" sz="2200" b="1" dirty="0">
              <a:cs typeface="Calibri" panose="020F0502020204030204" pitchFamily="34" charset="0"/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FE1BA336-6AA4-E242-ABB8-C7980A2E4E62}"/>
              </a:ext>
            </a:extLst>
          </p:cNvPr>
          <p:cNvSpPr/>
          <p:nvPr/>
        </p:nvSpPr>
        <p:spPr>
          <a:xfrm>
            <a:off x="199873" y="2385142"/>
            <a:ext cx="11784988" cy="15158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cs typeface="Calibri" panose="020F0502020204030204" pitchFamily="34" charset="0"/>
              </a:rPr>
              <a:t>“Mix-and-match” standard</a:t>
            </a:r>
            <a:r>
              <a:rPr lang="en-US" sz="2000" dirty="0">
                <a:cs typeface="Calibri" panose="020F0502020204030204" pitchFamily="34" charset="0"/>
              </a:rPr>
              <a:t> and </a:t>
            </a:r>
            <a:r>
              <a:rPr lang="en-US" sz="2000" b="1" dirty="0">
                <a:cs typeface="Calibri" panose="020F0502020204030204" pitchFamily="34" charset="0"/>
              </a:rPr>
              <a:t>data-driven models </a:t>
            </a:r>
            <a:r>
              <a:rPr lang="en-US" sz="2000" dirty="0">
                <a:cs typeface="Calibri" panose="020F0502020204030204" pitchFamily="34" charset="0"/>
              </a:rPr>
              <a:t>from three-classes</a:t>
            </a:r>
            <a:endParaRPr lang="en-US" sz="200" dirty="0">
              <a:cs typeface="Calibri" panose="020F0502020204030204" pitchFamily="34" charset="0"/>
            </a:endParaRPr>
          </a:p>
          <a:p>
            <a:pPr marL="557213" lvl="1" indent="-214313"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en-US" sz="2000" i="1" dirty="0">
                <a:cs typeface="Calibri" panose="020F0502020204030204" pitchFamily="34" charset="0"/>
              </a:rPr>
              <a:t>Class A:</a:t>
            </a:r>
            <a:r>
              <a:rPr lang="en-US" sz="2000" dirty="0">
                <a:cs typeface="Calibri" panose="020F0502020204030204" pitchFamily="34" charset="0"/>
              </a:rPr>
              <a:t> projection-based reduced order models (ROMs)</a:t>
            </a:r>
          </a:p>
          <a:p>
            <a:pPr marL="557213" lvl="1" indent="-214313"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en-US" sz="2000" i="1" dirty="0">
                <a:cs typeface="Calibri" panose="020F0502020204030204" pitchFamily="34" charset="0"/>
              </a:rPr>
              <a:t>Class B: </a:t>
            </a:r>
            <a:r>
              <a:rPr lang="en-US" sz="2000" dirty="0">
                <a:cs typeface="Calibri" panose="020F0502020204030204" pitchFamily="34" charset="0"/>
              </a:rPr>
              <a:t>machine-learned models, i.e., Physics-Informed Neural Networks (PINNs)</a:t>
            </a:r>
          </a:p>
          <a:p>
            <a:pPr marL="557213" lvl="1" indent="-214313"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en-US" sz="2000" i="1" dirty="0">
                <a:cs typeface="Calibri" panose="020F0502020204030204" pitchFamily="34" charset="0"/>
              </a:rPr>
              <a:t>Class C:</a:t>
            </a:r>
            <a:r>
              <a:rPr lang="en-US" sz="2000" dirty="0">
                <a:cs typeface="Calibri" panose="020F0502020204030204" pitchFamily="34" charset="0"/>
              </a:rPr>
              <a:t> flow map approximation models, i.e., dynamic model decomposition (DMD) models</a:t>
            </a:r>
          </a:p>
        </p:txBody>
      </p:sp>
      <p:sp>
        <p:nvSpPr>
          <p:cNvPr id="2" name="Rectangle 1"/>
          <p:cNvSpPr/>
          <p:nvPr/>
        </p:nvSpPr>
        <p:spPr>
          <a:xfrm>
            <a:off x="274649" y="3885470"/>
            <a:ext cx="6941434" cy="10797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cs typeface="Calibri" panose="020F0502020204030204" pitchFamily="34" charset="0"/>
              </a:rPr>
              <a:t>Ensure </a:t>
            </a:r>
            <a:r>
              <a:rPr lang="en-US" sz="2000" b="1" dirty="0">
                <a:cs typeface="Calibri" panose="020F0502020204030204" pitchFamily="34" charset="0"/>
              </a:rPr>
              <a:t>well-</a:t>
            </a:r>
            <a:r>
              <a:rPr lang="en-US" sz="2000" b="1" dirty="0" err="1">
                <a:cs typeface="Calibri" panose="020F0502020204030204" pitchFamily="34" charset="0"/>
              </a:rPr>
              <a:t>posedness</a:t>
            </a:r>
            <a:r>
              <a:rPr lang="en-US" sz="2000" b="1" dirty="0">
                <a:cs typeface="Calibri" panose="020F0502020204030204" pitchFamily="34" charset="0"/>
              </a:rPr>
              <a:t> &amp; physical consistency </a:t>
            </a:r>
            <a:r>
              <a:rPr lang="en-US" sz="2000" dirty="0">
                <a:cs typeface="Calibri" panose="020F0502020204030204" pitchFamily="34" charset="0"/>
              </a:rPr>
              <a:t>of  resulting </a:t>
            </a:r>
            <a:r>
              <a:rPr lang="en-US" sz="2000" b="1" dirty="0">
                <a:cs typeface="Calibri" panose="020F0502020204030204" pitchFamily="34" charset="0"/>
              </a:rPr>
              <a:t>heterogeneous models</a:t>
            </a:r>
            <a:r>
              <a:rPr lang="en-US" sz="2000" dirty="0">
                <a:cs typeface="Calibri" panose="020F0502020204030204" pitchFamily="34" charset="0"/>
              </a:rPr>
              <a:t>.</a:t>
            </a:r>
          </a:p>
          <a:p>
            <a:pPr marL="214313" indent="-214313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cs typeface="Calibri" panose="020F0502020204030204" pitchFamily="34" charset="0"/>
              </a:rPr>
              <a:t>Solve</a:t>
            </a:r>
            <a:r>
              <a:rPr lang="en-US" sz="2000" dirty="0">
                <a:cs typeface="Calibri" panose="020F0502020204030204" pitchFamily="34" charset="0"/>
              </a:rPr>
              <a:t> such heterogeneous models efficiently.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9702" y="5049683"/>
            <a:ext cx="85480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70C0"/>
                </a:solidFill>
                <a:cs typeface="Calibri" panose="020F0502020204030204" pitchFamily="34" charset="0"/>
              </a:rPr>
              <a:t>Three coupling methods: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C994522B-92FE-41F2-B887-C8249D7C6F80}"/>
              </a:ext>
            </a:extLst>
          </p:cNvPr>
          <p:cNvSpPr txBox="1">
            <a:spLocks/>
          </p:cNvSpPr>
          <p:nvPr/>
        </p:nvSpPr>
        <p:spPr>
          <a:xfrm>
            <a:off x="693750" y="243083"/>
            <a:ext cx="9071574" cy="705195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/>
                <a:ea typeface="ＭＳ Ｐゴシック" charset="-128"/>
                <a:cs typeface="Calibri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9pPr>
          </a:lstStyle>
          <a:p>
            <a:r>
              <a:rPr lang="en-US" sz="2800" dirty="0">
                <a:solidFill>
                  <a:schemeClr val="tx1"/>
                </a:solidFill>
                <a:latin typeface="Gill Sans MT" panose="020B0502020104020203" pitchFamily="34" charset="0"/>
              </a:rPr>
              <a:t>Flexible Heterogeneous Numerical Methods (</a:t>
            </a:r>
            <a:r>
              <a:rPr lang="en-US" sz="2800" dirty="0" err="1">
                <a:solidFill>
                  <a:schemeClr val="tx1"/>
                </a:solidFill>
                <a:latin typeface="Gill Sans MT" panose="020B0502020104020203" pitchFamily="34" charset="0"/>
              </a:rPr>
              <a:t>fHNM</a:t>
            </a:r>
            <a:r>
              <a:rPr lang="en-US" sz="2800" dirty="0">
                <a:solidFill>
                  <a:schemeClr val="tx1"/>
                </a:solidFill>
                <a:latin typeface="Gill Sans MT" panose="020B0502020104020203" pitchFamily="34" charset="0"/>
              </a:rPr>
              <a:t>) Project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B8179CF-C532-4C44-B408-1B41AC8061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74726" y="209464"/>
            <a:ext cx="1253012" cy="93976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96768F8-2E81-436C-A476-2C08AE6CEBFF}"/>
              </a:ext>
            </a:extLst>
          </p:cNvPr>
          <p:cNvSpPr/>
          <p:nvPr/>
        </p:nvSpPr>
        <p:spPr>
          <a:xfrm>
            <a:off x="469356" y="2771081"/>
            <a:ext cx="6935296" cy="400110"/>
          </a:xfrm>
          <a:prstGeom prst="rect">
            <a:avLst/>
          </a:prstGeom>
          <a:noFill/>
          <a:ln w="28575">
            <a:solidFill>
              <a:srgbClr val="35797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8823257-14F1-4059-BF29-BC713AAAFE2F}"/>
              </a:ext>
            </a:extLst>
          </p:cNvPr>
          <p:cNvSpPr/>
          <p:nvPr/>
        </p:nvSpPr>
        <p:spPr>
          <a:xfrm>
            <a:off x="261644" y="5449567"/>
            <a:ext cx="4603693" cy="380232"/>
          </a:xfrm>
          <a:prstGeom prst="rect">
            <a:avLst/>
          </a:prstGeom>
          <a:noFill/>
          <a:ln w="28575">
            <a:solidFill>
              <a:srgbClr val="35797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C602C81-68C1-44EB-8520-ECFB95B7915D}"/>
              </a:ext>
            </a:extLst>
          </p:cNvPr>
          <p:cNvSpPr txBox="1"/>
          <p:nvPr/>
        </p:nvSpPr>
        <p:spPr>
          <a:xfrm>
            <a:off x="7504823" y="2773298"/>
            <a:ext cx="19944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rgbClr val="357977"/>
                </a:solidFill>
                <a:cs typeface="Calibri" panose="020F0502020204030204" pitchFamily="34" charset="0"/>
              </a:rPr>
              <a:t>This talk.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31DBD19-3275-4230-BA84-07028EDC33EA}"/>
              </a:ext>
            </a:extLst>
          </p:cNvPr>
          <p:cNvSpPr txBox="1"/>
          <p:nvPr/>
        </p:nvSpPr>
        <p:spPr>
          <a:xfrm>
            <a:off x="4913564" y="5420487"/>
            <a:ext cx="19944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rgbClr val="357977"/>
                </a:solidFill>
                <a:cs typeface="Calibri" panose="020F0502020204030204" pitchFamily="34" charset="0"/>
              </a:rPr>
              <a:t>This talk.</a:t>
            </a:r>
          </a:p>
        </p:txBody>
      </p:sp>
    </p:spTree>
    <p:extLst>
      <p:ext uri="{BB962C8B-B14F-4D97-AF65-F5344CB8AC3E}">
        <p14:creationId xmlns:p14="http://schemas.microsoft.com/office/powerpoint/2010/main" val="4045513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6" grpId="0" animBg="1"/>
      <p:bldP spid="16" grpId="0"/>
      <p:bldP spid="2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rom_rom_rom_rom_99p.mov">
            <a:hlinkClick r:id="" action="ppaction://media"/>
            <a:extLst>
              <a:ext uri="{FF2B5EF4-FFF2-40B4-BE49-F238E27FC236}">
                <a16:creationId xmlns:a16="http://schemas.microsoft.com/office/drawing/2014/main" id="{05604C34-6581-E1D0-24EC-085E7C60776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336828" y="639957"/>
            <a:ext cx="5056415" cy="3792311"/>
          </a:xfrm>
          <a:prstGeom prst="rect">
            <a:avLst/>
          </a:prstGeom>
        </p:spPr>
      </p:pic>
      <p:pic>
        <p:nvPicPr>
          <p:cNvPr id="87" name="rom_rom_rom_rom_95p.mov">
            <a:hlinkClick r:id="" action="ppaction://media"/>
            <a:extLst>
              <a:ext uri="{FF2B5EF4-FFF2-40B4-BE49-F238E27FC236}">
                <a16:creationId xmlns:a16="http://schemas.microsoft.com/office/drawing/2014/main" id="{0C67FB09-F1EB-A263-6219-D65B8148861D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938419" y="635253"/>
            <a:ext cx="5056415" cy="37923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6C1C89-F316-1527-F5E4-A02D2E4E2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724" y="236643"/>
            <a:ext cx="10058400" cy="711392"/>
          </a:xfrm>
          <a:solidFill>
            <a:schemeClr val="bg1"/>
          </a:solidFill>
        </p:spPr>
        <p:txBody>
          <a:bodyPr/>
          <a:lstStyle/>
          <a:p>
            <a:r>
              <a:rPr lang="en-US" dirty="0"/>
              <a:t>All-ROM Coupling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1B73F2-1AE5-8585-D5E3-841215455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40</a:t>
            </a:fld>
            <a:endParaRPr lang="en-US" dirty="0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C00B76EF-1A0D-3BEA-F980-6C6F1B4B7967}"/>
              </a:ext>
            </a:extLst>
          </p:cNvPr>
          <p:cNvGrpSpPr/>
          <p:nvPr/>
        </p:nvGrpSpPr>
        <p:grpSpPr>
          <a:xfrm>
            <a:off x="10014857" y="4760035"/>
            <a:ext cx="1989947" cy="1949858"/>
            <a:chOff x="10014857" y="4760035"/>
            <a:chExt cx="1989947" cy="194985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632A491E-1E4D-604D-8597-DE86E5A45FC7}"/>
                    </a:ext>
                  </a:extLst>
                </p:cNvPr>
                <p:cNvSpPr/>
                <p:nvPr/>
              </p:nvSpPr>
              <p:spPr>
                <a:xfrm>
                  <a:off x="10426361" y="5147656"/>
                  <a:ext cx="785330" cy="740856"/>
                </a:xfrm>
                <a:prstGeom prst="rect">
                  <a:avLst/>
                </a:prstGeom>
                <a:solidFill>
                  <a:srgbClr val="126FB0">
                    <a:alpha val="5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sz="18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Ω</m:t>
                            </m:r>
                          </m:e>
                          <m:sub>
                            <m: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632A491E-1E4D-604D-8597-DE86E5A45FC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26361" y="5147656"/>
                  <a:ext cx="785330" cy="740856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87F45BF4-D69A-9C71-5588-181C74D9438D}"/>
                </a:ext>
              </a:extLst>
            </p:cNvPr>
            <p:cNvCxnSpPr/>
            <p:nvPr/>
          </p:nvCxnSpPr>
          <p:spPr>
            <a:xfrm>
              <a:off x="10442890" y="5144021"/>
              <a:ext cx="124827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A71DC68B-5E8B-A873-6CEC-18079F078778}"/>
                    </a:ext>
                  </a:extLst>
                </p:cNvPr>
                <p:cNvSpPr txBox="1"/>
                <p:nvPr/>
              </p:nvSpPr>
              <p:spPr>
                <a:xfrm>
                  <a:off x="10999972" y="4904909"/>
                  <a:ext cx="156132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en-US" sz="1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A71DC68B-5E8B-A873-6CEC-18079F07877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99972" y="4904909"/>
                  <a:ext cx="156132" cy="215444"/>
                </a:xfrm>
                <a:prstGeom prst="rect">
                  <a:avLst/>
                </a:prstGeom>
                <a:blipFill>
                  <a:blip r:embed="rId14"/>
                  <a:stretch>
                    <a:fillRect l="-7143" r="-7143" b="-55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60556CDC-7930-27DE-BC98-AE3AA334BD94}"/>
                </a:ext>
              </a:extLst>
            </p:cNvPr>
            <p:cNvSpPr txBox="1"/>
            <p:nvPr/>
          </p:nvSpPr>
          <p:spPr>
            <a:xfrm>
              <a:off x="10303503" y="4838875"/>
              <a:ext cx="2722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0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A79E0853-74FE-0935-0546-18330C13FF24}"/>
                </a:ext>
              </a:extLst>
            </p:cNvPr>
            <p:cNvSpPr txBox="1"/>
            <p:nvPr/>
          </p:nvSpPr>
          <p:spPr>
            <a:xfrm>
              <a:off x="11454152" y="4838874"/>
              <a:ext cx="55065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100</a:t>
              </a: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376B07C9-C8DC-A216-1BDD-A38D2D33238D}"/>
                </a:ext>
              </a:extLst>
            </p:cNvPr>
            <p:cNvCxnSpPr/>
            <p:nvPr/>
          </p:nvCxnSpPr>
          <p:spPr>
            <a:xfrm>
              <a:off x="10434344" y="5086382"/>
              <a:ext cx="0" cy="9679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F13B7976-CA78-F1B6-4C19-7AB0026A1660}"/>
                </a:ext>
              </a:extLst>
            </p:cNvPr>
            <p:cNvCxnSpPr/>
            <p:nvPr/>
          </p:nvCxnSpPr>
          <p:spPr>
            <a:xfrm>
              <a:off x="11682617" y="5086382"/>
              <a:ext cx="0" cy="9679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5A1CC89A-B321-5D48-AB26-74F3B361EEDB}"/>
                </a:ext>
              </a:extLst>
            </p:cNvPr>
            <p:cNvSpPr/>
            <p:nvPr/>
          </p:nvSpPr>
          <p:spPr>
            <a:xfrm>
              <a:off x="10014857" y="4760035"/>
              <a:ext cx="1905514" cy="194985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6374B862-0AA3-F356-8607-8C89174AE9B3}"/>
                </a:ext>
              </a:extLst>
            </p:cNvPr>
            <p:cNvGrpSpPr/>
            <p:nvPr/>
          </p:nvGrpSpPr>
          <p:grpSpPr>
            <a:xfrm rot="16200000">
              <a:off x="9702727" y="5624054"/>
              <a:ext cx="1256819" cy="278264"/>
              <a:chOff x="9574372" y="5612483"/>
              <a:chExt cx="1256819" cy="278264"/>
            </a:xfrm>
          </p:grpSpPr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4D80D0C6-6E85-72F7-D824-3A984FA46DF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582918" y="5851595"/>
                <a:ext cx="1248273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9" name="TextBox 48">
                    <a:extLst>
                      <a:ext uri="{FF2B5EF4-FFF2-40B4-BE49-F238E27FC236}">
                        <a16:creationId xmlns:a16="http://schemas.microsoft.com/office/drawing/2014/main" id="{435D0564-074D-B149-CAF8-B22A5D142F23}"/>
                      </a:ext>
                    </a:extLst>
                  </p:cNvPr>
                  <p:cNvSpPr txBox="1"/>
                  <p:nvPr/>
                </p:nvSpPr>
                <p:spPr>
                  <a:xfrm>
                    <a:off x="10160894" y="5612483"/>
                    <a:ext cx="160300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oMath>
                      </m:oMathPara>
                    </a14:m>
                    <a:endParaRPr lang="en-US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49" name="TextBox 48">
                    <a:extLst>
                      <a:ext uri="{FF2B5EF4-FFF2-40B4-BE49-F238E27FC236}">
                        <a16:creationId xmlns:a16="http://schemas.microsoft.com/office/drawing/2014/main" id="{435D0564-074D-B149-CAF8-B22A5D142F2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160894" y="5612483"/>
                    <a:ext cx="160300" cy="215444"/>
                  </a:xfrm>
                  <a:prstGeom prst="rect">
                    <a:avLst/>
                  </a:prstGeom>
                  <a:blipFill>
                    <a:blip r:embed="rId15"/>
                    <a:stretch>
                      <a:fillRect t="-23077" r="-27778" b="-30769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C37F425E-1AA0-B422-7126-B7AB51B13E1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574372" y="5793956"/>
                <a:ext cx="0" cy="9679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719B0A0D-73C9-89FE-E9C7-FC2E16D10B8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822645" y="5793956"/>
                <a:ext cx="0" cy="9679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19CD6F09-74F6-A2BB-59B7-ACE2431780D2}"/>
                </a:ext>
              </a:extLst>
            </p:cNvPr>
            <p:cNvSpPr txBox="1"/>
            <p:nvPr/>
          </p:nvSpPr>
          <p:spPr>
            <a:xfrm rot="16200000">
              <a:off x="10001934" y="6187022"/>
              <a:ext cx="55065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100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2B79E4E-32A9-0968-4FDD-E5D48CDE84ED}"/>
                </a:ext>
              </a:extLst>
            </p:cNvPr>
            <p:cNvSpPr txBox="1"/>
            <p:nvPr/>
          </p:nvSpPr>
          <p:spPr>
            <a:xfrm rot="16200000">
              <a:off x="10140507" y="4999122"/>
              <a:ext cx="2722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0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ACE37EF9-D834-D301-C8A3-D968736C1BEE}"/>
                    </a:ext>
                  </a:extLst>
                </p:cNvPr>
                <p:cNvSpPr/>
                <p:nvPr/>
              </p:nvSpPr>
              <p:spPr>
                <a:xfrm>
                  <a:off x="10888230" y="5145508"/>
                  <a:ext cx="785330" cy="740856"/>
                </a:xfrm>
                <a:prstGeom prst="rect">
                  <a:avLst/>
                </a:prstGeom>
                <a:solidFill>
                  <a:srgbClr val="FF800E">
                    <a:alpha val="5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sz="18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Ω</m:t>
                            </m:r>
                          </m:e>
                          <m:sub>
                            <m: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ACE37EF9-D834-D301-C8A3-D968736C1BE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888230" y="5145508"/>
                  <a:ext cx="785330" cy="740856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946CDFCB-0101-2EC0-05C1-F98E282E7C5A}"/>
                  </a:ext>
                </a:extLst>
              </p:cNvPr>
              <p:cNvSpPr/>
              <p:nvPr/>
            </p:nvSpPr>
            <p:spPr>
              <a:xfrm>
                <a:off x="10884880" y="5655738"/>
                <a:ext cx="785330" cy="740856"/>
              </a:xfrm>
              <a:prstGeom prst="rect">
                <a:avLst/>
              </a:prstGeom>
              <a:solidFill>
                <a:schemeClr val="accent1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e>
                        <m:sub>
                          <m: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946CDFCB-0101-2EC0-05C1-F98E282E7C5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84880" y="5655738"/>
                <a:ext cx="785330" cy="740856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424D3488-C5A7-7F32-9A39-D1AB3687AD00}"/>
                  </a:ext>
                </a:extLst>
              </p:cNvPr>
              <p:cNvSpPr/>
              <p:nvPr/>
            </p:nvSpPr>
            <p:spPr>
              <a:xfrm>
                <a:off x="10429395" y="5648591"/>
                <a:ext cx="785330" cy="740856"/>
              </a:xfrm>
              <a:prstGeom prst="rect">
                <a:avLst/>
              </a:prstGeom>
              <a:solidFill>
                <a:schemeClr val="accent4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e>
                        <m:sub>
                          <m: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424D3488-C5A7-7F32-9A39-D1AB3687AD0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29395" y="5648591"/>
                <a:ext cx="785330" cy="740856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TextBox 18">
            <a:extLst>
              <a:ext uri="{FF2B5EF4-FFF2-40B4-BE49-F238E27FC236}">
                <a16:creationId xmlns:a16="http://schemas.microsoft.com/office/drawing/2014/main" id="{17C11445-3323-DB97-E05C-D1E559368AA5}"/>
              </a:ext>
            </a:extLst>
          </p:cNvPr>
          <p:cNvSpPr txBox="1"/>
          <p:nvPr/>
        </p:nvSpPr>
        <p:spPr>
          <a:xfrm>
            <a:off x="7000953" y="819273"/>
            <a:ext cx="42765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i="1" dirty="0"/>
              <a:t>99% Singular Value (SV) Energy Retention</a:t>
            </a:r>
            <a:endParaRPr lang="en-US" sz="1600" dirty="0"/>
          </a:p>
        </p:txBody>
      </p:sp>
      <p:sp>
        <p:nvSpPr>
          <p:cNvPr id="56" name="TextBox 17">
            <a:extLst>
              <a:ext uri="{FF2B5EF4-FFF2-40B4-BE49-F238E27FC236}">
                <a16:creationId xmlns:a16="http://schemas.microsoft.com/office/drawing/2014/main" id="{A57A8DAD-1301-0991-A237-07544C1EA481}"/>
              </a:ext>
            </a:extLst>
          </p:cNvPr>
          <p:cNvSpPr txBox="1"/>
          <p:nvPr/>
        </p:nvSpPr>
        <p:spPr>
          <a:xfrm>
            <a:off x="2711666" y="831955"/>
            <a:ext cx="40615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i="1" dirty="0"/>
              <a:t>95% Singular Value (SV) Energy Retention</a:t>
            </a:r>
            <a:endParaRPr lang="en-US" sz="1600" dirty="0"/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450F25E6-A26B-960C-7FD6-BD2935B9CC53}"/>
              </a:ext>
            </a:extLst>
          </p:cNvPr>
          <p:cNvGrpSpPr/>
          <p:nvPr/>
        </p:nvGrpSpPr>
        <p:grpSpPr>
          <a:xfrm>
            <a:off x="484348" y="1421566"/>
            <a:ext cx="1252502" cy="1727427"/>
            <a:chOff x="9275810" y="1215881"/>
            <a:chExt cx="1252502" cy="1727427"/>
          </a:xfrm>
        </p:grpSpPr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B623F34C-1DC0-9503-6A05-DF1DA6A229F8}"/>
                </a:ext>
              </a:extLst>
            </p:cNvPr>
            <p:cNvGrpSpPr/>
            <p:nvPr/>
          </p:nvGrpSpPr>
          <p:grpSpPr>
            <a:xfrm>
              <a:off x="9275810" y="1215881"/>
              <a:ext cx="1252502" cy="1727427"/>
              <a:chOff x="10667869" y="1558343"/>
              <a:chExt cx="1252502" cy="1727427"/>
            </a:xfrm>
          </p:grpSpPr>
          <p:grpSp>
            <p:nvGrpSpPr>
              <p:cNvPr id="73" name="Group 72">
                <a:extLst>
                  <a:ext uri="{FF2B5EF4-FFF2-40B4-BE49-F238E27FC236}">
                    <a16:creationId xmlns:a16="http://schemas.microsoft.com/office/drawing/2014/main" id="{91C78A67-0C4E-0672-E396-A0BA52B07619}"/>
                  </a:ext>
                </a:extLst>
              </p:cNvPr>
              <p:cNvGrpSpPr/>
              <p:nvPr/>
            </p:nvGrpSpPr>
            <p:grpSpPr>
              <a:xfrm>
                <a:off x="11220182" y="1558343"/>
                <a:ext cx="468367" cy="1358054"/>
                <a:chOff x="11220182" y="1558343"/>
                <a:chExt cx="468367" cy="1358054"/>
              </a:xfrm>
            </p:grpSpPr>
            <p:grpSp>
              <p:nvGrpSpPr>
                <p:cNvPr id="76" name="Group 75">
                  <a:extLst>
                    <a:ext uri="{FF2B5EF4-FFF2-40B4-BE49-F238E27FC236}">
                      <a16:creationId xmlns:a16="http://schemas.microsoft.com/office/drawing/2014/main" id="{DCB983FC-8073-8485-198A-EE74687809BB}"/>
                    </a:ext>
                  </a:extLst>
                </p:cNvPr>
                <p:cNvGrpSpPr/>
                <p:nvPr/>
              </p:nvGrpSpPr>
              <p:grpSpPr>
                <a:xfrm>
                  <a:off x="11220182" y="1558343"/>
                  <a:ext cx="468367" cy="676280"/>
                  <a:chOff x="11220182" y="1558343"/>
                  <a:chExt cx="468367" cy="676280"/>
                </a:xfrm>
              </p:grpSpPr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80" name="TextBox 64">
                        <a:extLst>
                          <a:ext uri="{FF2B5EF4-FFF2-40B4-BE49-F238E27FC236}">
                            <a16:creationId xmlns:a16="http://schemas.microsoft.com/office/drawing/2014/main" id="{09E087B8-F3CE-D5F5-A470-EB213DC5803E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1222330" y="1558343"/>
                        <a:ext cx="466219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>
                        <a:defPPr>
                          <a:defRPr lang="en-US"/>
                        </a:defPPr>
                        <a:lvl1pPr marL="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457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914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371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18288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2860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2743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200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3657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Ω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oMath>
                          </m:oMathPara>
                        </a14:m>
                        <a:endParaRPr lang="en-US" dirty="0"/>
                      </a:p>
                    </p:txBody>
                  </p:sp>
                </mc:Choice>
                <mc:Fallback xmlns="">
                  <p:sp>
                    <p:nvSpPr>
                      <p:cNvPr id="80" name="TextBox 64">
                        <a:extLst>
                          <a:ext uri="{FF2B5EF4-FFF2-40B4-BE49-F238E27FC236}">
                            <a16:creationId xmlns:a16="http://schemas.microsoft.com/office/drawing/2014/main" id="{09E087B8-F3CE-D5F5-A470-EB213DC5803E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11222330" y="1558343"/>
                        <a:ext cx="466219" cy="369332"/>
                      </a:xfrm>
                      <a:prstGeom prst="rect">
                        <a:avLst/>
                      </a:prstGeom>
                      <a:blipFill>
                        <a:blip r:embed="rId19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81" name="TextBox 65">
                        <a:extLst>
                          <a:ext uri="{FF2B5EF4-FFF2-40B4-BE49-F238E27FC236}">
                            <a16:creationId xmlns:a16="http://schemas.microsoft.com/office/drawing/2014/main" id="{F90036F8-C6A7-C510-C11D-230D135FA3D3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1220182" y="1865291"/>
                        <a:ext cx="466219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>
                        <a:defPPr>
                          <a:defRPr lang="en-US"/>
                        </a:defPPr>
                        <a:lvl1pPr marL="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457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914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371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18288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2860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2743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200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3657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Ω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oMath>
                          </m:oMathPara>
                        </a14:m>
                        <a:endParaRPr lang="en-US" dirty="0"/>
                      </a:p>
                    </p:txBody>
                  </p:sp>
                </mc:Choice>
                <mc:Fallback xmlns="">
                  <p:sp>
                    <p:nvSpPr>
                      <p:cNvPr id="81" name="TextBox 65">
                        <a:extLst>
                          <a:ext uri="{FF2B5EF4-FFF2-40B4-BE49-F238E27FC236}">
                            <a16:creationId xmlns:a16="http://schemas.microsoft.com/office/drawing/2014/main" id="{F90036F8-C6A7-C510-C11D-230D135FA3D3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11220182" y="1865291"/>
                        <a:ext cx="466219" cy="369332"/>
                      </a:xfrm>
                      <a:prstGeom prst="rect">
                        <a:avLst/>
                      </a:prstGeom>
                      <a:blipFill>
                        <a:blip r:embed="rId20"/>
                        <a:stretch>
                          <a:fillRect b="-1667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grpSp>
              <p:nvGrpSpPr>
                <p:cNvPr id="77" name="Group 76">
                  <a:extLst>
                    <a:ext uri="{FF2B5EF4-FFF2-40B4-BE49-F238E27FC236}">
                      <a16:creationId xmlns:a16="http://schemas.microsoft.com/office/drawing/2014/main" id="{65C74563-592B-6B96-771C-E008A0E3983E}"/>
                    </a:ext>
                  </a:extLst>
                </p:cNvPr>
                <p:cNvGrpSpPr/>
                <p:nvPr/>
              </p:nvGrpSpPr>
              <p:grpSpPr>
                <a:xfrm>
                  <a:off x="11220182" y="2240117"/>
                  <a:ext cx="468367" cy="676280"/>
                  <a:chOff x="11220182" y="1558343"/>
                  <a:chExt cx="468367" cy="676280"/>
                </a:xfrm>
              </p:grpSpPr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78" name="TextBox 62">
                        <a:extLst>
                          <a:ext uri="{FF2B5EF4-FFF2-40B4-BE49-F238E27FC236}">
                            <a16:creationId xmlns:a16="http://schemas.microsoft.com/office/drawing/2014/main" id="{A25C9D31-D4D6-9504-B28A-0F1C6FEC4B87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1222330" y="1558343"/>
                        <a:ext cx="466219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>
                        <a:defPPr>
                          <a:defRPr lang="en-US"/>
                        </a:defPPr>
                        <a:lvl1pPr marL="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457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914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371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18288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2860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2743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200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3657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Ω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</m:oMath>
                          </m:oMathPara>
                        </a14:m>
                        <a:endParaRPr lang="en-US" dirty="0"/>
                      </a:p>
                    </p:txBody>
                  </p:sp>
                </mc:Choice>
                <mc:Fallback xmlns="">
                  <p:sp>
                    <p:nvSpPr>
                      <p:cNvPr id="78" name="TextBox 62">
                        <a:extLst>
                          <a:ext uri="{FF2B5EF4-FFF2-40B4-BE49-F238E27FC236}">
                            <a16:creationId xmlns:a16="http://schemas.microsoft.com/office/drawing/2014/main" id="{A25C9D31-D4D6-9504-B28A-0F1C6FEC4B87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11222330" y="1558343"/>
                        <a:ext cx="466219" cy="369332"/>
                      </a:xfrm>
                      <a:prstGeom prst="rect">
                        <a:avLst/>
                      </a:prstGeom>
                      <a:blipFill>
                        <a:blip r:embed="rId21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79" name="TextBox 63">
                        <a:extLst>
                          <a:ext uri="{FF2B5EF4-FFF2-40B4-BE49-F238E27FC236}">
                            <a16:creationId xmlns:a16="http://schemas.microsoft.com/office/drawing/2014/main" id="{9399E489-BF4C-4D98-FB05-C33E3D8EC2F4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1220182" y="1865291"/>
                        <a:ext cx="466219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>
                        <a:defPPr>
                          <a:defRPr lang="en-US"/>
                        </a:defPPr>
                        <a:lvl1pPr marL="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457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914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371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18288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2860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2743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200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3657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Ω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b>
                              </m:sSub>
                            </m:oMath>
                          </m:oMathPara>
                        </a14:m>
                        <a:endParaRPr lang="en-US" dirty="0"/>
                      </a:p>
                    </p:txBody>
                  </p:sp>
                </mc:Choice>
                <mc:Fallback xmlns="">
                  <p:sp>
                    <p:nvSpPr>
                      <p:cNvPr id="79" name="TextBox 63">
                        <a:extLst>
                          <a:ext uri="{FF2B5EF4-FFF2-40B4-BE49-F238E27FC236}">
                            <a16:creationId xmlns:a16="http://schemas.microsoft.com/office/drawing/2014/main" id="{9399E489-BF4C-4D98-FB05-C33E3D8EC2F4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11220182" y="1865291"/>
                        <a:ext cx="466219" cy="369332"/>
                      </a:xfrm>
                      <a:prstGeom prst="rect">
                        <a:avLst/>
                      </a:prstGeom>
                      <a:blipFill>
                        <a:blip r:embed="rId22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</p:grp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935F54F2-7208-7F1B-6154-AEC5318F8750}"/>
                  </a:ext>
                </a:extLst>
              </p:cNvPr>
              <p:cNvCxnSpPr/>
              <p:nvPr/>
            </p:nvCxnSpPr>
            <p:spPr>
              <a:xfrm>
                <a:off x="10667869" y="3089454"/>
                <a:ext cx="565922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5" name="TextBox 59">
                <a:extLst>
                  <a:ext uri="{FF2B5EF4-FFF2-40B4-BE49-F238E27FC236}">
                    <a16:creationId xmlns:a16="http://schemas.microsoft.com/office/drawing/2014/main" id="{CC34158F-E255-F396-85DE-5E2234567A80}"/>
                  </a:ext>
                </a:extLst>
              </p:cNvPr>
              <p:cNvSpPr txBox="1"/>
              <p:nvPr/>
            </p:nvSpPr>
            <p:spPr>
              <a:xfrm>
                <a:off x="11233100" y="2916438"/>
                <a:ext cx="6872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1 SD</a:t>
                </a:r>
              </a:p>
            </p:txBody>
          </p:sp>
        </p:grp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5AC35C69-08FE-1B2B-5B76-03E906800F27}"/>
                </a:ext>
              </a:extLst>
            </p:cNvPr>
            <p:cNvSpPr/>
            <p:nvPr/>
          </p:nvSpPr>
          <p:spPr>
            <a:xfrm>
              <a:off x="9503590" y="1364038"/>
              <a:ext cx="90054" cy="90054"/>
            </a:xfrm>
            <a:prstGeom prst="ellipse">
              <a:avLst/>
            </a:prstGeom>
            <a:solidFill>
              <a:srgbClr val="126F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912DEA48-0C5A-8B43-7D7F-720EFCF9C866}"/>
                </a:ext>
              </a:extLst>
            </p:cNvPr>
            <p:cNvSpPr/>
            <p:nvPr/>
          </p:nvSpPr>
          <p:spPr>
            <a:xfrm>
              <a:off x="9503590" y="1668218"/>
              <a:ext cx="90054" cy="90054"/>
            </a:xfrm>
            <a:prstGeom prst="ellipse">
              <a:avLst/>
            </a:prstGeom>
            <a:solidFill>
              <a:srgbClr val="FF80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997D1716-2537-937E-E222-DFA7EA047DB5}"/>
                </a:ext>
              </a:extLst>
            </p:cNvPr>
            <p:cNvSpPr/>
            <p:nvPr/>
          </p:nvSpPr>
          <p:spPr>
            <a:xfrm>
              <a:off x="9503590" y="2044156"/>
              <a:ext cx="90054" cy="90054"/>
            </a:xfrm>
            <a:prstGeom prst="ellipse">
              <a:avLst/>
            </a:prstGeom>
            <a:solidFill>
              <a:srgbClr val="63A7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0C3DD49F-B5FB-3982-43AB-E157F27DAD87}"/>
                </a:ext>
              </a:extLst>
            </p:cNvPr>
            <p:cNvSpPr/>
            <p:nvPr/>
          </p:nvSpPr>
          <p:spPr>
            <a:xfrm>
              <a:off x="9506425" y="2373530"/>
              <a:ext cx="90054" cy="90054"/>
            </a:xfrm>
            <a:prstGeom prst="ellipse">
              <a:avLst/>
            </a:prstGeom>
            <a:solidFill>
              <a:srgbClr val="BE4E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4" name="Table 7">
                <a:extLst>
                  <a:ext uri="{FF2B5EF4-FFF2-40B4-BE49-F238E27FC236}">
                    <a16:creationId xmlns:a16="http://schemas.microsoft.com/office/drawing/2014/main" id="{5C56D2F0-5528-4120-8A78-03A02ACA7261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3568775" y="4427564"/>
              <a:ext cx="6270992" cy="21336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19518">
                      <a:extLst>
                        <a:ext uri="{9D8B030D-6E8A-4147-A177-3AD203B41FA5}">
                          <a16:colId xmlns:a16="http://schemas.microsoft.com/office/drawing/2014/main" val="4184981928"/>
                        </a:ext>
                      </a:extLst>
                    </a:gridCol>
                    <a:gridCol w="446135">
                      <a:extLst>
                        <a:ext uri="{9D8B030D-6E8A-4147-A177-3AD203B41FA5}">
                          <a16:colId xmlns:a16="http://schemas.microsoft.com/office/drawing/2014/main" val="32633393"/>
                        </a:ext>
                      </a:extLst>
                    </a:gridCol>
                    <a:gridCol w="779780">
                      <a:extLst>
                        <a:ext uri="{9D8B030D-6E8A-4147-A177-3AD203B41FA5}">
                          <a16:colId xmlns:a16="http://schemas.microsoft.com/office/drawing/2014/main" val="201237497"/>
                        </a:ext>
                      </a:extLst>
                    </a:gridCol>
                    <a:gridCol w="1232218">
                      <a:extLst>
                        <a:ext uri="{9D8B030D-6E8A-4147-A177-3AD203B41FA5}">
                          <a16:colId xmlns:a16="http://schemas.microsoft.com/office/drawing/2014/main" val="2331536176"/>
                        </a:ext>
                      </a:extLst>
                    </a:gridCol>
                    <a:gridCol w="517843">
                      <a:extLst>
                        <a:ext uri="{9D8B030D-6E8A-4147-A177-3AD203B41FA5}">
                          <a16:colId xmlns:a16="http://schemas.microsoft.com/office/drawing/2014/main" val="2306751297"/>
                        </a:ext>
                      </a:extLst>
                    </a:gridCol>
                    <a:gridCol w="813118">
                      <a:extLst>
                        <a:ext uri="{9D8B030D-6E8A-4147-A177-3AD203B41FA5}">
                          <a16:colId xmlns:a16="http://schemas.microsoft.com/office/drawing/2014/main" val="1703307233"/>
                        </a:ext>
                      </a:extLst>
                    </a:gridCol>
                    <a:gridCol w="1262380">
                      <a:extLst>
                        <a:ext uri="{9D8B030D-6E8A-4147-A177-3AD203B41FA5}">
                          <a16:colId xmlns:a16="http://schemas.microsoft.com/office/drawing/2014/main" val="3266737614"/>
                        </a:ext>
                      </a:extLst>
                    </a:gridCol>
                  </a:tblGrid>
                  <a:tr h="282131">
                    <a:tc rowSpan="2">
                      <a:txBody>
                        <a:bodyPr/>
                        <a:lstStyle/>
                        <a:p>
                          <a:pPr algn="ctr"/>
                          <a:endParaRPr lang="en-US" sz="1400" i="0" dirty="0">
                            <a:latin typeface="+mn-lt"/>
                          </a:endParaRPr>
                        </a:p>
                        <a:p>
                          <a:pPr algn="ctr"/>
                          <a:r>
                            <a:rPr lang="en-US" sz="1400" i="0" dirty="0">
                              <a:latin typeface="+mn-lt"/>
                            </a:rPr>
                            <a:t>Subdomains</a:t>
                          </a:r>
                        </a:p>
                      </a:txBody>
                      <a:tcPr/>
                    </a:tc>
                    <a:tc gridSpan="3"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latin typeface="+mn-lt"/>
                            </a:rPr>
                            <a:t>95% SV Energy</a:t>
                          </a:r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 anchor="ctr"/>
                    </a:tc>
                    <a:tc gridSpan="3"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latin typeface="+mn-lt"/>
                            </a:rPr>
                            <a:t>99% SV Energy</a:t>
                          </a:r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667421606"/>
                      </a:ext>
                    </a:extLst>
                  </a:tr>
                  <a:tr h="0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b="0" i="1" dirty="0" smtClean="0"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</m:oMath>
                            </m:oMathPara>
                          </a14:m>
                          <a:endParaRPr lang="en-US" sz="1400" b="0" i="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35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0" i="0" dirty="0">
                              <a:latin typeface="+mn-lt"/>
                            </a:rPr>
                            <a:t>MSE (%)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i="0" dirty="0">
                              <a:latin typeface="+mn-lt"/>
                            </a:rPr>
                            <a:t>CPU</a:t>
                          </a:r>
                          <a:r>
                            <a:rPr lang="en-US" sz="1400" b="0" i="0" baseline="0" dirty="0">
                              <a:latin typeface="+mn-lt"/>
                            </a:rPr>
                            <a:t> time (s)</a:t>
                          </a:r>
                          <a:endParaRPr lang="en-US" sz="1400" b="0" i="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35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b="0" i="1" dirty="0" smtClean="0"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</m:oMath>
                            </m:oMathPara>
                          </a14:m>
                          <a:endParaRPr lang="en-US" sz="1400" b="0" i="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35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0" i="0" dirty="0">
                              <a:latin typeface="+mn-lt"/>
                            </a:rPr>
                            <a:t>MSE (%)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i="0" dirty="0">
                              <a:latin typeface="+mn-lt"/>
                            </a:rPr>
                            <a:t>CPU</a:t>
                          </a:r>
                          <a:r>
                            <a:rPr lang="en-US" sz="1400" b="0" i="0" baseline="0" dirty="0">
                              <a:latin typeface="+mn-lt"/>
                            </a:rPr>
                            <a:t> time (s)</a:t>
                          </a:r>
                          <a:endParaRPr lang="en-US" sz="1400" b="0" i="0" dirty="0">
                            <a:latin typeface="+mn-lt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771279892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1400" b="0" i="0" smtClean="0">
                                        <a:latin typeface="Cambria Math" panose="02040503050406030204" pitchFamily="18" charset="0"/>
                                      </a:rPr>
                                      <m:t>Ω</m:t>
                                    </m:r>
                                  </m:e>
                                  <m:sub>
                                    <m:r>
                                      <a:rPr lang="en-US" sz="1400" b="0" i="0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400" i="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i="0" dirty="0">
                              <a:latin typeface="+mn-lt"/>
                            </a:rPr>
                            <a:t>57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latin typeface="+mn-lt"/>
                            </a:rPr>
                            <a:t>1.1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latin typeface="+mn-lt"/>
                            </a:rPr>
                            <a:t>85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latin typeface="+mn-lt"/>
                            </a:rPr>
                            <a:t>146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latin typeface="+mn-lt"/>
                            </a:rPr>
                            <a:t>0.18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latin typeface="+mn-lt"/>
                            </a:rPr>
                            <a:t>295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84344374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1400" b="0" i="0" smtClean="0">
                                        <a:latin typeface="Cambria Math" panose="02040503050406030204" pitchFamily="18" charset="0"/>
                                      </a:rPr>
                                      <m:t>Ω</m:t>
                                    </m:r>
                                  </m:e>
                                  <m:sub>
                                    <m:r>
                                      <a:rPr lang="en-US" sz="1400" b="0" i="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400" i="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i="0" dirty="0">
                              <a:latin typeface="+mn-lt"/>
                            </a:rPr>
                            <a:t>44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latin typeface="+mn-lt"/>
                            </a:rPr>
                            <a:t>1.2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latin typeface="+mn-lt"/>
                            </a:rPr>
                            <a:t>56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latin typeface="+mn-lt"/>
                            </a:rPr>
                            <a:t>120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latin typeface="+mn-lt"/>
                            </a:rPr>
                            <a:t>0.18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latin typeface="+mn-lt"/>
                            </a:rPr>
                            <a:t>216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7006200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1400" b="0" i="0" smtClean="0">
                                        <a:latin typeface="Cambria Math" panose="02040503050406030204" pitchFamily="18" charset="0"/>
                                      </a:rPr>
                                      <m:t>Ω</m:t>
                                    </m:r>
                                  </m:e>
                                  <m:sub>
                                    <m:r>
                                      <a:rPr lang="en-US" sz="1400" b="0" i="0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400" i="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i="0" dirty="0">
                              <a:latin typeface="+mn-lt"/>
                            </a:rPr>
                            <a:t>24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latin typeface="+mn-lt"/>
                            </a:rPr>
                            <a:t>1.4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latin typeface="+mn-lt"/>
                            </a:rPr>
                            <a:t>43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latin typeface="+mn-lt"/>
                            </a:rPr>
                            <a:t>60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latin typeface="+mn-lt"/>
                            </a:rPr>
                            <a:t>0.16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latin typeface="+mn-lt"/>
                            </a:rPr>
                            <a:t>89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279596091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1400" b="0" i="0" smtClean="0">
                                        <a:latin typeface="Cambria Math" panose="02040503050406030204" pitchFamily="18" charset="0"/>
                                      </a:rPr>
                                      <m:t>Ω</m:t>
                                    </m:r>
                                  </m:e>
                                  <m:sub>
                                    <m:r>
                                      <a:rPr lang="en-US" sz="1400" b="0" i="0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400" i="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i="0" dirty="0">
                              <a:latin typeface="+mn-lt"/>
                            </a:rPr>
                            <a:t>32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latin typeface="+mn-lt"/>
                            </a:rPr>
                            <a:t>1.9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latin typeface="+mn-lt"/>
                            </a:rPr>
                            <a:t>61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latin typeface="+mn-lt"/>
                            </a:rPr>
                            <a:t>66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latin typeface="+mn-lt"/>
                            </a:rPr>
                            <a:t>0.25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latin typeface="+mn-lt"/>
                            </a:rPr>
                            <a:t>100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276872879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i="0" dirty="0">
                              <a:latin typeface="+mn-lt"/>
                            </a:rPr>
                            <a:t>Total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400" i="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400" i="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dirty="0">
                              <a:latin typeface="+mn-lt"/>
                            </a:rPr>
                            <a:t>245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400" b="1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400" b="1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dirty="0">
                              <a:latin typeface="+mn-lt"/>
                            </a:rPr>
                            <a:t>700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57741372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4" name="Table 7">
                <a:extLst>
                  <a:ext uri="{FF2B5EF4-FFF2-40B4-BE49-F238E27FC236}">
                    <a16:creationId xmlns:a16="http://schemas.microsoft.com/office/drawing/2014/main" id="{5C56D2F0-5528-4120-8A78-03A02ACA726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03920939"/>
                  </p:ext>
                </p:extLst>
              </p:nvPr>
            </p:nvGraphicFramePr>
            <p:xfrm>
              <a:off x="3568775" y="4427564"/>
              <a:ext cx="6270992" cy="21336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19518">
                      <a:extLst>
                        <a:ext uri="{9D8B030D-6E8A-4147-A177-3AD203B41FA5}">
                          <a16:colId xmlns:a16="http://schemas.microsoft.com/office/drawing/2014/main" val="4184981928"/>
                        </a:ext>
                      </a:extLst>
                    </a:gridCol>
                    <a:gridCol w="446135">
                      <a:extLst>
                        <a:ext uri="{9D8B030D-6E8A-4147-A177-3AD203B41FA5}">
                          <a16:colId xmlns:a16="http://schemas.microsoft.com/office/drawing/2014/main" val="32633393"/>
                        </a:ext>
                      </a:extLst>
                    </a:gridCol>
                    <a:gridCol w="779780">
                      <a:extLst>
                        <a:ext uri="{9D8B030D-6E8A-4147-A177-3AD203B41FA5}">
                          <a16:colId xmlns:a16="http://schemas.microsoft.com/office/drawing/2014/main" val="201237497"/>
                        </a:ext>
                      </a:extLst>
                    </a:gridCol>
                    <a:gridCol w="1232218">
                      <a:extLst>
                        <a:ext uri="{9D8B030D-6E8A-4147-A177-3AD203B41FA5}">
                          <a16:colId xmlns:a16="http://schemas.microsoft.com/office/drawing/2014/main" val="2331536176"/>
                        </a:ext>
                      </a:extLst>
                    </a:gridCol>
                    <a:gridCol w="517843">
                      <a:extLst>
                        <a:ext uri="{9D8B030D-6E8A-4147-A177-3AD203B41FA5}">
                          <a16:colId xmlns:a16="http://schemas.microsoft.com/office/drawing/2014/main" val="2306751297"/>
                        </a:ext>
                      </a:extLst>
                    </a:gridCol>
                    <a:gridCol w="813118">
                      <a:extLst>
                        <a:ext uri="{9D8B030D-6E8A-4147-A177-3AD203B41FA5}">
                          <a16:colId xmlns:a16="http://schemas.microsoft.com/office/drawing/2014/main" val="1703307233"/>
                        </a:ext>
                      </a:extLst>
                    </a:gridCol>
                    <a:gridCol w="1262380">
                      <a:extLst>
                        <a:ext uri="{9D8B030D-6E8A-4147-A177-3AD203B41FA5}">
                          <a16:colId xmlns:a16="http://schemas.microsoft.com/office/drawing/2014/main" val="3266737614"/>
                        </a:ext>
                      </a:extLst>
                    </a:gridCol>
                  </a:tblGrid>
                  <a:tr h="304800">
                    <a:tc rowSpan="2">
                      <a:txBody>
                        <a:bodyPr/>
                        <a:lstStyle/>
                        <a:p>
                          <a:pPr algn="ctr"/>
                          <a:endParaRPr lang="en-US" sz="1400" i="0" dirty="0">
                            <a:latin typeface="+mn-lt"/>
                          </a:endParaRPr>
                        </a:p>
                        <a:p>
                          <a:pPr algn="ctr"/>
                          <a:r>
                            <a:rPr lang="en-US" sz="1400" i="0" dirty="0">
                              <a:latin typeface="+mn-lt"/>
                            </a:rPr>
                            <a:t>Subdomains</a:t>
                          </a:r>
                        </a:p>
                      </a:txBody>
                      <a:tcPr/>
                    </a:tc>
                    <a:tc gridSpan="3"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latin typeface="+mn-lt"/>
                            </a:rPr>
                            <a:t>95% SV Energy</a:t>
                          </a:r>
                          <a:endParaRPr lang="en-US" sz="1400" dirty="0">
                            <a:latin typeface="+mn-lt"/>
                          </a:endParaRPr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 anchor="ctr"/>
                    </a:tc>
                    <a:tc gridSpan="3"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latin typeface="+mn-lt"/>
                            </a:rPr>
                            <a:t>99% SV Energy</a:t>
                          </a:r>
                          <a:endParaRPr lang="en-US" sz="1400" dirty="0">
                            <a:latin typeface="+mn-lt"/>
                          </a:endParaRPr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667421606"/>
                      </a:ext>
                    </a:extLst>
                  </a:tr>
                  <a:tr h="304800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3"/>
                          <a:stretch>
                            <a:fillRect l="-271622" t="-104000" r="-1027027" b="-52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35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0" i="0" dirty="0" smtClean="0">
                              <a:latin typeface="+mn-lt"/>
                            </a:rPr>
                            <a:t>MSE (%)</a:t>
                          </a:r>
                          <a:endParaRPr lang="en-US" sz="1400" b="0" i="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i="0" dirty="0" smtClean="0">
                              <a:latin typeface="+mn-lt"/>
                            </a:rPr>
                            <a:t>CPU</a:t>
                          </a:r>
                          <a:r>
                            <a:rPr lang="en-US" sz="1400" b="0" i="0" baseline="0" dirty="0" smtClean="0">
                              <a:latin typeface="+mn-lt"/>
                            </a:rPr>
                            <a:t> time (s)</a:t>
                          </a:r>
                          <a:endParaRPr lang="en-US" sz="1400" b="0" i="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3"/>
                          <a:stretch>
                            <a:fillRect l="-711765" t="-104000" r="-405882" b="-52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35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0" i="0" dirty="0" smtClean="0">
                              <a:latin typeface="+mn-lt"/>
                            </a:rPr>
                            <a:t>MSE (%)</a:t>
                          </a:r>
                          <a:endParaRPr lang="en-US" sz="1400" b="0" i="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i="0" dirty="0" smtClean="0">
                              <a:latin typeface="+mn-lt"/>
                            </a:rPr>
                            <a:t>CPU</a:t>
                          </a:r>
                          <a:r>
                            <a:rPr lang="en-US" sz="1400" b="0" i="0" baseline="0" dirty="0" smtClean="0">
                              <a:latin typeface="+mn-lt"/>
                            </a:rPr>
                            <a:t> time (s)</a:t>
                          </a:r>
                          <a:endParaRPr lang="en-US" sz="1400" b="0" i="0" dirty="0">
                            <a:latin typeface="+mn-lt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771279892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3"/>
                          <a:stretch>
                            <a:fillRect l="-500" t="-204000" r="-417000" b="-42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i="0" dirty="0" smtClean="0">
                              <a:latin typeface="+mn-lt"/>
                            </a:rPr>
                            <a:t>57</a:t>
                          </a:r>
                          <a:endParaRPr lang="en-US" sz="1400" i="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latin typeface="+mn-lt"/>
                            </a:rPr>
                            <a:t>1.1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latin typeface="+mn-lt"/>
                            </a:rPr>
                            <a:t>85</a:t>
                          </a:r>
                          <a:endParaRPr lang="en-US" sz="140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latin typeface="+mn-lt"/>
                            </a:rPr>
                            <a:t>146</a:t>
                          </a:r>
                          <a:endParaRPr lang="en-US" sz="140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latin typeface="+mn-lt"/>
                            </a:rPr>
                            <a:t>0.18</a:t>
                          </a:r>
                          <a:endParaRPr lang="en-US" sz="140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latin typeface="+mn-lt"/>
                            </a:rPr>
                            <a:t>295</a:t>
                          </a:r>
                          <a:endParaRPr lang="en-US" sz="1400" dirty="0">
                            <a:latin typeface="+mn-lt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84344374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3"/>
                          <a:stretch>
                            <a:fillRect l="-500" t="-298039" r="-417000" b="-31176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i="0" dirty="0" smtClean="0">
                              <a:latin typeface="+mn-lt"/>
                            </a:rPr>
                            <a:t>44</a:t>
                          </a:r>
                          <a:endParaRPr lang="en-US" sz="1400" i="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latin typeface="+mn-lt"/>
                            </a:rPr>
                            <a:t>1.2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latin typeface="+mn-lt"/>
                            </a:rPr>
                            <a:t>56</a:t>
                          </a:r>
                          <a:endParaRPr lang="en-US" sz="140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latin typeface="+mn-lt"/>
                            </a:rPr>
                            <a:t>120</a:t>
                          </a:r>
                          <a:endParaRPr lang="en-US" sz="140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latin typeface="+mn-lt"/>
                            </a:rPr>
                            <a:t>0.18</a:t>
                          </a:r>
                          <a:endParaRPr lang="en-US" sz="140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latin typeface="+mn-lt"/>
                            </a:rPr>
                            <a:t>216</a:t>
                          </a:r>
                          <a:endParaRPr lang="en-US" sz="1400" dirty="0">
                            <a:latin typeface="+mn-lt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7006200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3"/>
                          <a:stretch>
                            <a:fillRect l="-500" t="-406000" r="-417000" b="-218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i="0" dirty="0" smtClean="0">
                              <a:latin typeface="+mn-lt"/>
                            </a:rPr>
                            <a:t>24</a:t>
                          </a:r>
                          <a:endParaRPr lang="en-US" sz="1400" i="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latin typeface="+mn-lt"/>
                            </a:rPr>
                            <a:t>1.4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latin typeface="+mn-lt"/>
                            </a:rPr>
                            <a:t>43</a:t>
                          </a:r>
                          <a:endParaRPr lang="en-US" sz="140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latin typeface="+mn-lt"/>
                            </a:rPr>
                            <a:t>60</a:t>
                          </a:r>
                          <a:endParaRPr lang="en-US" sz="140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latin typeface="+mn-lt"/>
                            </a:rPr>
                            <a:t>0.16</a:t>
                          </a:r>
                          <a:endParaRPr lang="en-US" sz="140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latin typeface="+mn-lt"/>
                            </a:rPr>
                            <a:t>89</a:t>
                          </a:r>
                          <a:endParaRPr lang="en-US" sz="1400" dirty="0">
                            <a:latin typeface="+mn-lt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279596091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3"/>
                          <a:stretch>
                            <a:fillRect l="-500" t="-506000" r="-417000" b="-118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i="0" dirty="0" smtClean="0">
                              <a:latin typeface="+mn-lt"/>
                            </a:rPr>
                            <a:t>32</a:t>
                          </a:r>
                          <a:endParaRPr lang="en-US" sz="1400" i="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latin typeface="+mn-lt"/>
                            </a:rPr>
                            <a:t>1.9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latin typeface="+mn-lt"/>
                            </a:rPr>
                            <a:t>61</a:t>
                          </a:r>
                          <a:endParaRPr lang="en-US" sz="140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latin typeface="+mn-lt"/>
                            </a:rPr>
                            <a:t>66</a:t>
                          </a:r>
                          <a:endParaRPr lang="en-US" sz="140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latin typeface="+mn-lt"/>
                            </a:rPr>
                            <a:t>0.25</a:t>
                          </a:r>
                          <a:endParaRPr lang="en-US" sz="140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latin typeface="+mn-lt"/>
                            </a:rPr>
                            <a:t>100</a:t>
                          </a:r>
                          <a:endParaRPr lang="en-US" sz="1400" dirty="0">
                            <a:latin typeface="+mn-lt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276872879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i="0" dirty="0">
                              <a:latin typeface="+mn-lt"/>
                            </a:rPr>
                            <a:t>Total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400" i="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400" i="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dirty="0" smtClean="0">
                              <a:latin typeface="+mn-lt"/>
                            </a:rPr>
                            <a:t>245</a:t>
                          </a:r>
                          <a:endParaRPr lang="en-US" sz="1400" b="1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400" b="1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400" b="1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dirty="0" smtClean="0">
                              <a:latin typeface="+mn-lt"/>
                            </a:rPr>
                            <a:t>700</a:t>
                          </a:r>
                          <a:endParaRPr lang="en-US" sz="1400" b="1" dirty="0">
                            <a:latin typeface="+mn-lt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577413723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E55EA818-F022-46BC-3C50-F586828BBC51}"/>
                  </a:ext>
                </a:extLst>
              </p:cNvPr>
              <p:cNvSpPr txBox="1"/>
              <p:nvPr/>
            </p:nvSpPr>
            <p:spPr>
              <a:xfrm>
                <a:off x="67659" y="4389302"/>
                <a:ext cx="3934768" cy="31700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Method converges in </a:t>
                </a:r>
                <a:r>
                  <a:rPr lang="en-US" b="1" dirty="0"/>
                  <a:t>only 3 Schwarz iterations </a:t>
                </a:r>
                <a:r>
                  <a:rPr lang="en-US" dirty="0"/>
                  <a:t>per controller time-step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dirty="0"/>
                  <a:t>Errors</a:t>
                </a:r>
                <a:r>
                  <a:rPr lang="en-US" dirty="0"/>
                  <a:t> </a:t>
                </a:r>
                <a:r>
                  <a:rPr lang="en-US" i="1" dirty="0"/>
                  <a:t>O</a:t>
                </a:r>
                <a:r>
                  <a:rPr lang="en-US" dirty="0"/>
                  <a:t>(1%) or less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dirty="0"/>
                  <a:t>1.47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b="1" dirty="0"/>
                  <a:t> speedup </a:t>
                </a:r>
                <a:r>
                  <a:rPr lang="en-US" dirty="0"/>
                  <a:t>over all-FOM coupling for 95% SV energy retention case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E55EA818-F022-46BC-3C50-F586828BBC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59" y="4389302"/>
                <a:ext cx="3934768" cy="3170099"/>
              </a:xfrm>
              <a:prstGeom prst="rect">
                <a:avLst/>
              </a:prstGeom>
              <a:blipFill>
                <a:blip r:embed="rId24"/>
                <a:stretch>
                  <a:fillRect l="-9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ounded Rectangle 12"/>
          <p:cNvSpPr/>
          <p:nvPr/>
        </p:nvSpPr>
        <p:spPr>
          <a:xfrm>
            <a:off x="5376295" y="5061926"/>
            <a:ext cx="535258" cy="1191755"/>
          </a:xfrm>
          <a:prstGeom prst="round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ounded Rectangle 87"/>
          <p:cNvSpPr/>
          <p:nvPr/>
        </p:nvSpPr>
        <p:spPr>
          <a:xfrm>
            <a:off x="7896286" y="5061926"/>
            <a:ext cx="535258" cy="1191755"/>
          </a:xfrm>
          <a:prstGeom prst="round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6427420" y="6278137"/>
            <a:ext cx="420811" cy="283027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149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5" fill="hold"/>
                                        <p:tgtEl>
                                          <p:spTgt spid="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125" fill="hold"/>
                                        <p:tgtEl>
                                          <p:spTgt spid="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86"/>
                </p:tgtEl>
              </p:cMediaNode>
            </p:video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87"/>
                </p:tgtEl>
              </p:cMediaNode>
            </p:video>
          </p:childTnLst>
        </p:cTn>
      </p:par>
    </p:tnLst>
    <p:bldLst>
      <p:bldP spid="13" grpId="0" animBg="1"/>
      <p:bldP spid="88" grpId="0" animBg="1"/>
      <p:bldP spid="5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797061" y="217527"/>
            <a:ext cx="6161524" cy="416091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/>
                <a:ea typeface="ＭＳ Ｐゴシック" charset="-128"/>
                <a:cs typeface="Calibri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9pPr>
          </a:lstStyle>
          <a:p>
            <a:r>
              <a:rPr lang="en-US" sz="2800" dirty="0">
                <a:solidFill>
                  <a:schemeClr val="tx1"/>
                </a:solidFill>
                <a:latin typeface="Gill Sans MT" panose="020B0502020104020203" pitchFamily="34" charset="0"/>
              </a:rPr>
              <a:t>Summary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2737A99-896A-4922-978C-83F4C7286269}"/>
              </a:ext>
            </a:extLst>
          </p:cNvPr>
          <p:cNvSpPr txBox="1"/>
          <p:nvPr/>
        </p:nvSpPr>
        <p:spPr>
          <a:xfrm>
            <a:off x="1148996" y="822969"/>
            <a:ext cx="9667361" cy="769441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ea typeface="Calibri" panose="020F0502020204030204" pitchFamily="34" charset="0"/>
              </a:rPr>
              <a:t>The </a:t>
            </a:r>
            <a:r>
              <a:rPr lang="en-US" sz="2200" b="1" dirty="0">
                <a:ea typeface="Calibri" panose="020F0502020204030204" pitchFamily="34" charset="0"/>
              </a:rPr>
              <a:t>Schwarz alternating method</a:t>
            </a:r>
            <a:r>
              <a:rPr lang="en-US" sz="2200" dirty="0">
                <a:ea typeface="Calibri" panose="020F0502020204030204" pitchFamily="34" charset="0"/>
              </a:rPr>
              <a:t> has been developed for concurrent multi-scale coupling of </a:t>
            </a:r>
            <a:r>
              <a:rPr lang="en-US" sz="2200" b="1" dirty="0">
                <a:ea typeface="Calibri" panose="020F0502020204030204" pitchFamily="34" charset="0"/>
              </a:rPr>
              <a:t>conventional</a:t>
            </a:r>
            <a:r>
              <a:rPr lang="en-US" sz="2200" dirty="0">
                <a:ea typeface="Calibri" panose="020F0502020204030204" pitchFamily="34" charset="0"/>
              </a:rPr>
              <a:t> and </a:t>
            </a:r>
            <a:r>
              <a:rPr lang="en-US" sz="2200" b="1" dirty="0">
                <a:ea typeface="Calibri" panose="020F0502020204030204" pitchFamily="34" charset="0"/>
              </a:rPr>
              <a:t>data-driven models</a:t>
            </a:r>
            <a:r>
              <a:rPr lang="en-US" sz="2200" dirty="0">
                <a:ea typeface="Calibri" panose="020F0502020204030204" pitchFamily="34" charset="0"/>
              </a:rPr>
              <a:t>.</a:t>
            </a:r>
            <a:endParaRPr lang="en-US" sz="2200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8A54937-61DD-93C9-F103-BD1691EDA97E}"/>
              </a:ext>
            </a:extLst>
          </p:cNvPr>
          <p:cNvGrpSpPr/>
          <p:nvPr/>
        </p:nvGrpSpPr>
        <p:grpSpPr>
          <a:xfrm>
            <a:off x="228602" y="1769918"/>
            <a:ext cx="11455762" cy="4598267"/>
            <a:chOff x="264376" y="1963914"/>
            <a:chExt cx="11455762" cy="4598267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27D2A43-52EF-482A-A6B5-C7E5492AE8BF}"/>
                </a:ext>
              </a:extLst>
            </p:cNvPr>
            <p:cNvGrpSpPr/>
            <p:nvPr/>
          </p:nvGrpSpPr>
          <p:grpSpPr>
            <a:xfrm>
              <a:off x="264376" y="1963914"/>
              <a:ext cx="11455762" cy="4598267"/>
              <a:chOff x="126544" y="1556361"/>
              <a:chExt cx="10622911" cy="4598267"/>
            </a:xfrm>
          </p:grpSpPr>
          <p:sp>
            <p:nvSpPr>
              <p:cNvPr id="6" name="Content Placeholder 2"/>
              <p:cNvSpPr txBox="1">
                <a:spLocks/>
              </p:cNvSpPr>
              <p:nvPr/>
            </p:nvSpPr>
            <p:spPr bwMode="auto">
              <a:xfrm>
                <a:off x="176084" y="1556361"/>
                <a:ext cx="10573371" cy="45982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02E54"/>
                  </a:buClr>
                  <a:buFont typeface="Wingdings" pitchFamily="-111" charset="2"/>
                  <a:buChar char="§"/>
                  <a:defRPr sz="2400">
                    <a:solidFill>
                      <a:schemeClr val="tx1"/>
                    </a:solidFill>
                    <a:latin typeface="Calibri"/>
                    <a:ea typeface="ＭＳ Ｐゴシック" charset="-128"/>
                    <a:cs typeface="Calibri"/>
                  </a:defRPr>
                </a:lvl1pPr>
                <a:lvl2pPr marL="742950" indent="-28575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800000"/>
                  </a:buClr>
                  <a:buFont typeface="Wingdings" pitchFamily="-111" charset="2"/>
                  <a:buChar char="§"/>
                  <a:defRPr sz="2000">
                    <a:solidFill>
                      <a:schemeClr val="tx1"/>
                    </a:solidFill>
                    <a:latin typeface="Calibri"/>
                    <a:ea typeface="ＭＳ Ｐゴシック" pitchFamily="-112" charset="-128"/>
                    <a:cs typeface="Calibri"/>
                  </a:defRPr>
                </a:lvl2pPr>
                <a:lvl3pPr marL="1143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9E8C78"/>
                  </a:buClr>
                  <a:buFont typeface="Wingdings" pitchFamily="-111" charset="2"/>
                  <a:buChar char="§"/>
                  <a:defRPr>
                    <a:solidFill>
                      <a:schemeClr val="tx1"/>
                    </a:solidFill>
                    <a:latin typeface="Calibri"/>
                    <a:ea typeface="ＭＳ Ｐゴシック" pitchFamily="-112" charset="-128"/>
                    <a:cs typeface="Calibri"/>
                  </a:defRPr>
                </a:lvl3pPr>
                <a:lvl4pPr marL="1600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–"/>
                  <a:defRPr sz="1600">
                    <a:solidFill>
                      <a:schemeClr val="tx1"/>
                    </a:solidFill>
                    <a:latin typeface="Calibri"/>
                    <a:ea typeface="ＭＳ Ｐゴシック" pitchFamily="-112" charset="-128"/>
                    <a:cs typeface="Calibri"/>
                  </a:defRPr>
                </a:lvl4pPr>
                <a:lvl5pPr marL="20574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alibri"/>
                    <a:ea typeface="ＭＳ Ｐゴシック" pitchFamily="-112" charset="-128"/>
                    <a:cs typeface="Calibri"/>
                  </a:defRPr>
                </a:lvl5pPr>
                <a:lvl6pPr marL="25146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ea typeface="ＭＳ Ｐゴシック" pitchFamily="-112" charset="-128"/>
                  </a:defRPr>
                </a:lvl6pPr>
                <a:lvl7pPr marL="29718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ea typeface="ＭＳ Ｐゴシック" pitchFamily="-112" charset="-128"/>
                  </a:defRPr>
                </a:lvl7pPr>
                <a:lvl8pPr marL="3429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ea typeface="ＭＳ Ｐゴシック" pitchFamily="-112" charset="-128"/>
                  </a:defRPr>
                </a:lvl8pPr>
                <a:lvl9pPr marL="3886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ea typeface="ＭＳ Ｐゴシック" pitchFamily="-112" charset="-128"/>
                  </a:defRPr>
                </a:lvl9pPr>
              </a:lstStyle>
              <a:p>
                <a:pPr>
                  <a:buFont typeface="Courier New" panose="02070309020205020404" pitchFamily="49" charset="0"/>
                  <a:buChar char="o"/>
                  <a:defRPr/>
                </a:pPr>
                <a:r>
                  <a:rPr lang="en-US" sz="2000" dirty="0">
                    <a:solidFill>
                      <a:srgbClr val="4F664A"/>
                    </a:solidFill>
                    <a:latin typeface="+mn-lt"/>
                  </a:rPr>
                  <a:t>Coupling is </a:t>
                </a:r>
                <a:r>
                  <a:rPr lang="en-US" sz="2000" b="1" i="1" dirty="0">
                    <a:solidFill>
                      <a:srgbClr val="4F664A"/>
                    </a:solidFill>
                    <a:latin typeface="+mn-lt"/>
                  </a:rPr>
                  <a:t>concurrent</a:t>
                </a:r>
                <a:r>
                  <a:rPr lang="en-US" sz="2000" dirty="0">
                    <a:solidFill>
                      <a:srgbClr val="4F664A"/>
                    </a:solidFill>
                    <a:latin typeface="+mn-lt"/>
                  </a:rPr>
                  <a:t> (two-way).</a:t>
                </a:r>
              </a:p>
              <a:p>
                <a:pPr marL="0" indent="0">
                  <a:buNone/>
                  <a:defRPr/>
                </a:pPr>
                <a:endParaRPr lang="en-US" sz="800" dirty="0">
                  <a:solidFill>
                    <a:srgbClr val="4F664A"/>
                  </a:solidFill>
                  <a:latin typeface="+mn-lt"/>
                </a:endParaRPr>
              </a:p>
              <a:p>
                <a:pPr>
                  <a:buFont typeface="Courier New" panose="02070309020205020404" pitchFamily="49" charset="0"/>
                  <a:buChar char="o"/>
                  <a:defRPr/>
                </a:pPr>
                <a:r>
                  <a:rPr lang="en-US" sz="2000" b="1" i="1" dirty="0">
                    <a:solidFill>
                      <a:srgbClr val="4F664A"/>
                    </a:solidFill>
                    <a:latin typeface="+mn-lt"/>
                  </a:rPr>
                  <a:t>Ease of implementation </a:t>
                </a:r>
                <a:r>
                  <a:rPr lang="en-US" sz="2000" dirty="0">
                    <a:solidFill>
                      <a:srgbClr val="4F664A"/>
                    </a:solidFill>
                    <a:latin typeface="+mn-lt"/>
                  </a:rPr>
                  <a:t>into existing massively-parallel HPC codes.</a:t>
                </a:r>
                <a:endParaRPr lang="en-US" sz="2000" b="1" i="1" dirty="0">
                  <a:solidFill>
                    <a:srgbClr val="4F664A"/>
                  </a:solidFill>
                  <a:latin typeface="+mn-lt"/>
                </a:endParaRPr>
              </a:p>
              <a:p>
                <a:pPr>
                  <a:buFont typeface="Courier New" panose="02070309020205020404" pitchFamily="49" charset="0"/>
                  <a:buChar char="o"/>
                  <a:defRPr/>
                </a:pPr>
                <a:endParaRPr lang="en-US" sz="800" b="1" i="1" dirty="0">
                  <a:solidFill>
                    <a:srgbClr val="4F664A"/>
                  </a:solidFill>
                  <a:latin typeface="+mn-lt"/>
                </a:endParaRPr>
              </a:p>
              <a:p>
                <a:pPr>
                  <a:buFont typeface="Courier New" panose="02070309020205020404" pitchFamily="49" charset="0"/>
                  <a:buChar char="o"/>
                  <a:defRPr/>
                </a:pPr>
                <a:r>
                  <a:rPr lang="en-US" sz="2000" b="1" i="1" dirty="0">
                    <a:solidFill>
                      <a:srgbClr val="4F664A"/>
                    </a:solidFill>
                    <a:latin typeface="+mn-lt"/>
                  </a:rPr>
                  <a:t>“Plug-and-play” framework</a:t>
                </a:r>
                <a:r>
                  <a:rPr lang="en-US" sz="2000" dirty="0">
                    <a:solidFill>
                      <a:srgbClr val="4F664A"/>
                    </a:solidFill>
                    <a:latin typeface="+mn-lt"/>
                  </a:rPr>
                  <a:t>: simplifies task of meshing complex geometries! </a:t>
                </a:r>
              </a:p>
              <a:p>
                <a:pPr>
                  <a:buFont typeface="Courier New" panose="02070309020205020404" pitchFamily="49" charset="0"/>
                  <a:buChar char="o"/>
                  <a:defRPr/>
                </a:pPr>
                <a:endParaRPr lang="en-US" sz="400" dirty="0">
                  <a:solidFill>
                    <a:srgbClr val="4F664A"/>
                  </a:solidFill>
                  <a:latin typeface="+mn-lt"/>
                </a:endParaRPr>
              </a:p>
              <a:p>
                <a:pPr lvl="1">
                  <a:buClrTx/>
                  <a:buFont typeface="Wingdings" panose="05000000000000000000" pitchFamily="2" charset="2"/>
                  <a:buChar char="Ø"/>
                  <a:defRPr/>
                </a:pPr>
                <a:r>
                  <a:rPr lang="en-US" dirty="0">
                    <a:solidFill>
                      <a:srgbClr val="4F664A"/>
                    </a:solidFill>
                    <a:latin typeface="+mn-lt"/>
                  </a:rPr>
                  <a:t>Ability to couple regions with </a:t>
                </a:r>
                <a:r>
                  <a:rPr lang="en-US" b="1" i="1" dirty="0">
                    <a:solidFill>
                      <a:srgbClr val="4F664A"/>
                    </a:solidFill>
                    <a:latin typeface="+mn-lt"/>
                  </a:rPr>
                  <a:t>different non-conformal meshes</a:t>
                </a:r>
                <a:r>
                  <a:rPr lang="en-US" dirty="0">
                    <a:solidFill>
                      <a:srgbClr val="4F664A"/>
                    </a:solidFill>
                    <a:latin typeface="+mn-lt"/>
                  </a:rPr>
                  <a:t>, </a:t>
                </a:r>
                <a:r>
                  <a:rPr lang="en-US" b="1" i="1" dirty="0">
                    <a:solidFill>
                      <a:srgbClr val="4F664A"/>
                    </a:solidFill>
                    <a:latin typeface="+mn-lt"/>
                  </a:rPr>
                  <a:t>different element types</a:t>
                </a:r>
                <a:r>
                  <a:rPr lang="en-US" i="1" dirty="0">
                    <a:solidFill>
                      <a:srgbClr val="4F664A"/>
                    </a:solidFill>
                    <a:latin typeface="+mn-lt"/>
                  </a:rPr>
                  <a:t> </a:t>
                </a:r>
                <a:r>
                  <a:rPr lang="en-US" dirty="0">
                    <a:solidFill>
                      <a:srgbClr val="4F664A"/>
                    </a:solidFill>
                    <a:latin typeface="+mn-lt"/>
                  </a:rPr>
                  <a:t>and </a:t>
                </a:r>
                <a:r>
                  <a:rPr lang="en-US" b="1" i="1" dirty="0">
                    <a:solidFill>
                      <a:srgbClr val="4F664A"/>
                    </a:solidFill>
                    <a:latin typeface="+mn-lt"/>
                  </a:rPr>
                  <a:t>different levels of refinement.</a:t>
                </a:r>
              </a:p>
              <a:p>
                <a:pPr lvl="1">
                  <a:buClrTx/>
                  <a:buFont typeface="Wingdings" panose="05000000000000000000" pitchFamily="2" charset="2"/>
                  <a:buChar char="Ø"/>
                  <a:defRPr/>
                </a:pPr>
                <a:endParaRPr lang="en-US" sz="400" b="1" i="1" dirty="0">
                  <a:solidFill>
                    <a:srgbClr val="4F664A"/>
                  </a:solidFill>
                  <a:latin typeface="+mn-lt"/>
                </a:endParaRPr>
              </a:p>
              <a:p>
                <a:pPr lvl="1">
                  <a:buClrTx/>
                  <a:buFont typeface="Wingdings" panose="05000000000000000000" pitchFamily="2" charset="2"/>
                  <a:buChar char="Ø"/>
                  <a:defRPr/>
                </a:pPr>
                <a:r>
                  <a:rPr lang="en-US" dirty="0">
                    <a:solidFill>
                      <a:srgbClr val="4F664A"/>
                    </a:solidFill>
                    <a:latin typeface="+mn-lt"/>
                  </a:rPr>
                  <a:t>Ability to use </a:t>
                </a:r>
                <a:r>
                  <a:rPr lang="en-US" b="1" i="1" dirty="0">
                    <a:solidFill>
                      <a:srgbClr val="4F664A"/>
                    </a:solidFill>
                    <a:latin typeface="+mn-lt"/>
                  </a:rPr>
                  <a:t>different solvers (including ROM/FOM) </a:t>
                </a:r>
                <a:r>
                  <a:rPr lang="en-US" dirty="0">
                    <a:solidFill>
                      <a:srgbClr val="4F664A"/>
                    </a:solidFill>
                    <a:latin typeface="+mn-lt"/>
                  </a:rPr>
                  <a:t>and </a:t>
                </a:r>
                <a:r>
                  <a:rPr lang="en-US" b="1" i="1" dirty="0">
                    <a:solidFill>
                      <a:srgbClr val="4F664A"/>
                    </a:solidFill>
                    <a:latin typeface="+mn-lt"/>
                  </a:rPr>
                  <a:t>time-integrators </a:t>
                </a:r>
                <a:r>
                  <a:rPr lang="en-US" dirty="0">
                    <a:solidFill>
                      <a:srgbClr val="4F664A"/>
                    </a:solidFill>
                    <a:latin typeface="+mn-lt"/>
                  </a:rPr>
                  <a:t>in different regions.               </a:t>
                </a:r>
                <a:endParaRPr lang="en-US" sz="2400" dirty="0">
                  <a:solidFill>
                    <a:srgbClr val="4F664A"/>
                  </a:solidFill>
                  <a:latin typeface="+mn-lt"/>
                </a:endParaRPr>
              </a:p>
              <a:p>
                <a:pPr lvl="1">
                  <a:buClrTx/>
                  <a:buFont typeface="Wingdings" panose="05000000000000000000" pitchFamily="2" charset="2"/>
                  <a:buChar char="Ø"/>
                  <a:defRPr/>
                </a:pPr>
                <a:endParaRPr lang="en-US" sz="800" dirty="0">
                  <a:solidFill>
                    <a:srgbClr val="4F664A"/>
                  </a:solidFill>
                  <a:latin typeface="+mn-lt"/>
                </a:endParaRPr>
              </a:p>
              <a:p>
                <a:pPr marL="285750" indent="-285750">
                  <a:buFont typeface="Courier New" panose="02070309020205020404" pitchFamily="49" charset="0"/>
                  <a:buChar char="o"/>
                  <a:defRPr/>
                </a:pPr>
                <a:r>
                  <a:rPr lang="en-US" sz="2000" b="1" i="1" dirty="0">
                    <a:solidFill>
                      <a:srgbClr val="4F664A"/>
                    </a:solidFill>
                    <a:latin typeface="+mn-lt"/>
                  </a:rPr>
                  <a:t>Scalable, fast, robust </a:t>
                </a:r>
                <a:r>
                  <a:rPr lang="en-US" sz="2000" dirty="0">
                    <a:solidFill>
                      <a:srgbClr val="4F664A"/>
                    </a:solidFill>
                    <a:latin typeface="+mn-lt"/>
                  </a:rPr>
                  <a:t>on </a:t>
                </a:r>
                <a:r>
                  <a:rPr lang="en-US" sz="2000" b="1" i="1" dirty="0">
                    <a:solidFill>
                      <a:srgbClr val="4F664A"/>
                    </a:solidFill>
                    <a:latin typeface="+mn-lt"/>
                  </a:rPr>
                  <a:t>real</a:t>
                </a:r>
                <a:r>
                  <a:rPr lang="en-US" sz="2000" dirty="0">
                    <a:solidFill>
                      <a:srgbClr val="4F664A"/>
                    </a:solidFill>
                    <a:latin typeface="+mn-lt"/>
                  </a:rPr>
                  <a:t> engineering problems</a:t>
                </a:r>
              </a:p>
              <a:p>
                <a:pPr marL="285750" indent="-285750">
                  <a:buFont typeface="Courier New" panose="02070309020205020404" pitchFamily="49" charset="0"/>
                  <a:buChar char="o"/>
                  <a:defRPr/>
                </a:pPr>
                <a:endParaRPr lang="en-US" sz="400" dirty="0">
                  <a:solidFill>
                    <a:srgbClr val="4F664A"/>
                  </a:solidFill>
                  <a:latin typeface="+mn-lt"/>
                </a:endParaRPr>
              </a:p>
              <a:p>
                <a:pPr marL="285750" indent="-285750">
                  <a:buFont typeface="Courier New" panose="02070309020205020404" pitchFamily="49" charset="0"/>
                  <a:buChar char="o"/>
                  <a:defRPr/>
                </a:pPr>
                <a:r>
                  <a:rPr lang="en-US" sz="2000" dirty="0">
                    <a:solidFill>
                      <a:srgbClr val="4F664A"/>
                    </a:solidFill>
                    <a:latin typeface="+mn-lt"/>
                  </a:rPr>
                  <a:t>Coupling does not introduce </a:t>
                </a:r>
                <a:r>
                  <a:rPr lang="en-US" sz="2000" b="1" i="1" dirty="0">
                    <a:solidFill>
                      <a:srgbClr val="4F664A"/>
                    </a:solidFill>
                    <a:latin typeface="+mn-lt"/>
                  </a:rPr>
                  <a:t>nonphysical artifacts.</a:t>
                </a:r>
              </a:p>
              <a:p>
                <a:pPr marL="285750" indent="-285750">
                  <a:buFont typeface="Courier New" panose="02070309020205020404" pitchFamily="49" charset="0"/>
                  <a:buChar char="o"/>
                  <a:defRPr/>
                </a:pPr>
                <a:endParaRPr lang="en-US" sz="1000" b="1" i="1" dirty="0">
                  <a:solidFill>
                    <a:srgbClr val="4F664A"/>
                  </a:solidFill>
                  <a:latin typeface="+mn-lt"/>
                </a:endParaRPr>
              </a:p>
              <a:p>
                <a:pPr marL="285750" indent="-285750">
                  <a:buFont typeface="Courier New" panose="02070309020205020404" pitchFamily="49" charset="0"/>
                  <a:buChar char="o"/>
                  <a:defRPr/>
                </a:pPr>
                <a:r>
                  <a:rPr lang="en-US" sz="2000" b="1" i="1" dirty="0">
                    <a:solidFill>
                      <a:srgbClr val="4F664A"/>
                    </a:solidFill>
                    <a:latin typeface="+mn-lt"/>
                  </a:rPr>
                  <a:t>Theoretical</a:t>
                </a:r>
                <a:r>
                  <a:rPr lang="en-US" sz="2000" dirty="0">
                    <a:solidFill>
                      <a:srgbClr val="4F664A"/>
                    </a:solidFill>
                    <a:latin typeface="+mn-lt"/>
                  </a:rPr>
                  <a:t> convergence properties/guarantees</a:t>
                </a:r>
                <a:r>
                  <a:rPr lang="en-US" sz="2000" dirty="0">
                    <a:solidFill>
                      <a:srgbClr val="4F664A"/>
                    </a:solidFill>
                    <a:latin typeface="+mn-lt"/>
                    <a:sym typeface="Wingdings" panose="05000000000000000000" pitchFamily="2" charset="2"/>
                  </a:rPr>
                  <a:t>.</a:t>
                </a:r>
                <a:endParaRPr lang="en-US" sz="1900" dirty="0">
                  <a:solidFill>
                    <a:srgbClr val="4F664A"/>
                  </a:solidFill>
                  <a:latin typeface="+mn-lt"/>
                </a:endParaRPr>
              </a:p>
              <a:p>
                <a:pPr marL="285750" indent="-285750">
                  <a:buFont typeface="Courier New" panose="02070309020205020404" pitchFamily="49" charset="0"/>
                  <a:buChar char="o"/>
                  <a:defRPr/>
                </a:pPr>
                <a:endParaRPr lang="en-US" sz="1900" dirty="0">
                  <a:solidFill>
                    <a:srgbClr val="4F664A"/>
                  </a:solidFill>
                  <a:latin typeface="+mn-lt"/>
                </a:endParaRPr>
              </a:p>
              <a:p>
                <a:pPr>
                  <a:buFont typeface="Courier New" panose="02070309020205020404" pitchFamily="49" charset="0"/>
                  <a:buChar char="o"/>
                  <a:defRPr/>
                </a:pPr>
                <a:endParaRPr lang="en-US" sz="2000" b="1" i="1" dirty="0">
                  <a:solidFill>
                    <a:srgbClr val="4F664A"/>
                  </a:solidFill>
                  <a:latin typeface="+mn-lt"/>
                </a:endParaRPr>
              </a:p>
              <a:p>
                <a:pPr>
                  <a:buFont typeface="Wingdings" panose="05000000000000000000" pitchFamily="2" charset="2"/>
                  <a:buChar char="q"/>
                  <a:defRPr/>
                </a:pPr>
                <a:endParaRPr lang="en-US" sz="2000" dirty="0">
                  <a:solidFill>
                    <a:srgbClr val="4F664A"/>
                  </a:solidFill>
                  <a:latin typeface="+mn-lt"/>
                </a:endParaRPr>
              </a:p>
              <a:p>
                <a:pPr>
                  <a:buFont typeface="Wingdings" panose="05000000000000000000" pitchFamily="2" charset="2"/>
                  <a:buChar char="q"/>
                  <a:defRPr/>
                </a:pPr>
                <a:endParaRPr lang="en-US" sz="2000" dirty="0">
                  <a:solidFill>
                    <a:srgbClr val="4F664A"/>
                  </a:solidFill>
                  <a:latin typeface="+mn-lt"/>
                </a:endParaRPr>
              </a:p>
              <a:p>
                <a:pPr>
                  <a:defRPr/>
                </a:pPr>
                <a:endParaRPr lang="en-US" sz="2000" dirty="0">
                  <a:solidFill>
                    <a:srgbClr val="4F664A"/>
                  </a:solidFill>
                  <a:latin typeface="+mn-lt"/>
                </a:endParaRPr>
              </a:p>
              <a:p>
                <a:pPr>
                  <a:defRPr/>
                </a:pPr>
                <a:endParaRPr lang="en-US" sz="2000" dirty="0">
                  <a:solidFill>
                    <a:srgbClr val="4F664A"/>
                  </a:solidFill>
                  <a:latin typeface="+mn-lt"/>
                </a:endParaRPr>
              </a:p>
            </p:txBody>
          </p:sp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426D2FD8-B1AA-43A6-B9D8-0564E48363F8}"/>
                  </a:ext>
                </a:extLst>
              </p:cNvPr>
              <p:cNvSpPr txBox="1"/>
              <p:nvPr/>
            </p:nvSpPr>
            <p:spPr>
              <a:xfrm>
                <a:off x="152193" y="1556361"/>
                <a:ext cx="391886" cy="43088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>
                    <a:solidFill>
                      <a:srgbClr val="006600"/>
                    </a:solidFill>
                    <a:sym typeface="Wingdings" panose="05000000000000000000" pitchFamily="2" charset="2"/>
                  </a:rPr>
                  <a:t></a:t>
                </a:r>
                <a:endParaRPr lang="en-US" sz="2200" dirty="0">
                  <a:solidFill>
                    <a:srgbClr val="006600"/>
                  </a:solidFill>
                </a:endParaRP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E28ECC9-AE40-41FC-86F0-15578093CBB5}"/>
                  </a:ext>
                </a:extLst>
              </p:cNvPr>
              <p:cNvSpPr txBox="1"/>
              <p:nvPr/>
            </p:nvSpPr>
            <p:spPr>
              <a:xfrm>
                <a:off x="152190" y="2067990"/>
                <a:ext cx="391886" cy="43088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>
                    <a:solidFill>
                      <a:srgbClr val="006600"/>
                    </a:solidFill>
                    <a:sym typeface="Wingdings" panose="05000000000000000000" pitchFamily="2" charset="2"/>
                  </a:rPr>
                  <a:t></a:t>
                </a:r>
                <a:endParaRPr lang="en-US" sz="2200" dirty="0">
                  <a:solidFill>
                    <a:srgbClr val="006600"/>
                  </a:solidFill>
                </a:endParaRP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D52487F-914C-4D41-89B5-975A1CBC35FA}"/>
                  </a:ext>
                </a:extLst>
              </p:cNvPr>
              <p:cNvSpPr txBox="1"/>
              <p:nvPr/>
            </p:nvSpPr>
            <p:spPr>
              <a:xfrm>
                <a:off x="163079" y="2561562"/>
                <a:ext cx="391886" cy="43088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>
                    <a:solidFill>
                      <a:srgbClr val="006600"/>
                    </a:solidFill>
                    <a:sym typeface="Wingdings" panose="05000000000000000000" pitchFamily="2" charset="2"/>
                  </a:rPr>
                  <a:t></a:t>
                </a:r>
                <a:endParaRPr lang="en-US" sz="2200" dirty="0">
                  <a:solidFill>
                    <a:srgbClr val="006600"/>
                  </a:solidFill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B19369E-8E5D-4A6B-A3A5-F7D4E99C9DE2}"/>
                  </a:ext>
                </a:extLst>
              </p:cNvPr>
              <p:cNvSpPr txBox="1"/>
              <p:nvPr/>
            </p:nvSpPr>
            <p:spPr>
              <a:xfrm>
                <a:off x="544078" y="2999177"/>
                <a:ext cx="391886" cy="43088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>
                    <a:solidFill>
                      <a:srgbClr val="006600"/>
                    </a:solidFill>
                    <a:sym typeface="Wingdings" panose="05000000000000000000" pitchFamily="2" charset="2"/>
                  </a:rPr>
                  <a:t></a:t>
                </a:r>
                <a:endParaRPr lang="en-US" sz="2200" dirty="0">
                  <a:solidFill>
                    <a:srgbClr val="006600"/>
                  </a:solidFill>
                </a:endParaRP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E101475-1096-4BEF-A21C-54859C3D2D3F}"/>
                  </a:ext>
                </a:extLst>
              </p:cNvPr>
              <p:cNvSpPr txBox="1"/>
              <p:nvPr/>
            </p:nvSpPr>
            <p:spPr>
              <a:xfrm>
                <a:off x="544076" y="3810233"/>
                <a:ext cx="391886" cy="43088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>
                    <a:solidFill>
                      <a:srgbClr val="006600"/>
                    </a:solidFill>
                    <a:sym typeface="Wingdings" panose="05000000000000000000" pitchFamily="2" charset="2"/>
                  </a:rPr>
                  <a:t></a:t>
                </a:r>
                <a:endParaRPr lang="en-US" sz="2200" dirty="0">
                  <a:solidFill>
                    <a:srgbClr val="006600"/>
                  </a:solidFill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746C9CB-4A6D-4233-B152-2895B3B62D43}"/>
                  </a:ext>
                </a:extLst>
              </p:cNvPr>
              <p:cNvSpPr txBox="1"/>
              <p:nvPr/>
            </p:nvSpPr>
            <p:spPr>
              <a:xfrm>
                <a:off x="126544" y="5009950"/>
                <a:ext cx="391886" cy="43088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>
                    <a:solidFill>
                      <a:srgbClr val="006600"/>
                    </a:solidFill>
                    <a:sym typeface="Wingdings" panose="05000000000000000000" pitchFamily="2" charset="2"/>
                  </a:rPr>
                  <a:t></a:t>
                </a:r>
                <a:endParaRPr lang="en-US" sz="2200" dirty="0">
                  <a:solidFill>
                    <a:srgbClr val="006600"/>
                  </a:solidFill>
                </a:endParaRP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69636FC-2C47-4CD5-9215-2E129C3F8C10}"/>
                </a:ext>
              </a:extLst>
            </p:cNvPr>
            <p:cNvSpPr txBox="1"/>
            <p:nvPr/>
          </p:nvSpPr>
          <p:spPr>
            <a:xfrm>
              <a:off x="276796" y="4985277"/>
              <a:ext cx="422610" cy="43088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200" dirty="0">
                  <a:solidFill>
                    <a:srgbClr val="006600"/>
                  </a:solidFill>
                  <a:sym typeface="Wingdings" panose="05000000000000000000" pitchFamily="2" charset="2"/>
                </a:rPr>
                <a:t></a:t>
              </a:r>
              <a:endParaRPr lang="en-US" sz="2200" dirty="0">
                <a:solidFill>
                  <a:srgbClr val="006600"/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5758F09-6553-445F-A8F4-373109BF530A}"/>
                </a:ext>
              </a:extLst>
            </p:cNvPr>
            <p:cNvSpPr txBox="1"/>
            <p:nvPr/>
          </p:nvSpPr>
          <p:spPr>
            <a:xfrm>
              <a:off x="276794" y="5935309"/>
              <a:ext cx="422610" cy="43088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200" dirty="0">
                  <a:solidFill>
                    <a:srgbClr val="006600"/>
                  </a:solidFill>
                  <a:sym typeface="Wingdings" panose="05000000000000000000" pitchFamily="2" charset="2"/>
                </a:rPr>
                <a:t></a:t>
              </a:r>
              <a:endParaRPr lang="en-US" sz="2200" dirty="0">
                <a:solidFill>
                  <a:srgbClr val="006600"/>
                </a:solidFill>
              </a:endParaRPr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3FC834E-927C-4DC6-825B-2E5BF8D05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2262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FD5723-502C-46C5-A627-0508C05AA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42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C6EE5A9-F928-4BF3-A50A-4AAEC01AD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359772"/>
            <a:ext cx="10471608" cy="570225"/>
          </a:xfrm>
        </p:spPr>
        <p:txBody>
          <a:bodyPr/>
          <a:lstStyle/>
          <a:p>
            <a:r>
              <a:rPr lang="en-US" dirty="0"/>
              <a:t>Bonus: PINN-PINN and PINN-FOM coupling</a:t>
            </a:r>
          </a:p>
        </p:txBody>
      </p:sp>
      <p:sp>
        <p:nvSpPr>
          <p:cNvPr id="7" name="Slide Number Placeholder 3"/>
          <p:cNvSpPr txBox="1">
            <a:spLocks/>
          </p:cNvSpPr>
          <p:nvPr/>
        </p:nvSpPr>
        <p:spPr>
          <a:xfrm>
            <a:off x="64951" y="437652"/>
            <a:ext cx="4193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113E31D-E2AB-40D1-8B51-AFA5AFEF393A}" type="slidenum">
              <a:rPr lang="en-US" smtClean="0"/>
              <a:pPr/>
              <a:t>42</a:t>
            </a:fld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9D44991-7FF2-4071-8AAF-8426869A20FD}"/>
              </a:ext>
            </a:extLst>
          </p:cNvPr>
          <p:cNvGrpSpPr/>
          <p:nvPr/>
        </p:nvGrpSpPr>
        <p:grpSpPr>
          <a:xfrm>
            <a:off x="292654" y="1311234"/>
            <a:ext cx="5487299" cy="3312655"/>
            <a:chOff x="2495552" y="1486404"/>
            <a:chExt cx="6679294" cy="3997685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4218559A-A101-4F5C-87B6-F42EF4A6E262}"/>
                </a:ext>
              </a:extLst>
            </p:cNvPr>
            <p:cNvSpPr/>
            <p:nvPr/>
          </p:nvSpPr>
          <p:spPr>
            <a:xfrm>
              <a:off x="2495552" y="3143885"/>
              <a:ext cx="590550" cy="570225"/>
            </a:xfrm>
            <a:prstGeom prst="ellipse">
              <a:avLst/>
            </a:prstGeom>
            <a:solidFill>
              <a:srgbClr val="F9C67B"/>
            </a:solidFill>
            <a:ln>
              <a:solidFill>
                <a:srgbClr val="F5A02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0CE82B97-2F06-43C7-AA67-8952A1E4F14B}"/>
                </a:ext>
              </a:extLst>
            </p:cNvPr>
            <p:cNvGrpSpPr/>
            <p:nvPr/>
          </p:nvGrpSpPr>
          <p:grpSpPr>
            <a:xfrm>
              <a:off x="4438650" y="1486404"/>
              <a:ext cx="609600" cy="3997685"/>
              <a:chOff x="4438650" y="1486404"/>
              <a:chExt cx="609600" cy="3997685"/>
            </a:xfrm>
          </p:grpSpPr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CB278AB9-6B84-4BE3-9735-951D628B99AA}"/>
                  </a:ext>
                </a:extLst>
              </p:cNvPr>
              <p:cNvSpPr/>
              <p:nvPr/>
            </p:nvSpPr>
            <p:spPr>
              <a:xfrm>
                <a:off x="4438650" y="4913864"/>
                <a:ext cx="590550" cy="570225"/>
              </a:xfrm>
              <a:prstGeom prst="ellipse">
                <a:avLst/>
              </a:prstGeom>
              <a:solidFill>
                <a:srgbClr val="12846D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C3B8C53A-6F11-4143-8A42-47D935C6816D}"/>
                  </a:ext>
                </a:extLst>
              </p:cNvPr>
              <p:cNvSpPr/>
              <p:nvPr/>
            </p:nvSpPr>
            <p:spPr>
              <a:xfrm>
                <a:off x="4438650" y="4228834"/>
                <a:ext cx="590550" cy="570225"/>
              </a:xfrm>
              <a:prstGeom prst="ellipse">
                <a:avLst/>
              </a:prstGeom>
              <a:solidFill>
                <a:srgbClr val="12846D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7B717573-5C12-4D02-B105-B7D825EEEA96}"/>
                  </a:ext>
                </a:extLst>
              </p:cNvPr>
              <p:cNvSpPr/>
              <p:nvPr/>
            </p:nvSpPr>
            <p:spPr>
              <a:xfrm>
                <a:off x="4438650" y="3543804"/>
                <a:ext cx="590550" cy="570225"/>
              </a:xfrm>
              <a:prstGeom prst="ellipse">
                <a:avLst/>
              </a:prstGeom>
              <a:solidFill>
                <a:srgbClr val="12846D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FD4006E9-6DA2-480F-9D26-694E2155C1E1}"/>
                  </a:ext>
                </a:extLst>
              </p:cNvPr>
              <p:cNvSpPr/>
              <p:nvPr/>
            </p:nvSpPr>
            <p:spPr>
              <a:xfrm>
                <a:off x="4438650" y="2858774"/>
                <a:ext cx="590550" cy="570225"/>
              </a:xfrm>
              <a:prstGeom prst="ellipse">
                <a:avLst/>
              </a:prstGeom>
              <a:solidFill>
                <a:srgbClr val="12846D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7706B836-96C8-4886-BC8E-1468945A6CAF}"/>
                  </a:ext>
                </a:extLst>
              </p:cNvPr>
              <p:cNvSpPr/>
              <p:nvPr/>
            </p:nvSpPr>
            <p:spPr>
              <a:xfrm>
                <a:off x="4438650" y="2172204"/>
                <a:ext cx="590550" cy="570225"/>
              </a:xfrm>
              <a:prstGeom prst="ellipse">
                <a:avLst/>
              </a:prstGeom>
              <a:solidFill>
                <a:srgbClr val="12846D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4CF0C36D-6F2B-47E7-81A1-7BF1E0D1BB88}"/>
                  </a:ext>
                </a:extLst>
              </p:cNvPr>
              <p:cNvSpPr/>
              <p:nvPr/>
            </p:nvSpPr>
            <p:spPr>
              <a:xfrm>
                <a:off x="4457700" y="1486404"/>
                <a:ext cx="590550" cy="570225"/>
              </a:xfrm>
              <a:prstGeom prst="ellipse">
                <a:avLst/>
              </a:prstGeom>
              <a:solidFill>
                <a:srgbClr val="12846D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B91A7914-C199-45FE-AFBB-25FAEF754B19}"/>
                </a:ext>
              </a:extLst>
            </p:cNvPr>
            <p:cNvGrpSpPr/>
            <p:nvPr/>
          </p:nvGrpSpPr>
          <p:grpSpPr>
            <a:xfrm>
              <a:off x="6553202" y="1486404"/>
              <a:ext cx="609600" cy="3997685"/>
              <a:chOff x="4438650" y="1486404"/>
              <a:chExt cx="609600" cy="3997685"/>
            </a:xfrm>
          </p:grpSpPr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4E6F88C7-7F17-46F2-BEF9-EAE5022078FC}"/>
                  </a:ext>
                </a:extLst>
              </p:cNvPr>
              <p:cNvSpPr/>
              <p:nvPr/>
            </p:nvSpPr>
            <p:spPr>
              <a:xfrm>
                <a:off x="4438650" y="4913864"/>
                <a:ext cx="590550" cy="570225"/>
              </a:xfrm>
              <a:prstGeom prst="ellipse">
                <a:avLst/>
              </a:prstGeom>
              <a:solidFill>
                <a:srgbClr val="12846D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752628B6-1CDD-4F7D-92E7-8B0D5B67D649}"/>
                  </a:ext>
                </a:extLst>
              </p:cNvPr>
              <p:cNvSpPr/>
              <p:nvPr/>
            </p:nvSpPr>
            <p:spPr>
              <a:xfrm>
                <a:off x="4438650" y="4228834"/>
                <a:ext cx="590550" cy="570225"/>
              </a:xfrm>
              <a:prstGeom prst="ellipse">
                <a:avLst/>
              </a:prstGeom>
              <a:solidFill>
                <a:srgbClr val="12846D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17CFCF6D-79EA-4437-9738-72EFE3E9B703}"/>
                  </a:ext>
                </a:extLst>
              </p:cNvPr>
              <p:cNvSpPr/>
              <p:nvPr/>
            </p:nvSpPr>
            <p:spPr>
              <a:xfrm>
                <a:off x="4438650" y="3543804"/>
                <a:ext cx="590550" cy="570225"/>
              </a:xfrm>
              <a:prstGeom prst="ellipse">
                <a:avLst/>
              </a:prstGeom>
              <a:solidFill>
                <a:srgbClr val="12846D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03231633-C208-44B5-A975-1E2F8FB0A22A}"/>
                  </a:ext>
                </a:extLst>
              </p:cNvPr>
              <p:cNvSpPr/>
              <p:nvPr/>
            </p:nvSpPr>
            <p:spPr>
              <a:xfrm>
                <a:off x="4438650" y="2858774"/>
                <a:ext cx="590550" cy="570225"/>
              </a:xfrm>
              <a:prstGeom prst="ellipse">
                <a:avLst/>
              </a:prstGeom>
              <a:solidFill>
                <a:srgbClr val="12846D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F9601E71-9BB4-4D96-8CF1-44B0EB9B9C29}"/>
                  </a:ext>
                </a:extLst>
              </p:cNvPr>
              <p:cNvSpPr/>
              <p:nvPr/>
            </p:nvSpPr>
            <p:spPr>
              <a:xfrm>
                <a:off x="4438650" y="2172204"/>
                <a:ext cx="590550" cy="570225"/>
              </a:xfrm>
              <a:prstGeom prst="ellipse">
                <a:avLst/>
              </a:prstGeom>
              <a:solidFill>
                <a:srgbClr val="12846D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E486E284-8CB1-43F1-86D0-763465676096}"/>
                  </a:ext>
                </a:extLst>
              </p:cNvPr>
              <p:cNvSpPr/>
              <p:nvPr/>
            </p:nvSpPr>
            <p:spPr>
              <a:xfrm>
                <a:off x="4457700" y="1486404"/>
                <a:ext cx="590550" cy="570225"/>
              </a:xfrm>
              <a:prstGeom prst="ellipse">
                <a:avLst/>
              </a:prstGeom>
              <a:solidFill>
                <a:srgbClr val="12846D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AB3B641-EFC5-4BE0-9197-7D828D4ECBC5}"/>
                </a:ext>
              </a:extLst>
            </p:cNvPr>
            <p:cNvSpPr/>
            <p:nvPr/>
          </p:nvSpPr>
          <p:spPr>
            <a:xfrm>
              <a:off x="8496300" y="3143886"/>
              <a:ext cx="678546" cy="693697"/>
            </a:xfrm>
            <a:prstGeom prst="ellipse">
              <a:avLst/>
            </a:prstGeom>
            <a:solidFill>
              <a:srgbClr val="54C7E6"/>
            </a:solidFill>
            <a:ln>
              <a:solidFill>
                <a:srgbClr val="00ACD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DF78425F-7422-4975-8D3F-69FCECCC455F}"/>
                    </a:ext>
                  </a:extLst>
                </p:cNvPr>
                <p:cNvSpPr txBox="1"/>
                <p:nvPr/>
              </p:nvSpPr>
              <p:spPr>
                <a:xfrm>
                  <a:off x="2691152" y="3243074"/>
                  <a:ext cx="199350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DF78425F-7422-4975-8D3F-69FCECCC455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91152" y="3243074"/>
                  <a:ext cx="199350" cy="276999"/>
                </a:xfrm>
                <a:prstGeom prst="rect">
                  <a:avLst/>
                </a:prstGeom>
                <a:blipFill>
                  <a:blip r:embed="rId3"/>
                  <a:stretch>
                    <a:fillRect l="-25926" r="-22222" b="-2105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7C3DCB31-464D-467A-A986-06F66D9AE821}"/>
                    </a:ext>
                  </a:extLst>
                </p:cNvPr>
                <p:cNvSpPr txBox="1"/>
                <p:nvPr/>
              </p:nvSpPr>
              <p:spPr>
                <a:xfrm>
                  <a:off x="8556256" y="3351451"/>
                  <a:ext cx="530595" cy="27856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15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500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</m:acc>
                        <m:r>
                          <a:rPr lang="en-US" sz="15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5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5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1500" dirty="0"/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7C3DCB31-464D-467A-A986-06F66D9AE82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56256" y="3351451"/>
                  <a:ext cx="530595" cy="278566"/>
                </a:xfrm>
                <a:prstGeom prst="rect">
                  <a:avLst/>
                </a:prstGeom>
                <a:blipFill>
                  <a:blip r:embed="rId4"/>
                  <a:stretch>
                    <a:fillRect l="-7042" t="-21622" r="-15493" b="-4054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26AE3303-6318-461C-95B9-99395378A224}"/>
                </a:ext>
              </a:extLst>
            </p:cNvPr>
            <p:cNvCxnSpPr>
              <a:stCxn id="8" idx="6"/>
              <a:endCxn id="73" idx="2"/>
            </p:cNvCxnSpPr>
            <p:nvPr/>
          </p:nvCxnSpPr>
          <p:spPr>
            <a:xfrm flipV="1">
              <a:off x="3086102" y="1771517"/>
              <a:ext cx="1371598" cy="1657481"/>
            </a:xfrm>
            <a:prstGeom prst="straightConnector1">
              <a:avLst/>
            </a:prstGeom>
            <a:ln>
              <a:solidFill>
                <a:srgbClr val="11367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D59652A6-2D8B-4DC9-B968-EF4E8451CFB8}"/>
                </a:ext>
              </a:extLst>
            </p:cNvPr>
            <p:cNvCxnSpPr>
              <a:cxnSpLocks/>
              <a:stCxn id="8" idx="6"/>
              <a:endCxn id="72" idx="2"/>
            </p:cNvCxnSpPr>
            <p:nvPr/>
          </p:nvCxnSpPr>
          <p:spPr>
            <a:xfrm flipV="1">
              <a:off x="3086102" y="2457317"/>
              <a:ext cx="1352548" cy="971681"/>
            </a:xfrm>
            <a:prstGeom prst="straightConnector1">
              <a:avLst/>
            </a:prstGeom>
            <a:ln>
              <a:solidFill>
                <a:srgbClr val="11367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7099D6EA-6827-4EB3-A7F6-D6CF612785FC}"/>
                </a:ext>
              </a:extLst>
            </p:cNvPr>
            <p:cNvCxnSpPr>
              <a:cxnSpLocks/>
              <a:stCxn id="8" idx="6"/>
              <a:endCxn id="71" idx="2"/>
            </p:cNvCxnSpPr>
            <p:nvPr/>
          </p:nvCxnSpPr>
          <p:spPr>
            <a:xfrm flipV="1">
              <a:off x="3086102" y="3143887"/>
              <a:ext cx="1352548" cy="285111"/>
            </a:xfrm>
            <a:prstGeom prst="straightConnector1">
              <a:avLst/>
            </a:prstGeom>
            <a:ln>
              <a:solidFill>
                <a:srgbClr val="11367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205CA1C4-F6CD-4A43-9A87-41B26DB77BAD}"/>
                </a:ext>
              </a:extLst>
            </p:cNvPr>
            <p:cNvCxnSpPr>
              <a:cxnSpLocks/>
              <a:stCxn id="8" idx="6"/>
              <a:endCxn id="70" idx="2"/>
            </p:cNvCxnSpPr>
            <p:nvPr/>
          </p:nvCxnSpPr>
          <p:spPr>
            <a:xfrm>
              <a:off x="3086102" y="3428998"/>
              <a:ext cx="1352548" cy="399919"/>
            </a:xfrm>
            <a:prstGeom prst="straightConnector1">
              <a:avLst/>
            </a:prstGeom>
            <a:ln>
              <a:solidFill>
                <a:srgbClr val="11367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9A60C1CF-9B50-4A2A-B018-76A4C4E9FF8B}"/>
                </a:ext>
              </a:extLst>
            </p:cNvPr>
            <p:cNvCxnSpPr>
              <a:cxnSpLocks/>
              <a:stCxn id="8" idx="6"/>
              <a:endCxn id="69" idx="2"/>
            </p:cNvCxnSpPr>
            <p:nvPr/>
          </p:nvCxnSpPr>
          <p:spPr>
            <a:xfrm>
              <a:off x="3086102" y="3428998"/>
              <a:ext cx="1352548" cy="1084949"/>
            </a:xfrm>
            <a:prstGeom prst="straightConnector1">
              <a:avLst/>
            </a:prstGeom>
            <a:ln>
              <a:solidFill>
                <a:srgbClr val="11367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7B43884E-AC3B-441E-9D6F-F6C69FCE7F89}"/>
                </a:ext>
              </a:extLst>
            </p:cNvPr>
            <p:cNvCxnSpPr>
              <a:cxnSpLocks/>
              <a:stCxn id="8" idx="6"/>
              <a:endCxn id="68" idx="2"/>
            </p:cNvCxnSpPr>
            <p:nvPr/>
          </p:nvCxnSpPr>
          <p:spPr>
            <a:xfrm>
              <a:off x="3086102" y="3428998"/>
              <a:ext cx="1352548" cy="1769979"/>
            </a:xfrm>
            <a:prstGeom prst="straightConnector1">
              <a:avLst/>
            </a:prstGeom>
            <a:ln>
              <a:solidFill>
                <a:srgbClr val="11367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31B39319-3843-4E82-B92D-2E74B1CEBBD1}"/>
                </a:ext>
              </a:extLst>
            </p:cNvPr>
            <p:cNvCxnSpPr>
              <a:cxnSpLocks/>
              <a:stCxn id="73" idx="6"/>
              <a:endCxn id="67" idx="2"/>
            </p:cNvCxnSpPr>
            <p:nvPr/>
          </p:nvCxnSpPr>
          <p:spPr>
            <a:xfrm>
              <a:off x="5048250" y="1771517"/>
              <a:ext cx="1524002" cy="0"/>
            </a:xfrm>
            <a:prstGeom prst="straightConnector1">
              <a:avLst/>
            </a:prstGeom>
            <a:ln>
              <a:solidFill>
                <a:srgbClr val="11367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4FE5746D-8501-4A31-9099-853A9F55BAAF}"/>
                </a:ext>
              </a:extLst>
            </p:cNvPr>
            <p:cNvCxnSpPr>
              <a:cxnSpLocks/>
              <a:stCxn id="72" idx="6"/>
              <a:endCxn id="66" idx="2"/>
            </p:cNvCxnSpPr>
            <p:nvPr/>
          </p:nvCxnSpPr>
          <p:spPr>
            <a:xfrm>
              <a:off x="5029200" y="2457317"/>
              <a:ext cx="1524002" cy="0"/>
            </a:xfrm>
            <a:prstGeom prst="straightConnector1">
              <a:avLst/>
            </a:prstGeom>
            <a:ln>
              <a:solidFill>
                <a:srgbClr val="11367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B7996809-7E02-427B-8817-BBB7665A1B97}"/>
                </a:ext>
              </a:extLst>
            </p:cNvPr>
            <p:cNvCxnSpPr>
              <a:cxnSpLocks/>
              <a:stCxn id="71" idx="6"/>
              <a:endCxn id="65" idx="2"/>
            </p:cNvCxnSpPr>
            <p:nvPr/>
          </p:nvCxnSpPr>
          <p:spPr>
            <a:xfrm>
              <a:off x="5029200" y="3143887"/>
              <a:ext cx="1524002" cy="0"/>
            </a:xfrm>
            <a:prstGeom prst="straightConnector1">
              <a:avLst/>
            </a:prstGeom>
            <a:ln>
              <a:solidFill>
                <a:srgbClr val="11367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58861642-3C6A-4E4C-BE15-223A33C70FB2}"/>
                </a:ext>
              </a:extLst>
            </p:cNvPr>
            <p:cNvCxnSpPr>
              <a:cxnSpLocks/>
              <a:stCxn id="70" idx="6"/>
              <a:endCxn id="64" idx="2"/>
            </p:cNvCxnSpPr>
            <p:nvPr/>
          </p:nvCxnSpPr>
          <p:spPr>
            <a:xfrm>
              <a:off x="5029200" y="3828917"/>
              <a:ext cx="1524002" cy="0"/>
            </a:xfrm>
            <a:prstGeom prst="straightConnector1">
              <a:avLst/>
            </a:prstGeom>
            <a:ln>
              <a:solidFill>
                <a:srgbClr val="11367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71A52E30-BE30-446E-9B9D-E9A8720F50B7}"/>
                </a:ext>
              </a:extLst>
            </p:cNvPr>
            <p:cNvCxnSpPr>
              <a:cxnSpLocks/>
              <a:stCxn id="69" idx="6"/>
              <a:endCxn id="63" idx="2"/>
            </p:cNvCxnSpPr>
            <p:nvPr/>
          </p:nvCxnSpPr>
          <p:spPr>
            <a:xfrm>
              <a:off x="5029200" y="4513947"/>
              <a:ext cx="1524002" cy="0"/>
            </a:xfrm>
            <a:prstGeom prst="straightConnector1">
              <a:avLst/>
            </a:prstGeom>
            <a:ln>
              <a:solidFill>
                <a:srgbClr val="11367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DF9BE6F1-0BA8-4648-BEC1-FD2A6638CE81}"/>
                </a:ext>
              </a:extLst>
            </p:cNvPr>
            <p:cNvCxnSpPr>
              <a:cxnSpLocks/>
              <a:stCxn id="68" idx="6"/>
              <a:endCxn id="62" idx="2"/>
            </p:cNvCxnSpPr>
            <p:nvPr/>
          </p:nvCxnSpPr>
          <p:spPr>
            <a:xfrm>
              <a:off x="5029200" y="5198977"/>
              <a:ext cx="1524002" cy="0"/>
            </a:xfrm>
            <a:prstGeom prst="straightConnector1">
              <a:avLst/>
            </a:prstGeom>
            <a:ln>
              <a:solidFill>
                <a:srgbClr val="11367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EC366177-94A8-4262-9C88-D6DBE824620E}"/>
                </a:ext>
              </a:extLst>
            </p:cNvPr>
            <p:cNvCxnSpPr>
              <a:cxnSpLocks/>
              <a:stCxn id="68" idx="6"/>
              <a:endCxn id="63" idx="2"/>
            </p:cNvCxnSpPr>
            <p:nvPr/>
          </p:nvCxnSpPr>
          <p:spPr>
            <a:xfrm flipV="1">
              <a:off x="5029200" y="4513947"/>
              <a:ext cx="1524002" cy="685030"/>
            </a:xfrm>
            <a:prstGeom prst="straightConnector1">
              <a:avLst/>
            </a:prstGeom>
            <a:ln>
              <a:solidFill>
                <a:srgbClr val="11367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0C7BEA48-839A-47D2-8690-48BEDCAFE0D8}"/>
                </a:ext>
              </a:extLst>
            </p:cNvPr>
            <p:cNvCxnSpPr>
              <a:cxnSpLocks/>
              <a:stCxn id="68" idx="6"/>
              <a:endCxn id="64" idx="2"/>
            </p:cNvCxnSpPr>
            <p:nvPr/>
          </p:nvCxnSpPr>
          <p:spPr>
            <a:xfrm flipV="1">
              <a:off x="5029200" y="3828917"/>
              <a:ext cx="1524002" cy="1370060"/>
            </a:xfrm>
            <a:prstGeom prst="straightConnector1">
              <a:avLst/>
            </a:prstGeom>
            <a:ln>
              <a:solidFill>
                <a:srgbClr val="11367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4DCAE8A7-064A-4C72-8C54-AB1F49B68B33}"/>
                </a:ext>
              </a:extLst>
            </p:cNvPr>
            <p:cNvCxnSpPr>
              <a:cxnSpLocks/>
              <a:stCxn id="68" idx="6"/>
              <a:endCxn id="65" idx="2"/>
            </p:cNvCxnSpPr>
            <p:nvPr/>
          </p:nvCxnSpPr>
          <p:spPr>
            <a:xfrm flipV="1">
              <a:off x="5029200" y="3143887"/>
              <a:ext cx="1524002" cy="2055090"/>
            </a:xfrm>
            <a:prstGeom prst="straightConnector1">
              <a:avLst/>
            </a:prstGeom>
            <a:ln>
              <a:solidFill>
                <a:srgbClr val="11367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D3E94715-960B-42BF-8737-AD55BB1ABB4A}"/>
                </a:ext>
              </a:extLst>
            </p:cNvPr>
            <p:cNvCxnSpPr>
              <a:cxnSpLocks/>
              <a:stCxn id="68" idx="6"/>
              <a:endCxn id="66" idx="2"/>
            </p:cNvCxnSpPr>
            <p:nvPr/>
          </p:nvCxnSpPr>
          <p:spPr>
            <a:xfrm flipV="1">
              <a:off x="5029200" y="2457317"/>
              <a:ext cx="1524002" cy="2741660"/>
            </a:xfrm>
            <a:prstGeom prst="straightConnector1">
              <a:avLst/>
            </a:prstGeom>
            <a:ln>
              <a:solidFill>
                <a:srgbClr val="11367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9E6D52FC-7C70-432B-A9B7-2BA41F3F5474}"/>
                </a:ext>
              </a:extLst>
            </p:cNvPr>
            <p:cNvCxnSpPr>
              <a:cxnSpLocks/>
              <a:stCxn id="68" idx="6"/>
              <a:endCxn id="67" idx="2"/>
            </p:cNvCxnSpPr>
            <p:nvPr/>
          </p:nvCxnSpPr>
          <p:spPr>
            <a:xfrm flipV="1">
              <a:off x="5029200" y="1771517"/>
              <a:ext cx="1543052" cy="3427460"/>
            </a:xfrm>
            <a:prstGeom prst="straightConnector1">
              <a:avLst/>
            </a:prstGeom>
            <a:ln>
              <a:solidFill>
                <a:srgbClr val="11367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E44067D5-75E6-4867-A7A9-CFA4E9A6F353}"/>
                </a:ext>
              </a:extLst>
            </p:cNvPr>
            <p:cNvCxnSpPr>
              <a:cxnSpLocks/>
              <a:stCxn id="69" idx="6"/>
              <a:endCxn id="67" idx="2"/>
            </p:cNvCxnSpPr>
            <p:nvPr/>
          </p:nvCxnSpPr>
          <p:spPr>
            <a:xfrm flipV="1">
              <a:off x="5029200" y="1771517"/>
              <a:ext cx="1543052" cy="2742430"/>
            </a:xfrm>
            <a:prstGeom prst="straightConnector1">
              <a:avLst/>
            </a:prstGeom>
            <a:ln>
              <a:solidFill>
                <a:srgbClr val="11367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65B85976-637D-42CB-A5AF-6866F8BDF1C9}"/>
                </a:ext>
              </a:extLst>
            </p:cNvPr>
            <p:cNvCxnSpPr>
              <a:cxnSpLocks/>
              <a:stCxn id="69" idx="6"/>
              <a:endCxn id="66" idx="2"/>
            </p:cNvCxnSpPr>
            <p:nvPr/>
          </p:nvCxnSpPr>
          <p:spPr>
            <a:xfrm flipV="1">
              <a:off x="5029200" y="2457317"/>
              <a:ext cx="1524002" cy="2056630"/>
            </a:xfrm>
            <a:prstGeom prst="straightConnector1">
              <a:avLst/>
            </a:prstGeom>
            <a:ln>
              <a:solidFill>
                <a:srgbClr val="11367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EB8F3F27-7CD5-4497-9801-D831AB0B7318}"/>
                </a:ext>
              </a:extLst>
            </p:cNvPr>
            <p:cNvCxnSpPr>
              <a:cxnSpLocks/>
              <a:stCxn id="69" idx="6"/>
              <a:endCxn id="65" idx="2"/>
            </p:cNvCxnSpPr>
            <p:nvPr/>
          </p:nvCxnSpPr>
          <p:spPr>
            <a:xfrm flipV="1">
              <a:off x="5029200" y="3143887"/>
              <a:ext cx="1524002" cy="1370060"/>
            </a:xfrm>
            <a:prstGeom prst="straightConnector1">
              <a:avLst/>
            </a:prstGeom>
            <a:ln>
              <a:solidFill>
                <a:srgbClr val="11367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8C4A29C5-3C78-4924-8D8A-208E645A1E93}"/>
                </a:ext>
              </a:extLst>
            </p:cNvPr>
            <p:cNvCxnSpPr>
              <a:cxnSpLocks/>
              <a:stCxn id="69" idx="6"/>
              <a:endCxn id="64" idx="2"/>
            </p:cNvCxnSpPr>
            <p:nvPr/>
          </p:nvCxnSpPr>
          <p:spPr>
            <a:xfrm flipV="1">
              <a:off x="5029200" y="3828917"/>
              <a:ext cx="1524002" cy="685030"/>
            </a:xfrm>
            <a:prstGeom prst="straightConnector1">
              <a:avLst/>
            </a:prstGeom>
            <a:ln>
              <a:solidFill>
                <a:srgbClr val="11367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8510C2A1-B598-4DFB-B4AD-EBA2F63DE413}"/>
                </a:ext>
              </a:extLst>
            </p:cNvPr>
            <p:cNvCxnSpPr>
              <a:cxnSpLocks/>
              <a:stCxn id="69" idx="6"/>
              <a:endCxn id="62" idx="2"/>
            </p:cNvCxnSpPr>
            <p:nvPr/>
          </p:nvCxnSpPr>
          <p:spPr>
            <a:xfrm>
              <a:off x="5029200" y="4513947"/>
              <a:ext cx="1524002" cy="685030"/>
            </a:xfrm>
            <a:prstGeom prst="straightConnector1">
              <a:avLst/>
            </a:prstGeom>
            <a:ln>
              <a:solidFill>
                <a:srgbClr val="11367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C9011EB3-06DE-44F2-BDF7-83570A858D54}"/>
                </a:ext>
              </a:extLst>
            </p:cNvPr>
            <p:cNvCxnSpPr>
              <a:cxnSpLocks/>
              <a:stCxn id="70" idx="6"/>
              <a:endCxn id="62" idx="2"/>
            </p:cNvCxnSpPr>
            <p:nvPr/>
          </p:nvCxnSpPr>
          <p:spPr>
            <a:xfrm>
              <a:off x="5029200" y="3828917"/>
              <a:ext cx="1524002" cy="1370060"/>
            </a:xfrm>
            <a:prstGeom prst="straightConnector1">
              <a:avLst/>
            </a:prstGeom>
            <a:ln>
              <a:solidFill>
                <a:srgbClr val="11367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B7D5BAF8-67B7-4E78-A301-7B8FF570ACD7}"/>
                </a:ext>
              </a:extLst>
            </p:cNvPr>
            <p:cNvCxnSpPr>
              <a:cxnSpLocks/>
              <a:stCxn id="70" idx="6"/>
              <a:endCxn id="63" idx="2"/>
            </p:cNvCxnSpPr>
            <p:nvPr/>
          </p:nvCxnSpPr>
          <p:spPr>
            <a:xfrm>
              <a:off x="5029200" y="3828917"/>
              <a:ext cx="1524002" cy="685030"/>
            </a:xfrm>
            <a:prstGeom prst="straightConnector1">
              <a:avLst/>
            </a:prstGeom>
            <a:ln>
              <a:solidFill>
                <a:srgbClr val="11367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4622FC1F-4514-4544-9DB8-8ED1201E61FE}"/>
                </a:ext>
              </a:extLst>
            </p:cNvPr>
            <p:cNvCxnSpPr>
              <a:cxnSpLocks/>
              <a:stCxn id="70" idx="6"/>
              <a:endCxn id="65" idx="2"/>
            </p:cNvCxnSpPr>
            <p:nvPr/>
          </p:nvCxnSpPr>
          <p:spPr>
            <a:xfrm flipV="1">
              <a:off x="5029200" y="3143887"/>
              <a:ext cx="1524002" cy="685030"/>
            </a:xfrm>
            <a:prstGeom prst="straightConnector1">
              <a:avLst/>
            </a:prstGeom>
            <a:ln>
              <a:solidFill>
                <a:srgbClr val="11367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CF6A9454-DA43-4EA0-995C-10FEF74C6FA2}"/>
                </a:ext>
              </a:extLst>
            </p:cNvPr>
            <p:cNvCxnSpPr>
              <a:cxnSpLocks/>
              <a:stCxn id="70" idx="6"/>
              <a:endCxn id="66" idx="2"/>
            </p:cNvCxnSpPr>
            <p:nvPr/>
          </p:nvCxnSpPr>
          <p:spPr>
            <a:xfrm flipV="1">
              <a:off x="5029200" y="2457317"/>
              <a:ext cx="1524002" cy="1371600"/>
            </a:xfrm>
            <a:prstGeom prst="straightConnector1">
              <a:avLst/>
            </a:prstGeom>
            <a:ln>
              <a:solidFill>
                <a:srgbClr val="11367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7E00B874-F535-4586-B696-CF03D0712F11}"/>
                </a:ext>
              </a:extLst>
            </p:cNvPr>
            <p:cNvCxnSpPr>
              <a:cxnSpLocks/>
              <a:stCxn id="70" idx="6"/>
              <a:endCxn id="67" idx="2"/>
            </p:cNvCxnSpPr>
            <p:nvPr/>
          </p:nvCxnSpPr>
          <p:spPr>
            <a:xfrm flipV="1">
              <a:off x="5029200" y="1771517"/>
              <a:ext cx="1543052" cy="2057400"/>
            </a:xfrm>
            <a:prstGeom prst="straightConnector1">
              <a:avLst/>
            </a:prstGeom>
            <a:ln>
              <a:solidFill>
                <a:srgbClr val="11367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AB70B6A4-3D95-46D3-8E6D-B6CD41D3B836}"/>
                </a:ext>
              </a:extLst>
            </p:cNvPr>
            <p:cNvCxnSpPr>
              <a:cxnSpLocks/>
              <a:stCxn id="71" idx="6"/>
              <a:endCxn id="67" idx="2"/>
            </p:cNvCxnSpPr>
            <p:nvPr/>
          </p:nvCxnSpPr>
          <p:spPr>
            <a:xfrm flipV="1">
              <a:off x="5029200" y="1771517"/>
              <a:ext cx="1543052" cy="1372370"/>
            </a:xfrm>
            <a:prstGeom prst="straightConnector1">
              <a:avLst/>
            </a:prstGeom>
            <a:ln>
              <a:solidFill>
                <a:srgbClr val="11367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2374789E-EEB9-4CA6-8A96-39633E9F064A}"/>
                </a:ext>
              </a:extLst>
            </p:cNvPr>
            <p:cNvCxnSpPr>
              <a:cxnSpLocks/>
              <a:stCxn id="71" idx="6"/>
              <a:endCxn id="66" idx="2"/>
            </p:cNvCxnSpPr>
            <p:nvPr/>
          </p:nvCxnSpPr>
          <p:spPr>
            <a:xfrm flipV="1">
              <a:off x="5029200" y="2457317"/>
              <a:ext cx="1524002" cy="686570"/>
            </a:xfrm>
            <a:prstGeom prst="straightConnector1">
              <a:avLst/>
            </a:prstGeom>
            <a:ln>
              <a:solidFill>
                <a:srgbClr val="11367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7840AA23-C8EA-4742-9A15-E2748382D530}"/>
                </a:ext>
              </a:extLst>
            </p:cNvPr>
            <p:cNvCxnSpPr>
              <a:cxnSpLocks/>
              <a:stCxn id="71" idx="6"/>
              <a:endCxn id="64" idx="2"/>
            </p:cNvCxnSpPr>
            <p:nvPr/>
          </p:nvCxnSpPr>
          <p:spPr>
            <a:xfrm>
              <a:off x="5029200" y="3143887"/>
              <a:ext cx="1524002" cy="685030"/>
            </a:xfrm>
            <a:prstGeom prst="straightConnector1">
              <a:avLst/>
            </a:prstGeom>
            <a:ln>
              <a:solidFill>
                <a:srgbClr val="11367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A94B06ED-16E2-4B10-BBC6-C5E13B381C11}"/>
                </a:ext>
              </a:extLst>
            </p:cNvPr>
            <p:cNvCxnSpPr>
              <a:cxnSpLocks/>
              <a:stCxn id="71" idx="6"/>
              <a:endCxn id="63" idx="2"/>
            </p:cNvCxnSpPr>
            <p:nvPr/>
          </p:nvCxnSpPr>
          <p:spPr>
            <a:xfrm>
              <a:off x="5029200" y="3143887"/>
              <a:ext cx="1524002" cy="1370060"/>
            </a:xfrm>
            <a:prstGeom prst="straightConnector1">
              <a:avLst/>
            </a:prstGeom>
            <a:ln>
              <a:solidFill>
                <a:srgbClr val="11367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8B65F56C-7E27-449B-B76D-21AE4A97F0E3}"/>
                </a:ext>
              </a:extLst>
            </p:cNvPr>
            <p:cNvCxnSpPr>
              <a:cxnSpLocks/>
              <a:stCxn id="71" idx="6"/>
              <a:endCxn id="62" idx="2"/>
            </p:cNvCxnSpPr>
            <p:nvPr/>
          </p:nvCxnSpPr>
          <p:spPr>
            <a:xfrm>
              <a:off x="5029200" y="3143887"/>
              <a:ext cx="1524002" cy="2055090"/>
            </a:xfrm>
            <a:prstGeom prst="straightConnector1">
              <a:avLst/>
            </a:prstGeom>
            <a:ln>
              <a:solidFill>
                <a:srgbClr val="11367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B8773555-8FD0-49C9-974C-CFC905C45A30}"/>
                </a:ext>
              </a:extLst>
            </p:cNvPr>
            <p:cNvCxnSpPr>
              <a:cxnSpLocks/>
              <a:stCxn id="72" idx="6"/>
              <a:endCxn id="62" idx="2"/>
            </p:cNvCxnSpPr>
            <p:nvPr/>
          </p:nvCxnSpPr>
          <p:spPr>
            <a:xfrm>
              <a:off x="5029200" y="2457317"/>
              <a:ext cx="1524002" cy="2741660"/>
            </a:xfrm>
            <a:prstGeom prst="straightConnector1">
              <a:avLst/>
            </a:prstGeom>
            <a:ln>
              <a:solidFill>
                <a:srgbClr val="11367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085239B5-2048-482C-807B-B00256C918B4}"/>
                </a:ext>
              </a:extLst>
            </p:cNvPr>
            <p:cNvCxnSpPr>
              <a:cxnSpLocks/>
              <a:stCxn id="72" idx="6"/>
              <a:endCxn id="63" idx="2"/>
            </p:cNvCxnSpPr>
            <p:nvPr/>
          </p:nvCxnSpPr>
          <p:spPr>
            <a:xfrm>
              <a:off x="5029200" y="2457317"/>
              <a:ext cx="1524002" cy="2056630"/>
            </a:xfrm>
            <a:prstGeom prst="straightConnector1">
              <a:avLst/>
            </a:prstGeom>
            <a:ln>
              <a:solidFill>
                <a:srgbClr val="11367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1EBBBC50-2B8D-472C-A480-F82E1DB9479E}"/>
                </a:ext>
              </a:extLst>
            </p:cNvPr>
            <p:cNvCxnSpPr>
              <a:cxnSpLocks/>
              <a:stCxn id="72" idx="6"/>
              <a:endCxn id="64" idx="2"/>
            </p:cNvCxnSpPr>
            <p:nvPr/>
          </p:nvCxnSpPr>
          <p:spPr>
            <a:xfrm>
              <a:off x="5029200" y="2457317"/>
              <a:ext cx="1524002" cy="1371600"/>
            </a:xfrm>
            <a:prstGeom prst="straightConnector1">
              <a:avLst/>
            </a:prstGeom>
            <a:ln>
              <a:solidFill>
                <a:srgbClr val="11367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7FA54C2E-DCC3-4529-AB64-B91F3601BD5A}"/>
                </a:ext>
              </a:extLst>
            </p:cNvPr>
            <p:cNvCxnSpPr>
              <a:cxnSpLocks/>
              <a:stCxn id="72" idx="6"/>
              <a:endCxn id="65" idx="2"/>
            </p:cNvCxnSpPr>
            <p:nvPr/>
          </p:nvCxnSpPr>
          <p:spPr>
            <a:xfrm>
              <a:off x="5029200" y="2457317"/>
              <a:ext cx="1524002" cy="686570"/>
            </a:xfrm>
            <a:prstGeom prst="straightConnector1">
              <a:avLst/>
            </a:prstGeom>
            <a:ln>
              <a:solidFill>
                <a:srgbClr val="11367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BF694B64-7DA1-449E-A4F1-F60C3C9C7BA1}"/>
                </a:ext>
              </a:extLst>
            </p:cNvPr>
            <p:cNvCxnSpPr>
              <a:cxnSpLocks/>
              <a:stCxn id="72" idx="6"/>
              <a:endCxn id="67" idx="2"/>
            </p:cNvCxnSpPr>
            <p:nvPr/>
          </p:nvCxnSpPr>
          <p:spPr>
            <a:xfrm flipV="1">
              <a:off x="5029200" y="1771517"/>
              <a:ext cx="1543052" cy="685800"/>
            </a:xfrm>
            <a:prstGeom prst="straightConnector1">
              <a:avLst/>
            </a:prstGeom>
            <a:ln>
              <a:solidFill>
                <a:srgbClr val="11367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5C66104A-9F1D-4D18-BE43-DDFB4230B18A}"/>
                </a:ext>
              </a:extLst>
            </p:cNvPr>
            <p:cNvCxnSpPr>
              <a:cxnSpLocks/>
              <a:stCxn id="73" idx="6"/>
              <a:endCxn id="66" idx="2"/>
            </p:cNvCxnSpPr>
            <p:nvPr/>
          </p:nvCxnSpPr>
          <p:spPr>
            <a:xfrm>
              <a:off x="5048250" y="1771517"/>
              <a:ext cx="1504952" cy="685800"/>
            </a:xfrm>
            <a:prstGeom prst="straightConnector1">
              <a:avLst/>
            </a:prstGeom>
            <a:ln>
              <a:solidFill>
                <a:srgbClr val="11367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6B3DE74F-4336-4BC0-84FB-0E507AAA52C1}"/>
                </a:ext>
              </a:extLst>
            </p:cNvPr>
            <p:cNvCxnSpPr>
              <a:cxnSpLocks/>
              <a:stCxn id="73" idx="6"/>
              <a:endCxn id="65" idx="2"/>
            </p:cNvCxnSpPr>
            <p:nvPr/>
          </p:nvCxnSpPr>
          <p:spPr>
            <a:xfrm>
              <a:off x="5048250" y="1771517"/>
              <a:ext cx="1504952" cy="1372370"/>
            </a:xfrm>
            <a:prstGeom prst="straightConnector1">
              <a:avLst/>
            </a:prstGeom>
            <a:ln>
              <a:solidFill>
                <a:srgbClr val="11367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BFC3D2EC-5CAE-4F69-9683-EACF1C73DC00}"/>
                </a:ext>
              </a:extLst>
            </p:cNvPr>
            <p:cNvCxnSpPr>
              <a:cxnSpLocks/>
              <a:stCxn id="73" idx="6"/>
              <a:endCxn id="64" idx="2"/>
            </p:cNvCxnSpPr>
            <p:nvPr/>
          </p:nvCxnSpPr>
          <p:spPr>
            <a:xfrm>
              <a:off x="5048250" y="1771517"/>
              <a:ext cx="1504952" cy="2057400"/>
            </a:xfrm>
            <a:prstGeom prst="straightConnector1">
              <a:avLst/>
            </a:prstGeom>
            <a:ln>
              <a:solidFill>
                <a:srgbClr val="11367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1C245F3B-8C60-43AA-9CE2-6B094F27FE1F}"/>
                </a:ext>
              </a:extLst>
            </p:cNvPr>
            <p:cNvCxnSpPr>
              <a:cxnSpLocks/>
              <a:stCxn id="73" idx="6"/>
              <a:endCxn id="63" idx="2"/>
            </p:cNvCxnSpPr>
            <p:nvPr/>
          </p:nvCxnSpPr>
          <p:spPr>
            <a:xfrm>
              <a:off x="5048250" y="1771517"/>
              <a:ext cx="1504952" cy="2742430"/>
            </a:xfrm>
            <a:prstGeom prst="straightConnector1">
              <a:avLst/>
            </a:prstGeom>
            <a:ln>
              <a:solidFill>
                <a:srgbClr val="11367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115BD50C-305D-4EDC-9F40-63A859AAC801}"/>
                </a:ext>
              </a:extLst>
            </p:cNvPr>
            <p:cNvCxnSpPr>
              <a:cxnSpLocks/>
              <a:stCxn id="73" idx="6"/>
              <a:endCxn id="62" idx="2"/>
            </p:cNvCxnSpPr>
            <p:nvPr/>
          </p:nvCxnSpPr>
          <p:spPr>
            <a:xfrm>
              <a:off x="5048250" y="1771517"/>
              <a:ext cx="1504952" cy="3427460"/>
            </a:xfrm>
            <a:prstGeom prst="straightConnector1">
              <a:avLst/>
            </a:prstGeom>
            <a:ln>
              <a:solidFill>
                <a:srgbClr val="11367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F4449C0A-E920-4359-AB77-E3BD9045C3DD}"/>
                </a:ext>
              </a:extLst>
            </p:cNvPr>
            <p:cNvCxnSpPr>
              <a:cxnSpLocks/>
              <a:stCxn id="67" idx="6"/>
              <a:endCxn id="11" idx="2"/>
            </p:cNvCxnSpPr>
            <p:nvPr/>
          </p:nvCxnSpPr>
          <p:spPr>
            <a:xfrm>
              <a:off x="7162802" y="1771517"/>
              <a:ext cx="1333498" cy="1719217"/>
            </a:xfrm>
            <a:prstGeom prst="straightConnector1">
              <a:avLst/>
            </a:prstGeom>
            <a:ln>
              <a:solidFill>
                <a:srgbClr val="11367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43EB033A-34B2-429F-8EE2-00EEF29A40A5}"/>
                </a:ext>
              </a:extLst>
            </p:cNvPr>
            <p:cNvCxnSpPr>
              <a:cxnSpLocks/>
              <a:stCxn id="66" idx="6"/>
              <a:endCxn id="11" idx="2"/>
            </p:cNvCxnSpPr>
            <p:nvPr/>
          </p:nvCxnSpPr>
          <p:spPr>
            <a:xfrm>
              <a:off x="7143753" y="2457318"/>
              <a:ext cx="1352547" cy="1033417"/>
            </a:xfrm>
            <a:prstGeom prst="straightConnector1">
              <a:avLst/>
            </a:prstGeom>
            <a:ln>
              <a:solidFill>
                <a:srgbClr val="11367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9C54B4AD-5092-46B3-AF18-7C4F693B5543}"/>
                </a:ext>
              </a:extLst>
            </p:cNvPr>
            <p:cNvCxnSpPr>
              <a:cxnSpLocks/>
              <a:stCxn id="65" idx="6"/>
              <a:endCxn id="11" idx="2"/>
            </p:cNvCxnSpPr>
            <p:nvPr/>
          </p:nvCxnSpPr>
          <p:spPr>
            <a:xfrm>
              <a:off x="7143753" y="3143887"/>
              <a:ext cx="1352547" cy="346848"/>
            </a:xfrm>
            <a:prstGeom prst="straightConnector1">
              <a:avLst/>
            </a:prstGeom>
            <a:ln>
              <a:solidFill>
                <a:srgbClr val="11367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B8F5393F-EEBB-4587-A2BA-604C8D5E4AF7}"/>
                </a:ext>
              </a:extLst>
            </p:cNvPr>
            <p:cNvCxnSpPr>
              <a:cxnSpLocks/>
              <a:stCxn id="64" idx="6"/>
              <a:endCxn id="11" idx="2"/>
            </p:cNvCxnSpPr>
            <p:nvPr/>
          </p:nvCxnSpPr>
          <p:spPr>
            <a:xfrm flipV="1">
              <a:off x="7143753" y="3490734"/>
              <a:ext cx="1352547" cy="338183"/>
            </a:xfrm>
            <a:prstGeom prst="straightConnector1">
              <a:avLst/>
            </a:prstGeom>
            <a:ln>
              <a:solidFill>
                <a:srgbClr val="11367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81D31E78-8876-4295-8981-6D538F85BF77}"/>
                </a:ext>
              </a:extLst>
            </p:cNvPr>
            <p:cNvCxnSpPr>
              <a:cxnSpLocks/>
              <a:stCxn id="63" idx="6"/>
              <a:endCxn id="11" idx="2"/>
            </p:cNvCxnSpPr>
            <p:nvPr/>
          </p:nvCxnSpPr>
          <p:spPr>
            <a:xfrm flipV="1">
              <a:off x="7143753" y="3490734"/>
              <a:ext cx="1352547" cy="1023212"/>
            </a:xfrm>
            <a:prstGeom prst="straightConnector1">
              <a:avLst/>
            </a:prstGeom>
            <a:ln>
              <a:solidFill>
                <a:srgbClr val="11367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F15F99D8-1DDE-4FE8-9E23-07575C81CE66}"/>
                </a:ext>
              </a:extLst>
            </p:cNvPr>
            <p:cNvCxnSpPr>
              <a:cxnSpLocks/>
              <a:stCxn id="62" idx="6"/>
              <a:endCxn id="11" idx="2"/>
            </p:cNvCxnSpPr>
            <p:nvPr/>
          </p:nvCxnSpPr>
          <p:spPr>
            <a:xfrm flipV="1">
              <a:off x="7143753" y="3490734"/>
              <a:ext cx="1352547" cy="1708243"/>
            </a:xfrm>
            <a:prstGeom prst="straightConnector1">
              <a:avLst/>
            </a:prstGeom>
            <a:ln>
              <a:solidFill>
                <a:srgbClr val="11367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D6A2453F-DC7B-412E-9000-119447F20864}"/>
                  </a:ext>
                </a:extLst>
              </p:cNvPr>
              <p:cNvSpPr/>
              <p:nvPr/>
            </p:nvSpPr>
            <p:spPr>
              <a:xfrm>
                <a:off x="6684022" y="2216441"/>
                <a:ext cx="1548210" cy="331397"/>
              </a:xfrm>
              <a:prstGeom prst="rect">
                <a:avLst/>
              </a:prstGeom>
              <a:solidFill>
                <a:srgbClr val="FFFF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chemeClr val="tx1"/>
                    </a:solidFill>
                  </a:rPr>
                  <a:t>PDE loss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ℒ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D6A2453F-DC7B-412E-9000-119447F2086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84022" y="2216441"/>
                <a:ext cx="1548210" cy="331397"/>
              </a:xfrm>
              <a:prstGeom prst="rect">
                <a:avLst/>
              </a:prstGeom>
              <a:blipFill>
                <a:blip r:embed="rId5"/>
                <a:stretch>
                  <a:fillRect l="-394" t="-9259" b="-2222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12E619B5-0C16-49E8-9E20-F8389ABFE74D}"/>
                  </a:ext>
                </a:extLst>
              </p:cNvPr>
              <p:cNvSpPr/>
              <p:nvPr/>
            </p:nvSpPr>
            <p:spPr>
              <a:xfrm>
                <a:off x="6691774" y="2779371"/>
                <a:ext cx="1540458" cy="346877"/>
              </a:xfrm>
              <a:prstGeom prst="rect">
                <a:avLst/>
              </a:prstGeom>
              <a:solidFill>
                <a:srgbClr val="FFFF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chemeClr val="tx1"/>
                    </a:solidFill>
                  </a:rPr>
                  <a:t>BC loss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ℒ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12E619B5-0C16-49E8-9E20-F8389ABFE74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1774" y="2779371"/>
                <a:ext cx="1540458" cy="346877"/>
              </a:xfrm>
              <a:prstGeom prst="rect">
                <a:avLst/>
              </a:prstGeom>
              <a:blipFill>
                <a:blip r:embed="rId6"/>
                <a:stretch>
                  <a:fillRect t="-5263" b="-1929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BF2BEAFD-7205-40A7-8847-F187502C6F33}"/>
                  </a:ext>
                </a:extLst>
              </p:cNvPr>
              <p:cNvSpPr/>
              <p:nvPr/>
            </p:nvSpPr>
            <p:spPr>
              <a:xfrm>
                <a:off x="6638737" y="3435231"/>
                <a:ext cx="1638779" cy="346877"/>
              </a:xfrm>
              <a:prstGeom prst="rect">
                <a:avLst/>
              </a:prstGeom>
              <a:solidFill>
                <a:srgbClr val="FFFF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chemeClr val="tx1"/>
                    </a:solidFill>
                  </a:rPr>
                  <a:t>Data loss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ℒ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sub>
                    </m:sSub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BF2BEAFD-7205-40A7-8847-F187502C6F3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8737" y="3435231"/>
                <a:ext cx="1638779" cy="346877"/>
              </a:xfrm>
              <a:prstGeom prst="rect">
                <a:avLst/>
              </a:prstGeom>
              <a:blipFill>
                <a:blip r:embed="rId7"/>
                <a:stretch>
                  <a:fillRect l="-372" t="-7143" b="-1964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D0B5C085-4F1B-4A9F-A24E-9ABE9BF37478}"/>
                  </a:ext>
                </a:extLst>
              </p:cNvPr>
              <p:cNvSpPr/>
              <p:nvPr/>
            </p:nvSpPr>
            <p:spPr>
              <a:xfrm>
                <a:off x="8657332" y="2758560"/>
                <a:ext cx="1155579" cy="418003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chemeClr val="tx1"/>
                    </a:solidFill>
                  </a:rPr>
                  <a:t>Loss </a:t>
                </a:r>
                <a14:m>
                  <m:oMath xmlns:m="http://schemas.openxmlformats.org/officeDocument/2006/math">
                    <m:r>
                      <a:rPr lang="en-US" sz="16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ℒ</m:t>
                    </m:r>
                    <m:r>
                      <a:rPr lang="en-US" sz="1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sz="1600" dirty="0">
                    <a:solidFill>
                      <a:schemeClr val="tx1"/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D0B5C085-4F1B-4A9F-A24E-9ABE9BF3747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57332" y="2758560"/>
                <a:ext cx="1155579" cy="418003"/>
              </a:xfrm>
              <a:prstGeom prst="rect">
                <a:avLst/>
              </a:prstGeom>
              <a:blipFill>
                <a:blip r:embed="rId8"/>
                <a:stretch>
                  <a:fillRect b="-735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F641032C-1A80-41BF-AC59-1A50936A30BE}"/>
              </a:ext>
            </a:extLst>
          </p:cNvPr>
          <p:cNvCxnSpPr>
            <a:cxnSpLocks/>
            <a:stCxn id="11" idx="6"/>
            <a:endCxn id="2" idx="1"/>
          </p:cNvCxnSpPr>
          <p:nvPr/>
        </p:nvCxnSpPr>
        <p:spPr>
          <a:xfrm flipV="1">
            <a:off x="5779953" y="2382140"/>
            <a:ext cx="904069" cy="589969"/>
          </a:xfrm>
          <a:prstGeom prst="straightConnector1">
            <a:avLst/>
          </a:prstGeom>
          <a:ln>
            <a:solidFill>
              <a:srgbClr val="11367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E071CB53-73E1-4D1D-A8E7-381BA0E6C1A4}"/>
              </a:ext>
            </a:extLst>
          </p:cNvPr>
          <p:cNvCxnSpPr>
            <a:cxnSpLocks/>
            <a:stCxn id="11" idx="6"/>
          </p:cNvCxnSpPr>
          <p:nvPr/>
        </p:nvCxnSpPr>
        <p:spPr>
          <a:xfrm>
            <a:off x="5779953" y="2972109"/>
            <a:ext cx="904068" cy="15480"/>
          </a:xfrm>
          <a:prstGeom prst="straightConnector1">
            <a:avLst/>
          </a:prstGeom>
          <a:ln>
            <a:solidFill>
              <a:srgbClr val="11367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271C6A66-0C6F-43BC-9288-A5D32AD4ACB0}"/>
              </a:ext>
            </a:extLst>
          </p:cNvPr>
          <p:cNvCxnSpPr>
            <a:cxnSpLocks/>
            <a:stCxn id="11" idx="6"/>
          </p:cNvCxnSpPr>
          <p:nvPr/>
        </p:nvCxnSpPr>
        <p:spPr>
          <a:xfrm>
            <a:off x="5779953" y="2972109"/>
            <a:ext cx="873330" cy="705546"/>
          </a:xfrm>
          <a:prstGeom prst="straightConnector1">
            <a:avLst/>
          </a:prstGeom>
          <a:ln>
            <a:solidFill>
              <a:srgbClr val="11367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Rectangle: Rounded Corners 101">
                <a:extLst>
                  <a:ext uri="{FF2B5EF4-FFF2-40B4-BE49-F238E27FC236}">
                    <a16:creationId xmlns:a16="http://schemas.microsoft.com/office/drawing/2014/main" id="{C30BF7B5-7C3C-437C-A005-B0AEB80A8CF2}"/>
                  </a:ext>
                </a:extLst>
              </p:cNvPr>
              <p:cNvSpPr/>
              <p:nvPr/>
            </p:nvSpPr>
            <p:spPr>
              <a:xfrm>
                <a:off x="10380783" y="2743454"/>
                <a:ext cx="1712128" cy="448216"/>
              </a:xfrm>
              <a:prstGeom prst="round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en-US" sz="15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5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p>
                        <m:r>
                          <a:rPr lang="en-US" sz="15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sz="15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15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15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15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15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argmin</m:t>
                            </m:r>
                          </m:e>
                          <m:lim>
                            <m:r>
                              <a:rPr lang="en-US" sz="15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lim>
                        </m:limLow>
                      </m:fName>
                      <m:e>
                        <m:r>
                          <a:rPr lang="en-US" sz="15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ℒ</m:t>
                        </m:r>
                        <m:d>
                          <m:dPr>
                            <m:ctrlPr>
                              <a:rPr lang="en-US" sz="15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5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</m:d>
                      </m:e>
                    </m:func>
                  </m:oMath>
                </a14:m>
                <a:endParaRPr lang="en-US" sz="15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2" name="Rectangle: Rounded Corners 101">
                <a:extLst>
                  <a:ext uri="{FF2B5EF4-FFF2-40B4-BE49-F238E27FC236}">
                    <a16:creationId xmlns:a16="http://schemas.microsoft.com/office/drawing/2014/main" id="{C30BF7B5-7C3C-437C-A005-B0AEB80A8CF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80783" y="2743454"/>
                <a:ext cx="1712128" cy="448216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6" name="Connector: Elbow 105">
            <a:extLst>
              <a:ext uri="{FF2B5EF4-FFF2-40B4-BE49-F238E27FC236}">
                <a16:creationId xmlns:a16="http://schemas.microsoft.com/office/drawing/2014/main" id="{5F50CCBC-6E76-4649-8758-26EA683A19DA}"/>
              </a:ext>
            </a:extLst>
          </p:cNvPr>
          <p:cNvCxnSpPr>
            <a:stCxn id="2" idx="3"/>
            <a:endCxn id="82" idx="0"/>
          </p:cNvCxnSpPr>
          <p:nvPr/>
        </p:nvCxnSpPr>
        <p:spPr>
          <a:xfrm>
            <a:off x="8232232" y="2382140"/>
            <a:ext cx="1002890" cy="376420"/>
          </a:xfrm>
          <a:prstGeom prst="bentConnector2">
            <a:avLst/>
          </a:prstGeom>
          <a:ln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Connector: Elbow 106">
            <a:extLst>
              <a:ext uri="{FF2B5EF4-FFF2-40B4-BE49-F238E27FC236}">
                <a16:creationId xmlns:a16="http://schemas.microsoft.com/office/drawing/2014/main" id="{011600FB-5065-4287-8E5F-0CC8E96408FF}"/>
              </a:ext>
            </a:extLst>
          </p:cNvPr>
          <p:cNvCxnSpPr>
            <a:cxnSpLocks/>
            <a:endCxn id="82" idx="2"/>
          </p:cNvCxnSpPr>
          <p:nvPr/>
        </p:nvCxnSpPr>
        <p:spPr>
          <a:xfrm flipV="1">
            <a:off x="8277516" y="3176563"/>
            <a:ext cx="957606" cy="465746"/>
          </a:xfrm>
          <a:prstGeom prst="bentConnector2">
            <a:avLst/>
          </a:prstGeom>
          <a:ln>
            <a:solidFill>
              <a:srgbClr val="00407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Arrow Connector 108">
            <a:extLst>
              <a:ext uri="{FF2B5EF4-FFF2-40B4-BE49-F238E27FC236}">
                <a16:creationId xmlns:a16="http://schemas.microsoft.com/office/drawing/2014/main" id="{2A97AC74-AA27-4C6B-94E7-986B42D05F61}"/>
              </a:ext>
            </a:extLst>
          </p:cNvPr>
          <p:cNvCxnSpPr>
            <a:cxnSpLocks/>
            <a:endCxn id="82" idx="1"/>
          </p:cNvCxnSpPr>
          <p:nvPr/>
        </p:nvCxnSpPr>
        <p:spPr>
          <a:xfrm flipV="1">
            <a:off x="8241396" y="2967562"/>
            <a:ext cx="415936" cy="11286"/>
          </a:xfrm>
          <a:prstGeom prst="straightConnector1">
            <a:avLst/>
          </a:prstGeom>
          <a:ln>
            <a:solidFill>
              <a:srgbClr val="11367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Arrow Connector 110">
            <a:extLst>
              <a:ext uri="{FF2B5EF4-FFF2-40B4-BE49-F238E27FC236}">
                <a16:creationId xmlns:a16="http://schemas.microsoft.com/office/drawing/2014/main" id="{7792A87B-3A67-421D-9F78-C9C230751926}"/>
              </a:ext>
            </a:extLst>
          </p:cNvPr>
          <p:cNvCxnSpPr>
            <a:cxnSpLocks/>
            <a:stCxn id="82" idx="3"/>
            <a:endCxn id="102" idx="1"/>
          </p:cNvCxnSpPr>
          <p:nvPr/>
        </p:nvCxnSpPr>
        <p:spPr>
          <a:xfrm>
            <a:off x="9812911" y="2967562"/>
            <a:ext cx="567872" cy="0"/>
          </a:xfrm>
          <a:prstGeom prst="straightConnector1">
            <a:avLst/>
          </a:prstGeom>
          <a:ln>
            <a:solidFill>
              <a:srgbClr val="11367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TextBox 112">
            <a:extLst>
              <a:ext uri="{FF2B5EF4-FFF2-40B4-BE49-F238E27FC236}">
                <a16:creationId xmlns:a16="http://schemas.microsoft.com/office/drawing/2014/main" id="{E959F18E-2B55-4ACA-B94E-729F6E9891A6}"/>
              </a:ext>
            </a:extLst>
          </p:cNvPr>
          <p:cNvSpPr txBox="1"/>
          <p:nvPr/>
        </p:nvSpPr>
        <p:spPr>
          <a:xfrm>
            <a:off x="158966" y="3377658"/>
            <a:ext cx="1470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Input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104ED8D4-8D43-493B-93B0-0363BB4F486D}"/>
              </a:ext>
            </a:extLst>
          </p:cNvPr>
          <p:cNvSpPr txBox="1"/>
          <p:nvPr/>
        </p:nvSpPr>
        <p:spPr>
          <a:xfrm>
            <a:off x="2265057" y="4690869"/>
            <a:ext cx="1470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Hidden Layers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6A195C80-EA3E-4206-8A0A-636EB5C067C1}"/>
              </a:ext>
            </a:extLst>
          </p:cNvPr>
          <p:cNvSpPr txBox="1"/>
          <p:nvPr/>
        </p:nvSpPr>
        <p:spPr>
          <a:xfrm>
            <a:off x="5092912" y="3377658"/>
            <a:ext cx="1470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Output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EEBF31D8-CA08-4B2F-B897-FCBA06411633}"/>
              </a:ext>
            </a:extLst>
          </p:cNvPr>
          <p:cNvSpPr txBox="1"/>
          <p:nvPr/>
        </p:nvSpPr>
        <p:spPr>
          <a:xfrm>
            <a:off x="7936770" y="3929415"/>
            <a:ext cx="1470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Loss</a:t>
            </a:r>
          </a:p>
        </p:txBody>
      </p:sp>
      <p:sp>
        <p:nvSpPr>
          <p:cNvPr id="117" name="Rectangle: Rounded Corners 116">
            <a:extLst>
              <a:ext uri="{FF2B5EF4-FFF2-40B4-BE49-F238E27FC236}">
                <a16:creationId xmlns:a16="http://schemas.microsoft.com/office/drawing/2014/main" id="{5A7FBD16-D83F-41CB-B1D3-306F62667103}"/>
              </a:ext>
            </a:extLst>
          </p:cNvPr>
          <p:cNvSpPr/>
          <p:nvPr/>
        </p:nvSpPr>
        <p:spPr>
          <a:xfrm>
            <a:off x="119806" y="1192056"/>
            <a:ext cx="5986427" cy="3937088"/>
          </a:xfrm>
          <a:prstGeom prst="round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Rectangle: Rounded Corners 117">
            <a:extLst>
              <a:ext uri="{FF2B5EF4-FFF2-40B4-BE49-F238E27FC236}">
                <a16:creationId xmlns:a16="http://schemas.microsoft.com/office/drawing/2014/main" id="{8FF6142A-5350-4694-AC8F-3BD79743B64D}"/>
              </a:ext>
            </a:extLst>
          </p:cNvPr>
          <p:cNvSpPr/>
          <p:nvPr/>
        </p:nvSpPr>
        <p:spPr>
          <a:xfrm>
            <a:off x="6334543" y="1783747"/>
            <a:ext cx="3673947" cy="2603886"/>
          </a:xfrm>
          <a:prstGeom prst="round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A5809495-EB44-4AF8-8084-55F53516B4DB}"/>
              </a:ext>
            </a:extLst>
          </p:cNvPr>
          <p:cNvSpPr txBox="1"/>
          <p:nvPr/>
        </p:nvSpPr>
        <p:spPr>
          <a:xfrm>
            <a:off x="9569790" y="2330254"/>
            <a:ext cx="1470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Minimize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A601A91F-330A-4AA7-803D-FED05E4A7D1E}"/>
              </a:ext>
            </a:extLst>
          </p:cNvPr>
          <p:cNvSpPr txBox="1"/>
          <p:nvPr/>
        </p:nvSpPr>
        <p:spPr>
          <a:xfrm>
            <a:off x="2265057" y="820012"/>
            <a:ext cx="18194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Neural Network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2F741C3A-CF83-43B8-B235-DED0629BC9E3}"/>
                  </a:ext>
                </a:extLst>
              </p:cNvPr>
              <p:cNvSpPr txBox="1"/>
              <p:nvPr/>
            </p:nvSpPr>
            <p:spPr>
              <a:xfrm>
                <a:off x="8657332" y="2075032"/>
                <a:ext cx="21377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2F741C3A-CF83-43B8-B235-DED0629BC9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57332" y="2075032"/>
                <a:ext cx="213776" cy="276999"/>
              </a:xfrm>
              <a:prstGeom prst="rect">
                <a:avLst/>
              </a:prstGeom>
              <a:blipFill>
                <a:blip r:embed="rId10"/>
                <a:stretch>
                  <a:fillRect l="-11429" r="-1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96C49C38-E3D1-42BD-9F8F-A733EBE89DF6}"/>
                  </a:ext>
                </a:extLst>
              </p:cNvPr>
              <p:cNvSpPr txBox="1"/>
              <p:nvPr/>
            </p:nvSpPr>
            <p:spPr>
              <a:xfrm>
                <a:off x="8319606" y="2649399"/>
                <a:ext cx="213776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96C49C38-E3D1-42BD-9F8F-A733EBE89D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19606" y="2649399"/>
                <a:ext cx="213776" cy="276999"/>
              </a:xfrm>
              <a:prstGeom prst="rect">
                <a:avLst/>
              </a:prstGeom>
              <a:blipFill>
                <a:blip r:embed="rId11"/>
                <a:stretch>
                  <a:fillRect l="-34286" t="-2222" r="-34286" b="-3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6E3ED080-AC9B-45E3-8C94-FA41514CB4A1}"/>
                  </a:ext>
                </a:extLst>
              </p:cNvPr>
              <p:cNvSpPr txBox="1"/>
              <p:nvPr/>
            </p:nvSpPr>
            <p:spPr>
              <a:xfrm>
                <a:off x="8671870" y="3676486"/>
                <a:ext cx="213776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6E3ED080-AC9B-45E3-8C94-FA41514CB4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71870" y="3676486"/>
                <a:ext cx="213776" cy="276999"/>
              </a:xfrm>
              <a:prstGeom prst="rect">
                <a:avLst/>
              </a:prstGeom>
              <a:blipFill>
                <a:blip r:embed="rId12"/>
                <a:stretch>
                  <a:fillRect l="-20000" r="-14286" b="-239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E710B737-E096-4645-9F5C-086D834498F2}"/>
                  </a:ext>
                </a:extLst>
              </p:cNvPr>
              <p:cNvSpPr txBox="1"/>
              <p:nvPr/>
            </p:nvSpPr>
            <p:spPr>
              <a:xfrm>
                <a:off x="6256835" y="4478474"/>
                <a:ext cx="3989297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ℒ</m:t>
                      </m:r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ℒ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𝑏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ℒ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ℒ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E710B737-E096-4645-9F5C-086D834498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6835" y="4478474"/>
                <a:ext cx="3989297" cy="553998"/>
              </a:xfrm>
              <a:prstGeom prst="rect">
                <a:avLst/>
              </a:prstGeom>
              <a:blipFill>
                <a:blip r:embed="rId13"/>
                <a:stretch>
                  <a:fillRect t="-1099" r="-3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0" name="TextBox 129">
            <a:extLst>
              <a:ext uri="{FF2B5EF4-FFF2-40B4-BE49-F238E27FC236}">
                <a16:creationId xmlns:a16="http://schemas.microsoft.com/office/drawing/2014/main" id="{C6164DBD-24CF-46C4-B5EE-C1E98C37A25E}"/>
              </a:ext>
            </a:extLst>
          </p:cNvPr>
          <p:cNvSpPr txBox="1"/>
          <p:nvPr/>
        </p:nvSpPr>
        <p:spPr>
          <a:xfrm>
            <a:off x="116378" y="5585527"/>
            <a:ext cx="7708606" cy="725314"/>
          </a:xfrm>
          <a:prstGeom prst="rect">
            <a:avLst/>
          </a:prstGeom>
          <a:solidFill>
            <a:srgbClr val="D8F3F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u="sng" dirty="0"/>
              <a:t>Goal:</a:t>
            </a:r>
            <a:r>
              <a:rPr lang="en-US" sz="2000" b="1" dirty="0"/>
              <a:t> </a:t>
            </a:r>
            <a:r>
              <a:rPr lang="en-US" sz="2000" dirty="0"/>
              <a:t>investigate the use of the Schwarz alternating method as a means to couple </a:t>
            </a:r>
            <a:r>
              <a:rPr lang="en-US" sz="2000" b="1" dirty="0"/>
              <a:t>Physics-Informed Neural Networks (PINNs)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5DC33BB9-6BF1-4381-9BD7-994E012AEB6B}"/>
              </a:ext>
            </a:extLst>
          </p:cNvPr>
          <p:cNvSpPr txBox="1"/>
          <p:nvPr/>
        </p:nvSpPr>
        <p:spPr>
          <a:xfrm>
            <a:off x="8319606" y="5094510"/>
            <a:ext cx="35774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Scenario 1: </a:t>
            </a:r>
            <a:r>
              <a:rPr lang="en-US" dirty="0"/>
              <a:t>use Schwarz to train subdomain PINNs (offline)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48CD91EF-D5C3-41B7-A95C-9F19ADA909BB}"/>
              </a:ext>
            </a:extLst>
          </p:cNvPr>
          <p:cNvSpPr txBox="1"/>
          <p:nvPr/>
        </p:nvSpPr>
        <p:spPr>
          <a:xfrm>
            <a:off x="8319606" y="5840917"/>
            <a:ext cx="34889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Scenario 2: </a:t>
            </a:r>
            <a:r>
              <a:rPr lang="en-US" dirty="0"/>
              <a:t>use Schwarz to couple pre-trained subdomain PINNs/NNs (online)</a:t>
            </a:r>
          </a:p>
        </p:txBody>
      </p:sp>
      <p:sp>
        <p:nvSpPr>
          <p:cNvPr id="134" name="Left Brace 133">
            <a:extLst>
              <a:ext uri="{FF2B5EF4-FFF2-40B4-BE49-F238E27FC236}">
                <a16:creationId xmlns:a16="http://schemas.microsoft.com/office/drawing/2014/main" id="{B584F2B4-8DDD-4BD8-B36F-887C6E2B3DDD}"/>
              </a:ext>
            </a:extLst>
          </p:cNvPr>
          <p:cNvSpPr/>
          <p:nvPr/>
        </p:nvSpPr>
        <p:spPr>
          <a:xfrm>
            <a:off x="7828412" y="5417675"/>
            <a:ext cx="412984" cy="1080553"/>
          </a:xfrm>
          <a:prstGeom prst="leftBrac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0" name="Picture 99">
            <a:extLst>
              <a:ext uri="{FF2B5EF4-FFF2-40B4-BE49-F238E27FC236}">
                <a16:creationId xmlns:a16="http://schemas.microsoft.com/office/drawing/2014/main" id="{EFDFCE40-DE29-4DA8-A5C3-80F248A4C12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287366" y="125056"/>
            <a:ext cx="1695835" cy="169583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160B81D-9E1B-4787-821E-8A0262EE4FB7}"/>
              </a:ext>
            </a:extLst>
          </p:cNvPr>
          <p:cNvSpPr txBox="1"/>
          <p:nvPr/>
        </p:nvSpPr>
        <p:spPr>
          <a:xfrm>
            <a:off x="8574846" y="509516"/>
            <a:ext cx="174708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Will Snyder</a:t>
            </a:r>
          </a:p>
          <a:p>
            <a:pPr algn="ctr"/>
            <a:r>
              <a:rPr lang="en-US" sz="1600" i="1" dirty="0"/>
              <a:t>Summer Intern</a:t>
            </a:r>
          </a:p>
          <a:p>
            <a:pPr algn="ctr"/>
            <a:r>
              <a:rPr lang="en-US" sz="1600" i="1" dirty="0"/>
              <a:t>Virginia Tech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FE28AA78-7FE5-40FD-B6D6-38A6A7EEF408}"/>
              </a:ext>
            </a:extLst>
          </p:cNvPr>
          <p:cNvSpPr/>
          <p:nvPr/>
        </p:nvSpPr>
        <p:spPr>
          <a:xfrm>
            <a:off x="8319606" y="5094509"/>
            <a:ext cx="3595793" cy="64633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4B5EDA27-E900-4633-851A-83A2DAFF5587}"/>
              </a:ext>
            </a:extLst>
          </p:cNvPr>
          <p:cNvSpPr txBox="1"/>
          <p:nvPr/>
        </p:nvSpPr>
        <p:spPr>
          <a:xfrm>
            <a:off x="10228578" y="4683521"/>
            <a:ext cx="17650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Focus thus far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CE1E4889-F8EA-4791-8D30-DBB824A8ADFF}"/>
              </a:ext>
            </a:extLst>
          </p:cNvPr>
          <p:cNvSpPr txBox="1"/>
          <p:nvPr/>
        </p:nvSpPr>
        <p:spPr>
          <a:xfrm>
            <a:off x="160325" y="6489025"/>
            <a:ext cx="71562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Related work: Li et al., 2019, Li et al., 2020, Wang et al., 2022.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BE3446FD-F4D4-42E4-BD32-628798593E94}"/>
                  </a:ext>
                </a:extLst>
              </p:cNvPr>
              <p:cNvSpPr txBox="1"/>
              <p:nvPr/>
            </p:nvSpPr>
            <p:spPr>
              <a:xfrm rot="200748">
                <a:off x="1745408" y="1371558"/>
                <a:ext cx="824007" cy="34592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(1)</m:t>
                          </m:r>
                        </m:sup>
                      </m:sSubSup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BE3446FD-F4D4-42E4-BD32-628798593E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00748">
                <a:off x="1745408" y="1371558"/>
                <a:ext cx="824007" cy="345929"/>
              </a:xfrm>
              <a:prstGeom prst="rect">
                <a:avLst/>
              </a:prstGeom>
              <a:blipFill>
                <a:blip r:embed="rId15"/>
                <a:stretch>
                  <a:fillRect b="-9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2E23BA4D-9BBC-40CA-9878-CA0C3DFFBF2B}"/>
                  </a:ext>
                </a:extLst>
              </p:cNvPr>
              <p:cNvSpPr txBox="1"/>
              <p:nvPr/>
            </p:nvSpPr>
            <p:spPr>
              <a:xfrm rot="200748">
                <a:off x="1738783" y="1926006"/>
                <a:ext cx="824007" cy="35843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(1)</m:t>
                          </m:r>
                        </m:sup>
                      </m:sSubSup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2E23BA4D-9BBC-40CA-9878-CA0C3DFFBF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00748">
                <a:off x="1738783" y="1926006"/>
                <a:ext cx="824007" cy="358431"/>
              </a:xfrm>
              <a:prstGeom prst="rect">
                <a:avLst/>
              </a:prstGeom>
              <a:blipFill>
                <a:blip r:embed="rId16"/>
                <a:stretch>
                  <a:fillRect b="-59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2" name="TextBox 111">
                <a:extLst>
                  <a:ext uri="{FF2B5EF4-FFF2-40B4-BE49-F238E27FC236}">
                    <a16:creationId xmlns:a16="http://schemas.microsoft.com/office/drawing/2014/main" id="{C7A09BFC-D3DB-4443-AB36-40EB40E5D931}"/>
                  </a:ext>
                </a:extLst>
              </p:cNvPr>
              <p:cNvSpPr txBox="1"/>
              <p:nvPr/>
            </p:nvSpPr>
            <p:spPr>
              <a:xfrm rot="200748">
                <a:off x="1740987" y="4216879"/>
                <a:ext cx="824007" cy="35843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  <m:sup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(1)</m:t>
                          </m:r>
                        </m:sup>
                      </m:sSubSup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12" name="TextBox 111">
                <a:extLst>
                  <a:ext uri="{FF2B5EF4-FFF2-40B4-BE49-F238E27FC236}">
                    <a16:creationId xmlns:a16="http://schemas.microsoft.com/office/drawing/2014/main" id="{C7A09BFC-D3DB-4443-AB36-40EB40E5D9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00748">
                <a:off x="1740987" y="4216879"/>
                <a:ext cx="824007" cy="358431"/>
              </a:xfrm>
              <a:prstGeom prst="rect">
                <a:avLst/>
              </a:prstGeom>
              <a:blipFill>
                <a:blip r:embed="rId17"/>
                <a:stretch>
                  <a:fillRect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D8956B59-8A44-47E8-A981-28D5CD7012AF}"/>
                  </a:ext>
                </a:extLst>
              </p:cNvPr>
              <p:cNvSpPr txBox="1"/>
              <p:nvPr/>
            </p:nvSpPr>
            <p:spPr>
              <a:xfrm>
                <a:off x="2068560" y="2538737"/>
                <a:ext cx="14106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D8956B59-8A44-47E8-A981-28D5CD7012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8560" y="2538737"/>
                <a:ext cx="141064" cy="276999"/>
              </a:xfrm>
              <a:prstGeom prst="rect">
                <a:avLst/>
              </a:prstGeom>
              <a:blipFill>
                <a:blip r:embed="rId18"/>
                <a:stretch>
                  <a:fillRect l="-30435" r="-34783" b="-65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E0F54BFC-CCF5-4E5E-A97B-30D31F74547C}"/>
                  </a:ext>
                </a:extLst>
              </p:cNvPr>
              <p:cNvSpPr txBox="1"/>
              <p:nvPr/>
            </p:nvSpPr>
            <p:spPr>
              <a:xfrm>
                <a:off x="2072678" y="3086554"/>
                <a:ext cx="14106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E0F54BFC-CCF5-4E5E-A97B-30D31F7454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2678" y="3086554"/>
                <a:ext cx="141064" cy="276999"/>
              </a:xfrm>
              <a:prstGeom prst="rect">
                <a:avLst/>
              </a:prstGeom>
              <a:blipFill>
                <a:blip r:embed="rId19"/>
                <a:stretch>
                  <a:fillRect l="-30435" r="-34783" b="-65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8A42A965-7AC3-4066-AF64-0A94188EA3F3}"/>
                  </a:ext>
                </a:extLst>
              </p:cNvPr>
              <p:cNvSpPr txBox="1"/>
              <p:nvPr/>
            </p:nvSpPr>
            <p:spPr>
              <a:xfrm>
                <a:off x="2072677" y="3667326"/>
                <a:ext cx="14106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8A42A965-7AC3-4066-AF64-0A94188EA3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2677" y="3667326"/>
                <a:ext cx="141064" cy="276999"/>
              </a:xfrm>
              <a:prstGeom prst="rect">
                <a:avLst/>
              </a:prstGeom>
              <a:blipFill>
                <a:blip r:embed="rId20"/>
                <a:stretch>
                  <a:fillRect l="-30435" r="-34783" b="-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4" name="TextBox 143">
                <a:extLst>
                  <a:ext uri="{FF2B5EF4-FFF2-40B4-BE49-F238E27FC236}">
                    <a16:creationId xmlns:a16="http://schemas.microsoft.com/office/drawing/2014/main" id="{2D2F545B-B312-46C5-BC19-9E77F27547E0}"/>
                  </a:ext>
                </a:extLst>
              </p:cNvPr>
              <p:cNvSpPr txBox="1"/>
              <p:nvPr/>
            </p:nvSpPr>
            <p:spPr>
              <a:xfrm>
                <a:off x="3794392" y="3101545"/>
                <a:ext cx="122700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44" name="TextBox 143">
                <a:extLst>
                  <a:ext uri="{FF2B5EF4-FFF2-40B4-BE49-F238E27FC236}">
                    <a16:creationId xmlns:a16="http://schemas.microsoft.com/office/drawing/2014/main" id="{2D2F545B-B312-46C5-BC19-9E77F27547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4392" y="3101545"/>
                <a:ext cx="122700" cy="276999"/>
              </a:xfrm>
              <a:prstGeom prst="rect">
                <a:avLst/>
              </a:prstGeom>
              <a:blipFill>
                <a:blip r:embed="rId21"/>
                <a:stretch>
                  <a:fillRect l="-42857" r="-38095" b="-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5" name="TextBox 144">
                <a:extLst>
                  <a:ext uri="{FF2B5EF4-FFF2-40B4-BE49-F238E27FC236}">
                    <a16:creationId xmlns:a16="http://schemas.microsoft.com/office/drawing/2014/main" id="{5FB6A254-3C5B-4DA2-940C-922E829A5431}"/>
                  </a:ext>
                </a:extLst>
              </p:cNvPr>
              <p:cNvSpPr txBox="1"/>
              <p:nvPr/>
            </p:nvSpPr>
            <p:spPr>
              <a:xfrm>
                <a:off x="3794391" y="3659634"/>
                <a:ext cx="14106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45" name="TextBox 144">
                <a:extLst>
                  <a:ext uri="{FF2B5EF4-FFF2-40B4-BE49-F238E27FC236}">
                    <a16:creationId xmlns:a16="http://schemas.microsoft.com/office/drawing/2014/main" id="{5FB6A254-3C5B-4DA2-940C-922E829A54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4391" y="3659634"/>
                <a:ext cx="141064" cy="276999"/>
              </a:xfrm>
              <a:prstGeom prst="rect">
                <a:avLst/>
              </a:prstGeom>
              <a:blipFill>
                <a:blip r:embed="rId22"/>
                <a:stretch>
                  <a:fillRect l="-29167" r="-29167" b="-65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8" name="TextBox 147">
                <a:extLst>
                  <a:ext uri="{FF2B5EF4-FFF2-40B4-BE49-F238E27FC236}">
                    <a16:creationId xmlns:a16="http://schemas.microsoft.com/office/drawing/2014/main" id="{9097F1FB-ADA8-459C-9682-EC896B6FF69B}"/>
                  </a:ext>
                </a:extLst>
              </p:cNvPr>
              <p:cNvSpPr txBox="1"/>
              <p:nvPr/>
            </p:nvSpPr>
            <p:spPr>
              <a:xfrm>
                <a:off x="3802462" y="2534966"/>
                <a:ext cx="14106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48" name="TextBox 147">
                <a:extLst>
                  <a:ext uri="{FF2B5EF4-FFF2-40B4-BE49-F238E27FC236}">
                    <a16:creationId xmlns:a16="http://schemas.microsoft.com/office/drawing/2014/main" id="{9097F1FB-ADA8-459C-9682-EC896B6FF6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2462" y="2534966"/>
                <a:ext cx="141064" cy="276999"/>
              </a:xfrm>
              <a:prstGeom prst="rect">
                <a:avLst/>
              </a:prstGeom>
              <a:blipFill>
                <a:blip r:embed="rId23"/>
                <a:stretch>
                  <a:fillRect l="-30435" r="-34783" b="-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9" name="TextBox 148">
                <a:extLst>
                  <a:ext uri="{FF2B5EF4-FFF2-40B4-BE49-F238E27FC236}">
                    <a16:creationId xmlns:a16="http://schemas.microsoft.com/office/drawing/2014/main" id="{F36EE33E-D764-4EEF-A61E-B482097D92B5}"/>
                  </a:ext>
                </a:extLst>
              </p:cNvPr>
              <p:cNvSpPr txBox="1"/>
              <p:nvPr/>
            </p:nvSpPr>
            <p:spPr>
              <a:xfrm>
                <a:off x="4987284" y="4561563"/>
                <a:ext cx="14106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49" name="TextBox 148">
                <a:extLst>
                  <a:ext uri="{FF2B5EF4-FFF2-40B4-BE49-F238E27FC236}">
                    <a16:creationId xmlns:a16="http://schemas.microsoft.com/office/drawing/2014/main" id="{F36EE33E-D764-4EEF-A61E-B482097D92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7284" y="4561563"/>
                <a:ext cx="141064" cy="276999"/>
              </a:xfrm>
              <a:prstGeom prst="rect">
                <a:avLst/>
              </a:prstGeom>
              <a:blipFill>
                <a:blip r:embed="rId24"/>
                <a:stretch>
                  <a:fillRect l="-30435" r="-34783" b="-65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0" name="TextBox 149">
                <a:extLst>
                  <a:ext uri="{FF2B5EF4-FFF2-40B4-BE49-F238E27FC236}">
                    <a16:creationId xmlns:a16="http://schemas.microsoft.com/office/drawing/2014/main" id="{EAC115DE-8CD9-4E44-B48F-894E31E7FE14}"/>
                  </a:ext>
                </a:extLst>
              </p:cNvPr>
              <p:cNvSpPr txBox="1"/>
              <p:nvPr/>
            </p:nvSpPr>
            <p:spPr>
              <a:xfrm rot="200748">
                <a:off x="3480808" y="1351024"/>
                <a:ext cx="824007" cy="34592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50" name="TextBox 149">
                <a:extLst>
                  <a:ext uri="{FF2B5EF4-FFF2-40B4-BE49-F238E27FC236}">
                    <a16:creationId xmlns:a16="http://schemas.microsoft.com/office/drawing/2014/main" id="{EAC115DE-8CD9-4E44-B48F-894E31E7FE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00748">
                <a:off x="3480808" y="1351024"/>
                <a:ext cx="824007" cy="345929"/>
              </a:xfrm>
              <a:prstGeom prst="rect">
                <a:avLst/>
              </a:prstGeom>
              <a:blipFill>
                <a:blip r:embed="rId25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1" name="TextBox 150">
                <a:extLst>
                  <a:ext uri="{FF2B5EF4-FFF2-40B4-BE49-F238E27FC236}">
                    <a16:creationId xmlns:a16="http://schemas.microsoft.com/office/drawing/2014/main" id="{09C401B7-EB1D-4F19-89D7-FE60932E3180}"/>
                  </a:ext>
                </a:extLst>
              </p:cNvPr>
              <p:cNvSpPr txBox="1"/>
              <p:nvPr/>
            </p:nvSpPr>
            <p:spPr>
              <a:xfrm rot="200748">
                <a:off x="3485208" y="1942479"/>
                <a:ext cx="824007" cy="35843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51" name="TextBox 150">
                <a:extLst>
                  <a:ext uri="{FF2B5EF4-FFF2-40B4-BE49-F238E27FC236}">
                    <a16:creationId xmlns:a16="http://schemas.microsoft.com/office/drawing/2014/main" id="{09C401B7-EB1D-4F19-89D7-FE60932E31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00748">
                <a:off x="3485208" y="1942479"/>
                <a:ext cx="824007" cy="358431"/>
              </a:xfrm>
              <a:prstGeom prst="rect">
                <a:avLst/>
              </a:prstGeom>
              <a:blipFill>
                <a:blip r:embed="rId26"/>
                <a:stretch>
                  <a:fillRect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2" name="TextBox 151">
                <a:extLst>
                  <a:ext uri="{FF2B5EF4-FFF2-40B4-BE49-F238E27FC236}">
                    <a16:creationId xmlns:a16="http://schemas.microsoft.com/office/drawing/2014/main" id="{98BF77AB-505C-4E9B-AD94-CF74C8E371D0}"/>
                  </a:ext>
                </a:extLst>
              </p:cNvPr>
              <p:cNvSpPr txBox="1"/>
              <p:nvPr/>
            </p:nvSpPr>
            <p:spPr>
              <a:xfrm rot="200748">
                <a:off x="3487412" y="4233352"/>
                <a:ext cx="824007" cy="35843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  <m:sup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52" name="TextBox 151">
                <a:extLst>
                  <a:ext uri="{FF2B5EF4-FFF2-40B4-BE49-F238E27FC236}">
                    <a16:creationId xmlns:a16="http://schemas.microsoft.com/office/drawing/2014/main" id="{98BF77AB-505C-4E9B-AD94-CF74C8E371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00748">
                <a:off x="3487412" y="4233352"/>
                <a:ext cx="824007" cy="358431"/>
              </a:xfrm>
              <a:prstGeom prst="rect">
                <a:avLst/>
              </a:prstGeom>
              <a:blipFill>
                <a:blip r:embed="rId27"/>
                <a:stretch>
                  <a:fillRect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50227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animBg="1"/>
      <p:bldP spid="7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FD5723-502C-46C5-A627-0508C05AA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43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C6EE5A9-F928-4BF3-A50A-4AAEC01AD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359772"/>
            <a:ext cx="10471608" cy="570225"/>
          </a:xfrm>
        </p:spPr>
        <p:txBody>
          <a:bodyPr/>
          <a:lstStyle/>
          <a:p>
            <a:r>
              <a:rPr lang="en-US" dirty="0"/>
              <a:t>Bonus: PINN-PINN coupling</a:t>
            </a:r>
          </a:p>
        </p:txBody>
      </p:sp>
      <p:sp>
        <p:nvSpPr>
          <p:cNvPr id="7" name="Slide Number Placeholder 3"/>
          <p:cNvSpPr txBox="1">
            <a:spLocks/>
          </p:cNvSpPr>
          <p:nvPr/>
        </p:nvSpPr>
        <p:spPr>
          <a:xfrm>
            <a:off x="64951" y="437652"/>
            <a:ext cx="4193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113E31D-E2AB-40D1-8B51-AFA5AFEF393A}" type="slidenum">
              <a:rPr lang="en-US" smtClean="0"/>
              <a:pPr/>
              <a:t>43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1E719E9-3EB1-4353-AD53-5C82DBC03D3A}"/>
                  </a:ext>
                </a:extLst>
              </p:cNvPr>
              <p:cNvSpPr txBox="1"/>
              <p:nvPr/>
            </p:nvSpPr>
            <p:spPr>
              <a:xfrm>
                <a:off x="200934" y="957682"/>
                <a:ext cx="651318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1D steady </a:t>
                </a:r>
                <a:r>
                  <a:rPr lang="en-US" sz="2000" b="1" dirty="0"/>
                  <a:t>advection-diffusion</a:t>
                </a:r>
                <a:r>
                  <a:rPr lang="en-US" sz="2000" dirty="0"/>
                  <a:t> equation on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Ω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200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 dirty="0" smtClean="0">
                            <a:latin typeface="Cambria Math" panose="02040503050406030204" pitchFamily="18" charset="0"/>
                          </a:rPr>
                          <m:t>0,1</m:t>
                        </m:r>
                      </m:e>
                    </m:d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1E719E9-3EB1-4353-AD53-5C82DBC03D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934" y="957682"/>
                <a:ext cx="6513182" cy="400110"/>
              </a:xfrm>
              <a:prstGeom prst="rect">
                <a:avLst/>
              </a:prstGeom>
              <a:blipFill>
                <a:blip r:embed="rId3"/>
                <a:stretch>
                  <a:fillRect l="-1030" t="-9091" b="-24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19643901-5557-4EDA-814E-AF625F80F4B5}"/>
                  </a:ext>
                </a:extLst>
              </p:cNvPr>
              <p:cNvSpPr txBox="1"/>
              <p:nvPr/>
            </p:nvSpPr>
            <p:spPr>
              <a:xfrm>
                <a:off x="1216063" y="1506184"/>
                <a:ext cx="4177682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  <m:sSub>
                      <m:sSubPr>
                        <m:ctrlPr>
                          <a:rPr lang="en-US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𝑥𝑥</m:t>
                        </m:r>
                      </m:sub>
                    </m:sSub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=1,  </m:t>
                    </m:r>
                  </m:oMath>
                </a14:m>
                <a:r>
                  <a:rPr lang="en-US" sz="2200" dirty="0"/>
                  <a:t>  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(0)=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(1)=0</m:t>
                    </m:r>
                  </m:oMath>
                </a14:m>
                <a:endParaRPr lang="en-US" sz="2200" dirty="0"/>
              </a:p>
            </p:txBody>
          </p:sp>
        </mc:Choice>
        <mc:Fallback xmlns="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19643901-5557-4EDA-814E-AF625F80F4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6063" y="1506184"/>
                <a:ext cx="4177682" cy="338554"/>
              </a:xfrm>
              <a:prstGeom prst="rect">
                <a:avLst/>
              </a:prstGeom>
              <a:blipFill>
                <a:blip r:embed="rId4"/>
                <a:stretch>
                  <a:fillRect l="-1603" r="-1020" b="-3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3" name="Group 102">
            <a:extLst>
              <a:ext uri="{FF2B5EF4-FFF2-40B4-BE49-F238E27FC236}">
                <a16:creationId xmlns:a16="http://schemas.microsoft.com/office/drawing/2014/main" id="{2FE84007-5893-4663-B977-BAAE7FECEEC4}"/>
              </a:ext>
            </a:extLst>
          </p:cNvPr>
          <p:cNvGrpSpPr/>
          <p:nvPr/>
        </p:nvGrpSpPr>
        <p:grpSpPr>
          <a:xfrm>
            <a:off x="6950416" y="774855"/>
            <a:ext cx="4233667" cy="1636470"/>
            <a:chOff x="3658538" y="866681"/>
            <a:chExt cx="5236958" cy="2192216"/>
          </a:xfrm>
        </p:grpSpPr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CD018694-2B4D-42A3-8B18-2B9F6E66E931}"/>
                </a:ext>
              </a:extLst>
            </p:cNvPr>
            <p:cNvCxnSpPr/>
            <p:nvPr/>
          </p:nvCxnSpPr>
          <p:spPr>
            <a:xfrm>
              <a:off x="3845977" y="2093736"/>
              <a:ext cx="47752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D2D5439A-A12F-42CD-8D66-45F12BC9038A}"/>
                </a:ext>
              </a:extLst>
            </p:cNvPr>
            <p:cNvCxnSpPr/>
            <p:nvPr/>
          </p:nvCxnSpPr>
          <p:spPr>
            <a:xfrm>
              <a:off x="3845977" y="2002296"/>
              <a:ext cx="0" cy="172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92B8B1E3-4151-490A-A0F1-AB01FD1F95C8}"/>
                </a:ext>
              </a:extLst>
            </p:cNvPr>
            <p:cNvCxnSpPr/>
            <p:nvPr/>
          </p:nvCxnSpPr>
          <p:spPr>
            <a:xfrm>
              <a:off x="5319177" y="2012456"/>
              <a:ext cx="0" cy="172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980CD64C-1257-4E8C-8C41-DECA76A57F3B}"/>
                </a:ext>
              </a:extLst>
            </p:cNvPr>
            <p:cNvCxnSpPr/>
            <p:nvPr/>
          </p:nvCxnSpPr>
          <p:spPr>
            <a:xfrm>
              <a:off x="7158137" y="2002296"/>
              <a:ext cx="0" cy="172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C0F1F148-E6EA-46DC-81C8-B7B785360E69}"/>
                </a:ext>
              </a:extLst>
            </p:cNvPr>
            <p:cNvCxnSpPr/>
            <p:nvPr/>
          </p:nvCxnSpPr>
          <p:spPr>
            <a:xfrm>
              <a:off x="8620444" y="2002296"/>
              <a:ext cx="0" cy="172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5" name="TextBox 124">
                  <a:extLst>
                    <a:ext uri="{FF2B5EF4-FFF2-40B4-BE49-F238E27FC236}">
                      <a16:creationId xmlns:a16="http://schemas.microsoft.com/office/drawing/2014/main" id="{007B44F0-7EC5-4BDD-B654-DFBC455F7180}"/>
                    </a:ext>
                  </a:extLst>
                </p:cNvPr>
                <p:cNvSpPr txBox="1"/>
                <p:nvPr/>
              </p:nvSpPr>
              <p:spPr>
                <a:xfrm>
                  <a:off x="5194290" y="2729059"/>
                  <a:ext cx="361597" cy="32983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sz="160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Ω</m:t>
                            </m:r>
                          </m:e>
                          <m:sub>
                            <m:r>
                              <a:rPr lang="en-US" sz="16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1600" dirty="0">
                    <a:solidFill>
                      <a:schemeClr val="accent6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25" name="TextBox 124">
                  <a:extLst>
                    <a:ext uri="{FF2B5EF4-FFF2-40B4-BE49-F238E27FC236}">
                      <a16:creationId xmlns:a16="http://schemas.microsoft.com/office/drawing/2014/main" id="{007B44F0-7EC5-4BDD-B654-DFBC455F718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94290" y="2729059"/>
                  <a:ext cx="361597" cy="329838"/>
                </a:xfrm>
                <a:prstGeom prst="rect">
                  <a:avLst/>
                </a:prstGeom>
                <a:blipFill>
                  <a:blip r:embed="rId5"/>
                  <a:stretch>
                    <a:fillRect l="-14894" r="-2128" b="-1463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6" name="TextBox 125">
                  <a:extLst>
                    <a:ext uri="{FF2B5EF4-FFF2-40B4-BE49-F238E27FC236}">
                      <a16:creationId xmlns:a16="http://schemas.microsoft.com/office/drawing/2014/main" id="{6FDC1731-9C2C-4DC0-B251-0265943713E7}"/>
                    </a:ext>
                  </a:extLst>
                </p:cNvPr>
                <p:cNvSpPr txBox="1"/>
                <p:nvPr/>
              </p:nvSpPr>
              <p:spPr>
                <a:xfrm>
                  <a:off x="3658538" y="1586945"/>
                  <a:ext cx="436875" cy="453527"/>
                </a:xfrm>
                <a:prstGeom prst="rect">
                  <a:avLst/>
                </a:prstGeom>
                <a:noFill/>
                <a:ln w="28575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oMath>
                    </m:oMathPara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126" name="TextBox 125">
                  <a:extLst>
                    <a:ext uri="{FF2B5EF4-FFF2-40B4-BE49-F238E27FC236}">
                      <a16:creationId xmlns:a16="http://schemas.microsoft.com/office/drawing/2014/main" id="{6FDC1731-9C2C-4DC0-B251-0265943713E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58538" y="1586945"/>
                  <a:ext cx="436875" cy="453527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 w="28575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7" name="TextBox 126">
                  <a:extLst>
                    <a:ext uri="{FF2B5EF4-FFF2-40B4-BE49-F238E27FC236}">
                      <a16:creationId xmlns:a16="http://schemas.microsoft.com/office/drawing/2014/main" id="{C1E8B410-8298-4ED8-AFE2-9C3BFA847F45}"/>
                    </a:ext>
                  </a:extLst>
                </p:cNvPr>
                <p:cNvSpPr txBox="1"/>
                <p:nvPr/>
              </p:nvSpPr>
              <p:spPr>
                <a:xfrm rot="207091">
                  <a:off x="5080449" y="1558420"/>
                  <a:ext cx="589280" cy="45352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𝛾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127" name="TextBox 126">
                  <a:extLst>
                    <a:ext uri="{FF2B5EF4-FFF2-40B4-BE49-F238E27FC236}">
                      <a16:creationId xmlns:a16="http://schemas.microsoft.com/office/drawing/2014/main" id="{C1E8B410-8298-4ED8-AFE2-9C3BFA847F4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207091">
                  <a:off x="5080449" y="1558420"/>
                  <a:ext cx="589280" cy="453527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8" name="TextBox 127">
                  <a:extLst>
                    <a:ext uri="{FF2B5EF4-FFF2-40B4-BE49-F238E27FC236}">
                      <a16:creationId xmlns:a16="http://schemas.microsoft.com/office/drawing/2014/main" id="{2372AB68-F1DA-4E04-9591-69DE30F347A1}"/>
                    </a:ext>
                  </a:extLst>
                </p:cNvPr>
                <p:cNvSpPr txBox="1"/>
                <p:nvPr/>
              </p:nvSpPr>
              <p:spPr>
                <a:xfrm>
                  <a:off x="6893492" y="1559773"/>
                  <a:ext cx="589280" cy="45352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𝛾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128" name="TextBox 127">
                  <a:extLst>
                    <a:ext uri="{FF2B5EF4-FFF2-40B4-BE49-F238E27FC236}">
                      <a16:creationId xmlns:a16="http://schemas.microsoft.com/office/drawing/2014/main" id="{2372AB68-F1DA-4E04-9591-69DE30F347A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93492" y="1559773"/>
                  <a:ext cx="589280" cy="453527"/>
                </a:xfrm>
                <a:prstGeom prst="rect">
                  <a:avLst/>
                </a:prstGeom>
                <a:blipFill>
                  <a:blip r:embed="rId8"/>
                  <a:stretch>
                    <a:fillRect b="-178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9" name="Left Brace 128">
              <a:extLst>
                <a:ext uri="{FF2B5EF4-FFF2-40B4-BE49-F238E27FC236}">
                  <a16:creationId xmlns:a16="http://schemas.microsoft.com/office/drawing/2014/main" id="{6EA37437-88D9-49FC-A946-8AD360A2D534}"/>
                </a:ext>
              </a:extLst>
            </p:cNvPr>
            <p:cNvSpPr/>
            <p:nvPr/>
          </p:nvSpPr>
          <p:spPr>
            <a:xfrm rot="16200000">
              <a:off x="5293413" y="853447"/>
              <a:ext cx="426720" cy="3321588"/>
            </a:xfrm>
            <a:prstGeom prst="leftBrace">
              <a:avLst>
                <a:gd name="adj1" fmla="val 8333"/>
                <a:gd name="adj2" fmla="val 45240"/>
              </a:avLst>
            </a:prstGeom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Left Brace 130">
              <a:extLst>
                <a:ext uri="{FF2B5EF4-FFF2-40B4-BE49-F238E27FC236}">
                  <a16:creationId xmlns:a16="http://schemas.microsoft.com/office/drawing/2014/main" id="{306E20AE-D1CC-40E8-869B-FA59689D4EAF}"/>
                </a:ext>
              </a:extLst>
            </p:cNvPr>
            <p:cNvSpPr/>
            <p:nvPr/>
          </p:nvSpPr>
          <p:spPr>
            <a:xfrm rot="5400000">
              <a:off x="6766242" y="-223255"/>
              <a:ext cx="426720" cy="3302000"/>
            </a:xfrm>
            <a:prstGeom prst="leftBrace">
              <a:avLst/>
            </a:prstGeom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5" name="TextBox 134">
                  <a:extLst>
                    <a:ext uri="{FF2B5EF4-FFF2-40B4-BE49-F238E27FC236}">
                      <a16:creationId xmlns:a16="http://schemas.microsoft.com/office/drawing/2014/main" id="{C1372EA2-B4E5-4A67-851E-50E04511AFFC}"/>
                    </a:ext>
                  </a:extLst>
                </p:cNvPr>
                <p:cNvSpPr txBox="1"/>
                <p:nvPr/>
              </p:nvSpPr>
              <p:spPr>
                <a:xfrm>
                  <a:off x="6814761" y="866681"/>
                  <a:ext cx="464080" cy="32983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sz="160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Ω</m:t>
                            </m:r>
                          </m:e>
                          <m:sub>
                            <m:r>
                              <a:rPr lang="en-US" sz="16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1600" dirty="0">
                    <a:solidFill>
                      <a:schemeClr val="accent6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35" name="TextBox 134">
                  <a:extLst>
                    <a:ext uri="{FF2B5EF4-FFF2-40B4-BE49-F238E27FC236}">
                      <a16:creationId xmlns:a16="http://schemas.microsoft.com/office/drawing/2014/main" id="{C1372EA2-B4E5-4A67-851E-50E04511AFF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14761" y="866681"/>
                  <a:ext cx="464080" cy="329838"/>
                </a:xfrm>
                <a:prstGeom prst="rect">
                  <a:avLst/>
                </a:prstGeom>
                <a:blipFill>
                  <a:blip r:embed="rId9"/>
                  <a:stretch>
                    <a:fillRect b="-1463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6" name="TextBox 135">
                  <a:extLst>
                    <a:ext uri="{FF2B5EF4-FFF2-40B4-BE49-F238E27FC236}">
                      <a16:creationId xmlns:a16="http://schemas.microsoft.com/office/drawing/2014/main" id="{624CC783-2D1B-48A6-A442-67F0A8F6C3F8}"/>
                    </a:ext>
                  </a:extLst>
                </p:cNvPr>
                <p:cNvSpPr txBox="1"/>
                <p:nvPr/>
              </p:nvSpPr>
              <p:spPr>
                <a:xfrm>
                  <a:off x="8458621" y="1649840"/>
                  <a:ext cx="436875" cy="45352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136" name="TextBox 135">
                  <a:extLst>
                    <a:ext uri="{FF2B5EF4-FFF2-40B4-BE49-F238E27FC236}">
                      <a16:creationId xmlns:a16="http://schemas.microsoft.com/office/drawing/2014/main" id="{624CC783-2D1B-48A6-A442-67F0A8F6C3F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58621" y="1649840"/>
                  <a:ext cx="436875" cy="453527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id="{4297903D-FCCB-40D0-AE66-72C5330DF340}"/>
              </a:ext>
            </a:extLst>
          </p:cNvPr>
          <p:cNvSpPr txBox="1"/>
          <p:nvPr/>
        </p:nvSpPr>
        <p:spPr>
          <a:xfrm>
            <a:off x="870165" y="2093834"/>
            <a:ext cx="4544668" cy="64524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PINNs are </a:t>
            </a:r>
            <a:r>
              <a:rPr lang="en-US" b="1" dirty="0"/>
              <a:t>notoriously difficult to train </a:t>
            </a:r>
            <a:r>
              <a:rPr lang="en-US" dirty="0"/>
              <a:t>for higher Peclet numbers!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24C008D3-79BA-4281-8BA8-7A41151632A3}"/>
              </a:ext>
            </a:extLst>
          </p:cNvPr>
          <p:cNvSpPr txBox="1"/>
          <p:nvPr/>
        </p:nvSpPr>
        <p:spPr>
          <a:xfrm>
            <a:off x="1932162" y="2875705"/>
            <a:ext cx="4544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0070C0"/>
                </a:solidFill>
              </a:rPr>
              <a:t>Can Schwarz help?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90B11DD3-F97B-49A9-9677-2091E47EEB81}"/>
                  </a:ext>
                </a:extLst>
              </p:cNvPr>
              <p:cNvSpPr txBox="1"/>
              <p:nvPr/>
            </p:nvSpPr>
            <p:spPr>
              <a:xfrm>
                <a:off x="285075" y="3635548"/>
                <a:ext cx="11539733" cy="2914901"/>
              </a:xfrm>
              <a:prstGeom prst="rect">
                <a:avLst/>
              </a:prstGeom>
              <a:noFill/>
              <a:ln w="28575">
                <a:solidFill>
                  <a:srgbClr val="0070C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solidFill>
                      <a:srgbClr val="0070C0"/>
                    </a:solidFill>
                  </a:rPr>
                  <a:t>Schwarz PINN training algorithm:</a:t>
                </a:r>
              </a:p>
              <a:p>
                <a:endParaRPr lang="en-US" sz="400" b="1" dirty="0"/>
              </a:p>
              <a:p>
                <a:endParaRPr lang="en-US" sz="400" b="1" dirty="0"/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endParaRPr lang="en-US" sz="200" dirty="0"/>
              </a:p>
              <a:p>
                <a:r>
                  <a:rPr lang="en-US" b="1" dirty="0"/>
                  <a:t>Loop</a:t>
                </a:r>
                <a:r>
                  <a:rPr lang="en-US" dirty="0"/>
                  <a:t> over subdomains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until convergence of Schwarz method</a:t>
                </a:r>
              </a:p>
              <a:p>
                <a:endParaRPr lang="en-US" sz="400" dirty="0"/>
              </a:p>
              <a:p>
                <a:pPr lvl="1"/>
                <a:r>
                  <a:rPr lang="en-US" b="1" dirty="0"/>
                  <a:t>Train </a:t>
                </a:r>
                <a:r>
                  <a:rPr lang="en-US" dirty="0"/>
                  <a:t>PINN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with loss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ℒ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ℒ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ℒ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𝑏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ℒ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pPr lvl="1"/>
                <a:endParaRPr lang="en-US" sz="400" dirty="0"/>
              </a:p>
              <a:p>
                <a:pPr lvl="1"/>
                <a:r>
                  <a:rPr lang="en-US" b="1" dirty="0"/>
                  <a:t>Communicate</a:t>
                </a:r>
                <a:r>
                  <a:rPr lang="en-US" dirty="0"/>
                  <a:t> Dirichlet data between neighboring subdomains</a:t>
                </a:r>
              </a:p>
              <a:p>
                <a:pPr lvl="1"/>
                <a:endParaRPr lang="en-US" sz="400" dirty="0"/>
              </a:p>
              <a:p>
                <a:pPr lvl="1"/>
                <a:r>
                  <a:rPr lang="en-US" b="1" dirty="0"/>
                  <a:t>Update</a:t>
                </a:r>
                <a:r>
                  <a:rPr lang="en-US" dirty="0"/>
                  <a:t> boundary data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from neighboring subdomains</a:t>
                </a:r>
              </a:p>
              <a:p>
                <a:pPr lvl="1"/>
                <a:endParaRPr lang="en-US" sz="400" dirty="0"/>
              </a:p>
              <a:p>
                <a:pPr lvl="1"/>
                <a:r>
                  <a:rPr lang="en-US" dirty="0"/>
                  <a:t>If </a:t>
                </a:r>
                <a:r>
                  <a:rPr lang="en-US" b="1" dirty="0"/>
                  <a:t>strong enforcement of Dirichlet BC (SDBC)</a:t>
                </a:r>
                <a:r>
                  <a:rPr lang="en-US" dirty="0"/>
                  <a:t>, set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</m:acc>
                      </m:e>
                      <m:sub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Ω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𝑁𝑁</m:t>
                        </m:r>
                      </m:e>
                      <m:sub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i="1">
                                <a:latin typeface="Cambria Math" panose="02040503050406030204" pitchFamily="18" charset="0"/>
                              </a:rPr>
                              <m:t>Ω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sub>
                    </m:sSub>
                    <m:d>
                      <m:dPr>
                        <m:ctrlPr>
                          <a:rPr lang="en-US" b="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</m:d>
                  </m:oMath>
                </a14:m>
                <a:endParaRPr lang="en-US" b="0" dirty="0">
                  <a:ea typeface="Cambria Math" panose="02040503050406030204" pitchFamily="18" charset="0"/>
                </a:endParaRPr>
              </a:p>
              <a:p>
                <a:pPr lvl="1"/>
                <a:endParaRPr lang="en-US" sz="400" b="0" dirty="0">
                  <a:ea typeface="Cambria Math" panose="02040503050406030204" pitchFamily="18" charset="0"/>
                </a:endParaRPr>
              </a:p>
              <a:p>
                <a:pPr lvl="1"/>
                <a:r>
                  <a:rPr lang="en-US" dirty="0"/>
                  <a:t>If </a:t>
                </a:r>
                <a:r>
                  <a:rPr lang="en-US" b="1" dirty="0"/>
                  <a:t>weak enforcement of Dirichlet BC (WDBC)</a:t>
                </a:r>
                <a:r>
                  <a:rPr lang="en-US" dirty="0"/>
                  <a:t>, set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</m:t>
                    </m:r>
                    <m:r>
                      <m:rPr>
                        <m:nor/>
                      </m:rP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dirty="0"/>
                      <m:t>and</m:t>
                    </m:r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acc>
                          <m:accPr>
                            <m:chr m:val="̂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</m:acc>
                      </m:e>
                      <m:sub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Ω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𝑣</m:t>
                    </m:r>
                    <m:d>
                      <m:d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𝑁𝑁</m:t>
                        </m:r>
                      </m:e>
                      <m:sub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i="1">
                                <a:latin typeface="Cambria Math" panose="02040503050406030204" pitchFamily="18" charset="0"/>
                              </a:rPr>
                              <m:t>Ω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sub>
                    </m:sSub>
                    <m:d>
                      <m:dPr>
                        <m:ctrlPr>
                          <a:rPr lang="en-US" b="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d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</m:acc>
                      </m:e>
                      <m:sub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Ω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𝛾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</m:d>
                  </m:oMath>
                </a14:m>
                <a:r>
                  <a:rPr lang="en-US" dirty="0"/>
                  <a:t> where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is chosen </a:t>
                </a:r>
                <a:r>
                  <a:rPr lang="en-US" dirty="0" err="1"/>
                  <a:t>s.t.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(0)=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 dirty="0" smtClean="0">
                        <a:latin typeface="Cambria Math" panose="02040503050406030204" pitchFamily="18" charset="0"/>
                      </a:rPr>
                      <m:t>)=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(1)=0 </m:t>
                    </m:r>
                  </m:oMath>
                </a14:m>
                <a:r>
                  <a:rPr lang="en-US" dirty="0"/>
                  <a:t>and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dirty="0"/>
                  <a:t> is chosen </a:t>
                </a:r>
                <a:r>
                  <a:rPr lang="en-US" dirty="0" err="1"/>
                  <a:t>s.t.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𝑣</m:t>
                    </m:r>
                    <m:d>
                      <m:d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𝛾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90B11DD3-F97B-49A9-9677-2091E47EEB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075" y="3635548"/>
                <a:ext cx="11539733" cy="2914901"/>
              </a:xfrm>
              <a:prstGeom prst="rect">
                <a:avLst/>
              </a:prstGeom>
              <a:blipFill>
                <a:blip r:embed="rId11"/>
                <a:stretch>
                  <a:fillRect l="-474" t="-826" b="-1446"/>
                </a:stretch>
              </a:blipFill>
              <a:ln w="28575"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3" name="Connector: Elbow 82">
            <a:extLst>
              <a:ext uri="{FF2B5EF4-FFF2-40B4-BE49-F238E27FC236}">
                <a16:creationId xmlns:a16="http://schemas.microsoft.com/office/drawing/2014/main" id="{065A63EB-8F20-4964-BB3B-A9C1F803CDD5}"/>
              </a:ext>
            </a:extLst>
          </p:cNvPr>
          <p:cNvCxnSpPr>
            <a:endCxn id="77" idx="1"/>
          </p:cNvCxnSpPr>
          <p:nvPr/>
        </p:nvCxnSpPr>
        <p:spPr>
          <a:xfrm>
            <a:off x="1406792" y="2752594"/>
            <a:ext cx="525370" cy="307777"/>
          </a:xfrm>
          <a:prstGeom prst="bentConnector3">
            <a:avLst>
              <a:gd name="adj1" fmla="val -2402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434E3554-EC06-4B16-A1F4-A99599FA2C09}"/>
                  </a:ext>
                </a:extLst>
              </p:cNvPr>
              <p:cNvSpPr txBox="1"/>
              <p:nvPr/>
            </p:nvSpPr>
            <p:spPr>
              <a:xfrm>
                <a:off x="5108882" y="3131720"/>
                <a:ext cx="6646692" cy="830805"/>
              </a:xfrm>
              <a:prstGeom prst="rect">
                <a:avLst/>
              </a:prstGeom>
              <a:solidFill>
                <a:srgbClr val="D1F0FB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ℒ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𝑀𝑆𝐸</m:t>
                      </m:r>
                      <m:d>
                        <m:d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l-GR" sz="1800" i="1">
                              <a:latin typeface="Cambria Math" panose="02040503050406030204" pitchFamily="18" charset="0"/>
                            </a:rPr>
                            <m:t>ν</m:t>
                          </m:r>
                          <m:sSub>
                            <m:sSub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Sup>
                                <m:sSubSup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l-GR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𝛻</m:t>
                                  </m:r>
                                </m:e>
                                <m:sub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  <m:sup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𝑁𝑁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sz="1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1800" i="1">
                                      <a:latin typeface="Cambria Math" panose="02040503050406030204" pitchFamily="18" charset="0"/>
                                    </a:rPr>
                                    <m:t>Ω</m:t>
                                  </m:r>
                                </m:e>
                                <m:sub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sub>
                          </m:sSub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)+</m:t>
                          </m:r>
                          <m:sSub>
                            <m:sSub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l-GR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l-GR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𝛻</m:t>
                                  </m:r>
                                </m:e>
                                <m:sub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𝑁𝑁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1800" i="1">
                                      <a:latin typeface="Cambria Math" panose="02040503050406030204" pitchFamily="18" charset="0"/>
                                    </a:rPr>
                                    <m:t>Ω</m:t>
                                  </m:r>
                                </m:e>
                                <m:sub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sub>
                          </m:sSub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)−1</m:t>
                          </m:r>
                        </m:e>
                      </m:d>
                    </m:oMath>
                  </m:oMathPara>
                </a14:m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ℒ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𝑀𝑆𝐸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𝑁𝑁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i="1">
                                      <a:latin typeface="Cambria Math" panose="02040503050406030204" pitchFamily="18" charset="0"/>
                                    </a:rPr>
                                    <m:t>Ω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sub>
                          </m:sSub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m:rPr>
                              <m:sty m:val="p"/>
                            </m:rP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d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𝑀𝑆𝐸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𝑁𝑁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i="1">
                                      <a:latin typeface="Cambria Math" panose="02040503050406030204" pitchFamily="18" charset="0"/>
                                    </a:rPr>
                                    <m:t>Ω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𝑁𝑁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i="1">
                                      <a:latin typeface="Cambria Math" panose="02040503050406030204" pitchFamily="18" charset="0"/>
                                    </a:rPr>
                                    <m:t>Ω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434E3554-EC06-4B16-A1F4-A99599FA2C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8882" y="3131720"/>
                <a:ext cx="6646692" cy="830805"/>
              </a:xfrm>
              <a:prstGeom prst="rect">
                <a:avLst/>
              </a:prstGeom>
              <a:blipFill>
                <a:blip r:embed="rId12"/>
                <a:stretch>
                  <a:fillRect b="-14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FA9129C-894C-4977-A73D-34E311F97557}"/>
                  </a:ext>
                </a:extLst>
              </p:cNvPr>
              <p:cNvSpPr txBox="1"/>
              <p:nvPr/>
            </p:nvSpPr>
            <p:spPr>
              <a:xfrm>
                <a:off x="6476830" y="2452440"/>
                <a:ext cx="579796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i="1" dirty="0"/>
                  <a:t>Overlapping DD: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Ω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∪</m:t>
                    </m:r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600" dirty="0"/>
                  <a:t> with boundary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𝜕</m:t>
                    </m:r>
                    <m:r>
                      <m:rPr>
                        <m:sty m:val="p"/>
                      </m:rPr>
                      <a:rPr lang="el-GR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Ω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={0,1}</m:t>
                    </m:r>
                  </m:oMath>
                </a14:m>
                <a:endParaRPr lang="en-US" sz="16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FA9129C-894C-4977-A73D-34E311F975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6830" y="2452440"/>
                <a:ext cx="5797960" cy="338554"/>
              </a:xfrm>
              <a:prstGeom prst="rect">
                <a:avLst/>
              </a:prstGeom>
              <a:blipFill>
                <a:blip r:embed="rId13"/>
                <a:stretch>
                  <a:fillRect l="-525" t="-7143" b="-196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92526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animBg="1"/>
      <p:bldP spid="77" grpId="0"/>
      <p:bldP spid="78" grpId="0" animBg="1"/>
      <p:bldP spid="27" grpId="0" animBg="1"/>
      <p:bldP spid="30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16E37CA-197F-9F07-86A2-CD5D193A12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55" y="951452"/>
            <a:ext cx="5852160" cy="292608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FD5723-502C-46C5-A627-0508C05AA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44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BEF23B-C841-41AE-804B-2AD7081165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51034" y="929997"/>
            <a:ext cx="5852159" cy="2926080"/>
          </a:xfrm>
          <a:prstGeom prst="rect">
            <a:avLst/>
          </a:prstGeom>
        </p:spPr>
      </p:pic>
      <p:pic>
        <p:nvPicPr>
          <p:cNvPr id="2" name="PINN_SDBC_schwarz_Pe_10_nSub_3">
            <a:hlinkClick r:id="" action="ppaction://media"/>
            <a:extLst>
              <a:ext uri="{FF2B5EF4-FFF2-40B4-BE49-F238E27FC236}">
                <a16:creationId xmlns:a16="http://schemas.microsoft.com/office/drawing/2014/main" id="{597D0DDE-509E-4650-B999-23CE8642F7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3898987"/>
            <a:ext cx="5852160" cy="292608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0749E03D-23EA-42D2-9C44-C6AABFBBD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359772"/>
            <a:ext cx="10471608" cy="570225"/>
          </a:xfrm>
        </p:spPr>
        <p:txBody>
          <a:bodyPr/>
          <a:lstStyle/>
          <a:p>
            <a:r>
              <a:rPr lang="en-US" dirty="0"/>
              <a:t>Bonus: PINN-PINN coupling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22862D-3558-4E18-A1CF-9956BCF94474}"/>
              </a:ext>
            </a:extLst>
          </p:cNvPr>
          <p:cNvSpPr txBox="1"/>
          <p:nvPr/>
        </p:nvSpPr>
        <p:spPr>
          <a:xfrm>
            <a:off x="6244683" y="4148254"/>
            <a:ext cx="5558509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How </a:t>
            </a:r>
            <a:r>
              <a:rPr lang="en-US" b="1" dirty="0"/>
              <a:t>Dirichlet boundary conditions </a:t>
            </a:r>
            <a:r>
              <a:rPr lang="en-US" dirty="0"/>
              <a:t>are handled has a large impact on PINN convergence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Convergence not improved in general with </a:t>
            </a:r>
            <a:r>
              <a:rPr lang="en-US" b="1" dirty="0"/>
              <a:t>increasing overlap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Increasing </a:t>
            </a:r>
            <a:r>
              <a:rPr lang="en-US" b="1" dirty="0"/>
              <a:t># subdomains </a:t>
            </a:r>
            <a:r>
              <a:rPr lang="en-US" dirty="0"/>
              <a:t>in general will increase CPU 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187B2AE-6388-49FC-85CE-37A4A0FFF236}"/>
              </a:ext>
            </a:extLst>
          </p:cNvPr>
          <p:cNvSpPr txBox="1"/>
          <p:nvPr/>
        </p:nvSpPr>
        <p:spPr>
          <a:xfrm>
            <a:off x="1025912" y="1500222"/>
            <a:ext cx="17284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WDBC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24635D2-3A63-40B9-9EC1-3D5116159126}"/>
                  </a:ext>
                </a:extLst>
              </p:cNvPr>
              <p:cNvSpPr txBox="1"/>
              <p:nvPr/>
            </p:nvSpPr>
            <p:spPr>
              <a:xfrm>
                <a:off x="6999249" y="1521103"/>
                <a:ext cx="172843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SDBC on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𝜕</m:t>
                    </m:r>
                    <m:r>
                      <m:rPr>
                        <m:sty m:val="p"/>
                      </m:rPr>
                      <a:rPr lang="el-G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Ω</m:t>
                    </m:r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24635D2-3A63-40B9-9EC1-3D51161591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9249" y="1521103"/>
                <a:ext cx="1728439" cy="369332"/>
              </a:xfrm>
              <a:prstGeom prst="rect">
                <a:avLst/>
              </a:prstGeom>
              <a:blipFill>
                <a:blip r:embed="rId9"/>
                <a:stretch>
                  <a:fillRect l="-2817" t="-11667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90A09D4-23FE-41E0-8AA7-E4D8758BD5F1}"/>
                  </a:ext>
                </a:extLst>
              </p:cNvPr>
              <p:cNvSpPr txBox="1"/>
              <p:nvPr/>
            </p:nvSpPr>
            <p:spPr>
              <a:xfrm>
                <a:off x="873512" y="4438273"/>
                <a:ext cx="172843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SDBC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90A09D4-23FE-41E0-8AA7-E4D8758BD5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512" y="4438273"/>
                <a:ext cx="1728439" cy="369332"/>
              </a:xfrm>
              <a:prstGeom prst="rect">
                <a:avLst/>
              </a:prstGeom>
              <a:blipFill>
                <a:blip r:embed="rId10"/>
                <a:stretch>
                  <a:fillRect l="-2817" t="-9836" b="-229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99334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FD5723-502C-46C5-A627-0508C05AA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45</a:t>
            </a:fld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749E03D-23EA-42D2-9C44-C6AABFBBD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359772"/>
            <a:ext cx="10471608" cy="570225"/>
          </a:xfrm>
        </p:spPr>
        <p:txBody>
          <a:bodyPr/>
          <a:lstStyle/>
          <a:p>
            <a:r>
              <a:rPr lang="en-US" dirty="0"/>
              <a:t>Bonus: PINN-PINN coupling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6647921-953F-472B-8CD0-9B9442CA10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649" y="1226666"/>
            <a:ext cx="6735253" cy="50514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6376A2B-EF48-4334-9499-7BE5FDD97A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9902" y="1595087"/>
            <a:ext cx="3914286" cy="38095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B5E1425-C5C2-4256-9F91-027E869409BB}"/>
              </a:ext>
            </a:extLst>
          </p:cNvPr>
          <p:cNvSpPr txBox="1"/>
          <p:nvPr/>
        </p:nvSpPr>
        <p:spPr>
          <a:xfrm>
            <a:off x="6792793" y="5701280"/>
            <a:ext cx="48602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Using </a:t>
            </a:r>
            <a:r>
              <a:rPr lang="en-US" sz="2000" b="1" dirty="0"/>
              <a:t>SDBCs</a:t>
            </a:r>
            <a:r>
              <a:rPr lang="en-US" sz="2000" dirty="0"/>
              <a:t> and </a:t>
            </a:r>
            <a:r>
              <a:rPr lang="en-US" sz="2000" b="1" dirty="0"/>
              <a:t>data loss </a:t>
            </a:r>
            <a:r>
              <a:rPr lang="en-US" sz="2000" dirty="0"/>
              <a:t>helps with PINN/NN convergence and accuracy</a:t>
            </a:r>
          </a:p>
        </p:txBody>
      </p:sp>
    </p:spTree>
    <p:extLst>
      <p:ext uri="{BB962C8B-B14F-4D97-AF65-F5344CB8AC3E}">
        <p14:creationId xmlns:p14="http://schemas.microsoft.com/office/powerpoint/2010/main" val="3393404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079FA6D-0CBC-17BF-CA46-AD03CE9FBB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1585" y="929997"/>
            <a:ext cx="9090504" cy="454525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FD5723-502C-46C5-A627-0508C05AA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46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D3285CE-75D0-4DD0-93E1-995C546CDD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Bonus: PINN-FOM coupling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D8B9EB3-373C-43D4-9DD6-C520C16F7AC8}"/>
              </a:ext>
            </a:extLst>
          </p:cNvPr>
          <p:cNvSpPr txBox="1"/>
          <p:nvPr/>
        </p:nvSpPr>
        <p:spPr>
          <a:xfrm>
            <a:off x="274649" y="5589351"/>
            <a:ext cx="112222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PINN-FOM coupling gives </a:t>
            </a:r>
            <a:r>
              <a:rPr lang="en-US" sz="2000" b="1" dirty="0"/>
              <a:t>rapid PINN convergence </a:t>
            </a:r>
            <a:r>
              <a:rPr lang="en-US" sz="2000" dirty="0"/>
              <a:t>for </a:t>
            </a:r>
            <a:r>
              <a:rPr lang="en-US" sz="2000" b="1" dirty="0"/>
              <a:t>arbitrarily high Peclet numbers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PINN-FOM couplings works with </a:t>
            </a:r>
            <a:r>
              <a:rPr lang="en-US" sz="2000" b="1" dirty="0"/>
              <a:t>both WDBC and SDBC </a:t>
            </a:r>
            <a:r>
              <a:rPr lang="en-US" sz="2000" dirty="0"/>
              <a:t>configurations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68336B-A309-44F0-BAF5-86520540945F}"/>
              </a:ext>
            </a:extLst>
          </p:cNvPr>
          <p:cNvSpPr txBox="1"/>
          <p:nvPr/>
        </p:nvSpPr>
        <p:spPr>
          <a:xfrm>
            <a:off x="2821259" y="2408663"/>
            <a:ext cx="2419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PINN subdomain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5EC818-755B-4FB0-8E0C-6D275C9D1820}"/>
              </a:ext>
            </a:extLst>
          </p:cNvPr>
          <p:cNvSpPr txBox="1"/>
          <p:nvPr/>
        </p:nvSpPr>
        <p:spPr>
          <a:xfrm>
            <a:off x="7021552" y="2934322"/>
            <a:ext cx="2419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FOM subdomain</a:t>
            </a:r>
          </a:p>
        </p:txBody>
      </p:sp>
    </p:spTree>
    <p:extLst>
      <p:ext uri="{BB962C8B-B14F-4D97-AF65-F5344CB8AC3E}">
        <p14:creationId xmlns:p14="http://schemas.microsoft.com/office/powerpoint/2010/main" val="751221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/>
              <p:cNvSpPr txBox="1">
                <a:spLocks/>
              </p:cNvSpPr>
              <p:nvPr/>
            </p:nvSpPr>
            <p:spPr bwMode="auto">
              <a:xfrm>
                <a:off x="271585" y="1971040"/>
                <a:ext cx="7625794" cy="37871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02E54"/>
                  </a:buClr>
                  <a:buFont typeface="Wingdings" pitchFamily="-111" charset="2"/>
                  <a:buChar char="§"/>
                  <a:defRPr sz="2400">
                    <a:solidFill>
                      <a:schemeClr val="tx1"/>
                    </a:solidFill>
                    <a:latin typeface="Calibri"/>
                    <a:ea typeface="ＭＳ Ｐゴシック" charset="-128"/>
                    <a:cs typeface="Calibri"/>
                  </a:defRPr>
                </a:lvl1pPr>
                <a:lvl2pPr marL="742950" indent="-28575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800000"/>
                  </a:buClr>
                  <a:buFont typeface="Wingdings" pitchFamily="-111" charset="2"/>
                  <a:buChar char="§"/>
                  <a:defRPr sz="2000">
                    <a:solidFill>
                      <a:schemeClr val="tx1"/>
                    </a:solidFill>
                    <a:latin typeface="Calibri"/>
                    <a:ea typeface="ＭＳ Ｐゴシック" pitchFamily="-112" charset="-128"/>
                    <a:cs typeface="Calibri"/>
                  </a:defRPr>
                </a:lvl2pPr>
                <a:lvl3pPr marL="1143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9E8C78"/>
                  </a:buClr>
                  <a:buFont typeface="Wingdings" pitchFamily="-111" charset="2"/>
                  <a:buChar char="§"/>
                  <a:defRPr>
                    <a:solidFill>
                      <a:schemeClr val="tx1"/>
                    </a:solidFill>
                    <a:latin typeface="Calibri"/>
                    <a:ea typeface="ＭＳ Ｐゴシック" pitchFamily="-112" charset="-128"/>
                    <a:cs typeface="Calibri"/>
                  </a:defRPr>
                </a:lvl3pPr>
                <a:lvl4pPr marL="1600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–"/>
                  <a:defRPr sz="1600">
                    <a:solidFill>
                      <a:schemeClr val="tx1"/>
                    </a:solidFill>
                    <a:latin typeface="Calibri"/>
                    <a:ea typeface="ＭＳ Ｐゴシック" pitchFamily="-112" charset="-128"/>
                    <a:cs typeface="Calibri"/>
                  </a:defRPr>
                </a:lvl4pPr>
                <a:lvl5pPr marL="20574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alibri"/>
                    <a:ea typeface="ＭＳ Ｐゴシック" pitchFamily="-112" charset="-128"/>
                    <a:cs typeface="Calibri"/>
                  </a:defRPr>
                </a:lvl5pPr>
                <a:lvl6pPr marL="25146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ea typeface="ＭＳ Ｐゴシック" pitchFamily="-112" charset="-128"/>
                  </a:defRPr>
                </a:lvl6pPr>
                <a:lvl7pPr marL="29718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ea typeface="ＭＳ Ｐゴシック" pitchFamily="-112" charset="-128"/>
                  </a:defRPr>
                </a:lvl7pPr>
                <a:lvl8pPr marL="3429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ea typeface="ＭＳ Ｐゴシック" pitchFamily="-112" charset="-128"/>
                  </a:defRPr>
                </a:lvl8pPr>
                <a:lvl9pPr marL="3886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ea typeface="ＭＳ Ｐゴシック" pitchFamily="-112" charset="-128"/>
                  </a:defRPr>
                </a:lvl9pPr>
              </a:lstStyle>
              <a:p>
                <a:pPr>
                  <a:defRPr/>
                </a:pPr>
                <a:r>
                  <a:rPr lang="en-US" sz="1800" b="1" u="sng" dirty="0">
                    <a:solidFill>
                      <a:srgbClr val="0070C0"/>
                    </a:solidFill>
                    <a:latin typeface="Calibri" pitchFamily="34" charset="0"/>
                    <a:cs typeface="Calibri" pitchFamily="34" charset="0"/>
                  </a:rPr>
                  <a:t>S.L. </a:t>
                </a:r>
                <a:r>
                  <a:rPr lang="en-US" sz="1800" b="1" u="sng" dirty="0" err="1">
                    <a:solidFill>
                      <a:srgbClr val="0070C0"/>
                    </a:solidFill>
                    <a:latin typeface="Calibri" pitchFamily="34" charset="0"/>
                    <a:cs typeface="Calibri" pitchFamily="34" charset="0"/>
                  </a:rPr>
                  <a:t>Sobolev</a:t>
                </a:r>
                <a:r>
                  <a:rPr lang="en-US" sz="1800" b="1" u="sng" dirty="0">
                    <a:solidFill>
                      <a:srgbClr val="0070C0"/>
                    </a:solidFill>
                    <a:latin typeface="Calibri" pitchFamily="34" charset="0"/>
                    <a:cs typeface="Calibri" pitchFamily="34" charset="0"/>
                  </a:rPr>
                  <a:t> (1936)</a:t>
                </a:r>
                <a:r>
                  <a:rPr lang="en-US" sz="1800" u="sng" dirty="0">
                    <a:latin typeface="Calibri" pitchFamily="34" charset="0"/>
                    <a:cs typeface="Calibri" pitchFamily="34" charset="0"/>
                  </a:rPr>
                  <a:t>:</a:t>
                </a:r>
                <a:r>
                  <a:rPr lang="en-US" sz="1800" dirty="0">
                    <a:latin typeface="Calibri" pitchFamily="34" charset="0"/>
                    <a:cs typeface="Calibri" pitchFamily="34" charset="0"/>
                  </a:rPr>
                  <a:t>  posed Schwarz method for </a:t>
                </a:r>
                <a:r>
                  <a:rPr lang="en-US" sz="1800" b="1" i="1" dirty="0">
                    <a:latin typeface="Calibri" pitchFamily="34" charset="0"/>
                    <a:cs typeface="Calibri" pitchFamily="34" charset="0"/>
                  </a:rPr>
                  <a:t>linear elasticity </a:t>
                </a:r>
                <a:r>
                  <a:rPr lang="en-US" sz="1800" dirty="0">
                    <a:latin typeface="Calibri" pitchFamily="34" charset="0"/>
                    <a:cs typeface="Calibri" pitchFamily="34" charset="0"/>
                  </a:rPr>
                  <a:t>in </a:t>
                </a:r>
                <a:r>
                  <a:rPr lang="en-US" sz="1800" dirty="0" err="1">
                    <a:latin typeface="Calibri" pitchFamily="34" charset="0"/>
                    <a:cs typeface="Calibri" pitchFamily="34" charset="0"/>
                  </a:rPr>
                  <a:t>variational</a:t>
                </a:r>
                <a:r>
                  <a:rPr lang="en-US" sz="1800" dirty="0">
                    <a:latin typeface="Calibri" pitchFamily="34" charset="0"/>
                    <a:cs typeface="Calibri" pitchFamily="34" charset="0"/>
                  </a:rPr>
                  <a:t> form and </a:t>
                </a:r>
                <a:r>
                  <a:rPr lang="en-US" sz="1800" b="1" i="1" dirty="0">
                    <a:latin typeface="Calibri" pitchFamily="34" charset="0"/>
                    <a:cs typeface="Calibri" pitchFamily="34" charset="0"/>
                  </a:rPr>
                  <a:t>proved method’s convergence</a:t>
                </a:r>
                <a:r>
                  <a:rPr lang="en-US" sz="1800" dirty="0">
                    <a:latin typeface="Calibri" pitchFamily="34" charset="0"/>
                    <a:cs typeface="Calibri" pitchFamily="34" charset="0"/>
                  </a:rPr>
                  <a:t> by proposing a convergent sequence of energy </a:t>
                </a:r>
                <a:r>
                  <a:rPr lang="en-US" sz="1800" dirty="0" err="1">
                    <a:latin typeface="Calibri" pitchFamily="34" charset="0"/>
                    <a:cs typeface="Calibri" pitchFamily="34" charset="0"/>
                  </a:rPr>
                  <a:t>functionals</a:t>
                </a:r>
                <a:r>
                  <a:rPr lang="en-US" sz="1800" dirty="0">
                    <a:latin typeface="Calibri" pitchFamily="34" charset="0"/>
                    <a:cs typeface="Calibri" pitchFamily="34" charset="0"/>
                  </a:rPr>
                  <a:t>. </a:t>
                </a:r>
              </a:p>
              <a:p>
                <a:pPr marL="0" indent="0">
                  <a:buNone/>
                  <a:defRPr/>
                </a:pPr>
                <a:endParaRPr lang="en-US" sz="400" dirty="0">
                  <a:latin typeface="Calibri" pitchFamily="34" charset="0"/>
                  <a:cs typeface="Calibri" pitchFamily="34" charset="0"/>
                </a:endParaRPr>
              </a:p>
              <a:p>
                <a:pPr>
                  <a:defRPr/>
                </a:pPr>
                <a:r>
                  <a:rPr lang="en-US" sz="1800" b="1" u="sng" dirty="0">
                    <a:solidFill>
                      <a:srgbClr val="0070C0"/>
                    </a:solidFill>
                    <a:latin typeface="Calibri" pitchFamily="34" charset="0"/>
                    <a:cs typeface="Calibri" pitchFamily="34" charset="0"/>
                  </a:rPr>
                  <a:t>S.G. </a:t>
                </a:r>
                <a:r>
                  <a:rPr lang="en-US" sz="1800" b="1" u="sng" dirty="0" err="1">
                    <a:solidFill>
                      <a:srgbClr val="0070C0"/>
                    </a:solidFill>
                    <a:latin typeface="Calibri" pitchFamily="34" charset="0"/>
                    <a:cs typeface="Calibri" pitchFamily="34" charset="0"/>
                  </a:rPr>
                  <a:t>Mikhlin</a:t>
                </a:r>
                <a:r>
                  <a:rPr lang="en-US" sz="1800" b="1" u="sng" dirty="0">
                    <a:solidFill>
                      <a:srgbClr val="0070C0"/>
                    </a:solidFill>
                    <a:latin typeface="Calibri" pitchFamily="34" charset="0"/>
                    <a:cs typeface="Calibri" pitchFamily="34" charset="0"/>
                  </a:rPr>
                  <a:t> (1951):</a:t>
                </a:r>
                <a:r>
                  <a:rPr lang="en-US" sz="1800" dirty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1800" b="1" i="1" dirty="0">
                    <a:latin typeface="Calibri" pitchFamily="34" charset="0"/>
                    <a:cs typeface="Calibri" pitchFamily="34" charset="0"/>
                  </a:rPr>
                  <a:t>proved convergence </a:t>
                </a:r>
                <a:r>
                  <a:rPr lang="en-US" sz="1800" dirty="0">
                    <a:latin typeface="Calibri" pitchFamily="34" charset="0"/>
                    <a:cs typeface="Calibri" pitchFamily="34" charset="0"/>
                  </a:rPr>
                  <a:t>of Schwarz method for general linear elliptic PDEs.</a:t>
                </a:r>
              </a:p>
              <a:p>
                <a:pPr marL="0" indent="0">
                  <a:buNone/>
                  <a:defRPr/>
                </a:pPr>
                <a:endParaRPr lang="en-US" sz="400" dirty="0">
                  <a:latin typeface="Calibri" pitchFamily="34" charset="0"/>
                  <a:cs typeface="Calibri" pitchFamily="34" charset="0"/>
                </a:endParaRPr>
              </a:p>
              <a:p>
                <a:pPr>
                  <a:defRPr/>
                </a:pPr>
                <a:r>
                  <a:rPr lang="en-US" sz="1800" b="1" u="sng" dirty="0">
                    <a:solidFill>
                      <a:srgbClr val="0070C0"/>
                    </a:solidFill>
                    <a:latin typeface="Calibri" pitchFamily="34" charset="0"/>
                    <a:cs typeface="Calibri" pitchFamily="34" charset="0"/>
                  </a:rPr>
                  <a:t>P.-L. Lions (1988):</a:t>
                </a:r>
                <a:r>
                  <a:rPr lang="en-US" sz="1800" dirty="0">
                    <a:latin typeface="Calibri" pitchFamily="34" charset="0"/>
                    <a:cs typeface="Calibri" pitchFamily="34" charset="0"/>
                  </a:rPr>
                  <a:t> studied convergence of Schwarz for  </a:t>
                </a:r>
                <a:r>
                  <a:rPr lang="en-US" sz="1800" b="1" i="1" dirty="0">
                    <a:latin typeface="Calibri" pitchFamily="34" charset="0"/>
                    <a:cs typeface="Calibri" pitchFamily="34" charset="0"/>
                  </a:rPr>
                  <a:t>nonlinear monotone elliptic problems </a:t>
                </a:r>
                <a:r>
                  <a:rPr lang="en-US" sz="1800" dirty="0">
                    <a:latin typeface="Calibri" pitchFamily="34" charset="0"/>
                    <a:cs typeface="Calibri" pitchFamily="34" charset="0"/>
                  </a:rPr>
                  <a:t>using max principle</a:t>
                </a:r>
                <a:r>
                  <a:rPr lang="en-US" sz="1800" b="1" i="1" dirty="0">
                    <a:latin typeface="Calibri" pitchFamily="34" charset="0"/>
                    <a:cs typeface="Calibri" pitchFamily="34" charset="0"/>
                  </a:rPr>
                  <a:t>.</a:t>
                </a:r>
              </a:p>
              <a:p>
                <a:pPr>
                  <a:defRPr/>
                </a:pPr>
                <a:endParaRPr lang="en-US" sz="400" b="1" u="sng" dirty="0">
                  <a:solidFill>
                    <a:srgbClr val="0070C0"/>
                  </a:solidFill>
                  <a:latin typeface="Calibri" pitchFamily="34" charset="0"/>
                  <a:cs typeface="Calibri" pitchFamily="34" charset="0"/>
                </a:endParaRPr>
              </a:p>
              <a:p>
                <a:pPr>
                  <a:defRPr/>
                </a:pPr>
                <a:r>
                  <a:rPr lang="en-US" sz="1800" b="1" u="sng" dirty="0">
                    <a:solidFill>
                      <a:srgbClr val="0070C0"/>
                    </a:solidFill>
                    <a:latin typeface="Calibri" pitchFamily="34" charset="0"/>
                    <a:cs typeface="Calibri" pitchFamily="34" charset="0"/>
                  </a:rPr>
                  <a:t>A. Mota, I. Tezaur, C. Alleman (2017):</a:t>
                </a:r>
                <a:r>
                  <a:rPr lang="en-US" sz="1800" dirty="0">
                    <a:latin typeface="Calibri" pitchFamily="34" charset="0"/>
                    <a:cs typeface="Calibri" pitchFamily="34" charset="0"/>
                  </a:rPr>
                  <a:t> proved </a:t>
                </a:r>
                <a:r>
                  <a:rPr lang="en-US" sz="1800" b="1" i="1" dirty="0">
                    <a:latin typeface="Calibri" pitchFamily="34" charset="0"/>
                    <a:cs typeface="Calibri" pitchFamily="34" charset="0"/>
                  </a:rPr>
                  <a:t>convergence </a:t>
                </a:r>
                <a:r>
                  <a:rPr lang="en-US" sz="1800" dirty="0">
                    <a:latin typeface="Calibri" pitchFamily="34" charset="0"/>
                    <a:cs typeface="Calibri" pitchFamily="34" charset="0"/>
                  </a:rPr>
                  <a:t>of the alternating Schwarz method for </a:t>
                </a:r>
                <a:r>
                  <a:rPr lang="en-US" sz="1800" b="1" i="1" dirty="0">
                    <a:latin typeface="Calibri" pitchFamily="34" charset="0"/>
                    <a:cs typeface="Calibri" pitchFamily="34" charset="0"/>
                  </a:rPr>
                  <a:t>finite deformation quasi-static nonlinear PDEs</a:t>
                </a:r>
                <a:r>
                  <a:rPr lang="en-US" sz="1800" dirty="0">
                    <a:latin typeface="Calibri" pitchFamily="34" charset="0"/>
                    <a:cs typeface="Calibri" pitchFamily="34" charset="0"/>
                  </a:rPr>
                  <a:t> (with energy functional </a:t>
                </a:r>
                <a14:m>
                  <m:oMath xmlns:m="http://schemas.openxmlformats.org/officeDocument/2006/math">
                    <m:r>
                      <a:rPr lang="el-GR" sz="1800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itchFamily="34" charset="0"/>
                      </a:rPr>
                      <m:t>𝜱</m:t>
                    </m:r>
                    <m:r>
                      <a:rPr lang="en-US" sz="18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itchFamily="34" charset="0"/>
                      </a:rPr>
                      <m:t>[</m:t>
                    </m:r>
                    <m:r>
                      <a:rPr lang="en-US" sz="1800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itchFamily="34" charset="0"/>
                      </a:rPr>
                      <m:t>𝝋</m:t>
                    </m:r>
                    <m:r>
                      <a:rPr lang="en-US" sz="18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itchFamily="34" charset="0"/>
                      </a:rPr>
                      <m:t>]</m:t>
                    </m:r>
                  </m:oMath>
                </a14:m>
                <a:r>
                  <a:rPr lang="en-US" sz="1800" dirty="0">
                    <a:latin typeface="Calibri" pitchFamily="34" charset="0"/>
                    <a:cs typeface="Calibri" pitchFamily="34" charset="0"/>
                  </a:rPr>
                  <a:t>) with a </a:t>
                </a:r>
                <a:r>
                  <a:rPr lang="en-US" sz="1800" b="1" i="1" dirty="0">
                    <a:latin typeface="Calibri" pitchFamily="34" charset="0"/>
                    <a:cs typeface="Calibri" pitchFamily="34" charset="0"/>
                  </a:rPr>
                  <a:t>geometric convergence rate.</a:t>
                </a:r>
                <a:endParaRPr lang="en-US" sz="1800" dirty="0">
                  <a:latin typeface="Calibri" pitchFamily="34" charset="0"/>
                  <a:cs typeface="Calibri" pitchFamily="34" charset="0"/>
                </a:endParaRPr>
              </a:p>
            </p:txBody>
          </p:sp>
        </mc:Choice>
        <mc:Fallback xmlns="">
          <p:sp>
            <p:nvSpPr>
              <p:cNvPr id="6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71585" y="1971040"/>
                <a:ext cx="7625794" cy="3787174"/>
              </a:xfrm>
              <a:prstGeom prst="rect">
                <a:avLst/>
              </a:prstGeom>
              <a:blipFill>
                <a:blip r:embed="rId3"/>
                <a:stretch>
                  <a:fillRect l="-560" t="-804" r="-48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 descr="Mikhlin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2923" y="2510255"/>
            <a:ext cx="1104250" cy="1276544"/>
          </a:xfrm>
          <a:prstGeom prst="rect">
            <a:avLst/>
          </a:prstGeom>
        </p:spPr>
      </p:pic>
      <p:sp>
        <p:nvSpPr>
          <p:cNvPr id="13" name="Subtitle 2"/>
          <p:cNvSpPr txBox="1">
            <a:spLocks/>
          </p:cNvSpPr>
          <p:nvPr/>
        </p:nvSpPr>
        <p:spPr bwMode="auto">
          <a:xfrm>
            <a:off x="7400099" y="3812368"/>
            <a:ext cx="2222951" cy="554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 algn="ctr">
              <a:buNone/>
            </a:pPr>
            <a:r>
              <a:rPr lang="en-US" sz="1200" dirty="0"/>
              <a:t>S.G. </a:t>
            </a:r>
            <a:r>
              <a:rPr lang="en-US" sz="1200" dirty="0" err="1"/>
              <a:t>Mikhlin</a:t>
            </a:r>
            <a:r>
              <a:rPr lang="en-US" sz="1200" dirty="0"/>
              <a:t> </a:t>
            </a:r>
          </a:p>
          <a:p>
            <a:pPr marL="0" indent="0" algn="ctr">
              <a:buNone/>
            </a:pPr>
            <a:r>
              <a:rPr lang="en-US" sz="1200" dirty="0"/>
              <a:t>(1908 – 1990)</a:t>
            </a:r>
            <a:endParaRPr lang="en-US" sz="1200" i="1" dirty="0"/>
          </a:p>
        </p:txBody>
      </p:sp>
      <p:pic>
        <p:nvPicPr>
          <p:cNvPr id="9" name="Picture 8" descr="Sobolev_SL_7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6283" y="544641"/>
            <a:ext cx="1946152" cy="1571519"/>
          </a:xfrm>
          <a:prstGeom prst="rect">
            <a:avLst/>
          </a:prstGeom>
        </p:spPr>
      </p:pic>
      <p:sp>
        <p:nvSpPr>
          <p:cNvPr id="14" name="Subtitle 2"/>
          <p:cNvSpPr txBox="1">
            <a:spLocks/>
          </p:cNvSpPr>
          <p:nvPr/>
        </p:nvSpPr>
        <p:spPr bwMode="auto">
          <a:xfrm>
            <a:off x="8183481" y="2093957"/>
            <a:ext cx="2991757" cy="419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 algn="ctr">
              <a:buNone/>
            </a:pPr>
            <a:r>
              <a:rPr lang="en-US" sz="1200" dirty="0"/>
              <a:t>S.L. </a:t>
            </a:r>
            <a:r>
              <a:rPr lang="en-US" sz="1200" dirty="0" err="1"/>
              <a:t>Sobolev</a:t>
            </a:r>
            <a:r>
              <a:rPr lang="en-US" sz="1200" dirty="0"/>
              <a:t> (1908 – 1989)</a:t>
            </a:r>
            <a:endParaRPr lang="en-US" sz="1200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1930564" y="5693160"/>
                <a:ext cx="4141498" cy="963662"/>
              </a:xfrm>
              <a:prstGeom prst="rect">
                <a:avLst/>
              </a:prstGeom>
              <a:noFill/>
              <a:ln w="19050">
                <a:solidFill>
                  <a:srgbClr val="0070C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17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𝜱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17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7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𝝋</m:t>
                          </m:r>
                        </m:e>
                      </m:d>
                      <m:r>
                        <a:rPr lang="en-US" sz="17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nary>
                        <m:naryPr>
                          <m:ctrlPr>
                            <a:rPr lang="en-US" sz="17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17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sub>
                        <m:sup/>
                        <m:e>
                          <m:r>
                            <a:rPr lang="en-US" sz="17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  <m:d>
                            <m:dPr>
                              <m:ctrlPr>
                                <a:rPr lang="en-US" sz="17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7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𝑭</m:t>
                              </m:r>
                              <m:r>
                                <a:rPr lang="en-US" sz="17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17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𝒁</m:t>
                              </m:r>
                            </m:e>
                          </m:d>
                          <m:r>
                            <a:rPr lang="en-US" sz="17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7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𝑑𝑉</m:t>
                          </m:r>
                          <m:r>
                            <a:rPr lang="en-US" sz="17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e>
                      </m:nary>
                      <m:nary>
                        <m:naryPr>
                          <m:ctrlPr>
                            <a:rPr lang="en-US" sz="17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17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sub>
                        <m:sup/>
                        <m:e>
                          <m:r>
                            <a:rPr lang="en-US" sz="17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𝑩</m:t>
                          </m:r>
                          <m:r>
                            <a:rPr lang="en-US" sz="17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sz="17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𝝋</m:t>
                          </m:r>
                          <m:r>
                            <a:rPr lang="en-US" sz="17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7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𝑑𝑉</m:t>
                          </m:r>
                        </m:e>
                      </m:nary>
                    </m:oMath>
                  </m:oMathPara>
                </a14:m>
                <a:endParaRPr lang="en-US" sz="1700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7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𝛻</m:t>
                      </m:r>
                      <m:r>
                        <a:rPr lang="en-US" sz="17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sz="17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𝑷</m:t>
                      </m:r>
                      <m:r>
                        <a:rPr lang="en-US" sz="17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17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𝑩</m:t>
                      </m:r>
                      <m:r>
                        <a:rPr lang="en-US" sz="17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17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sz="170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0564" y="5693160"/>
                <a:ext cx="4141498" cy="96366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19050"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4460" y="5274631"/>
            <a:ext cx="872785" cy="107899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07245" y="5279039"/>
            <a:ext cx="1076399" cy="1074584"/>
          </a:xfrm>
          <a:prstGeom prst="rect">
            <a:avLst/>
          </a:prstGeom>
        </p:spPr>
      </p:pic>
      <p:sp>
        <p:nvSpPr>
          <p:cNvPr id="15" name="Subtitle 2"/>
          <p:cNvSpPr txBox="1">
            <a:spLocks/>
          </p:cNvSpPr>
          <p:nvPr/>
        </p:nvSpPr>
        <p:spPr bwMode="auto">
          <a:xfrm>
            <a:off x="8429485" y="6428274"/>
            <a:ext cx="2222951" cy="554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 algn="ctr">
              <a:buNone/>
            </a:pPr>
            <a:r>
              <a:rPr lang="en-US" sz="1200" dirty="0"/>
              <a:t>A. Mota, I. Tezaur, C. Alleman</a:t>
            </a:r>
            <a:endParaRPr lang="en-US" sz="1200" i="1" dirty="0"/>
          </a:p>
        </p:txBody>
      </p:sp>
      <p:sp>
        <p:nvSpPr>
          <p:cNvPr id="17" name="TextBox 16"/>
          <p:cNvSpPr txBox="1"/>
          <p:nvPr/>
        </p:nvSpPr>
        <p:spPr>
          <a:xfrm>
            <a:off x="1275471" y="993327"/>
            <a:ext cx="6223329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</a:rPr>
              <a:t>Using the Schwarz alternating as a </a:t>
            </a:r>
            <a:r>
              <a:rPr lang="en-US" b="1" i="1" dirty="0">
                <a:latin typeface="Calibri" panose="020F0502020204030204" pitchFamily="34" charset="0"/>
              </a:rPr>
              <a:t>discretization method </a:t>
            </a:r>
            <a:r>
              <a:rPr lang="en-US" dirty="0">
                <a:latin typeface="Calibri" panose="020F0502020204030204" pitchFamily="34" charset="0"/>
              </a:rPr>
              <a:t>for PDEs is natural idea with a sound </a:t>
            </a:r>
            <a:r>
              <a:rPr lang="en-US" b="1" i="1" dirty="0">
                <a:latin typeface="Calibri" panose="020F0502020204030204" pitchFamily="34" charset="0"/>
              </a:rPr>
              <a:t>theoretical foundation</a:t>
            </a:r>
            <a:r>
              <a:rPr lang="en-US" dirty="0">
                <a:latin typeface="Calibri" panose="020F0502020204030204" pitchFamily="34" charset="0"/>
              </a:rPr>
              <a:t>.</a:t>
            </a:r>
            <a:endParaRPr lang="en-US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21D2F29D-FC37-4728-8E91-B88A20D53334}"/>
              </a:ext>
            </a:extLst>
          </p:cNvPr>
          <p:cNvSpPr txBox="1">
            <a:spLocks/>
          </p:cNvSpPr>
          <p:nvPr/>
        </p:nvSpPr>
        <p:spPr>
          <a:xfrm>
            <a:off x="859279" y="185327"/>
            <a:ext cx="6284068" cy="476619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/>
                <a:ea typeface="ＭＳ Ｐゴシック" charset="-128"/>
                <a:cs typeface="Calibri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9pPr>
          </a:lstStyle>
          <a:p>
            <a:r>
              <a:rPr lang="en-US" sz="2800" dirty="0">
                <a:solidFill>
                  <a:schemeClr val="tx1"/>
                </a:solidFill>
                <a:latin typeface="Gill Sans MT" panose="020B0502020104020203" pitchFamily="34" charset="0"/>
              </a:rPr>
              <a:t>Theoretical Foundation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8BA7EAD-31AC-4C24-8FF1-650AF61DC38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39759" y="5305131"/>
            <a:ext cx="994701" cy="10434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04E4C6C-020B-49D3-ACB2-38F1CF940EB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51371" y="2677856"/>
            <a:ext cx="1508760" cy="2139696"/>
          </a:xfrm>
          <a:prstGeom prst="rect">
            <a:avLst/>
          </a:prstGeom>
        </p:spPr>
      </p:pic>
      <p:sp>
        <p:nvSpPr>
          <p:cNvPr id="18" name="Subtitle 2">
            <a:extLst>
              <a:ext uri="{FF2B5EF4-FFF2-40B4-BE49-F238E27FC236}">
                <a16:creationId xmlns:a16="http://schemas.microsoft.com/office/drawing/2014/main" id="{ED380E77-7437-4AA6-AE4C-C73D41E88712}"/>
              </a:ext>
            </a:extLst>
          </p:cNvPr>
          <p:cNvSpPr txBox="1">
            <a:spLocks/>
          </p:cNvSpPr>
          <p:nvPr/>
        </p:nvSpPr>
        <p:spPr bwMode="auto">
          <a:xfrm>
            <a:off x="8537109" y="4825349"/>
            <a:ext cx="2991757" cy="419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 algn="ctr">
              <a:buNone/>
            </a:pPr>
            <a:r>
              <a:rPr lang="en-US" sz="1200" dirty="0"/>
              <a:t>P.- L. Lions (1956-)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7B04FFB-4C63-4480-A3B7-1FE9CFF40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9352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2221" y="1147765"/>
            <a:ext cx="2119746" cy="2743200"/>
          </a:xfrm>
          <a:prstGeom prst="rect">
            <a:avLst/>
          </a:prstGeom>
        </p:spPr>
      </p:pic>
      <p:pic>
        <p:nvPicPr>
          <p:cNvPr id="6" name="Picture 5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4700" y="1181841"/>
            <a:ext cx="2119746" cy="2743200"/>
          </a:xfrm>
          <a:prstGeom prst="rect">
            <a:avLst/>
          </a:prstGeom>
        </p:spPr>
      </p:pic>
      <p:pic>
        <p:nvPicPr>
          <p:cNvPr id="7" name="Picture 6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535" y="3904029"/>
            <a:ext cx="2119746" cy="2743200"/>
          </a:xfrm>
          <a:prstGeom prst="rect">
            <a:avLst/>
          </a:prstGeom>
        </p:spPr>
      </p:pic>
      <p:pic>
        <p:nvPicPr>
          <p:cNvPr id="9" name="Picture 8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2475" y="3890965"/>
            <a:ext cx="2119746" cy="2743200"/>
          </a:xfrm>
          <a:prstGeom prst="rect">
            <a:avLst/>
          </a:prstGeom>
        </p:spPr>
      </p:pic>
      <p:pic>
        <p:nvPicPr>
          <p:cNvPr id="10" name="Picture 9"/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713" y="3890965"/>
            <a:ext cx="2119746" cy="2743200"/>
          </a:xfrm>
          <a:prstGeom prst="rect">
            <a:avLst/>
          </a:prstGeom>
        </p:spPr>
      </p:pic>
      <p:pic>
        <p:nvPicPr>
          <p:cNvPr id="11" name="Picture 10"/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6888" y="3908003"/>
            <a:ext cx="2119747" cy="2743200"/>
          </a:xfrm>
          <a:prstGeom prst="rect">
            <a:avLst/>
          </a:prstGeom>
        </p:spPr>
      </p:pic>
      <p:pic>
        <p:nvPicPr>
          <p:cNvPr id="13" name="Picture 12"/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289" y="1164803"/>
            <a:ext cx="2119746" cy="2743200"/>
          </a:xfrm>
          <a:prstGeom prst="rect">
            <a:avLst/>
          </a:prstGeom>
        </p:spPr>
      </p:pic>
      <p:pic>
        <p:nvPicPr>
          <p:cNvPr id="14" name="Picture 13"/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2475" y="1147765"/>
            <a:ext cx="2119746" cy="2743200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883476" y="230360"/>
            <a:ext cx="8186271" cy="458815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/>
                <a:ea typeface="ＭＳ Ｐゴシック" charset="-128"/>
                <a:cs typeface="Calibri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9pPr>
          </a:lstStyle>
          <a:p>
            <a:r>
              <a:rPr lang="en-US" sz="2800" dirty="0">
                <a:solidFill>
                  <a:schemeClr val="tx1"/>
                </a:solidFill>
                <a:latin typeface="Gill Sans MT" panose="020B0502020104020203" pitchFamily="34" charset="0"/>
              </a:rPr>
              <a:t>Convergence Proof*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92298E0-95BC-490E-B8EA-1DB91E98A09D}"/>
              </a:ext>
            </a:extLst>
          </p:cNvPr>
          <p:cNvSpPr txBox="1"/>
          <p:nvPr/>
        </p:nvSpPr>
        <p:spPr>
          <a:xfrm>
            <a:off x="484348" y="6514594"/>
            <a:ext cx="91243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</a:rPr>
              <a:t>*A. Mota, </a:t>
            </a:r>
            <a:r>
              <a:rPr lang="en-US" sz="1400" b="1" dirty="0">
                <a:latin typeface="Calibri" panose="020F0502020204030204" pitchFamily="34" charset="0"/>
              </a:rPr>
              <a:t>I. Tezaur</a:t>
            </a:r>
            <a:r>
              <a:rPr lang="en-US" sz="1400" dirty="0">
                <a:latin typeface="Calibri" panose="020F0502020204030204" pitchFamily="34" charset="0"/>
              </a:rPr>
              <a:t>, C. Alleman. "The Schwarz Alternating Method in Solid Mechanics", </a:t>
            </a:r>
            <a:r>
              <a:rPr lang="en-US" sz="1400" i="1" dirty="0">
                <a:latin typeface="Calibri" panose="020F0502020204030204" pitchFamily="34" charset="0"/>
              </a:rPr>
              <a:t>CMAME</a:t>
            </a:r>
            <a:r>
              <a:rPr lang="en-US" sz="1400" dirty="0">
                <a:latin typeface="Calibri" panose="020F0502020204030204" pitchFamily="34" charset="0"/>
              </a:rPr>
              <a:t>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319 (2017), 19-51.</a:t>
            </a:r>
            <a:endParaRPr lang="en-US" sz="14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00E6AD6-1213-4CA1-9F67-727194F9A1E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71155" y="2850844"/>
            <a:ext cx="8623578" cy="16377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F9C8403-9032-47BD-857B-1DD2AE59C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9772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741681" y="142239"/>
            <a:ext cx="10546080" cy="660537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/>
                <a:ea typeface="ＭＳ Ｐゴシック" charset="-128"/>
                <a:cs typeface="Calibri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9pPr>
          </a:lstStyle>
          <a:p>
            <a:r>
              <a:rPr lang="en-US" sz="2800" dirty="0">
                <a:solidFill>
                  <a:schemeClr val="tx1"/>
                </a:solidFill>
                <a:latin typeface="Gill Sans MT" panose="020B0502020104020203" pitchFamily="34" charset="0"/>
              </a:rPr>
              <a:t>Schwarz Alternating Method for Dynamic Multiscale Coupling: Theory</a:t>
            </a:r>
            <a:br>
              <a:rPr lang="en-US" sz="2800" dirty="0">
                <a:solidFill>
                  <a:schemeClr val="tx1"/>
                </a:solidFill>
                <a:latin typeface="Gill Sans MT" panose="020B0502020104020203" pitchFamily="34" charset="0"/>
              </a:rPr>
            </a:br>
            <a:endParaRPr lang="en-US" sz="2800" dirty="0">
              <a:solidFill>
                <a:schemeClr val="tx1"/>
              </a:solidFill>
              <a:latin typeface="Gill Sans MT" panose="020B0502020104020203" pitchFamily="34" charset="0"/>
            </a:endParaRPr>
          </a:p>
          <a:p>
            <a:r>
              <a:rPr lang="en-US" sz="2800" dirty="0">
                <a:solidFill>
                  <a:schemeClr val="tx1"/>
                </a:solidFill>
                <a:latin typeface="Gill Sans MT" panose="020B0502020104020203" pitchFamily="34" charset="0"/>
              </a:rPr>
              <a:t/>
            </a:r>
            <a:br>
              <a:rPr lang="en-US" sz="2800" dirty="0">
                <a:solidFill>
                  <a:schemeClr val="tx1"/>
                </a:solidFill>
                <a:latin typeface="Gill Sans MT" panose="020B0502020104020203" pitchFamily="34" charset="0"/>
              </a:rPr>
            </a:br>
            <a:endParaRPr lang="en-US" sz="2800" dirty="0">
              <a:solidFill>
                <a:schemeClr val="tx1"/>
              </a:solidFill>
              <a:latin typeface="Gill Sans MT" panose="020B0502020104020203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101BB6B-0467-4503-868B-DA7D896A16A2}"/>
                  </a:ext>
                </a:extLst>
              </p:cNvPr>
              <p:cNvSpPr txBox="1"/>
              <p:nvPr/>
            </p:nvSpPr>
            <p:spPr>
              <a:xfrm>
                <a:off x="274649" y="1265983"/>
                <a:ext cx="10946730" cy="30286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Like for </a:t>
                </a:r>
                <a:r>
                  <a:rPr lang="en-US" sz="2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quasistatics</a:t>
                </a: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, dynamic alternating Schwarz method converges provided each single-domain problem is </a:t>
                </a:r>
                <a:r>
                  <a:rPr lang="en-US" sz="2000" b="1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well-posed</a:t>
                </a: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and </a:t>
                </a:r>
                <a:r>
                  <a:rPr lang="en-US" sz="2000" b="1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overlap region </a:t>
                </a: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is </a:t>
                </a:r>
                <a:r>
                  <a:rPr lang="en-US" sz="2000" b="1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non-empty</a:t>
                </a:r>
                <a:r>
                  <a:rPr lang="en-US" sz="20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under some </a:t>
                </a:r>
                <a:r>
                  <a:rPr lang="en-US" sz="2000" b="1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conditions</a:t>
                </a: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on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Δ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𝑡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. 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1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b="1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Well-</a:t>
                </a:r>
                <a:r>
                  <a:rPr lang="en-US" sz="2000" b="1" i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posedness</a:t>
                </a: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for the dynamic problem requires that action functional </a:t>
                </a:r>
                <a14:m>
                  <m:oMath xmlns:m="http://schemas.openxmlformats.org/officeDocument/2006/math">
                    <m:r>
                      <a:rPr lang="en-US" sz="20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𝑆</m:t>
                    </m:r>
                    <m:d>
                      <m:dPr>
                        <m:begChr m:val="["/>
                        <m:endChr m:val="]"/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𝝋</m:t>
                        </m:r>
                      </m:e>
                    </m:d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≔</m:t>
                    </m:r>
                    <m:nary>
                      <m:nary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</m:t>
                        </m:r>
                      </m:sub>
                      <m:sup/>
                      <m:e>
                        <m:nary>
                          <m:nary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sty m:val="p"/>
                              </m:rPr>
                              <a:rPr lang="el-GR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Ω</m:t>
                            </m:r>
                          </m:sub>
                          <m:sup/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𝐿</m:t>
                            </m:r>
                          </m:e>
                        </m:nary>
                        <m:d>
                          <m:d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itchFamily="34" charset="0"/>
                              </a:rPr>
                              <m:t>𝝋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itchFamily="34" charset="0"/>
                              </a:rPr>
                              <m:t>,</m:t>
                            </m:r>
                            <m:acc>
                              <m:accPr>
                                <m:chr m:val="̇"/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libri" pitchFamily="34" charset="0"/>
                                  </a:rPr>
                                </m:ctrlPr>
                              </m:accPr>
                              <m:e>
                                <m:r>
                                  <a:rPr lang="en-US" sz="2000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libri" pitchFamily="34" charset="0"/>
                                  </a:rPr>
                                  <m:t>𝝋</m:t>
                                </m:r>
                              </m:e>
                            </m:acc>
                          </m:e>
                        </m:d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itchFamily="34" charset="0"/>
                          </a:rPr>
                          <m:t>𝑑𝑉𝑑𝑡</m:t>
                        </m:r>
                      </m:e>
                    </m:nary>
                  </m:oMath>
                </a14:m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be </a:t>
                </a:r>
                <a:r>
                  <a:rPr lang="en-US" sz="2000" b="1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strictly convex </a:t>
                </a: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or </a:t>
                </a:r>
                <a:r>
                  <a:rPr lang="en-US" sz="2000" b="1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strictly concave</a:t>
                </a: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, where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𝐿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itchFamily="34" charset="0"/>
                          </a:rPr>
                          <m:t>𝝋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itchFamily="34" charset="0"/>
                          </a:rPr>
                          <m:t>,</m:t>
                        </m:r>
                        <m:acc>
                          <m:accPr>
                            <m:chr m:val="̇"/>
                            <m:ctrlPr>
                              <a:rPr lang="en-US" sz="20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itchFamily="34" charset="0"/>
                              </a:rPr>
                            </m:ctrlPr>
                          </m:accPr>
                          <m:e>
                            <m:r>
                              <a:rPr lang="en-US" sz="20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itchFamily="34" charset="0"/>
                              </a:rPr>
                              <m:t>𝝋</m:t>
                            </m:r>
                          </m:e>
                        </m:acc>
                      </m:e>
                    </m:d>
                    <m:r>
                      <a:rPr lang="en-US" sz="200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itchFamily="34" charset="0"/>
                      </a:rPr>
                      <m:t>≔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𝑇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̇"/>
                            <m:ctrlPr>
                              <a:rPr lang="en-US" sz="20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itchFamily="34" charset="0"/>
                              </a:rPr>
                            </m:ctrlPr>
                          </m:accPr>
                          <m:e>
                            <m:r>
                              <a:rPr lang="en-US" sz="20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itchFamily="34" charset="0"/>
                              </a:rPr>
                              <m:t>𝝋</m:t>
                            </m:r>
                          </m:e>
                        </m:acc>
                      </m:e>
                    </m:d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itchFamily="34" charset="0"/>
                      </a:rPr>
                      <m:t>+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𝑉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itchFamily="34" charset="0"/>
                          </a:rPr>
                          <m:t>𝝋</m:t>
                        </m:r>
                      </m:e>
                    </m:d>
                    <m:r>
                      <a:rPr lang="en-US" sz="200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itchFamily="34" charset="0"/>
                      </a:rPr>
                      <m:t> 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is the </a:t>
                </a:r>
                <a:r>
                  <a:rPr lang="en-US" sz="2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Lagrangian</a:t>
                </a: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800100" lvl="1" indent="-342900">
                  <a:buFont typeface="Wingdings" panose="05000000000000000000" pitchFamily="2" charset="2"/>
                  <a:buChar char="Ø"/>
                </a:pP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This is studied by looking at its second variation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𝛿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2</m:t>
                        </m:r>
                      </m:sup>
                    </m:sSup>
                    <m:r>
                      <a:rPr lang="en-US" sz="2000" i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𝑆</m:t>
                    </m:r>
                    <m:r>
                      <m:rPr>
                        <m:nor/>
                      </m:rPr>
                      <a:rPr lang="en-US" sz="200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[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2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𝝋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h</m:t>
                        </m:r>
                      </m:sub>
                    </m:sSub>
                    <m:r>
                      <m:rPr>
                        <m:nor/>
                      </m:rPr>
                      <a:rPr lang="en-US" sz="200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]</m:t>
                    </m:r>
                  </m:oMath>
                </a14:m>
                <a:endParaRPr lang="en-US" sz="2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endParaRPr lang="en-US" sz="8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We can show assuming a </a:t>
                </a:r>
                <a:r>
                  <a:rPr lang="en-US" sz="2000" b="1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Newmark</a:t>
                </a: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time-integration scheme that for the </a:t>
                </a:r>
                <a:r>
                  <a:rPr lang="en-US" sz="2000" b="1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fully-discrete</a:t>
                </a: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problem:</a:t>
                </a:r>
              </a:p>
              <a:p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101BB6B-0467-4503-868B-DA7D896A16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649" y="1265983"/>
                <a:ext cx="10946730" cy="3028650"/>
              </a:xfrm>
              <a:prstGeom prst="rect">
                <a:avLst/>
              </a:prstGeom>
              <a:blipFill>
                <a:blip r:embed="rId3"/>
                <a:stretch>
                  <a:fillRect l="-501" t="-1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9785A4A-3A2C-46C8-90A5-83CA19EB9C09}"/>
                  </a:ext>
                </a:extLst>
              </p:cNvPr>
              <p:cNvSpPr txBox="1"/>
              <p:nvPr/>
            </p:nvSpPr>
            <p:spPr>
              <a:xfrm>
                <a:off x="2981325" y="4278880"/>
                <a:ext cx="4901206" cy="752129"/>
              </a:xfrm>
              <a:prstGeom prst="rect">
                <a:avLst/>
              </a:prstGeom>
              <a:solidFill>
                <a:srgbClr val="CCECFF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900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pPr>
                        <m:e>
                          <m:r>
                            <a:rPr lang="en-US" sz="19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𝛿</m:t>
                          </m:r>
                        </m:e>
                        <m:sup>
                          <m:r>
                            <a:rPr lang="en-US" sz="1900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1900" i="1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𝑆</m:t>
                      </m:r>
                      <m:r>
                        <m:rPr>
                          <m:nor/>
                        </m:rPr>
                        <a:rPr lang="en-US" sz="190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[</m:t>
                      </m:r>
                      <m:sSub>
                        <m:sSubPr>
                          <m:ctrlPr>
                            <a:rPr lang="en-US" sz="1900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19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𝝋</m:t>
                          </m:r>
                        </m:e>
                        <m:sub>
                          <m:r>
                            <a:rPr lang="en-US" sz="1900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h</m:t>
                          </m:r>
                        </m:sub>
                      </m:sSub>
                      <m:r>
                        <m:rPr>
                          <m:nor/>
                        </m:rPr>
                        <a:rPr lang="en-US" sz="190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]=</m:t>
                      </m:r>
                      <m:sSup>
                        <m:sSupPr>
                          <m:ctrlPr>
                            <a:rPr lang="en-US" sz="1900" b="1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pPr>
                        <m:e>
                          <m:r>
                            <a:rPr lang="en-US" sz="1900" b="1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𝒙</m:t>
                          </m:r>
                        </m:e>
                        <m:sup>
                          <m:r>
                            <a:rPr lang="en-US" sz="1900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𝑇</m:t>
                          </m:r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en-US" sz="1900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900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1900" i="1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9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𝛾</m:t>
                                  </m:r>
                                </m:e>
                                <m:sup>
                                  <m:r>
                                    <a:rPr lang="en-US" sz="1900" i="1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en-US" sz="1900" i="1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900" i="1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(</m:t>
                                  </m:r>
                                  <m:r>
                                    <a:rPr lang="en-US" sz="19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𝛽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l-GR" sz="19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Δ</m:t>
                                  </m:r>
                                  <m:r>
                                    <a:rPr lang="en-US" sz="19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𝑡</m:t>
                                  </m:r>
                                  <m:r>
                                    <a:rPr lang="en-US" sz="19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)</m:t>
                                  </m:r>
                                </m:e>
                                <m:sup>
                                  <m:r>
                                    <a:rPr lang="en-US" sz="1900" i="1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sz="1900" b="1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𝑴</m:t>
                          </m:r>
                          <m:r>
                            <a:rPr lang="en-US" sz="1900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−</m:t>
                          </m:r>
                          <m:r>
                            <a:rPr lang="en-US" sz="1900" b="1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𝑲</m:t>
                          </m:r>
                        </m:e>
                      </m:d>
                      <m:r>
                        <a:rPr lang="en-US" sz="1900" b="1" i="1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𝒙</m:t>
                      </m:r>
                    </m:oMath>
                  </m:oMathPara>
                </a14:m>
                <a:endParaRPr lang="en-US" sz="1900" b="1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9785A4A-3A2C-46C8-90A5-83CA19EB9C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1325" y="4278880"/>
                <a:ext cx="4901206" cy="75212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C5DBA36-7845-4201-A505-0367FA14A1B2}"/>
                  </a:ext>
                </a:extLst>
              </p:cNvPr>
              <p:cNvSpPr txBox="1"/>
              <p:nvPr/>
            </p:nvSpPr>
            <p:spPr>
              <a:xfrm>
                <a:off x="818826" y="5244871"/>
                <a:ext cx="10801998" cy="11387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𝛿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2</m:t>
                        </m:r>
                      </m:sup>
                    </m:sSup>
                    <m:r>
                      <a:rPr lang="en-US" sz="2000" i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𝑆</m:t>
                    </m:r>
                    <m:r>
                      <m:rPr>
                        <m:nor/>
                      </m:rPr>
                      <a:rPr lang="en-US" sz="200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m:t>[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2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𝝋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h</m:t>
                        </m:r>
                      </m:sub>
                    </m:sSub>
                    <m:r>
                      <m:rPr>
                        <m:nor/>
                      </m:rPr>
                      <a:rPr lang="en-US" sz="200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m:t>]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can always be made positive by choosing a </a:t>
                </a:r>
                <a:r>
                  <a:rPr lang="en-US" sz="2000" b="1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sufficiently small</a:t>
                </a: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Δ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𝑡</m:t>
                    </m:r>
                  </m:oMath>
                </a14:m>
                <a:endParaRPr lang="en-US" sz="2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endParaRPr lang="en-US" sz="8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Numerical experiments reveal that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Δ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𝑡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requirements for </a:t>
                </a:r>
                <a:r>
                  <a:rPr lang="en-US" sz="2000" b="1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stability/accuracy </a:t>
                </a: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typically lead to automatic satisfaction of this bound. 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C5DBA36-7845-4201-A505-0367FA14A1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8826" y="5244871"/>
                <a:ext cx="10801998" cy="1138773"/>
              </a:xfrm>
              <a:prstGeom prst="rect">
                <a:avLst/>
              </a:prstGeom>
              <a:blipFill>
                <a:blip r:embed="rId5"/>
                <a:stretch>
                  <a:fillRect l="-508" t="-2674" b="-8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7E0FB893-6A0C-4059-95E9-9F23F21A4B03}"/>
              </a:ext>
            </a:extLst>
          </p:cNvPr>
          <p:cNvSpPr txBox="1"/>
          <p:nvPr/>
        </p:nvSpPr>
        <p:spPr>
          <a:xfrm>
            <a:off x="1548875" y="6528817"/>
            <a:ext cx="91243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*A. Mota, </a:t>
            </a:r>
            <a:r>
              <a:rPr lang="en-US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I. Tezaur</a:t>
            </a:r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G. Phlipot. "The Schwarz alternating method for dynamic solid mechanics", </a:t>
            </a:r>
            <a:r>
              <a:rPr lang="en-US" sz="14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IJNME</a:t>
            </a:r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2022.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74F7EF-88B2-4AE3-A7BC-ACC21AD5F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8162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FD5723-502C-46C5-A627-0508C05AA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5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D3285CE-75D0-4DD0-93E1-995C546CDD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D71890-983F-4BC0-9897-E703DA1B37E1}"/>
              </a:ext>
            </a:extLst>
          </p:cNvPr>
          <p:cNvSpPr txBox="1"/>
          <p:nvPr/>
        </p:nvSpPr>
        <p:spPr>
          <a:xfrm>
            <a:off x="64951" y="1180808"/>
            <a:ext cx="8082693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The Schwarz Alternating Method for Domain Decomposition-Based Coupling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Extension to FOM*-ROM</a:t>
            </a:r>
            <a:r>
              <a:rPr lang="en-US" sz="2400" baseline="30000" dirty="0"/>
              <a:t>#</a:t>
            </a:r>
            <a:r>
              <a:rPr lang="en-US" sz="2400" dirty="0"/>
              <a:t> and ROM-ROM Coupling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Numerical Examples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400" dirty="0"/>
          </a:p>
          <a:p>
            <a:pPr marL="342900" indent="-342900">
              <a:buAutoNum type="arabicPeriod"/>
            </a:pPr>
            <a:endParaRPr lang="en-US" sz="40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400" dirty="0"/>
              <a:t>2D Burgers Equation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US" sz="40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US" sz="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40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400" dirty="0"/>
              <a:t>2D Shallow Water Equations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US" sz="40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US" sz="40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US" sz="40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400" dirty="0"/>
              <a:t>Teaser: 2D Euler Equations Riemann Problem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Summary &amp; Future Work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pPr marL="342900" indent="-342900">
              <a:buAutoNum type="arabicPeriod"/>
            </a:pPr>
            <a:endParaRPr lang="en-US" sz="2400" dirty="0"/>
          </a:p>
        </p:txBody>
      </p:sp>
      <p:pic>
        <p:nvPicPr>
          <p:cNvPr id="49" name="Picture 48" descr="Diagram&#10;&#10;Description automatically generated">
            <a:extLst>
              <a:ext uri="{FF2B5EF4-FFF2-40B4-BE49-F238E27FC236}">
                <a16:creationId xmlns:a16="http://schemas.microsoft.com/office/drawing/2014/main" id="{3320CEC5-0401-46AC-9333-02C2F1C5BC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3696" y="4104025"/>
            <a:ext cx="4489590" cy="2406679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9643F741-02C1-4090-804A-21B06737D4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3764" y="2163217"/>
            <a:ext cx="2799522" cy="1434538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5018631D-DED9-4435-9FB3-28B99B4743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23764" y="768509"/>
            <a:ext cx="2739318" cy="143453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A718346-AC04-4359-9AAD-A68ECC0B5015}"/>
              </a:ext>
            </a:extLst>
          </p:cNvPr>
          <p:cNvSpPr txBox="1"/>
          <p:nvPr/>
        </p:nvSpPr>
        <p:spPr>
          <a:xfrm>
            <a:off x="64951" y="6430931"/>
            <a:ext cx="49485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*Full-Order Model.  </a:t>
            </a:r>
            <a:r>
              <a:rPr lang="en-US" sz="1600" baseline="30000" dirty="0"/>
              <a:t>#</a:t>
            </a:r>
            <a:r>
              <a:rPr lang="en-US" sz="1600" dirty="0"/>
              <a:t>Reduced Order Model.</a:t>
            </a:r>
          </a:p>
        </p:txBody>
      </p:sp>
    </p:spTree>
    <p:extLst>
      <p:ext uri="{BB962C8B-B14F-4D97-AF65-F5344CB8AC3E}">
        <p14:creationId xmlns:p14="http://schemas.microsoft.com/office/powerpoint/2010/main" val="3587319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666AC-7066-4B26-AEA6-971847C62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Energy-Conserving Sampling and Weighting (ECSW)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691A08-A48A-0A53-709D-AAFE61478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50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2B5892-318F-D9DE-75C6-228E0B1BD6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648" y="4497799"/>
            <a:ext cx="10953094" cy="22112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7EDFF8C-4391-46E9-9599-50EF93DA40DA}"/>
                  </a:ext>
                </a:extLst>
              </p:cNvPr>
              <p:cNvSpPr txBox="1"/>
              <p:nvPr/>
            </p:nvSpPr>
            <p:spPr>
              <a:xfrm>
                <a:off x="369870" y="1150706"/>
                <a:ext cx="11507056" cy="34535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dirty="0"/>
                  <a:t>Project-then-approximate</a:t>
                </a:r>
                <a:r>
                  <a:rPr lang="en-US" dirty="0"/>
                  <a:t> paradigm (as opposed to approximate-then-project)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m:rPr>
                          <m:aln/>
                        </m:rP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𝑟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̃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  <m:oMath xmlns:m="http://schemas.openxmlformats.org/officeDocument/2006/math">
                      <m:r>
                        <m:rPr>
                          <m:aln/>
                        </m:rP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limLoc m:val="subSup"/>
                          <m:supHide m:val="o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9"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∈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ℰ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</m:sub>
                          </m:sSub>
                          <m:acc>
                            <m:accPr>
                              <m:chr m:val="̃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b="0" dirty="0"/>
              </a:p>
              <a:p>
                <a:pPr marL="0" indent="0" algn="ctr">
                  <a:buNone/>
                </a:pPr>
                <a:endParaRPr lang="en-US" b="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0,1</m:t>
                            </m:r>
                          </m:e>
                        </m:d>
                      </m:e>
                      <m:sup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p>
                  </m:oMath>
                </a14:m>
                <a:r>
                  <a:rPr lang="en-US" b="0" dirty="0"/>
                  <a:t> 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b="0" dirty="0"/>
                  <a:t> is the </a:t>
                </a:r>
                <a:r>
                  <a:rPr lang="en-US" b="1" dirty="0"/>
                  <a:t>number of degrees of freedom </a:t>
                </a:r>
                <a:r>
                  <a:rPr lang="en-US" b="0" dirty="0"/>
                  <a:t>associated with each mesh element (this is in the context of meshes used in first-order hyperbolic problems where there are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b="0" dirty="0"/>
                  <a:t> mesh elements)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1000" b="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0,1</m:t>
                            </m:r>
                          </m:e>
                        </m:d>
                      </m:e>
                      <m:sup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p>
                  </m:oMath>
                </a14:m>
                <a:r>
                  <a:rPr lang="en-US" b="0" dirty="0"/>
                  <a:t> selects degrees of freedom necessary for </a:t>
                </a:r>
                <a:r>
                  <a:rPr lang="en-US" b="1" dirty="0"/>
                  <a:t>flux reconstruction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1000" b="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Equality can be </a:t>
                </a:r>
                <a:r>
                  <a:rPr lang="en-US" b="1" dirty="0"/>
                  <a:t>relaxed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7EDFF8C-4391-46E9-9599-50EF93DA40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870" y="1150706"/>
                <a:ext cx="11507056" cy="3453510"/>
              </a:xfrm>
              <a:prstGeom prst="rect">
                <a:avLst/>
              </a:prstGeom>
              <a:blipFill>
                <a:blip r:embed="rId3"/>
                <a:stretch>
                  <a:fillRect l="-371" t="-12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87051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C7D32C-34D0-3DCC-E7BB-3D95A25F6D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ECSW: Generating the Reduced Mesh and Weights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2F6486-239E-C5BF-57ED-B1FE05C58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51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D8E33B5-951F-41C4-A64F-33266766F215}"/>
                  </a:ext>
                </a:extLst>
              </p:cNvPr>
              <p:cNvSpPr txBox="1"/>
              <p:nvPr/>
            </p:nvSpPr>
            <p:spPr>
              <a:xfrm>
                <a:off x="164385" y="929997"/>
                <a:ext cx="11527605" cy="56459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Using a subset of the same snapshots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∈1,…,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sub>
                    </m:sSub>
                  </m:oMath>
                </a14:m>
                <a:r>
                  <a:rPr lang="en-US" dirty="0"/>
                  <a:t> used to generate the </a:t>
                </a:r>
                <a:r>
                  <a:rPr lang="en-US" b="1" dirty="0"/>
                  <a:t>state basis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US" dirty="0"/>
                  <a:t>, we can train the reduced mesh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1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Snapshots are first </a:t>
                </a:r>
                <a:r>
                  <a:rPr lang="en-US" b="1" dirty="0"/>
                  <a:t>projected</a:t>
                </a:r>
                <a:r>
                  <a:rPr lang="en-US" dirty="0"/>
                  <a:t> onto their associated basis and then </a:t>
                </a:r>
                <a:r>
                  <a:rPr lang="en-US" b="1" dirty="0"/>
                  <a:t>reconstructed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1000" dirty="0"/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𝑠𝑒</m:t>
                          </m:r>
                        </m:sub>
                      </m:sSub>
                      <m:r>
                        <m:rPr>
                          <m:aln/>
                        </m:rP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</m:sub>
                          </m:sSub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𝑟𝑒𝑓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𝑟𝑒𝑓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∈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̃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∈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=1, …,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sub>
                      </m:sSub>
                    </m:oMath>
                  </m:oMathPara>
                </a14:m>
                <a:endParaRPr lang="en-US" b="0" i="1" dirty="0">
                  <a:latin typeface="Cambria Math" panose="02040503050406030204" pitchFamily="18" charset="0"/>
                </a:endParaRPr>
              </a:p>
              <a:p>
                <a:pPr marL="0" indent="0" algn="ctr">
                  <a:buNone/>
                </a:pPr>
                <a:endParaRPr lang="en-US" sz="1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We can then form the </a:t>
                </a:r>
                <a:r>
                  <a:rPr lang="en-US" b="1" dirty="0"/>
                  <a:t>system</a:t>
                </a: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𝑪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𝑁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𝑒</m:t>
                                        </m:r>
                                      </m:sub>
                                    </m:sSub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⋱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h</m:t>
                                        </m:r>
                                      </m:sub>
                                    </m:s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h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𝑁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𝑒</m:t>
                                        </m:r>
                                      </m:sub>
                                    </m:sSub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  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𝒅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e>
                                  <m:sub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h</m:t>
                                        </m:r>
                                      </m:sub>
                                    </m:sSub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  <a:p>
                <a:pPr marL="0" indent="0" algn="ctr">
                  <a:buNone/>
                </a:pPr>
                <a:endParaRPr lang="en-US" sz="1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Where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𝑪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𝒅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sup>
                    </m:sSup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r>
                  <a:rPr lang="en-US" dirty="0"/>
                  <a:t> must be the solution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1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Further relax the equality to yield </a:t>
                </a:r>
                <a:r>
                  <a:rPr lang="en-US" b="1" dirty="0"/>
                  <a:t>non-negative least-squares problem</a:t>
                </a:r>
                <a:r>
                  <a:rPr lang="en-US" dirty="0"/>
                  <a:t>: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1000" dirty="0"/>
              </a:p>
              <a:p>
                <a:pPr algn="ctr"/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𝝃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arg</m:t>
                        </m:r>
                        <m:r>
                          <a:rPr lang="en-US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min</m:t>
                        </m:r>
                      </m:e>
                      <m:sub>
                        <m:r>
                          <a:rPr lang="en-US" b="1" i="1" dirty="0" smtClean="0"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</m:t>
                        </m:r>
                        <m:sSup>
                          <m:sSup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ℝ</m:t>
                            </m:r>
                          </m:e>
                          <m:sup>
                            <m:r>
                              <a:rPr lang="en-US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</m:sub>
                    </m:sSub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||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𝑪𝒙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𝒅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||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/>
                  <a:t> subject to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</m:oMath>
                </a14:m>
                <a:endParaRPr lang="en-US" b="1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1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Solve the above optimization problem using a </a:t>
                </a:r>
                <a:r>
                  <a:rPr lang="en-US" b="1" dirty="0"/>
                  <a:t>non-negative least squares solver </a:t>
                </a:r>
                <a:r>
                  <a:rPr lang="en-US" dirty="0"/>
                  <a:t>with an </a:t>
                </a:r>
                <a:r>
                  <a:rPr lang="en-US" b="1" dirty="0"/>
                  <a:t>early termination condition </a:t>
                </a:r>
                <a:r>
                  <a:rPr lang="en-US" dirty="0"/>
                  <a:t>to </a:t>
                </a:r>
                <a:r>
                  <a:rPr lang="en-US" b="1" dirty="0"/>
                  <a:t>promote sparsity</a:t>
                </a:r>
                <a:r>
                  <a:rPr lang="en-US" dirty="0"/>
                  <a:t> of the vector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𝝃</m:t>
                    </m:r>
                  </m:oMath>
                </a14:m>
                <a:endParaRPr lang="en-US" b="1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D8E33B5-951F-41C4-A64F-33266766F2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385" y="929997"/>
                <a:ext cx="11527605" cy="5645905"/>
              </a:xfrm>
              <a:prstGeom prst="rect">
                <a:avLst/>
              </a:prstGeom>
              <a:blipFill>
                <a:blip r:embed="rId2"/>
                <a:stretch>
                  <a:fillRect l="-370" t="-7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86472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FD5723-502C-46C5-A627-0508C05AA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6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D3285CE-75D0-4DD0-93E1-995C546CDD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D71890-983F-4BC0-9897-E703DA1B37E1}"/>
              </a:ext>
            </a:extLst>
          </p:cNvPr>
          <p:cNvSpPr txBox="1"/>
          <p:nvPr/>
        </p:nvSpPr>
        <p:spPr>
          <a:xfrm>
            <a:off x="64951" y="1180808"/>
            <a:ext cx="8082693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The Schwarz Alternating Method for Domain Decomposition-Based Coupling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Extension to FOM*-ROM</a:t>
            </a:r>
            <a:r>
              <a:rPr lang="en-US" sz="2400" baseline="30000" dirty="0"/>
              <a:t>#</a:t>
            </a:r>
            <a:r>
              <a:rPr lang="en-US" sz="2400" dirty="0"/>
              <a:t> and ROM-ROM Coupling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Numerical Examples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400" dirty="0"/>
          </a:p>
          <a:p>
            <a:pPr marL="342900" indent="-342900">
              <a:buAutoNum type="arabicPeriod"/>
            </a:pPr>
            <a:endParaRPr lang="en-US" sz="40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400" dirty="0"/>
              <a:t>2D Burgers Equation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US" sz="40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US" sz="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40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400" dirty="0"/>
              <a:t>2D Shallow Water Equations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US" sz="40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US" sz="40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US" sz="40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400" dirty="0"/>
              <a:t>Teaser: 2D Euler Equations Riemann Problem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Summary &amp; Future Work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pPr marL="342900" indent="-342900">
              <a:buAutoNum type="arabicPeriod"/>
            </a:pPr>
            <a:endParaRPr lang="en-US" sz="2400" dirty="0"/>
          </a:p>
        </p:txBody>
      </p:sp>
      <p:pic>
        <p:nvPicPr>
          <p:cNvPr id="49" name="Picture 48" descr="Diagram&#10;&#10;Description automatically generated">
            <a:extLst>
              <a:ext uri="{FF2B5EF4-FFF2-40B4-BE49-F238E27FC236}">
                <a16:creationId xmlns:a16="http://schemas.microsoft.com/office/drawing/2014/main" id="{3320CEC5-0401-46AC-9333-02C2F1C5BC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3696" y="4104025"/>
            <a:ext cx="4489590" cy="2406679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9643F741-02C1-4090-804A-21B06737D4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3764" y="2163217"/>
            <a:ext cx="2799522" cy="1434538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5018631D-DED9-4435-9FB3-28B99B4743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23764" y="768509"/>
            <a:ext cx="2739318" cy="143453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A718346-AC04-4359-9AAD-A68ECC0B5015}"/>
              </a:ext>
            </a:extLst>
          </p:cNvPr>
          <p:cNvSpPr txBox="1"/>
          <p:nvPr/>
        </p:nvSpPr>
        <p:spPr>
          <a:xfrm>
            <a:off x="64951" y="6430931"/>
            <a:ext cx="49485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*Full-Order Model.  </a:t>
            </a:r>
            <a:r>
              <a:rPr lang="en-US" sz="1600" baseline="30000" dirty="0"/>
              <a:t>#</a:t>
            </a:r>
            <a:r>
              <a:rPr lang="en-US" sz="1600" dirty="0"/>
              <a:t>Reduced Order Model.</a:t>
            </a:r>
          </a:p>
        </p:txBody>
      </p:sp>
    </p:spTree>
    <p:extLst>
      <p:ext uri="{BB962C8B-B14F-4D97-AF65-F5344CB8AC3E}">
        <p14:creationId xmlns:p14="http://schemas.microsoft.com/office/powerpoint/2010/main" val="690352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FD5723-502C-46C5-A627-0508C05AA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7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C6EE5A9-F928-4BF3-A50A-4AAEC01AD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359772"/>
            <a:ext cx="10471608" cy="570225"/>
          </a:xfrm>
        </p:spPr>
        <p:txBody>
          <a:bodyPr/>
          <a:lstStyle/>
          <a:p>
            <a:r>
              <a:rPr lang="en-US" dirty="0"/>
              <a:t>Schwarz Alternating Method for Domain Decomposition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8A0A0C0-1A94-405F-8A7F-0BAFE64EEDAF}"/>
              </a:ext>
            </a:extLst>
          </p:cNvPr>
          <p:cNvSpPr txBox="1">
            <a:spLocks/>
          </p:cNvSpPr>
          <p:nvPr/>
        </p:nvSpPr>
        <p:spPr bwMode="auto">
          <a:xfrm>
            <a:off x="75570" y="906900"/>
            <a:ext cx="9636253" cy="162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>
              <a:buFont typeface="Arial" panose="020B0604020202020204" pitchFamily="34" charset="0"/>
              <a:buChar char="•"/>
              <a:defRPr/>
            </a:pPr>
            <a:r>
              <a:rPr lang="en-US" sz="2000" kern="1200" dirty="0">
                <a:latin typeface="+mn-lt"/>
                <a:cs typeface="Calibri" pitchFamily="34" charset="0"/>
              </a:rPr>
              <a:t>Proposed in 1870 by H. Schwarz for solving Laplace</a:t>
            </a:r>
            <a:r>
              <a:rPr lang="en-US" sz="2000" dirty="0">
                <a:latin typeface="+mn-lt"/>
                <a:cs typeface="Calibri" pitchFamily="34" charset="0"/>
              </a:rPr>
              <a:t> PDE</a:t>
            </a:r>
            <a:r>
              <a:rPr lang="en-US" sz="2000" kern="1200" dirty="0">
                <a:latin typeface="+mn-lt"/>
                <a:cs typeface="Calibri" pitchFamily="34" charset="0"/>
              </a:rPr>
              <a:t> on irregular domains.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50246849-77D0-4BB4-BD3A-9AD6A03843B2}"/>
              </a:ext>
            </a:extLst>
          </p:cNvPr>
          <p:cNvSpPr txBox="1">
            <a:spLocks/>
          </p:cNvSpPr>
          <p:nvPr/>
        </p:nvSpPr>
        <p:spPr bwMode="auto">
          <a:xfrm>
            <a:off x="9239297" y="1760447"/>
            <a:ext cx="3294437" cy="419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 algn="ctr">
              <a:buNone/>
            </a:pPr>
            <a:r>
              <a:rPr lang="en-US" sz="1400" dirty="0">
                <a:latin typeface="+mn-lt"/>
              </a:rPr>
              <a:t>H. Schwarz (1843–1921)</a:t>
            </a:r>
            <a:endParaRPr lang="en-US" sz="1400" i="1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53D41122-2A71-4192-8365-409D47AA4BBB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125730" y="2470633"/>
                <a:ext cx="8655820" cy="243138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02E54"/>
                  </a:buClr>
                  <a:buFont typeface="Wingdings" pitchFamily="-111" charset="2"/>
                  <a:buChar char="§"/>
                  <a:defRPr sz="2400">
                    <a:solidFill>
                      <a:schemeClr val="tx1"/>
                    </a:solidFill>
                    <a:latin typeface="Calibri"/>
                    <a:ea typeface="ＭＳ Ｐゴシック" charset="-128"/>
                    <a:cs typeface="Calibri"/>
                  </a:defRPr>
                </a:lvl1pPr>
                <a:lvl2pPr marL="742950" indent="-28575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800000"/>
                  </a:buClr>
                  <a:buFont typeface="Wingdings" pitchFamily="-111" charset="2"/>
                  <a:buChar char="§"/>
                  <a:defRPr sz="2000">
                    <a:solidFill>
                      <a:schemeClr val="tx1"/>
                    </a:solidFill>
                    <a:latin typeface="Calibri"/>
                    <a:ea typeface="ＭＳ Ｐゴシック" pitchFamily="-112" charset="-128"/>
                    <a:cs typeface="Calibri"/>
                  </a:defRPr>
                </a:lvl2pPr>
                <a:lvl3pPr marL="1143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9E8C78"/>
                  </a:buClr>
                  <a:buFont typeface="Wingdings" pitchFamily="-111" charset="2"/>
                  <a:buChar char="§"/>
                  <a:defRPr>
                    <a:solidFill>
                      <a:schemeClr val="tx1"/>
                    </a:solidFill>
                    <a:latin typeface="Calibri"/>
                    <a:ea typeface="ＭＳ Ｐゴシック" pitchFamily="-112" charset="-128"/>
                    <a:cs typeface="Calibri"/>
                  </a:defRPr>
                </a:lvl3pPr>
                <a:lvl4pPr marL="1600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–"/>
                  <a:defRPr sz="1600">
                    <a:solidFill>
                      <a:schemeClr val="tx1"/>
                    </a:solidFill>
                    <a:latin typeface="Calibri"/>
                    <a:ea typeface="ＭＳ Ｐゴシック" pitchFamily="-112" charset="-128"/>
                    <a:cs typeface="Calibri"/>
                  </a:defRPr>
                </a:lvl4pPr>
                <a:lvl5pPr marL="20574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alibri"/>
                    <a:ea typeface="ＭＳ Ｐゴシック" pitchFamily="-112" charset="-128"/>
                    <a:cs typeface="Calibri"/>
                  </a:defRPr>
                </a:lvl5pPr>
                <a:lvl6pPr marL="25146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ea typeface="ＭＳ Ｐゴシック" pitchFamily="-112" charset="-128"/>
                  </a:defRPr>
                </a:lvl6pPr>
                <a:lvl7pPr marL="29718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ea typeface="ＭＳ Ｐゴシック" pitchFamily="-112" charset="-128"/>
                  </a:defRPr>
                </a:lvl7pPr>
                <a:lvl8pPr marL="3429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ea typeface="ＭＳ Ｐゴシック" pitchFamily="-112" charset="-128"/>
                  </a:defRPr>
                </a:lvl8pPr>
                <a:lvl9pPr marL="3886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ea typeface="ＭＳ Ｐゴシック" pitchFamily="-112" charset="-128"/>
                  </a:defRPr>
                </a:lvl9pPr>
              </a:lstStyle>
              <a:p>
                <a:pPr marL="0" indent="0">
                  <a:buNone/>
                  <a:defRPr/>
                </a:pPr>
                <a:r>
                  <a:rPr lang="en-US" sz="1900" b="1" i="1" dirty="0">
                    <a:latin typeface="+mn-lt"/>
                    <a:cs typeface="Calibri" pitchFamily="34" charset="0"/>
                  </a:rPr>
                  <a:t>Initialize:</a:t>
                </a:r>
              </a:p>
              <a:p>
                <a:pPr>
                  <a:buFont typeface="Arial" panose="020B0604020202020204" pitchFamily="34" charset="0"/>
                  <a:buChar char="•"/>
                  <a:defRPr/>
                </a:pPr>
                <a:r>
                  <a:rPr lang="en-US" sz="1900" dirty="0">
                    <a:latin typeface="+mn-lt"/>
                    <a:cs typeface="Calibri" pitchFamily="34" charset="0"/>
                  </a:rPr>
                  <a:t>Solve PDE by any method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 smtClean="0">
                            <a:latin typeface="Cambria Math" panose="02040503050406030204" pitchFamily="18" charset="0"/>
                            <a:cs typeface="Calibri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itchFamily="34" charset="0"/>
                          </a:rPr>
                          <m:t>Ω</m:t>
                        </m:r>
                      </m:e>
                      <m:sub>
                        <m:r>
                          <a:rPr lang="en-US" sz="1900" b="0" i="1" smtClean="0">
                            <a:latin typeface="Cambria Math" panose="02040503050406030204" pitchFamily="18" charset="0"/>
                            <a:cs typeface="Calibri" pitchFamily="34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900" dirty="0">
                    <a:latin typeface="+mn-lt"/>
                    <a:cs typeface="Calibri" pitchFamily="34" charset="0"/>
                  </a:rPr>
                  <a:t> w/ initial guess for transmission BCs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 smtClean="0">
                            <a:latin typeface="Cambria Math" panose="02040503050406030204" pitchFamily="18" charset="0"/>
                            <a:cs typeface="Calibri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itchFamily="34" charset="0"/>
                          </a:rPr>
                          <m:t>Γ</m:t>
                        </m:r>
                      </m:e>
                      <m:sub>
                        <m:r>
                          <a:rPr lang="en-US" sz="1900" b="0" i="1" smtClean="0">
                            <a:latin typeface="Cambria Math" panose="02040503050406030204" pitchFamily="18" charset="0"/>
                            <a:cs typeface="Calibri" pitchFamily="34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900" dirty="0">
                    <a:latin typeface="+mn-lt"/>
                    <a:cs typeface="Calibri" pitchFamily="34" charset="0"/>
                  </a:rPr>
                  <a:t>.</a:t>
                </a:r>
              </a:p>
              <a:p>
                <a:pPr marL="0" indent="0">
                  <a:buNone/>
                  <a:defRPr/>
                </a:pPr>
                <a:r>
                  <a:rPr lang="en-US" sz="1900" b="1" i="1" dirty="0">
                    <a:latin typeface="+mn-lt"/>
                    <a:cs typeface="Calibri" pitchFamily="34" charset="0"/>
                  </a:rPr>
                  <a:t>Iterate until convergence:</a:t>
                </a:r>
              </a:p>
              <a:p>
                <a:pPr>
                  <a:buFont typeface="Arial" panose="020B0604020202020204" pitchFamily="34" charset="0"/>
                  <a:buChar char="•"/>
                  <a:defRPr/>
                </a:pPr>
                <a:r>
                  <a:rPr lang="en-US" sz="1900" dirty="0">
                    <a:latin typeface="+mn-lt"/>
                    <a:cs typeface="Calibri" pitchFamily="34" charset="0"/>
                  </a:rPr>
                  <a:t>Solve PDE by any method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  <a:cs typeface="Calibri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itchFamily="34" charset="0"/>
                          </a:rPr>
                          <m:t>Ω</m:t>
                        </m:r>
                      </m:e>
                      <m:sub>
                        <m:r>
                          <a:rPr lang="en-US" sz="19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itchFamily="34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900" baseline="-25000" dirty="0">
                    <a:latin typeface="+mn-lt"/>
                    <a:cs typeface="Wingdings 2" charset="2"/>
                  </a:rPr>
                  <a:t> </a:t>
                </a:r>
                <a:r>
                  <a:rPr lang="en-US" sz="1900" dirty="0">
                    <a:latin typeface="+mn-lt"/>
                    <a:cs typeface="Calibri" pitchFamily="34" charset="0"/>
                  </a:rPr>
                  <a:t>w/ transmission BCs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  <a:cs typeface="Calibri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itchFamily="34" charset="0"/>
                          </a:rPr>
                          <m:t>Γ</m:t>
                        </m:r>
                      </m:e>
                      <m:sub>
                        <m:r>
                          <a:rPr lang="en-US" sz="1900" b="0" i="1" smtClean="0">
                            <a:latin typeface="Cambria Math" panose="02040503050406030204" pitchFamily="18" charset="0"/>
                            <a:cs typeface="Calibri" pitchFamily="34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900" baseline="-25000" dirty="0">
                    <a:latin typeface="+mn-lt"/>
                    <a:cs typeface="Wingdings 2" charset="2"/>
                  </a:rPr>
                  <a:t> </a:t>
                </a:r>
                <a:r>
                  <a:rPr lang="en-US" sz="1900" dirty="0">
                    <a:latin typeface="+mn-lt"/>
                    <a:cs typeface="Calibri" pitchFamily="34" charset="0"/>
                  </a:rPr>
                  <a:t>based on values just obtained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  <a:cs typeface="Calibri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itchFamily="34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  <a:cs typeface="Calibri" pitchFamily="34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900" dirty="0">
                    <a:latin typeface="+mn-lt"/>
                    <a:cs typeface="Calibri" pitchFamily="34" charset="0"/>
                  </a:rPr>
                  <a:t>.</a:t>
                </a:r>
              </a:p>
              <a:p>
                <a:pPr>
                  <a:buFont typeface="Arial" panose="020B0604020202020204" pitchFamily="34" charset="0"/>
                  <a:buChar char="•"/>
                  <a:defRPr/>
                </a:pPr>
                <a:r>
                  <a:rPr lang="en-US" sz="1900" dirty="0">
                    <a:latin typeface="+mn-lt"/>
                    <a:cs typeface="Calibri" pitchFamily="34" charset="0"/>
                  </a:rPr>
                  <a:t>Solve PDE by any method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  <a:cs typeface="Calibri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itchFamily="34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  <a:cs typeface="Calibri" pitchFamily="34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900" baseline="-25000" dirty="0">
                    <a:latin typeface="+mn-lt"/>
                    <a:cs typeface="Wingdings 2" charset="2"/>
                  </a:rPr>
                  <a:t> </a:t>
                </a:r>
                <a:r>
                  <a:rPr lang="en-US" sz="1900" dirty="0">
                    <a:latin typeface="+mn-lt"/>
                    <a:cs typeface="Calibri" pitchFamily="34" charset="0"/>
                  </a:rPr>
                  <a:t>w/ transmission BCs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  <a:cs typeface="Calibri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itchFamily="34" charset="0"/>
                          </a:rPr>
                          <m:t>Γ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  <a:cs typeface="Calibri" pitchFamily="34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900" baseline="-25000" dirty="0">
                    <a:latin typeface="+mn-lt"/>
                    <a:cs typeface="Wingdings 2" charset="2"/>
                  </a:rPr>
                  <a:t> </a:t>
                </a:r>
                <a:r>
                  <a:rPr lang="en-US" sz="1900" dirty="0">
                    <a:latin typeface="+mn-lt"/>
                    <a:cs typeface="Calibri" pitchFamily="34" charset="0"/>
                  </a:rPr>
                  <a:t>based on values just obtained for</a:t>
                </a:r>
                <a:r>
                  <a:rPr lang="en-US" sz="1900" dirty="0">
                    <a:cs typeface="Calibri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  <a:cs typeface="Calibri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itchFamily="34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itchFamily="34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900" dirty="0">
                    <a:latin typeface="+mn-lt"/>
                    <a:cs typeface="Calibri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53D41122-2A71-4192-8365-409D47AA4B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5730" y="2470633"/>
                <a:ext cx="8655820" cy="2431385"/>
              </a:xfrm>
              <a:prstGeom prst="rect">
                <a:avLst/>
              </a:prstGeom>
              <a:blipFill>
                <a:blip r:embed="rId3"/>
                <a:stretch>
                  <a:fillRect l="-633" t="-1247" r="-141" b="-249"/>
                </a:stretch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 descr="schwarz.jpg">
            <a:extLst>
              <a:ext uri="{FF2B5EF4-FFF2-40B4-BE49-F238E27FC236}">
                <a16:creationId xmlns:a16="http://schemas.microsoft.com/office/drawing/2014/main" id="{963202EA-3D7F-44EB-9BB4-B9FA0964DE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6596" y="271606"/>
            <a:ext cx="1082378" cy="148884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7AAF216-7F5D-43E0-A4A4-63164C079A63}"/>
              </a:ext>
            </a:extLst>
          </p:cNvPr>
          <p:cNvSpPr txBox="1"/>
          <p:nvPr/>
        </p:nvSpPr>
        <p:spPr>
          <a:xfrm>
            <a:off x="293620" y="1312389"/>
            <a:ext cx="9265420" cy="707886"/>
          </a:xfrm>
          <a:prstGeom prst="rect">
            <a:avLst/>
          </a:prstGeom>
          <a:solidFill>
            <a:srgbClr val="FFCC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cs typeface="Calibri" pitchFamily="34" charset="0"/>
              </a:rPr>
              <a:t>Crux of Method:</a:t>
            </a:r>
            <a:r>
              <a:rPr lang="en-US" sz="2000" dirty="0">
                <a:cs typeface="Calibri" pitchFamily="34" charset="0"/>
              </a:rPr>
              <a:t> if the solution is known in regularly shaped domains, use those as pieces to iteratively build a solution for the more complex domain.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8B9569D-87E4-4567-A923-8B139D0B921B}"/>
              </a:ext>
            </a:extLst>
          </p:cNvPr>
          <p:cNvSpPr txBox="1"/>
          <p:nvPr/>
        </p:nvSpPr>
        <p:spPr>
          <a:xfrm>
            <a:off x="2905282" y="2195961"/>
            <a:ext cx="3096715" cy="400110"/>
          </a:xfrm>
          <a:prstGeom prst="rect">
            <a:avLst/>
          </a:prstGeom>
          <a:solidFill>
            <a:schemeClr val="bg1"/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70C0"/>
                </a:solidFill>
                <a:cs typeface="Calibri" panose="020F0502020204030204" pitchFamily="34" charset="0"/>
              </a:rPr>
              <a:t>Basic Schwarz Algorithm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7E1025A-7D5A-4C02-B9AF-9BCFFDAF8B40}"/>
              </a:ext>
            </a:extLst>
          </p:cNvPr>
          <p:cNvSpPr/>
          <p:nvPr/>
        </p:nvSpPr>
        <p:spPr>
          <a:xfrm>
            <a:off x="6959950" y="6377940"/>
            <a:ext cx="37978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aseline="30000" dirty="0">
                <a:solidFill>
                  <a:schemeClr val="bg1"/>
                </a:solidFill>
              </a:rPr>
              <a:t>2</a:t>
            </a:r>
            <a:r>
              <a:rPr lang="en-US" dirty="0">
                <a:solidFill>
                  <a:schemeClr val="bg1"/>
                </a:solidFill>
              </a:rPr>
              <a:t>Lions, 1990. </a:t>
            </a:r>
            <a:r>
              <a:rPr lang="en-US" baseline="30000" dirty="0">
                <a:solidFill>
                  <a:schemeClr val="bg1"/>
                </a:solidFill>
              </a:rPr>
              <a:t>3</a:t>
            </a:r>
            <a:r>
              <a:rPr lang="en-US" dirty="0">
                <a:solidFill>
                  <a:schemeClr val="bg1"/>
                </a:solidFill>
              </a:rPr>
              <a:t>Zanolli </a:t>
            </a:r>
            <a:r>
              <a:rPr lang="en-US" i="1" dirty="0">
                <a:solidFill>
                  <a:schemeClr val="bg1"/>
                </a:solidFill>
              </a:rPr>
              <a:t>et al., </a:t>
            </a:r>
            <a:r>
              <a:rPr lang="en-US" dirty="0">
                <a:solidFill>
                  <a:schemeClr val="bg1"/>
                </a:solidFill>
              </a:rPr>
              <a:t>1987.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7EF9CF-55CB-4BC6-8856-9A0F58A1A4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58867" y="3635842"/>
            <a:ext cx="3122815" cy="16002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2325D87-8E51-4DD2-B6AE-E124EFEAE3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58867" y="2071895"/>
            <a:ext cx="3055658" cy="16002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CF87F96-6331-40D0-8FCE-3C7FFC982044}"/>
              </a:ext>
            </a:extLst>
          </p:cNvPr>
          <p:cNvSpPr txBox="1"/>
          <p:nvPr/>
        </p:nvSpPr>
        <p:spPr>
          <a:xfrm>
            <a:off x="10456583" y="2208505"/>
            <a:ext cx="40695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rgbClr val="0070C0"/>
                </a:solidFill>
              </a:rPr>
              <a:t>overlapping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5C15424-0FE5-4BD9-BD06-67EB2ED0F41D}"/>
              </a:ext>
            </a:extLst>
          </p:cNvPr>
          <p:cNvSpPr txBox="1"/>
          <p:nvPr/>
        </p:nvSpPr>
        <p:spPr>
          <a:xfrm>
            <a:off x="10264018" y="3742898"/>
            <a:ext cx="40695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rgbClr val="0070C0"/>
                </a:solidFill>
              </a:rPr>
              <a:t>non-overlapping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33AE594-6724-431A-8098-C94D45352009}"/>
              </a:ext>
            </a:extLst>
          </p:cNvPr>
          <p:cNvSpPr txBox="1"/>
          <p:nvPr/>
        </p:nvSpPr>
        <p:spPr>
          <a:xfrm>
            <a:off x="142434" y="5188266"/>
            <a:ext cx="119372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Schwarz alternating method most commonly used as a </a:t>
            </a:r>
            <a:r>
              <a:rPr lang="en-US" sz="2000" b="1" i="1" dirty="0"/>
              <a:t>preconditioner</a:t>
            </a:r>
            <a:r>
              <a:rPr lang="en-US" sz="2000" dirty="0"/>
              <a:t> for </a:t>
            </a:r>
            <a:r>
              <a:rPr lang="en-US" sz="2000" dirty="0" err="1"/>
              <a:t>Krylov</a:t>
            </a:r>
            <a:r>
              <a:rPr lang="en-US" sz="2000" dirty="0"/>
              <a:t> iterative methods to solve linear algebraic equations.</a:t>
            </a:r>
          </a:p>
          <a:p>
            <a:endParaRPr lang="en-US" sz="20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5992900-F1B9-4D28-8B8E-9069C3B88433}"/>
              </a:ext>
            </a:extLst>
          </p:cNvPr>
          <p:cNvSpPr txBox="1"/>
          <p:nvPr/>
        </p:nvSpPr>
        <p:spPr>
          <a:xfrm>
            <a:off x="1175055" y="5955992"/>
            <a:ext cx="9927972" cy="707886"/>
          </a:xfrm>
          <a:prstGeom prst="rect">
            <a:avLst/>
          </a:prstGeom>
          <a:solidFill>
            <a:srgbClr val="CCFFCC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000" b="1" u="sng" dirty="0">
                <a:cs typeface="Calibri"/>
              </a:rPr>
              <a:t>Idea behind this work</a:t>
            </a:r>
            <a:r>
              <a:rPr lang="en-US" sz="2000" b="1" dirty="0">
                <a:cs typeface="Calibri"/>
              </a:rPr>
              <a:t>: </a:t>
            </a:r>
            <a:r>
              <a:rPr lang="en-US" sz="2000" dirty="0">
                <a:cs typeface="Calibri"/>
              </a:rPr>
              <a:t>using the Schwarz alternating method as a </a:t>
            </a:r>
            <a:r>
              <a:rPr lang="en-US" sz="2000" b="1" i="1" dirty="0">
                <a:cs typeface="Calibri"/>
              </a:rPr>
              <a:t>discretization method </a:t>
            </a:r>
            <a:r>
              <a:rPr lang="en-US" sz="2000" dirty="0">
                <a:cs typeface="Calibri"/>
              </a:rPr>
              <a:t>for solving multi-scale or multi-physics partial differential equations (PDEs).</a:t>
            </a:r>
          </a:p>
        </p:txBody>
      </p:sp>
    </p:spTree>
    <p:extLst>
      <p:ext uri="{BB962C8B-B14F-4D97-AF65-F5344CB8AC3E}">
        <p14:creationId xmlns:p14="http://schemas.microsoft.com/office/powerpoint/2010/main" val="254813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10036632" y="6951167"/>
            <a:ext cx="522960" cy="292978"/>
          </a:xfrm>
        </p:spPr>
        <p:txBody>
          <a:bodyPr/>
          <a:lstStyle/>
          <a:p>
            <a:fld id="{A5E55A7B-7854-E145-92D9-B491DF4BAE2D}" type="slidenum">
              <a:rPr lang="en-US" smtClean="0"/>
              <a:pPr/>
              <a:t>8</a:t>
            </a:fld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D1BFEC2-E8B7-4DF7-88A9-9FD17946F511}"/>
              </a:ext>
            </a:extLst>
          </p:cNvPr>
          <p:cNvGrpSpPr/>
          <p:nvPr/>
        </p:nvGrpSpPr>
        <p:grpSpPr>
          <a:xfrm>
            <a:off x="2718954" y="1041171"/>
            <a:ext cx="6882245" cy="5500351"/>
            <a:chOff x="2718954" y="904011"/>
            <a:chExt cx="6882245" cy="550035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DD4F4DA-1F42-7A48-BE3C-0DAD0E1BC5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18954" y="904011"/>
              <a:ext cx="6882245" cy="5500351"/>
            </a:xfrm>
            <a:prstGeom prst="rect">
              <a:avLst/>
            </a:prstGeom>
          </p:spPr>
        </p:pic>
        <p:sp>
          <p:nvSpPr>
            <p:cNvPr id="12" name="Title 1">
              <a:extLst>
                <a:ext uri="{FF2B5EF4-FFF2-40B4-BE49-F238E27FC236}">
                  <a16:creationId xmlns:a16="http://schemas.microsoft.com/office/drawing/2014/main" id="{670F74DD-2EE2-2A4E-A243-0CBD309BB742}"/>
                </a:ext>
              </a:extLst>
            </p:cNvPr>
            <p:cNvSpPr txBox="1">
              <a:spLocks/>
            </p:cNvSpPr>
            <p:nvPr/>
          </p:nvSpPr>
          <p:spPr>
            <a:xfrm>
              <a:off x="5520688" y="1631452"/>
              <a:ext cx="3865114" cy="19225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>
              <a:no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102E54"/>
                  </a:solidFill>
                  <a:latin typeface="Calibri"/>
                  <a:ea typeface="ＭＳ Ｐゴシック" charset="-128"/>
                  <a:cs typeface="Calibri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102E54"/>
                  </a:solidFill>
                  <a:latin typeface="Calibri" charset="0"/>
                  <a:ea typeface="ＭＳ Ｐゴシック" charset="-128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102E54"/>
                  </a:solidFill>
                  <a:latin typeface="Calibri" charset="0"/>
                  <a:ea typeface="ＭＳ Ｐゴシック" charset="-128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102E54"/>
                  </a:solidFill>
                  <a:latin typeface="Calibri" charset="0"/>
                  <a:ea typeface="ＭＳ Ｐゴシック" charset="-128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102E54"/>
                  </a:solidFill>
                  <a:latin typeface="Calibri" charset="0"/>
                  <a:ea typeface="ＭＳ Ｐゴシック" charset="-128"/>
                </a:defRPr>
              </a:lvl5pPr>
              <a:lvl6pPr marL="4572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pitchFamily="-112" charset="0"/>
                </a:defRPr>
              </a:lvl6pPr>
              <a:lvl7pPr marL="9144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pitchFamily="-112" charset="0"/>
                </a:defRPr>
              </a:lvl7pPr>
              <a:lvl8pPr marL="13716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pitchFamily="-112" charset="0"/>
                </a:defRPr>
              </a:lvl8pPr>
              <a:lvl9pPr marL="18288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pitchFamily="-112" charset="0"/>
                </a:defRPr>
              </a:lvl9pPr>
            </a:lstStyle>
            <a:p>
              <a:r>
                <a:rPr lang="en-US" sz="3000" b="1" dirty="0">
                  <a:ln w="1016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E8B701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AS A </a:t>
              </a:r>
              <a:r>
                <a:rPr lang="en-US" sz="3000" b="1" i="1" dirty="0">
                  <a:ln w="1016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A6305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PRECONDITIONER</a:t>
              </a:r>
              <a:r>
                <a:rPr lang="en-US" sz="3000" b="1" dirty="0">
                  <a:ln w="1016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E8B701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 FOR THE LINEARIZED SYSTEM</a:t>
              </a:r>
            </a:p>
          </p:txBody>
        </p:sp>
        <p:sp>
          <p:nvSpPr>
            <p:cNvPr id="13" name="Title 1">
              <a:extLst>
                <a:ext uri="{FF2B5EF4-FFF2-40B4-BE49-F238E27FC236}">
                  <a16:creationId xmlns:a16="http://schemas.microsoft.com/office/drawing/2014/main" id="{ED8438B1-8328-6D45-A0B7-0B9417F131E7}"/>
                </a:ext>
              </a:extLst>
            </p:cNvPr>
            <p:cNvSpPr txBox="1">
              <a:spLocks/>
            </p:cNvSpPr>
            <p:nvPr/>
          </p:nvSpPr>
          <p:spPr>
            <a:xfrm>
              <a:off x="5529233" y="4038414"/>
              <a:ext cx="3865114" cy="1950074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102E54"/>
                  </a:solidFill>
                  <a:latin typeface="Calibri"/>
                  <a:ea typeface="ＭＳ Ｐゴシック" charset="-128"/>
                  <a:cs typeface="Calibri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102E54"/>
                  </a:solidFill>
                  <a:latin typeface="Calibri" charset="0"/>
                  <a:ea typeface="ＭＳ Ｐゴシック" charset="-128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102E54"/>
                  </a:solidFill>
                  <a:latin typeface="Calibri" charset="0"/>
                  <a:ea typeface="ＭＳ Ｐゴシック" charset="-128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102E54"/>
                  </a:solidFill>
                  <a:latin typeface="Calibri" charset="0"/>
                  <a:ea typeface="ＭＳ Ｐゴシック" charset="-128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102E54"/>
                  </a:solidFill>
                  <a:latin typeface="Calibri" charset="0"/>
                  <a:ea typeface="ＭＳ Ｐゴシック" charset="-128"/>
                </a:defRPr>
              </a:lvl5pPr>
              <a:lvl6pPr marL="4572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pitchFamily="-112" charset="0"/>
                </a:defRPr>
              </a:lvl6pPr>
              <a:lvl7pPr marL="9144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pitchFamily="-112" charset="0"/>
                </a:defRPr>
              </a:lvl7pPr>
              <a:lvl8pPr marL="13716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pitchFamily="-112" charset="0"/>
                </a:defRPr>
              </a:lvl8pPr>
              <a:lvl9pPr marL="18288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pitchFamily="-112" charset="0"/>
                </a:defRPr>
              </a:lvl9pPr>
            </a:lstStyle>
            <a:p>
              <a:r>
                <a:rPr lang="en-US" sz="3000" b="1" dirty="0">
                  <a:ln w="1016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E8B701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AS A </a:t>
              </a:r>
              <a:r>
                <a:rPr lang="en-US" sz="3000" b="1" i="1" dirty="0">
                  <a:ln w="1016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A6305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SOLVER</a:t>
              </a:r>
              <a:r>
                <a:rPr lang="en-US" sz="3000" b="1" dirty="0">
                  <a:ln w="1016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E8B701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 FOR THE COUPLED</a:t>
              </a:r>
            </a:p>
            <a:p>
              <a:r>
                <a:rPr lang="en-US" sz="3000" b="1" dirty="0">
                  <a:ln w="1016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E8B701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FULLY NONLINEAR PROBLEM</a:t>
              </a:r>
            </a:p>
          </p:txBody>
        </p:sp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4356A626-9E06-413C-8E71-B618C1B4FF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359772"/>
            <a:ext cx="10471608" cy="570225"/>
          </a:xfrm>
        </p:spPr>
        <p:txBody>
          <a:bodyPr/>
          <a:lstStyle/>
          <a:p>
            <a:r>
              <a:rPr lang="en-US" dirty="0"/>
              <a:t>How We Use the Schwarz Alternating Method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D31242C7-D0C5-4BDC-B4DD-44A8AB0413EB}"/>
              </a:ext>
            </a:extLst>
          </p:cNvPr>
          <p:cNvSpPr txBox="1">
            <a:spLocks/>
          </p:cNvSpPr>
          <p:nvPr/>
        </p:nvSpPr>
        <p:spPr>
          <a:xfrm>
            <a:off x="64951" y="437652"/>
            <a:ext cx="4193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113E31D-E2AB-40D1-8B51-AFA5AFEF393A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7920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CC152D-E1DD-4F19-AE0F-28F8A4C5A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854C8A-0B80-4841-BB33-70092436AE64}"/>
              </a:ext>
            </a:extLst>
          </p:cNvPr>
          <p:cNvSpPr txBox="1"/>
          <p:nvPr/>
        </p:nvSpPr>
        <p:spPr>
          <a:xfrm>
            <a:off x="0" y="777324"/>
            <a:ext cx="52410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</a:rPr>
              <a:t>Overlapping Domain Decomposition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7E5410A-D35B-425E-A27C-1D80F745CE15}"/>
              </a:ext>
            </a:extLst>
          </p:cNvPr>
          <p:cNvSpPr txBox="1"/>
          <p:nvPr/>
        </p:nvSpPr>
        <p:spPr>
          <a:xfrm>
            <a:off x="29326" y="3627145"/>
            <a:ext cx="52410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</a:rPr>
              <a:t>Non-overlapping Domain Decomposition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EA5527C-D2A7-4309-AD8C-1C9B99B2C42A}"/>
                  </a:ext>
                </a:extLst>
              </p:cNvPr>
              <p:cNvSpPr txBox="1"/>
              <p:nvPr/>
            </p:nvSpPr>
            <p:spPr>
              <a:xfrm>
                <a:off x="7599571" y="4223686"/>
                <a:ext cx="4527478" cy="25853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Relevant for multi-material and multi-physics coupling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Alternating Dirichlet-Neumann transmission BCs [</a:t>
                </a:r>
                <a:r>
                  <a:rPr lang="en-US" dirty="0" err="1"/>
                  <a:t>Zanolli</a:t>
                </a:r>
                <a:r>
                  <a:rPr lang="en-US" dirty="0"/>
                  <a:t> </a:t>
                </a:r>
                <a:r>
                  <a:rPr lang="en-US" i="1" dirty="0"/>
                  <a:t>et al. </a:t>
                </a:r>
                <a:r>
                  <a:rPr lang="en-US" dirty="0"/>
                  <a:t>1987]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Robin-Robin transmission BCs also lead to convergence [Lions 1990]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0,1</m:t>
                        </m:r>
                      </m:e>
                    </m:d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 </m:t>
                    </m:r>
                  </m:oMath>
                </a14:m>
                <a:r>
                  <a:rPr lang="en-US" dirty="0"/>
                  <a:t>relaxation parameter (can help convergence)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EA5527C-D2A7-4309-AD8C-1C9B99B2C4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9571" y="4223686"/>
                <a:ext cx="4527478" cy="2585323"/>
              </a:xfrm>
              <a:prstGeom prst="rect">
                <a:avLst/>
              </a:prstGeom>
              <a:blipFill>
                <a:blip r:embed="rId3"/>
                <a:stretch>
                  <a:fillRect l="-943" t="-1651" r="-4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" name="Picture 29">
            <a:extLst>
              <a:ext uri="{FF2B5EF4-FFF2-40B4-BE49-F238E27FC236}">
                <a16:creationId xmlns:a16="http://schemas.microsoft.com/office/drawing/2014/main" id="{022134EF-CCAF-4096-9D7F-1D1D65D454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0722" y="4560550"/>
            <a:ext cx="3122815" cy="16002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2D46ECF-96E3-4ECB-8AE4-88C71CD746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7818" y="1758903"/>
            <a:ext cx="3055658" cy="160020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B3B285D9-A6E8-4355-B3AD-464C5F574CED}"/>
              </a:ext>
            </a:extLst>
          </p:cNvPr>
          <p:cNvSpPr txBox="1"/>
          <p:nvPr/>
        </p:nvSpPr>
        <p:spPr>
          <a:xfrm>
            <a:off x="7599571" y="1921581"/>
            <a:ext cx="42876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Dirichlet-Dirichlet transmission BCs [Schwarz 1870; Lions 1988; Mota </a:t>
            </a:r>
            <a:r>
              <a:rPr lang="en-US" i="1" dirty="0"/>
              <a:t>et al. </a:t>
            </a:r>
            <a:r>
              <a:rPr lang="en-US" dirty="0"/>
              <a:t>2017; Mota </a:t>
            </a:r>
            <a:r>
              <a:rPr lang="en-US" i="1" dirty="0"/>
              <a:t>et al. </a:t>
            </a:r>
            <a:r>
              <a:rPr lang="en-US" dirty="0"/>
              <a:t>2022]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3B200B5-C9EE-4F97-AEDE-12D0992CFF5F}"/>
              </a:ext>
            </a:extLst>
          </p:cNvPr>
          <p:cNvCxnSpPr/>
          <p:nvPr/>
        </p:nvCxnSpPr>
        <p:spPr>
          <a:xfrm>
            <a:off x="-71919" y="3595955"/>
            <a:ext cx="1226391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D77027E-4496-4E6C-A390-1076C001B2A7}"/>
                  </a:ext>
                </a:extLst>
              </p:cNvPr>
              <p:cNvSpPr txBox="1"/>
              <p:nvPr/>
            </p:nvSpPr>
            <p:spPr>
              <a:xfrm>
                <a:off x="-1132430" y="1152125"/>
                <a:ext cx="5178175" cy="11328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sz="15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150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1500" b="0" i="1" dirty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d>
                                <m:dPr>
                                  <m:ctrlPr>
                                    <a:rPr lang="en-US" sz="15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sz="1500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1500" b="1" i="1" dirty="0">
                                          <a:latin typeface="Cambria Math" panose="02040503050406030204" pitchFamily="18" charset="0"/>
                                        </a:rPr>
                                        <m:t>𝒖</m:t>
                                      </m:r>
                                    </m:e>
                                    <m:sub>
                                      <m:r>
                                        <a:rPr lang="en-US" sz="1500" i="1" dirty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  <m:sup>
                                      <m:r>
                                        <a:rPr lang="en-US" sz="1500" i="1" dirty="0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sz="1500" i="1" dirty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  <m:r>
                                        <a:rPr lang="en-US" sz="1500" i="1" dirty="0">
                                          <a:latin typeface="Cambria Math" panose="02040503050406030204" pitchFamily="18" charset="0"/>
                                        </a:rPr>
                                        <m:t>+1)</m:t>
                                      </m:r>
                                    </m:sup>
                                  </m:sSubSup>
                                </m:e>
                              </m:d>
                              <m:r>
                                <a:rPr lang="en-US" sz="15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15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en-US" sz="15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1500" dirty="0"/>
                                <m:t>, </m:t>
                              </m:r>
                              <m:r>
                                <m:rPr>
                                  <m:nor/>
                                </m:rPr>
                                <a:rPr lang="en-US" sz="1500" dirty="0">
                                  <a:latin typeface="Calibri" panose="020F0502020204030204" pitchFamily="34" charset="0"/>
                                  <a:cs typeface="Calibri" panose="020F0502020204030204" pitchFamily="34" charset="0"/>
                                </a:rPr>
                                <m:t>in</m:t>
                              </m:r>
                              <m:r>
                                <m:rPr>
                                  <m:nor/>
                                </m:rPr>
                                <a:rPr lang="en-US" sz="1500" b="0" i="0" dirty="0" smtClean="0">
                                  <a:latin typeface="Calibri" panose="020F0502020204030204" pitchFamily="34" charset="0"/>
                                  <a:cs typeface="Calibri" panose="020F0502020204030204" pitchFamily="34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sz="1500" b="0" i="1" dirty="0" smtClean="0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1500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Ω</m:t>
                                  </m:r>
                                </m:e>
                                <m:sub>
                                  <m:r>
                                    <a:rPr lang="en-US" sz="1500" b="0" i="1" dirty="0" smtClean="0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m:rPr>
                                  <m:nor/>
                                </m:rPr>
                                <a:rPr lang="en-US" sz="1500" dirty="0"/>
                                <m:t> </m:t>
                              </m:r>
                            </m:e>
                            <m:e>
                              <m:sSubSup>
                                <m:sSubSupPr>
                                  <m:ctrlPr>
                                    <a:rPr lang="en-US" sz="15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500" b="1" i="1" smtClean="0">
                                      <a:latin typeface="Cambria Math" panose="02040503050406030204" pitchFamily="18" charset="0"/>
                                    </a:rPr>
                                    <m:t>𝒖</m:t>
                                  </m:r>
                                </m:e>
                                <m:sub>
                                  <m:r>
                                    <a:rPr lang="en-US" sz="15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sz="1500" b="0" i="1" smtClean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1500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sz="1500" b="0" i="1" smtClean="0">
                                      <a:latin typeface="Cambria Math" panose="02040503050406030204" pitchFamily="18" charset="0"/>
                                    </a:rPr>
                                    <m:t>+1)</m:t>
                                  </m:r>
                                </m:sup>
                              </m:sSubSup>
                              <m:r>
                                <a:rPr lang="en-US" sz="15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15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𝒈</m:t>
                              </m:r>
                              <m:r>
                                <m:rPr>
                                  <m:nor/>
                                </m:rPr>
                                <a:rPr lang="en-US" sz="1500" dirty="0"/>
                                <m:t>,  </m:t>
                              </m:r>
                              <m:r>
                                <m:rPr>
                                  <m:nor/>
                                </m:rPr>
                                <a:rPr lang="en-US" sz="1500" dirty="0" smtClean="0">
                                  <a:latin typeface="Calibri" panose="020F0502020204030204" pitchFamily="34" charset="0"/>
                                  <a:cs typeface="Calibri" panose="020F0502020204030204" pitchFamily="34" charset="0"/>
                                </a:rPr>
                                <m:t>o</m:t>
                              </m:r>
                              <m:r>
                                <m:rPr>
                                  <m:nor/>
                                </m:rPr>
                                <a:rPr lang="en-US" sz="1500" dirty="0">
                                  <a:latin typeface="Calibri" panose="020F0502020204030204" pitchFamily="34" charset="0"/>
                                  <a:cs typeface="Calibri" panose="020F0502020204030204" pitchFamily="34" charset="0"/>
                                </a:rPr>
                                <m:t>n</m:t>
                              </m:r>
                              <m:r>
                                <m:rPr>
                                  <m:nor/>
                                </m:rPr>
                                <a:rPr lang="en-US" sz="1500" dirty="0"/>
                                <m:t> </m:t>
                              </m:r>
                              <m:r>
                                <a:rPr lang="en-US" sz="150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sz="150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150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Ω</m:t>
                                  </m:r>
                                </m:e>
                                <m:sub>
                                  <m:r>
                                    <a:rPr lang="en-US" sz="1500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15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\</m:t>
                              </m:r>
                              <m:sSub>
                                <m:sSubPr>
                                  <m:ctrlPr>
                                    <a:rPr lang="en-US" sz="1500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1500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Γ</m:t>
                                  </m:r>
                                </m:e>
                                <m:sub>
                                  <m:r>
                                    <a:rPr lang="en-US" sz="1500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m:rPr>
                                  <m:nor/>
                                </m:rPr>
                                <a:rPr lang="en-US" sz="1500" dirty="0">
                                  <a:ea typeface="Cambria Math" panose="02040503050406030204" pitchFamily="18" charset="0"/>
                                </a:rPr>
                                <m:t> </m:t>
                              </m:r>
                            </m:e>
                            <m:e>
                              <m:sSubSup>
                                <m:sSubSupPr>
                                  <m:ctrlP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5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𝒖</m:t>
                                  </m:r>
                                </m:e>
                                <m:sub>
                                  <m: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  <m:t>+1)</m:t>
                                  </m:r>
                                </m:sup>
                              </m:sSubSup>
                              <m:r>
                                <a:rPr lang="en-US" sz="15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sSubSup>
                                <m:sSubSupPr>
                                  <m:ctrlP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5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𝒖</m:t>
                                  </m:r>
                                </m:e>
                                <m:sub>
                                  <m:r>
                                    <a:rPr lang="en-US" sz="15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sup>
                              </m:sSubSup>
                              <m:r>
                                <a:rPr lang="en-US" sz="1500" b="0" i="1" smtClean="0"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m:rPr>
                                  <m:nor/>
                                </m:rPr>
                                <a:rPr lang="en-US" sz="1500" b="0" i="0" smtClean="0">
                                  <a:latin typeface="Cambria Math" panose="02040503050406030204" pitchFamily="18" charset="0"/>
                                </a:rPr>
                                <m:t>      </m:t>
                              </m:r>
                              <m:r>
                                <m:rPr>
                                  <m:nor/>
                                </m:rPr>
                                <a:rPr lang="en-US" sz="1500" dirty="0">
                                  <a:latin typeface="Calibri" panose="020F0502020204030204" pitchFamily="34" charset="0"/>
                                  <a:cs typeface="Calibri" panose="020F0502020204030204" pitchFamily="34" charset="0"/>
                                </a:rPr>
                                <m:t>on</m:t>
                              </m:r>
                              <m:r>
                                <a:rPr lang="en-US" sz="1500" b="0" i="1" dirty="0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  </m:t>
                              </m:r>
                              <m:sSub>
                                <m:sSubPr>
                                  <m:ctrlPr>
                                    <a:rPr lang="en-US" sz="15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15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Γ</m:t>
                                  </m:r>
                                </m:e>
                                <m:sub>
                                  <m:r>
                                    <a:rPr lang="en-US" sz="1500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eqArr>
                        </m:e>
                      </m:d>
                    </m:oMath>
                  </m:oMathPara>
                </a14:m>
                <a:endParaRPr lang="en-US" sz="1500" i="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D77027E-4496-4E6C-A390-1076C001B2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132430" y="1152125"/>
                <a:ext cx="5178175" cy="113281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F2839E71-9730-4EE4-8E49-E62FEACA49D6}"/>
                  </a:ext>
                </a:extLst>
              </p:cNvPr>
              <p:cNvSpPr txBox="1"/>
              <p:nvPr/>
            </p:nvSpPr>
            <p:spPr>
              <a:xfrm>
                <a:off x="-1066720" y="4079820"/>
                <a:ext cx="5178175" cy="11328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sz="15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150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1500" i="1" dirty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d>
                                <m:dPr>
                                  <m:ctrlP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sz="1500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1500" b="1" i="1" dirty="0">
                                          <a:latin typeface="Cambria Math" panose="02040503050406030204" pitchFamily="18" charset="0"/>
                                        </a:rPr>
                                        <m:t>𝒖</m:t>
                                      </m:r>
                                    </m:e>
                                    <m:sub>
                                      <m:r>
                                        <a:rPr lang="en-US" sz="1500" i="1" dirty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  <m:sup>
                                      <m:r>
                                        <a:rPr lang="en-US" sz="1500" i="1" dirty="0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sz="1500" i="1" dirty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  <m:r>
                                        <a:rPr lang="en-US" sz="1500" i="1" dirty="0">
                                          <a:latin typeface="Cambria Math" panose="02040503050406030204" pitchFamily="18" charset="0"/>
                                        </a:rPr>
                                        <m:t>+1)</m:t>
                                      </m:r>
                                    </m:sup>
                                  </m:sSubSup>
                                </m:e>
                              </m:d>
                              <m:r>
                                <a:rPr lang="en-US" sz="15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15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m:rPr>
                                  <m:nor/>
                                </m:rPr>
                                <a:rPr lang="en-US" sz="1500" dirty="0"/>
                                <m:t>, </m:t>
                              </m:r>
                              <m:r>
                                <m:rPr>
                                  <m:nor/>
                                </m:rPr>
                                <a:rPr lang="en-US" sz="1500" b="0" i="0" dirty="0" smtClean="0"/>
                                <m:t>     </m:t>
                              </m:r>
                              <m:r>
                                <m:rPr>
                                  <m:nor/>
                                </m:rPr>
                                <a:rPr lang="en-US" sz="1500" dirty="0">
                                  <a:latin typeface="Calibri" panose="020F0502020204030204" pitchFamily="34" charset="0"/>
                                  <a:cs typeface="Calibri" panose="020F0502020204030204" pitchFamily="34" charset="0"/>
                                </a:rPr>
                                <m:t>in</m:t>
                              </m:r>
                              <m:r>
                                <m:rPr>
                                  <m:nor/>
                                </m:rPr>
                                <a:rPr lang="en-US" sz="1500" b="0" i="0" dirty="0" smtClean="0">
                                  <a:latin typeface="Calibri" panose="020F0502020204030204" pitchFamily="34" charset="0"/>
                                  <a:cs typeface="Calibri" panose="020F0502020204030204" pitchFamily="34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sz="1500" b="0" i="1" dirty="0" smtClean="0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1500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Ω</m:t>
                                  </m:r>
                                </m:e>
                                <m:sub>
                                  <m:r>
                                    <a:rPr lang="en-US" sz="1500" b="0" i="1" dirty="0" smtClean="0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m:rPr>
                                  <m:nor/>
                                </m:rPr>
                                <a:rPr lang="en-US" sz="1500" dirty="0"/>
                                <m:t> </m:t>
                              </m:r>
                            </m:e>
                            <m:e>
                              <m:sSubSup>
                                <m:sSubSupPr>
                                  <m:ctrlP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500" b="1" i="1">
                                      <a:latin typeface="Cambria Math" panose="02040503050406030204" pitchFamily="18" charset="0"/>
                                    </a:rPr>
                                    <m:t>𝒖</m:t>
                                  </m:r>
                                </m:e>
                                <m:sub>
                                  <m: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  <m:t>+1)</m:t>
                                  </m:r>
                                </m:sup>
                              </m:sSubSup>
                              <m:r>
                                <a:rPr lang="en-US" sz="15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15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𝒈</m:t>
                              </m:r>
                              <m:r>
                                <m:rPr>
                                  <m:nor/>
                                </m:rPr>
                                <a:rPr lang="en-US" sz="1500" dirty="0"/>
                                <m:t>,  </m:t>
                              </m:r>
                              <m:r>
                                <m:rPr>
                                  <m:nor/>
                                </m:rPr>
                                <a:rPr lang="en-US" sz="1500" b="0" i="0" dirty="0" smtClean="0"/>
                                <m:t>   </m:t>
                              </m:r>
                              <m:r>
                                <m:rPr>
                                  <m:nor/>
                                </m:rPr>
                                <a:rPr lang="en-US" sz="1500" dirty="0">
                                  <a:latin typeface="Calibri" panose="020F0502020204030204" pitchFamily="34" charset="0"/>
                                  <a:cs typeface="Calibri" panose="020F0502020204030204" pitchFamily="34" charset="0"/>
                                </a:rPr>
                                <m:t>on</m:t>
                              </m:r>
                              <m:r>
                                <m:rPr>
                                  <m:nor/>
                                </m:rPr>
                                <a:rPr lang="en-US" sz="1500" dirty="0"/>
                                <m:t> </m:t>
                              </m:r>
                              <m:r>
                                <a:rPr lang="en-US" sz="15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sz="15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15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Ω</m:t>
                                  </m:r>
                                </m:e>
                                <m:sub>
                                  <m:r>
                                    <a:rPr lang="en-US" sz="150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15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\</m:t>
                              </m:r>
                              <m:r>
                                <m:rPr>
                                  <m:sty m:val="p"/>
                                </m:rPr>
                                <a:rPr lang="el-GR" sz="15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Γ</m:t>
                              </m:r>
                            </m:e>
                            <m:e>
                              <m:sSubSup>
                                <m:sSubSupPr>
                                  <m:ctrlP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500" b="1" i="1" smtClean="0">
                                      <a:latin typeface="Cambria Math" panose="02040503050406030204" pitchFamily="18" charset="0"/>
                                    </a:rPr>
                                    <m:t>𝒖</m:t>
                                  </m:r>
                                </m:e>
                                <m:sub>
                                  <m: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  <m:t>+1)</m:t>
                                  </m:r>
                                </m:sup>
                              </m:sSubSup>
                              <m:r>
                                <a:rPr lang="en-US" sz="15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en-US" sz="15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5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𝝀</m:t>
                                  </m:r>
                                </m:e>
                                <m:sub>
                                  <m:r>
                                    <a:rPr lang="en-US" sz="15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sz="15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+1</m:t>
                                  </m:r>
                                </m:sub>
                              </m:sSub>
                              <m:r>
                                <a:rPr lang="en-US" sz="15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m:rPr>
                                  <m:nor/>
                                </m:rPr>
                                <a:rPr lang="en-US" sz="15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1500" dirty="0">
                                  <a:latin typeface="Calibri" panose="020F0502020204030204" pitchFamily="34" charset="0"/>
                                  <a:cs typeface="Calibri" panose="020F0502020204030204" pitchFamily="34" charset="0"/>
                                </a:rPr>
                                <m:t>on</m:t>
                              </m:r>
                              <m:r>
                                <m:rPr>
                                  <m:nor/>
                                </m:rPr>
                                <a:rPr lang="en-US" sz="1500" b="0" i="0" dirty="0" smtClean="0">
                                  <a:latin typeface="Calibri" panose="020F0502020204030204" pitchFamily="34" charset="0"/>
                                  <a:cs typeface="Calibri" panose="020F0502020204030204" pitchFamily="34" charset="0"/>
                                </a:rPr>
                                <m:t>  </m:t>
                              </m:r>
                              <m:r>
                                <m:rPr>
                                  <m:sty m:val="p"/>
                                </m:rPr>
                                <a:rPr lang="el-GR" sz="15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Γ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1500" i="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F2839E71-9730-4EE4-8E49-E62FEACA49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066720" y="4079820"/>
                <a:ext cx="5178175" cy="113281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B7D1447-F852-4F0B-9934-F3D3C2CB546C}"/>
                  </a:ext>
                </a:extLst>
              </p:cNvPr>
              <p:cNvSpPr txBox="1"/>
              <p:nvPr/>
            </p:nvSpPr>
            <p:spPr>
              <a:xfrm>
                <a:off x="-842501" y="5194914"/>
                <a:ext cx="5178175" cy="11328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sz="15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150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1500" i="1" dirty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d>
                                <m:dPr>
                                  <m:ctrlP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sz="1500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1500" b="1" i="1" dirty="0">
                                          <a:latin typeface="Cambria Math" panose="02040503050406030204" pitchFamily="18" charset="0"/>
                                        </a:rPr>
                                        <m:t>𝒖</m:t>
                                      </m:r>
                                    </m:e>
                                    <m:sub>
                                      <m:r>
                                        <a:rPr lang="en-US" sz="1500" i="1" dirty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  <m:sup>
                                      <m:r>
                                        <a:rPr lang="en-US" sz="1500" i="1" dirty="0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sz="1500" i="1" dirty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  <m:r>
                                        <a:rPr lang="en-US" sz="1500" i="1" dirty="0">
                                          <a:latin typeface="Cambria Math" panose="02040503050406030204" pitchFamily="18" charset="0"/>
                                        </a:rPr>
                                        <m:t>+1)</m:t>
                                      </m:r>
                                    </m:sup>
                                  </m:sSubSup>
                                </m:e>
                              </m:d>
                              <m:r>
                                <a:rPr lang="en-US" sz="15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15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en-US" sz="15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1500" dirty="0"/>
                                <m:t>, </m:t>
                              </m:r>
                              <m:r>
                                <m:rPr>
                                  <m:nor/>
                                </m:rPr>
                                <a:rPr lang="en-US" sz="1500" b="0" i="0" dirty="0" smtClean="0"/>
                                <m:t>             </m:t>
                              </m:r>
                              <m:r>
                                <m:rPr>
                                  <m:nor/>
                                </m:rPr>
                                <a:rPr lang="en-US" sz="1500" dirty="0">
                                  <a:latin typeface="Calibri" panose="020F0502020204030204" pitchFamily="34" charset="0"/>
                                  <a:cs typeface="Calibri" panose="020F0502020204030204" pitchFamily="34" charset="0"/>
                                </a:rPr>
                                <m:t>in</m:t>
                              </m:r>
                              <m:r>
                                <m:rPr>
                                  <m:nor/>
                                </m:rPr>
                                <a:rPr lang="en-US" sz="1500" dirty="0">
                                  <a:latin typeface="Calibri" panose="020F0502020204030204" pitchFamily="34" charset="0"/>
                                  <a:cs typeface="Calibri" panose="020F0502020204030204" pitchFamily="34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sz="1500" i="1" dirty="0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15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Ω</m:t>
                                  </m:r>
                                </m:e>
                                <m:sub>
                                  <m:r>
                                    <a:rPr lang="en-US" sz="15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  <m:e>
                              <m:sSubSup>
                                <m:sSubSupPr>
                                  <m:ctrlPr>
                                    <a:rPr lang="en-US" sz="15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500" b="1" i="1" smtClean="0">
                                      <a:latin typeface="Cambria Math" panose="02040503050406030204" pitchFamily="18" charset="0"/>
                                    </a:rPr>
                                    <m:t>𝒖</m:t>
                                  </m:r>
                                </m:e>
                                <m:sub>
                                  <m:r>
                                    <a:rPr lang="en-US" sz="15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en-US" sz="1500" b="0" i="1" smtClean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1500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sz="1500" b="0" i="1" smtClean="0">
                                      <a:latin typeface="Cambria Math" panose="02040503050406030204" pitchFamily="18" charset="0"/>
                                    </a:rPr>
                                    <m:t>+1)</m:t>
                                  </m:r>
                                </m:sup>
                              </m:sSubSup>
                              <m:r>
                                <a:rPr lang="en-US" sz="15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15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𝒈</m:t>
                              </m:r>
                              <m:r>
                                <m:rPr>
                                  <m:nor/>
                                </m:rPr>
                                <a:rPr lang="en-US" sz="1500" dirty="0"/>
                                <m:t>, </m:t>
                              </m:r>
                              <m:r>
                                <m:rPr>
                                  <m:nor/>
                                </m:rPr>
                                <a:rPr lang="en-US" sz="1500" b="0" i="0" dirty="0" smtClean="0"/>
                                <m:t>           </m:t>
                              </m:r>
                              <m:r>
                                <m:rPr>
                                  <m:nor/>
                                </m:rPr>
                                <a:rPr lang="en-US" sz="1500" dirty="0"/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1500" b="0" i="0" dirty="0" smtClean="0"/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1500" dirty="0">
                                  <a:latin typeface="Calibri" panose="020F0502020204030204" pitchFamily="34" charset="0"/>
                                  <a:cs typeface="Calibri" panose="020F0502020204030204" pitchFamily="34" charset="0"/>
                                </a:rPr>
                                <m:t>on</m:t>
                              </m:r>
                              <m:r>
                                <m:rPr>
                                  <m:nor/>
                                </m:rPr>
                                <a:rPr lang="en-US" sz="1500" dirty="0"/>
                                <m:t> </m:t>
                              </m:r>
                              <m:r>
                                <a:rPr lang="en-US" sz="150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sz="150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150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Ω</m:t>
                                  </m:r>
                                </m:e>
                                <m:sub>
                                  <m:r>
                                    <a:rPr lang="en-US" sz="1500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sz="15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\</m:t>
                              </m:r>
                              <m:r>
                                <m:rPr>
                                  <m:sty m:val="p"/>
                                </m:rPr>
                                <a:rPr lang="el-GR" sz="15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Γ</m:t>
                              </m:r>
                            </m:e>
                            <m:e>
                              <m:sSubSup>
                                <m:sSubSupPr>
                                  <m:ctrlPr>
                                    <a:rPr lang="en-US" sz="15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500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𝛻</m:t>
                                  </m:r>
                                  <m:r>
                                    <a:rPr lang="en-US" sz="1500" b="1" i="1" dirty="0" smtClean="0">
                                      <a:latin typeface="Cambria Math" panose="02040503050406030204" pitchFamily="18" charset="0"/>
                                    </a:rPr>
                                    <m:t>𝒖</m:t>
                                  </m:r>
                                </m:e>
                                <m:sub>
                                  <m:r>
                                    <a:rPr lang="en-US" sz="1500" i="1" dirty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en-US" sz="1500" i="1" dirty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1500" i="1" dirty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sz="1500" i="1" dirty="0">
                                      <a:latin typeface="Cambria Math" panose="02040503050406030204" pitchFamily="18" charset="0"/>
                                    </a:rPr>
                                    <m:t>+1)</m:t>
                                  </m:r>
                                </m:sup>
                              </m:sSubSup>
                              <m:r>
                                <a:rPr lang="en-US" sz="150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r>
                                <a:rPr lang="en-US" sz="1500" b="1" i="1" smtClean="0">
                                  <a:latin typeface="Cambria Math" panose="02040503050406030204" pitchFamily="18" charset="0"/>
                                </a:rPr>
                                <m:t>𝒏</m:t>
                              </m:r>
                              <m:r>
                                <a:rPr lang="en-US" sz="15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sSubSup>
                                <m:sSubSupPr>
                                  <m:ctrlPr>
                                    <a:rPr lang="en-US" sz="15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500" b="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𝛻</m:t>
                                  </m:r>
                                  <m:r>
                                    <a:rPr lang="en-US" sz="1500" b="1" i="1" dirty="0">
                                      <a:latin typeface="Cambria Math" panose="02040503050406030204" pitchFamily="18" charset="0"/>
                                    </a:rPr>
                                    <m:t>𝒖</m:t>
                                  </m:r>
                                </m:e>
                                <m:sub>
                                  <m:r>
                                    <a:rPr lang="en-US" sz="1500" b="0" i="1" dirty="0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sz="1500" i="1" dirty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1500" i="1" dirty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sz="1500" i="1" dirty="0">
                                      <a:latin typeface="Cambria Math" panose="02040503050406030204" pitchFamily="18" charset="0"/>
                                    </a:rPr>
                                    <m:t>+1)</m:t>
                                  </m:r>
                                </m:sup>
                              </m:sSubSup>
                              <m:r>
                                <a:rPr lang="en-US" sz="15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r>
                                <a:rPr lang="en-US" sz="1500" b="1" i="1">
                                  <a:latin typeface="Cambria Math" panose="02040503050406030204" pitchFamily="18" charset="0"/>
                                </a:rPr>
                                <m:t>𝒏</m:t>
                              </m:r>
                              <m:r>
                                <m:rPr>
                                  <m:nor/>
                                </m:rPr>
                                <a:rPr lang="en-US" sz="1500" b="0" i="0" dirty="0" smtClean="0">
                                  <a:latin typeface="Cambria Math" panose="02040503050406030204" pitchFamily="18" charset="0"/>
                                </a:rPr>
                                <m:t>,  </m:t>
                              </m:r>
                              <m:r>
                                <m:rPr>
                                  <m:nor/>
                                </m:rPr>
                                <a:rPr lang="en-US" sz="1500" dirty="0">
                                  <a:latin typeface="Calibri" panose="020F0502020204030204" pitchFamily="34" charset="0"/>
                                  <a:cs typeface="Calibri" panose="020F0502020204030204" pitchFamily="34" charset="0"/>
                                </a:rPr>
                                <m:t>on</m:t>
                              </m:r>
                              <m:r>
                                <a:rPr lang="en-US" sz="1500" b="0" i="1" dirty="0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  </m:t>
                              </m:r>
                              <m:r>
                                <m:rPr>
                                  <m:sty m:val="p"/>
                                </m:rPr>
                                <a:rPr lang="el-GR" sz="15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Γ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1500" i="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B7D1447-F852-4F0B-9934-F3D3C2CB54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842501" y="5194914"/>
                <a:ext cx="5178175" cy="113281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F1DCF15-8D2A-4F35-8F1D-B1BEF05CFF1A}"/>
                  </a:ext>
                </a:extLst>
              </p:cNvPr>
              <p:cNvSpPr txBox="1"/>
              <p:nvPr/>
            </p:nvSpPr>
            <p:spPr>
              <a:xfrm>
                <a:off x="129997" y="6293457"/>
                <a:ext cx="439118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𝝀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sSubSup>
                        <m:sSubSupPr>
                          <m:ctrlP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𝝋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1−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𝝀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m:rPr>
                          <m:sty m:val="p"/>
                        </m:rPr>
                        <a:rPr lang="en-US" sz="1600" b="0" i="0" smtClean="0">
                          <a:latin typeface="Cambria Math" panose="02040503050406030204" pitchFamily="18" charset="0"/>
                        </a:rPr>
                        <m:t>on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m:rPr>
                          <m:sty m:val="p"/>
                        </m:rPr>
                        <a:rPr lang="el-GR" sz="16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Γ</m:t>
                      </m:r>
                      <m:r>
                        <a:rPr lang="en-US" sz="16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sz="1600" b="0" i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600" b="0" i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for</m:t>
                      </m:r>
                      <m:r>
                        <a:rPr lang="en-US" sz="16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16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</m:t>
                      </m:r>
                      <m:r>
                        <a:rPr lang="en-US" sz="16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≥1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F1DCF15-8D2A-4F35-8F1D-B1BEF05CFF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997" y="6293457"/>
                <a:ext cx="4391183" cy="400110"/>
              </a:xfrm>
              <a:prstGeom prst="rect">
                <a:avLst/>
              </a:prstGeom>
              <a:blipFill>
                <a:blip r:embed="rId9"/>
                <a:stretch>
                  <a:fillRect b="-15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ECC56B7A-3105-42E7-86C1-31C7B3F5C216}"/>
                  </a:ext>
                </a:extLst>
              </p:cNvPr>
              <p:cNvSpPr txBox="1"/>
              <p:nvPr/>
            </p:nvSpPr>
            <p:spPr>
              <a:xfrm>
                <a:off x="-1069739" y="2277225"/>
                <a:ext cx="5178175" cy="11328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sz="15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150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1500" b="0" i="1" dirty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d>
                                <m:dPr>
                                  <m:ctrlPr>
                                    <a:rPr lang="en-US" sz="15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sz="1500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1500" b="1" i="1" dirty="0">
                                          <a:latin typeface="Cambria Math" panose="02040503050406030204" pitchFamily="18" charset="0"/>
                                        </a:rPr>
                                        <m:t>𝒖</m:t>
                                      </m:r>
                                    </m:e>
                                    <m:sub>
                                      <m:r>
                                        <a:rPr lang="en-US" sz="1500" b="0" i="1" dirty="0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  <m:sup>
                                      <m:r>
                                        <a:rPr lang="en-US" sz="1500" i="1" dirty="0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sz="1500" i="1" dirty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  <m:r>
                                        <a:rPr lang="en-US" sz="1500" i="1" dirty="0">
                                          <a:latin typeface="Cambria Math" panose="02040503050406030204" pitchFamily="18" charset="0"/>
                                        </a:rPr>
                                        <m:t>+1)</m:t>
                                      </m:r>
                                    </m:sup>
                                  </m:sSubSup>
                                </m:e>
                              </m:d>
                              <m:r>
                                <a:rPr lang="en-US" sz="15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15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en-US" sz="15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1500" dirty="0"/>
                                <m:t>, </m:t>
                              </m:r>
                              <m:r>
                                <m:rPr>
                                  <m:nor/>
                                </m:rPr>
                                <a:rPr lang="en-US" sz="1500" dirty="0">
                                  <a:latin typeface="Calibri" panose="020F0502020204030204" pitchFamily="34" charset="0"/>
                                  <a:cs typeface="Calibri" panose="020F0502020204030204" pitchFamily="34" charset="0"/>
                                </a:rPr>
                                <m:t>in</m:t>
                              </m:r>
                              <m:r>
                                <m:rPr>
                                  <m:nor/>
                                </m:rPr>
                                <a:rPr lang="en-US" sz="1500" b="0" i="0" dirty="0" smtClean="0">
                                  <a:latin typeface="Calibri" panose="020F0502020204030204" pitchFamily="34" charset="0"/>
                                  <a:cs typeface="Calibri" panose="020F0502020204030204" pitchFamily="34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sz="1500" b="0" i="1" dirty="0" smtClean="0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1500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Ω</m:t>
                                  </m:r>
                                </m:e>
                                <m:sub>
                                  <m:r>
                                    <a:rPr lang="en-US" sz="1500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m:rPr>
                                  <m:nor/>
                                </m:rPr>
                                <a:rPr lang="en-US" sz="1500" dirty="0"/>
                                <m:t> </m:t>
                              </m:r>
                            </m:e>
                            <m:e>
                              <m:sSubSup>
                                <m:sSubSupPr>
                                  <m:ctrlPr>
                                    <a:rPr lang="en-US" sz="15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500" b="1" i="1" smtClean="0">
                                      <a:latin typeface="Cambria Math" panose="02040503050406030204" pitchFamily="18" charset="0"/>
                                    </a:rPr>
                                    <m:t>𝒖</m:t>
                                  </m:r>
                                </m:e>
                                <m:sub>
                                  <m:r>
                                    <a:rPr lang="en-US" sz="15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en-US" sz="1500" b="0" i="1" smtClean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1500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sz="1500" b="0" i="1" smtClean="0">
                                      <a:latin typeface="Cambria Math" panose="02040503050406030204" pitchFamily="18" charset="0"/>
                                    </a:rPr>
                                    <m:t>+1)</m:t>
                                  </m:r>
                                </m:sup>
                              </m:sSubSup>
                              <m:r>
                                <a:rPr lang="en-US" sz="15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15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𝒈</m:t>
                              </m:r>
                              <m:r>
                                <m:rPr>
                                  <m:nor/>
                                </m:rPr>
                                <a:rPr lang="en-US" sz="1500" dirty="0"/>
                                <m:t>,  </m:t>
                              </m:r>
                              <m:r>
                                <m:rPr>
                                  <m:nor/>
                                </m:rPr>
                                <a:rPr lang="en-US" sz="1500" dirty="0" smtClean="0">
                                  <a:latin typeface="Calibri" panose="020F0502020204030204" pitchFamily="34" charset="0"/>
                                  <a:cs typeface="Calibri" panose="020F0502020204030204" pitchFamily="34" charset="0"/>
                                </a:rPr>
                                <m:t>o</m:t>
                              </m:r>
                              <m:r>
                                <m:rPr>
                                  <m:nor/>
                                </m:rPr>
                                <a:rPr lang="en-US" sz="1500" dirty="0">
                                  <a:latin typeface="Calibri" panose="020F0502020204030204" pitchFamily="34" charset="0"/>
                                  <a:cs typeface="Calibri" panose="020F0502020204030204" pitchFamily="34" charset="0"/>
                                </a:rPr>
                                <m:t>n</m:t>
                              </m:r>
                              <m:r>
                                <m:rPr>
                                  <m:nor/>
                                </m:rPr>
                                <a:rPr lang="en-US" sz="1500" dirty="0"/>
                                <m:t> </m:t>
                              </m:r>
                              <m:r>
                                <a:rPr lang="en-US" sz="150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sz="150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150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Ω</m:t>
                                  </m:r>
                                </m:e>
                                <m:sub>
                                  <m:r>
                                    <a:rPr lang="en-US" sz="1500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sz="15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\</m:t>
                              </m:r>
                              <m:sSub>
                                <m:sSubPr>
                                  <m:ctrlPr>
                                    <a:rPr lang="en-US" sz="1500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1500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Γ</m:t>
                                  </m:r>
                                </m:e>
                                <m:sub>
                                  <m:r>
                                    <a:rPr lang="en-US" sz="1500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m:rPr>
                                  <m:nor/>
                                </m:rPr>
                                <a:rPr lang="en-US" sz="1500" dirty="0">
                                  <a:ea typeface="Cambria Math" panose="02040503050406030204" pitchFamily="18" charset="0"/>
                                </a:rPr>
                                <m:t> </m:t>
                              </m:r>
                            </m:e>
                            <m:e>
                              <m:sSubSup>
                                <m:sSubSupPr>
                                  <m:ctrlP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5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𝒖</m:t>
                                  </m:r>
                                </m:e>
                                <m:sub>
                                  <m:r>
                                    <a:rPr lang="en-US" sz="15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  <m:t>+1)</m:t>
                                  </m:r>
                                </m:sup>
                              </m:sSubSup>
                              <m:r>
                                <a:rPr lang="en-US" sz="15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sSubSup>
                                <m:sSubSupPr>
                                  <m:ctrlP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5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𝒖</m:t>
                                  </m:r>
                                </m:e>
                                <m:sub>
                                  <m:r>
                                    <a:rPr lang="en-US" sz="15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sz="1500" b="0" i="1" smtClean="0">
                                      <a:latin typeface="Cambria Math" panose="02040503050406030204" pitchFamily="18" charset="0"/>
                                    </a:rPr>
                                    <m:t>+1</m:t>
                                  </m:r>
                                  <m: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sup>
                              </m:sSubSup>
                              <m:r>
                                <a:rPr lang="en-US" sz="1500" b="0" i="1" smtClean="0"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m:rPr>
                                  <m:nor/>
                                </m:rPr>
                                <a:rPr lang="en-US" sz="1500" b="0" i="0" smtClean="0">
                                  <a:latin typeface="Cambria Math" panose="02040503050406030204" pitchFamily="18" charset="0"/>
                                </a:rPr>
                                <m:t>      </m:t>
                              </m:r>
                              <m:r>
                                <m:rPr>
                                  <m:nor/>
                                </m:rPr>
                                <a:rPr lang="en-US" sz="1500" dirty="0">
                                  <a:latin typeface="Calibri" panose="020F0502020204030204" pitchFamily="34" charset="0"/>
                                  <a:cs typeface="Calibri" panose="020F0502020204030204" pitchFamily="34" charset="0"/>
                                </a:rPr>
                                <m:t>on</m:t>
                              </m:r>
                              <m:r>
                                <a:rPr lang="en-US" sz="1500" b="0" i="1" dirty="0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  </m:t>
                              </m:r>
                              <m:sSub>
                                <m:sSubPr>
                                  <m:ctrlPr>
                                    <a:rPr lang="en-US" sz="15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15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Γ</m:t>
                                  </m:r>
                                </m:e>
                                <m:sub>
                                  <m:r>
                                    <a:rPr lang="en-US" sz="1500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eqArr>
                        </m:e>
                      </m:d>
                    </m:oMath>
                  </m:oMathPara>
                </a14:m>
                <a:endParaRPr lang="en-US" sz="1500" i="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ECC56B7A-3105-42E7-86C1-31C7B3F5C2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069739" y="2277225"/>
                <a:ext cx="5178175" cy="113281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>
            <a:extLst>
              <a:ext uri="{FF2B5EF4-FFF2-40B4-BE49-F238E27FC236}">
                <a16:creationId xmlns:a16="http://schemas.microsoft.com/office/drawing/2014/main" id="{22F63E8A-E1C1-40BC-8A15-AF25955EF956}"/>
              </a:ext>
            </a:extLst>
          </p:cNvPr>
          <p:cNvGrpSpPr/>
          <p:nvPr/>
        </p:nvGrpSpPr>
        <p:grpSpPr>
          <a:xfrm>
            <a:off x="7171634" y="905393"/>
            <a:ext cx="4004307" cy="857194"/>
            <a:chOff x="6419310" y="915853"/>
            <a:chExt cx="4004307" cy="857194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29893A1F-D56C-459C-9237-EB9EB3A5F37C}"/>
                </a:ext>
              </a:extLst>
            </p:cNvPr>
            <p:cNvGrpSpPr/>
            <p:nvPr/>
          </p:nvGrpSpPr>
          <p:grpSpPr>
            <a:xfrm>
              <a:off x="6419310" y="915853"/>
              <a:ext cx="4004307" cy="857194"/>
              <a:chOff x="6880302" y="3199037"/>
              <a:chExt cx="4311954" cy="857194"/>
            </a:xfrm>
          </p:grpSpPr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F08E2D47-8F00-421D-B964-4D5FA6AE2727}"/>
                  </a:ext>
                </a:extLst>
              </p:cNvPr>
              <p:cNvSpPr txBox="1"/>
              <p:nvPr/>
            </p:nvSpPr>
            <p:spPr>
              <a:xfrm>
                <a:off x="7102436" y="3442968"/>
                <a:ext cx="196261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i="1" dirty="0">
                    <a:solidFill>
                      <a:srgbClr val="0070C0"/>
                    </a:solidFill>
                  </a:rPr>
                  <a:t>Model PDE:</a:t>
                </a:r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D07D04EF-D18E-431F-89E9-875472594055}"/>
                  </a:ext>
                </a:extLst>
              </p:cNvPr>
              <p:cNvSpPr/>
              <p:nvPr/>
            </p:nvSpPr>
            <p:spPr>
              <a:xfrm>
                <a:off x="6880302" y="3199037"/>
                <a:ext cx="4311954" cy="857194"/>
              </a:xfrm>
              <a:prstGeom prst="rect">
                <a:avLst/>
              </a:prstGeom>
              <a:noFill/>
              <a:ln w="28575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AEA34F12-EC6F-4484-ACD9-F785B2B2AD7D}"/>
                    </a:ext>
                  </a:extLst>
                </p:cNvPr>
                <p:cNvSpPr txBox="1"/>
                <p:nvPr/>
              </p:nvSpPr>
              <p:spPr>
                <a:xfrm>
                  <a:off x="7955553" y="1000790"/>
                  <a:ext cx="2106731" cy="61786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{"/>
                            <m:endChr m:val="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eqArr>
                              <m:eqArr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  </m:t>
                                </m:r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b="1" i="1" dirty="0">
                                    <a:latin typeface="Cambria Math" panose="02040503050406030204" pitchFamily="18" charset="0"/>
                                  </a:rPr>
                                  <m:t>𝒖</m:t>
                                </m:r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)=</m:t>
                                </m:r>
                                <m:r>
                                  <a:rPr lang="en-US" b="1" i="1" dirty="0">
                                    <a:latin typeface="Cambria Math" panose="02040503050406030204" pitchFamily="18" charset="0"/>
                                  </a:rPr>
                                  <m:t>𝒇</m:t>
                                </m:r>
                                <m:r>
                                  <m:rPr>
                                    <m:nor/>
                                  </m:rPr>
                                  <a:rPr lang="en-US" dirty="0"/>
                                  <m:t>,</m:t>
                                </m:r>
                                <m:r>
                                  <m:rPr>
                                    <m:nor/>
                                  </m:rPr>
                                  <a:rPr lang="en-US" b="1" dirty="0"/>
                                  <m:t>   </m:t>
                                </m:r>
                                <m:r>
                                  <m:rPr>
                                    <m:nor/>
                                  </m:rPr>
                                  <a:rPr lang="en-US" dirty="0"/>
                                  <m:t>in</m:t>
                                </m:r>
                                <m:r>
                                  <m:rPr>
                                    <m:nor/>
                                  </m:rPr>
                                  <a:rPr lang="en-US" dirty="0"/>
                                  <m:t>  </m:t>
                                </m:r>
                                <m:r>
                                  <a:rPr lang="en-US" b="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𝛺</m:t>
                                </m:r>
                                <m:r>
                                  <m:rPr>
                                    <m:nor/>
                                  </m:rPr>
                                  <a:rPr lang="en-US" dirty="0"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  <m:e>
                                <m:r>
                                  <a:rPr lang="en-US" b="1" i="1" dirty="0">
                                    <a:latin typeface="Cambria Math" panose="02040503050406030204" pitchFamily="18" charset="0"/>
                                  </a:rPr>
                                  <m:t>𝒖</m:t>
                                </m:r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b="1" i="1" dirty="0">
                                    <a:latin typeface="Cambria Math" panose="02040503050406030204" pitchFamily="18" charset="0"/>
                                  </a:rPr>
                                  <m:t>𝒈</m:t>
                                </m:r>
                                <m:r>
                                  <m:rPr>
                                    <m:nor/>
                                  </m:rPr>
                                  <a:rPr lang="en-US" dirty="0"/>
                                  <m:t>,</m:t>
                                </m:r>
                                <m:r>
                                  <m:rPr>
                                    <m:nor/>
                                  </m:rPr>
                                  <a:rPr lang="en-US" b="1" dirty="0"/>
                                  <m:t>      </m:t>
                                </m:r>
                                <m:r>
                                  <m:rPr>
                                    <m:nor/>
                                  </m:rPr>
                                  <a:rPr lang="en-US" dirty="0"/>
                                  <m:t>on</m:t>
                                </m:r>
                                <m:r>
                                  <m:rPr>
                                    <m:nor/>
                                  </m:rPr>
                                  <a:rPr lang="en-US" dirty="0"/>
                                  <m:t> </m:t>
                                </m:r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  <m:t>  </m:t>
                                </m:r>
                                <m:r>
                                  <a:rPr lang="en-US" b="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𝜕𝛺</m:t>
                                </m:r>
                                <m:r>
                                  <m:rPr>
                                    <m:nor/>
                                  </m:rPr>
                                  <a:rPr lang="en-US" dirty="0"/>
                                  <m:t> </m:t>
                                </m:r>
                              </m:e>
                            </m:eqArr>
                          </m:e>
                        </m:d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AEA34F12-EC6F-4484-ACD9-F785B2B2AD7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55553" y="1000790"/>
                  <a:ext cx="2106731" cy="617861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69F9F52B-F35D-F7A9-1DE1-B0DFA81CB4F5}"/>
              </a:ext>
            </a:extLst>
          </p:cNvPr>
          <p:cNvSpPr txBox="1">
            <a:spLocks/>
          </p:cNvSpPr>
          <p:nvPr/>
        </p:nvSpPr>
        <p:spPr>
          <a:xfrm>
            <a:off x="753105" y="135533"/>
            <a:ext cx="9545008" cy="649182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/>
                <a:ea typeface="ＭＳ Ｐゴシック" charset="-128"/>
                <a:cs typeface="Calibri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9pPr>
          </a:lstStyle>
          <a:p>
            <a:r>
              <a:rPr lang="en-US" sz="2800" dirty="0">
                <a:solidFill>
                  <a:schemeClr val="tx1"/>
                </a:solidFill>
                <a:latin typeface="Gill Sans MT" panose="020B0502020104020203" pitchFamily="34" charset="0"/>
              </a:rPr>
              <a:t>Spatial Coupling via (Multiplicative) Alternating Schwarz</a:t>
            </a:r>
          </a:p>
        </p:txBody>
      </p:sp>
    </p:spTree>
    <p:extLst>
      <p:ext uri="{BB962C8B-B14F-4D97-AF65-F5344CB8AC3E}">
        <p14:creationId xmlns:p14="http://schemas.microsoft.com/office/powerpoint/2010/main" val="2336848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andia Theme (White Background)">
  <a:themeElements>
    <a:clrScheme name="Sandia 2018">
      <a:dk1>
        <a:srgbClr val="000000"/>
      </a:dk1>
      <a:lt1>
        <a:srgbClr val="FFFFFF"/>
      </a:lt1>
      <a:dk2>
        <a:srgbClr val="005376"/>
      </a:dk2>
      <a:lt2>
        <a:srgbClr val="E7E6E6"/>
      </a:lt2>
      <a:accent1>
        <a:srgbClr val="008E74"/>
      </a:accent1>
      <a:accent2>
        <a:srgbClr val="6CB312"/>
      </a:accent2>
      <a:accent3>
        <a:srgbClr val="FFA033"/>
      </a:accent3>
      <a:accent4>
        <a:srgbClr val="A92C00"/>
      </a:accent4>
      <a:accent5>
        <a:srgbClr val="7D0D7C"/>
      </a:accent5>
      <a:accent6>
        <a:srgbClr val="00ADD0"/>
      </a:accent6>
      <a:hlink>
        <a:srgbClr val="0563C1"/>
      </a:hlink>
      <a:folHlink>
        <a:srgbClr val="954F72"/>
      </a:folHlink>
    </a:clrScheme>
    <a:fontScheme name="Garamond-Trebuchet MS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332205F344AD540AEE0C5988AC246EC" ma:contentTypeVersion="2" ma:contentTypeDescription="Create a new document." ma:contentTypeScope="" ma:versionID="a5ef081f47514053affda75db6dc7d0a">
  <xsd:schema xmlns:xsd="http://www.w3.org/2001/XMLSchema" xmlns:xs="http://www.w3.org/2001/XMLSchema" xmlns:p="http://schemas.microsoft.com/office/2006/metadata/properties" xmlns:ns2="317de2d1-d151-4649-898e-e6a41747d2a4" targetNamespace="http://schemas.microsoft.com/office/2006/metadata/properties" ma:root="true" ma:fieldsID="182108b4fd5ff5324528874d0fe37308" ns2:_="">
    <xsd:import namespace="317de2d1-d151-4649-898e-e6a41747d2a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7de2d1-d151-4649-898e-e6a41747d2a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7ACEA40-233A-4B3D-80C3-A05A4A6EFAC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C4BE96C-99EB-4C6D-8E16-05FD71FC41C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17de2d1-d151-4649-898e-e6a41747d2a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8232DC6-85BC-484A-8F19-80A048D53223}">
  <ds:schemaRefs>
    <ds:schemaRef ds:uri="http://schemas.openxmlformats.org/package/2006/metadata/core-properties"/>
    <ds:schemaRef ds:uri="http://purl.org/dc/terms/"/>
    <ds:schemaRef ds:uri="http://schemas.microsoft.com/office/infopath/2007/PartnerControls"/>
    <ds:schemaRef ds:uri="http://schemas.microsoft.com/office/2006/documentManagement/types"/>
    <ds:schemaRef ds:uri="317de2d1-d151-4649-898e-e6a41747d2a4"/>
    <ds:schemaRef ds:uri="http://schemas.microsoft.com/office/2006/metadata/properties"/>
    <ds:schemaRef ds:uri="http://purl.org/dc/elements/1.1/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Sandia2018_16x9_1</Template>
  <TotalTime>48685</TotalTime>
  <Words>9274</Words>
  <Application>Microsoft Office PowerPoint</Application>
  <PresentationFormat>Widescreen</PresentationFormat>
  <Paragraphs>1319</Paragraphs>
  <Slides>51</Slides>
  <Notes>47</Notes>
  <HiddenSlides>0</HiddenSlides>
  <MMClips>12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68" baseType="lpstr">
      <vt:lpstr>ＭＳ Ｐゴシック</vt:lpstr>
      <vt:lpstr>Aptos</vt:lpstr>
      <vt:lpstr>Arial</vt:lpstr>
      <vt:lpstr>Calibri</vt:lpstr>
      <vt:lpstr>Calibri Light</vt:lpstr>
      <vt:lpstr>Cambria Math</vt:lpstr>
      <vt:lpstr>Courier New</vt:lpstr>
      <vt:lpstr>Garamond</vt:lpstr>
      <vt:lpstr>Gill Sans MT</vt:lpstr>
      <vt:lpstr>Menlo</vt:lpstr>
      <vt:lpstr>Symbol</vt:lpstr>
      <vt:lpstr>Times</vt:lpstr>
      <vt:lpstr>Times New Roman</vt:lpstr>
      <vt:lpstr>Trebuchet MS</vt:lpstr>
      <vt:lpstr>Wingdings</vt:lpstr>
      <vt:lpstr>Wingdings 2</vt:lpstr>
      <vt:lpstr>Sandia Theme (White Background)</vt:lpstr>
      <vt:lpstr>Flexible domain decomposition-based couplings of conventional and data-driven models via the Schwarz alternating method</vt:lpstr>
      <vt:lpstr>Motivation: multi-scale &amp; multi-physics coupling</vt:lpstr>
      <vt:lpstr>Motivation: multi-scale &amp; multi-physics coupling</vt:lpstr>
      <vt:lpstr>PowerPoint Presentation</vt:lpstr>
      <vt:lpstr>Outline</vt:lpstr>
      <vt:lpstr>Outline</vt:lpstr>
      <vt:lpstr>Schwarz Alternating Method for Domain Decomposition</vt:lpstr>
      <vt:lpstr>How We Use the Schwarz Alternating Method</vt:lpstr>
      <vt:lpstr>PowerPoint Presentation</vt:lpstr>
      <vt:lpstr>Additional Parallelism via Additive Schwarz</vt:lpstr>
      <vt:lpstr>Time-Advancement Within the Schwarz Framework</vt:lpstr>
      <vt:lpstr>Time-Advancement Within the Schwarz Framework</vt:lpstr>
      <vt:lpstr>Time-Advancement Within the Schwarz Framework</vt:lpstr>
      <vt:lpstr>Time-Advancement Within the Schwarz Framework</vt:lpstr>
      <vt:lpstr>Time-Advancement Within the Schwarz Framework</vt:lpstr>
      <vt:lpstr>Time-Advancement Within the Schwarz Framework</vt:lpstr>
      <vt:lpstr>Time-Advancement Within the Schwarz Framework</vt:lpstr>
      <vt:lpstr>Schwarz for Multiscale FOM-FOM Coupling in Solid Mechanics1</vt:lpstr>
      <vt:lpstr>Schwarz for Multiscale FOM-FOM Coupling in Solid Mechanics1</vt:lpstr>
      <vt:lpstr>Outline</vt:lpstr>
      <vt:lpstr>Projection-Based Model Order Reduction via the POD/LSPG* Method</vt:lpstr>
      <vt:lpstr>Schwarz Extensions to FOM-ROM and ROM-ROM Couplings</vt:lpstr>
      <vt:lpstr>Outline</vt:lpstr>
      <vt:lpstr>2D Inviscid Burgers Equation</vt:lpstr>
      <vt:lpstr>Schwarz Coupling Details</vt:lpstr>
      <vt:lpstr>PowerPoint Presentation</vt:lpstr>
      <vt:lpstr>Outline</vt:lpstr>
      <vt:lpstr>2D Shallow Water Equations (SWE)</vt:lpstr>
      <vt:lpstr>Schwarz Coupling Details </vt:lpstr>
      <vt:lpstr>Schwarz All-ROM Domain Overlap Study</vt:lpstr>
      <vt:lpstr>Schwarz Boundary Sampling for All-HROM Coupling</vt:lpstr>
      <vt:lpstr>Coupled HROM Performance</vt:lpstr>
      <vt:lpstr>Outline</vt:lpstr>
      <vt:lpstr>Teaser: 2D Euler Equations Riemann Problem</vt:lpstr>
      <vt:lpstr>Outline</vt:lpstr>
      <vt:lpstr>Summary and Future Work</vt:lpstr>
      <vt:lpstr>Team &amp; Acknowledgments</vt:lpstr>
      <vt:lpstr>References  </vt:lpstr>
      <vt:lpstr>Start of Backup Slides</vt:lpstr>
      <vt:lpstr>All-ROM Coupling </vt:lpstr>
      <vt:lpstr>PowerPoint Presentation</vt:lpstr>
      <vt:lpstr>Bonus: PINN-PINN and PINN-FOM coupling</vt:lpstr>
      <vt:lpstr>Bonus: PINN-PINN coupling</vt:lpstr>
      <vt:lpstr>Bonus: PINN-PINN coupling</vt:lpstr>
      <vt:lpstr>Bonus: PINN-PINN coupling</vt:lpstr>
      <vt:lpstr>Bonus: PINN-FOM coupling</vt:lpstr>
      <vt:lpstr>PowerPoint Presentation</vt:lpstr>
      <vt:lpstr>PowerPoint Presentation</vt:lpstr>
      <vt:lpstr>PowerPoint Presentation</vt:lpstr>
      <vt:lpstr>Energy-Conserving Sampling and Weighting (ECSW)</vt:lpstr>
      <vt:lpstr>ECSW: Generating the Reduced Mesh and Weights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LOFTadmin</cp:lastModifiedBy>
  <cp:revision>925</cp:revision>
  <cp:lastPrinted>2019-08-07T18:49:35Z</cp:lastPrinted>
  <dcterms:created xsi:type="dcterms:W3CDTF">2017-10-14T01:15:26Z</dcterms:created>
  <dcterms:modified xsi:type="dcterms:W3CDTF">2024-07-24T17:35:41Z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0x0101005332205F344AD540AEE0C5988AC246EC</vt:lpwstr>
  </property>
</Properties>
</file>